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70" r:id="rId4"/>
    <p:sldId id="257" r:id="rId5"/>
    <p:sldId id="263" r:id="rId6"/>
    <p:sldId id="266" r:id="rId7"/>
    <p:sldId id="262" r:id="rId8"/>
    <p:sldId id="267" r:id="rId9"/>
    <p:sldId id="261" r:id="rId10"/>
    <p:sldId id="258" r:id="rId11"/>
    <p:sldId id="259" r:id="rId12"/>
    <p:sldId id="260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B4FE5-522F-F2EC-B0B6-786D15F1AFAC}" v="25" dt="2021-10-14T21:49:50.408"/>
    <p1510:client id="{0E7E71ED-5AF7-6B88-51A0-7BB0B71042DB}" v="180" dt="2021-10-13T18:07:35.116"/>
    <p1510:client id="{33D456CF-961F-E6E9-A308-79A4460B96C7}" v="59" dt="2021-10-15T03:05:01.711"/>
    <p1510:client id="{6BDD0264-9E87-E99A-6679-743ED3D2E051}" v="8" dt="2021-10-15T14:25:27.677"/>
    <p1510:client id="{79FD3320-07F7-C6C7-B278-89A301233548}" v="713" dt="2021-10-15T07:10:23.502"/>
    <p1510:client id="{86371D07-7C58-422F-A542-138A5087F6C4}" v="391" dt="2021-10-13T01:52:49.473"/>
    <p1510:client id="{E4F68A6D-CA33-4363-85F7-4615965F53D8}" v="1" dt="2021-10-15T19:29:12.797"/>
    <p1510:client id="{EE0297B8-5B08-7D4F-1CBF-CCAD4F9A0A57}" v="263" dt="2021-10-15T19:13:51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CRC model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0A8C0D-E9E2-4019-962C-265A001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296" cy="473639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Name: Compiler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690CF-048F-40CF-8938-6542F4AF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9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Responsibilities:</a:t>
            </a:r>
          </a:p>
          <a:p>
            <a:r>
              <a:rPr lang="en-US" sz="1600" b="1" dirty="0">
                <a:cs typeface="Calibri"/>
              </a:rPr>
              <a:t>compile </a:t>
            </a:r>
            <a:r>
              <a:rPr lang="en-US" sz="1600" dirty="0">
                <a:cs typeface="Calibri"/>
              </a:rPr>
              <a:t>(Compile a Token into FSA object with Lexer</a:t>
            </a:r>
            <a:br>
              <a:rPr lang="en-US" sz="1600" dirty="0">
                <a:cs typeface="Calibri"/>
              </a:rPr>
            </a:br>
            <a:r>
              <a:rPr lang="en-US" sz="1600" dirty="0">
                <a:cs typeface="Calibri"/>
              </a:rPr>
              <a:t>and Parser)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B6C1FE-B01C-4DFB-9BDF-0FF119235392}"/>
              </a:ext>
            </a:extLst>
          </p:cNvPr>
          <p:cNvSpPr txBox="1">
            <a:spLocks/>
          </p:cNvSpPr>
          <p:nvPr/>
        </p:nvSpPr>
        <p:spPr>
          <a:xfrm>
            <a:off x="6097420" y="1826572"/>
            <a:ext cx="613291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Collaborators:</a:t>
            </a:r>
          </a:p>
          <a:p>
            <a:r>
              <a:rPr lang="en-US" sz="1600">
                <a:cs typeface="Calibri"/>
              </a:rPr>
              <a:t>Parser</a:t>
            </a:r>
          </a:p>
          <a:p>
            <a:r>
              <a:rPr lang="en-US" sz="1600">
                <a:cs typeface="Calibri"/>
              </a:rPr>
              <a:t>Lexer</a:t>
            </a:r>
          </a:p>
          <a:p>
            <a:r>
              <a:rPr lang="en-US" sz="1600">
                <a:cs typeface="Calibri"/>
              </a:rPr>
              <a:t>FSA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1E8BBA-4C49-41AF-B9AB-ED5529C85308}"/>
              </a:ext>
            </a:extLst>
          </p:cNvPr>
          <p:cNvSpPr txBox="1"/>
          <p:nvPr/>
        </p:nvSpPr>
        <p:spPr>
          <a:xfrm>
            <a:off x="9391650" y="420290"/>
            <a:ext cx="2237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latin typeface="Calibri"/>
              </a:rPr>
              <a:t>Use Case</a:t>
            </a:r>
            <a:endParaRPr lang="en-US" altLang="zh-CN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353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0A8C0D-E9E2-4019-962C-265A001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296" cy="473639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Name: Match </a:t>
            </a:r>
            <a:r>
              <a:rPr lang="en-US" sz="1000">
                <a:cs typeface="Calibri Light"/>
              </a:rPr>
              <a:t># match the string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690CF-048F-40CF-8938-6542F4AF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9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Responsibilities:</a:t>
            </a:r>
          </a:p>
          <a:p>
            <a:r>
              <a:rPr lang="en-US" sz="1600" b="1" dirty="0" err="1">
                <a:cs typeface="Calibri"/>
              </a:rPr>
              <a:t>hasMatch</a:t>
            </a:r>
            <a:r>
              <a:rPr lang="en-US" sz="1600" b="1" dirty="0">
                <a:cs typeface="Calibri"/>
              </a:rPr>
              <a:t> </a:t>
            </a:r>
            <a:r>
              <a:rPr lang="en-US" sz="1600" dirty="0">
                <a:cs typeface="Calibri"/>
              </a:rPr>
              <a:t>(check if there's any match return a </a:t>
            </a:r>
            <a:r>
              <a:rPr lang="en-US" sz="1600" dirty="0" err="1">
                <a:cs typeface="Calibri"/>
              </a:rPr>
              <a:t>boolean</a:t>
            </a:r>
            <a:r>
              <a:rPr lang="en-US" sz="1600" dirty="0">
                <a:cs typeface="Calibri"/>
              </a:rPr>
              <a:t>)</a:t>
            </a:r>
          </a:p>
          <a:p>
            <a:r>
              <a:rPr lang="en-US" sz="1600" b="1" dirty="0" err="1">
                <a:ea typeface="+mn-lt"/>
                <a:cs typeface="+mn-lt"/>
              </a:rPr>
              <a:t>matchGroups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dirty="0">
                <a:ea typeface="+mn-lt"/>
                <a:cs typeface="+mn-lt"/>
              </a:rPr>
              <a:t>(return a list of groups in the test that matches the </a:t>
            </a:r>
            <a:r>
              <a:rPr lang="en-US" sz="1600" dirty="0" err="1">
                <a:ea typeface="+mn-lt"/>
                <a:cs typeface="+mn-lt"/>
              </a:rPr>
              <a:t>RegEx</a:t>
            </a:r>
            <a:r>
              <a:rPr lang="en-US" sz="1600" dirty="0">
                <a:ea typeface="+mn-lt"/>
                <a:cs typeface="+mn-lt"/>
              </a:rPr>
              <a:t>)</a:t>
            </a:r>
          </a:p>
          <a:p>
            <a:r>
              <a:rPr lang="en-US" sz="1600" dirty="0">
                <a:ea typeface="+mn-lt"/>
                <a:cs typeface="+mn-lt"/>
              </a:rPr>
              <a:t>Match string using FSA</a:t>
            </a:r>
          </a:p>
          <a:p>
            <a:r>
              <a:rPr lang="en-US" sz="1600" dirty="0">
                <a:ea typeface="+mn-lt"/>
                <a:cs typeface="+mn-lt"/>
              </a:rPr>
              <a:t>Getters of Match attribute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B6C1FE-B01C-4DFB-9BDF-0FF119235392}"/>
              </a:ext>
            </a:extLst>
          </p:cNvPr>
          <p:cNvSpPr txBox="1">
            <a:spLocks/>
          </p:cNvSpPr>
          <p:nvPr/>
        </p:nvSpPr>
        <p:spPr>
          <a:xfrm>
            <a:off x="6715258" y="1826572"/>
            <a:ext cx="613291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Collaborators:</a:t>
            </a:r>
          </a:p>
          <a:p>
            <a:r>
              <a:rPr lang="en-US" sz="1600">
                <a:cs typeface="Calibri"/>
              </a:rPr>
              <a:t>Compiler</a:t>
            </a:r>
          </a:p>
          <a:p>
            <a:r>
              <a:rPr lang="en-US" sz="1600">
                <a:cs typeface="Calibri"/>
              </a:rPr>
              <a:t>RegEx</a:t>
            </a:r>
          </a:p>
          <a:p>
            <a:endParaRPr lang="en-US">
              <a:cs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D9094B-BA42-4271-804C-C653E75CBE4F}"/>
              </a:ext>
            </a:extLst>
          </p:cNvPr>
          <p:cNvSpPr txBox="1"/>
          <p:nvPr/>
        </p:nvSpPr>
        <p:spPr>
          <a:xfrm>
            <a:off x="9391650" y="420290"/>
            <a:ext cx="2237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latin typeface="Calibri"/>
              </a:rPr>
              <a:t>Use Case</a:t>
            </a:r>
            <a:endParaRPr lang="en-US" altLang="zh-CN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801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5A8C-E972-4ABF-B0F4-B51D8CDA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296" cy="473639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Name: RegExController</a:t>
            </a:r>
            <a:endParaRPr lang="en-US" sz="1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A882-1526-4BAE-8A9B-CB6EF0CF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9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Responsibilities:</a:t>
            </a:r>
          </a:p>
          <a:p>
            <a:r>
              <a:rPr lang="en-US" sz="1600" b="1" dirty="0" err="1">
                <a:cs typeface="Calibri"/>
              </a:rPr>
              <a:t>getMatches</a:t>
            </a:r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This method will mainly get a regular string input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and </a:t>
            </a:r>
            <a:r>
              <a:rPr lang="en-US" sz="1600" dirty="0">
                <a:cs typeface="Calibri"/>
              </a:rPr>
              <a:t>create </a:t>
            </a:r>
            <a:r>
              <a:rPr lang="en-US" sz="1600" dirty="0" err="1">
                <a:cs typeface="Calibri"/>
              </a:rPr>
              <a:t>RegEx</a:t>
            </a:r>
            <a:r>
              <a:rPr lang="en-US" sz="1600" dirty="0">
                <a:cs typeface="Calibri"/>
              </a:rPr>
              <a:t> with Match and Compiler and give a list of</a:t>
            </a:r>
            <a:br>
              <a:rPr lang="en-US" sz="1600" dirty="0">
                <a:cs typeface="Calibri"/>
              </a:rPr>
            </a:br>
            <a:r>
              <a:rPr lang="en-US" sz="1600" dirty="0">
                <a:cs typeface="Calibri"/>
              </a:rPr>
              <a:t>Match result for compiled </a:t>
            </a:r>
            <a:r>
              <a:rPr lang="en-US" sz="1600" dirty="0" err="1">
                <a:cs typeface="Calibri"/>
              </a:rPr>
              <a:t>RegEx</a:t>
            </a:r>
            <a:r>
              <a:rPr lang="en-US" sz="1600" dirty="0">
                <a:cs typeface="Calibri"/>
              </a:rPr>
              <a:t>)</a:t>
            </a:r>
            <a:endParaRPr lang="en-US" dirty="0">
              <a:cs typeface="Calibri"/>
            </a:endParaRPr>
          </a:p>
          <a:p>
            <a:r>
              <a:rPr lang="en-US" sz="1600" b="1" dirty="0" err="1">
                <a:cs typeface="Calibri"/>
              </a:rPr>
              <a:t>simplifyRegex</a:t>
            </a:r>
            <a:r>
              <a:rPr lang="en-US" sz="1600" dirty="0">
                <a:cs typeface="Calibri"/>
              </a:rPr>
              <a:t>(This method will mainly get a </a:t>
            </a:r>
            <a:r>
              <a:rPr lang="en-US" sz="1600" dirty="0" err="1">
                <a:cs typeface="Calibri"/>
              </a:rPr>
              <a:t>RegEx</a:t>
            </a:r>
            <a:r>
              <a:rPr lang="en-US" sz="1600" dirty="0">
                <a:cs typeface="Calibri"/>
              </a:rPr>
              <a:t> input and use Match and Compiler to find the simplified </a:t>
            </a:r>
            <a:r>
              <a:rPr lang="en-US" sz="1600" dirty="0" err="1">
                <a:cs typeface="Calibri"/>
              </a:rPr>
              <a:t>RegEx</a:t>
            </a:r>
            <a:r>
              <a:rPr lang="en-US" sz="1600" dirty="0">
                <a:cs typeface="Calibri"/>
              </a:rPr>
              <a:t> result)</a:t>
            </a:r>
          </a:p>
          <a:p>
            <a:r>
              <a:rPr lang="en-US" sz="1600" dirty="0">
                <a:cs typeface="Calibri"/>
              </a:rPr>
              <a:t>Get the result to the </a:t>
            </a:r>
            <a:r>
              <a:rPr lang="en-US" sz="1600" dirty="0" err="1">
                <a:ea typeface="+mn-lt"/>
                <a:cs typeface="+mn-lt"/>
              </a:rPr>
              <a:t>SystemInOut</a:t>
            </a:r>
            <a:r>
              <a:rPr lang="en-US" sz="1600" dirty="0">
                <a:ea typeface="+mn-lt"/>
                <a:cs typeface="+mn-lt"/>
              </a:rPr>
              <a:t> for output at basic command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line interface</a:t>
            </a:r>
            <a:endParaRPr lang="en-US" sz="1600" dirty="0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604296-A70C-4924-AD89-1318DEF1250E}"/>
              </a:ext>
            </a:extLst>
          </p:cNvPr>
          <p:cNvSpPr txBox="1">
            <a:spLocks/>
          </p:cNvSpPr>
          <p:nvPr/>
        </p:nvSpPr>
        <p:spPr>
          <a:xfrm>
            <a:off x="6466130" y="1826572"/>
            <a:ext cx="613291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Collaborators:</a:t>
            </a:r>
          </a:p>
          <a:p>
            <a:r>
              <a:rPr lang="en-US" sz="1600" dirty="0">
                <a:cs typeface="Calibri"/>
              </a:rPr>
              <a:t>Compiler</a:t>
            </a:r>
            <a:endParaRPr lang="en-US" dirty="0">
              <a:cs typeface="Calibri"/>
            </a:endParaRPr>
          </a:p>
          <a:p>
            <a:r>
              <a:rPr lang="en-US" sz="1600" dirty="0">
                <a:cs typeface="Calibri"/>
              </a:rPr>
              <a:t>Match</a:t>
            </a:r>
          </a:p>
          <a:p>
            <a:r>
              <a:rPr lang="en-US" sz="1600" dirty="0" err="1">
                <a:cs typeface="Calibri"/>
              </a:rPr>
              <a:t>SystemInOut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FSA</a:t>
            </a: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53C524-E40D-4E8E-9A2A-F8C93B68BB79}"/>
              </a:ext>
            </a:extLst>
          </p:cNvPr>
          <p:cNvSpPr txBox="1"/>
          <p:nvPr/>
        </p:nvSpPr>
        <p:spPr>
          <a:xfrm>
            <a:off x="9391650" y="420290"/>
            <a:ext cx="2237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latin typeface="Calibri"/>
              </a:rPr>
              <a:t>Controller</a:t>
            </a:r>
            <a:endParaRPr lang="en-US" altLang="zh-CN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60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5A8C-E972-4ABF-B0F4-B51D8CDA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296" cy="473639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Name: SystemInOut(Main)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A882-1526-4BAE-8A9B-CB6EF0CF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83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Responsibilities:</a:t>
            </a:r>
          </a:p>
          <a:p>
            <a:r>
              <a:rPr lang="en-US" sz="1600" dirty="0">
                <a:cs typeface="Calibri"/>
              </a:rPr>
              <a:t>(Now)A Basic Command Line interface that interacts with user and input the value to create </a:t>
            </a:r>
            <a:r>
              <a:rPr lang="en-US" sz="1600" dirty="0" err="1">
                <a:cs typeface="Calibri"/>
              </a:rPr>
              <a:t>RegEx</a:t>
            </a:r>
            <a:r>
              <a:rPr lang="en-US" sz="1600" dirty="0">
                <a:cs typeface="Calibri"/>
              </a:rPr>
              <a:t> instance by </a:t>
            </a:r>
            <a:r>
              <a:rPr lang="en-US" sz="1600" dirty="0" err="1">
                <a:cs typeface="Calibri"/>
              </a:rPr>
              <a:t>RegExController</a:t>
            </a:r>
            <a:r>
              <a:rPr lang="en-US" sz="1600" dirty="0">
                <a:cs typeface="Calibri"/>
              </a:rPr>
              <a:t> and output the required content by user</a:t>
            </a: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604296-A70C-4924-AD89-1318DEF1250E}"/>
              </a:ext>
            </a:extLst>
          </p:cNvPr>
          <p:cNvSpPr txBox="1">
            <a:spLocks/>
          </p:cNvSpPr>
          <p:nvPr/>
        </p:nvSpPr>
        <p:spPr>
          <a:xfrm>
            <a:off x="6466130" y="1826572"/>
            <a:ext cx="613291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Collaborators:</a:t>
            </a:r>
          </a:p>
          <a:p>
            <a:r>
              <a:rPr lang="en-US" sz="1600">
                <a:cs typeface="Calibri"/>
              </a:rPr>
              <a:t>RegExController</a:t>
            </a:r>
          </a:p>
          <a:p>
            <a:endParaRPr lang="en-US" sz="1600">
              <a:cs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FCFE26-1475-41AC-AB2D-B5E5C2F26FBA}"/>
              </a:ext>
            </a:extLst>
          </p:cNvPr>
          <p:cNvSpPr txBox="1"/>
          <p:nvPr/>
        </p:nvSpPr>
        <p:spPr>
          <a:xfrm>
            <a:off x="9391650" y="420290"/>
            <a:ext cx="2237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latin typeface="Calibri"/>
              </a:rPr>
              <a:t>Presenter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59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0A8C0D-E9E2-4019-962C-265A001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296" cy="473639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Name: UI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690CF-048F-40CF-8938-6542F4AF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9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Responsibilities:</a:t>
            </a:r>
          </a:p>
          <a:p>
            <a:r>
              <a:rPr lang="en-US" sz="1600" dirty="0">
                <a:cs typeface="Calibri"/>
              </a:rPr>
              <a:t>The interface that interacts with users</a:t>
            </a:r>
            <a:endParaRPr lang="en-US" sz="1600" b="1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B6C1FE-B01C-4DFB-9BDF-0FF119235392}"/>
              </a:ext>
            </a:extLst>
          </p:cNvPr>
          <p:cNvSpPr txBox="1">
            <a:spLocks/>
          </p:cNvSpPr>
          <p:nvPr/>
        </p:nvSpPr>
        <p:spPr>
          <a:xfrm>
            <a:off x="6097420" y="1826572"/>
            <a:ext cx="613291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Collaborators:</a:t>
            </a:r>
          </a:p>
          <a:p>
            <a:r>
              <a:rPr lang="en-US" sz="1600">
                <a:cs typeface="Calibri"/>
              </a:rPr>
              <a:t>SystemInOut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636CFE-8063-46CD-B86A-614D0FA2F99F}"/>
              </a:ext>
            </a:extLst>
          </p:cNvPr>
          <p:cNvSpPr txBox="1"/>
          <p:nvPr/>
        </p:nvSpPr>
        <p:spPr>
          <a:xfrm>
            <a:off x="8034338" y="420290"/>
            <a:ext cx="35944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latin typeface="Calibri"/>
              </a:rPr>
              <a:t>UI (</a:t>
            </a:r>
            <a:r>
              <a:rPr lang="en-US" dirty="0">
                <a:ea typeface="+mn-lt"/>
                <a:cs typeface="+mn-lt"/>
              </a:rPr>
              <a:t>Frameworks &amp; Drivers</a:t>
            </a:r>
            <a:r>
              <a:rPr lang="en-US" dirty="0">
                <a:latin typeface="Calibri"/>
              </a:rPr>
              <a:t>)</a:t>
            </a:r>
            <a:endParaRPr lang="en-US" altLang="zh-CN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44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178243D-050B-4CFC-8126-63AA33B093DC}"/>
              </a:ext>
            </a:extLst>
          </p:cNvPr>
          <p:cNvSpPr/>
          <p:nvPr/>
        </p:nvSpPr>
        <p:spPr>
          <a:xfrm>
            <a:off x="1976" y="3429799"/>
            <a:ext cx="12191998" cy="17575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zh-CN" altLang="en-US">
                <a:ea typeface="宋体"/>
                <a:cs typeface="Calibri"/>
              </a:rPr>
              <a:t>Use Case</a:t>
            </a:r>
            <a:endParaRPr lang="zh-CN" altLang="en-US">
              <a:cs typeface="Calibri" panose="020F0502020204030204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329B89-5F1F-4D22-BF28-AFEA38433AE5}"/>
              </a:ext>
            </a:extLst>
          </p:cNvPr>
          <p:cNvSpPr/>
          <p:nvPr/>
        </p:nvSpPr>
        <p:spPr>
          <a:xfrm>
            <a:off x="1977" y="5191378"/>
            <a:ext cx="12191998" cy="16638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zh-CN" altLang="en-US">
                <a:ea typeface="宋体"/>
                <a:cs typeface="Calibri"/>
              </a:rPr>
              <a:t>Entities</a:t>
            </a:r>
            <a:endParaRPr lang="zh-CN" altLang="en-US">
              <a:cs typeface="Calibri" panose="020F0502020204030204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F9ECD5-AD30-4558-9CC6-A778987782F6}"/>
              </a:ext>
            </a:extLst>
          </p:cNvPr>
          <p:cNvSpPr/>
          <p:nvPr/>
        </p:nvSpPr>
        <p:spPr>
          <a:xfrm>
            <a:off x="1977" y="1718658"/>
            <a:ext cx="12191998" cy="170760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zh-CN" altLang="en-US">
                <a:ea typeface="宋体"/>
                <a:cs typeface="Calibri"/>
              </a:rPr>
              <a:t>Controller/Presenter/Gateway</a:t>
            </a:r>
            <a:endParaRPr lang="zh-CN" altLang="en-US">
              <a:cs typeface="Calibri" panose="020F0502020204030204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E40C1C-07E3-4A69-AC40-157A8A7C7CBA}"/>
              </a:ext>
            </a:extLst>
          </p:cNvPr>
          <p:cNvSpPr/>
          <p:nvPr/>
        </p:nvSpPr>
        <p:spPr>
          <a:xfrm>
            <a:off x="1977" y="1034"/>
            <a:ext cx="12191998" cy="170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ea typeface="宋体"/>
                <a:cs typeface="Calibri"/>
              </a:rPr>
              <a:t>UI</a:t>
            </a:r>
            <a:endParaRPr lang="zh-CN" altLang="en-US">
              <a:cs typeface="Calibri" panose="020F05020202040302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830736-9E90-4DF8-8A66-C52422B75C5F}"/>
              </a:ext>
            </a:extLst>
          </p:cNvPr>
          <p:cNvSpPr/>
          <p:nvPr/>
        </p:nvSpPr>
        <p:spPr>
          <a:xfrm>
            <a:off x="278562" y="5665633"/>
            <a:ext cx="1984074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/>
                <a:cs typeface="Calibri"/>
              </a:rPr>
              <a:t>RegEx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E9BC6E-186B-4150-AC65-EE32EE11B675}"/>
              </a:ext>
            </a:extLst>
          </p:cNvPr>
          <p:cNvSpPr/>
          <p:nvPr/>
        </p:nvSpPr>
        <p:spPr>
          <a:xfrm>
            <a:off x="3052652" y="2107990"/>
            <a:ext cx="1984074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/>
                <a:cs typeface="Calibri"/>
              </a:rPr>
              <a:t>RegExController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0B5AA9-FE48-4C32-B739-C8EA71B4FDD8}"/>
              </a:ext>
            </a:extLst>
          </p:cNvPr>
          <p:cNvSpPr/>
          <p:nvPr/>
        </p:nvSpPr>
        <p:spPr>
          <a:xfrm>
            <a:off x="9107362" y="5662477"/>
            <a:ext cx="1984074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/>
                <a:cs typeface="Calibri"/>
              </a:rPr>
              <a:t>Token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0B99F2-5DB9-4595-9CDA-E515DDF6F8E4}"/>
              </a:ext>
            </a:extLst>
          </p:cNvPr>
          <p:cNvSpPr/>
          <p:nvPr/>
        </p:nvSpPr>
        <p:spPr>
          <a:xfrm>
            <a:off x="6910223" y="5658906"/>
            <a:ext cx="1984074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/>
                <a:cs typeface="Calibri"/>
              </a:rPr>
              <a:t>Lexer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946EDF-E87C-40F0-B293-D2AA1730D5E3}"/>
              </a:ext>
            </a:extLst>
          </p:cNvPr>
          <p:cNvSpPr/>
          <p:nvPr/>
        </p:nvSpPr>
        <p:spPr>
          <a:xfrm>
            <a:off x="7001261" y="3913501"/>
            <a:ext cx="1707849" cy="79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/>
                <a:cs typeface="Calibri"/>
              </a:rPr>
              <a:t>Compiler</a:t>
            </a:r>
            <a:endParaRPr lang="zh-CN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27154C-701E-4503-8805-56B011162C40}"/>
              </a:ext>
            </a:extLst>
          </p:cNvPr>
          <p:cNvSpPr/>
          <p:nvPr/>
        </p:nvSpPr>
        <p:spPr>
          <a:xfrm>
            <a:off x="2527290" y="5188772"/>
            <a:ext cx="1984074" cy="83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/>
                <a:cs typeface="Calibri"/>
              </a:rPr>
              <a:t>FSA/DFA/NFA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213B8A-997E-42F0-8C67-4F21EE85116B}"/>
              </a:ext>
            </a:extLst>
          </p:cNvPr>
          <p:cNvSpPr/>
          <p:nvPr/>
        </p:nvSpPr>
        <p:spPr>
          <a:xfrm>
            <a:off x="2527178" y="6111562"/>
            <a:ext cx="1984074" cy="745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/>
                <a:cs typeface="Calibri"/>
              </a:rPr>
              <a:t>FSAState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A17F8D-8C44-4351-A5FB-F3A06354ED32}"/>
              </a:ext>
            </a:extLst>
          </p:cNvPr>
          <p:cNvSpPr/>
          <p:nvPr/>
        </p:nvSpPr>
        <p:spPr>
          <a:xfrm>
            <a:off x="6619941" y="2107114"/>
            <a:ext cx="2487281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/>
                <a:cs typeface="Calibri"/>
              </a:rPr>
              <a:t>SystemInOut(Presenter)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150817-7616-4C76-8399-4F18B9E752EC}"/>
              </a:ext>
            </a:extLst>
          </p:cNvPr>
          <p:cNvSpPr/>
          <p:nvPr/>
        </p:nvSpPr>
        <p:spPr>
          <a:xfrm>
            <a:off x="5102614" y="391693"/>
            <a:ext cx="1984074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/>
                <a:cs typeface="Calibri"/>
              </a:rPr>
              <a:t>UI</a:t>
            </a:r>
            <a:endParaRPr lang="zh-CN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A4AC7C-FBEA-4164-87E4-6D1CE606D2E7}"/>
              </a:ext>
            </a:extLst>
          </p:cNvPr>
          <p:cNvSpPr/>
          <p:nvPr/>
        </p:nvSpPr>
        <p:spPr>
          <a:xfrm>
            <a:off x="4726880" y="5650517"/>
            <a:ext cx="1984074" cy="92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/>
                <a:cs typeface="Calibri"/>
              </a:rPr>
              <a:t>Parser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837D92-5D08-429A-8F9E-4F2B44AF86F9}"/>
              </a:ext>
            </a:extLst>
          </p:cNvPr>
          <p:cNvSpPr/>
          <p:nvPr/>
        </p:nvSpPr>
        <p:spPr>
          <a:xfrm>
            <a:off x="3108883" y="3913501"/>
            <a:ext cx="1707849" cy="79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/>
                <a:cs typeface="Calibri"/>
              </a:rPr>
              <a:t>Match</a:t>
            </a:r>
            <a:endParaRPr 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8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5A8C-E972-4ABF-B0F4-B51D8CDA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296" cy="473639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Name: RegEx</a:t>
            </a:r>
            <a:r>
              <a:rPr lang="en-US" sz="1000">
                <a:cs typeface="Calibri Light"/>
              </a:rPr>
              <a:t> # input a string as a regex expression, output the match </a:t>
            </a:r>
            <a:endParaRPr lang="en-US" sz="3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A882-1526-4BAE-8A9B-CB6EF0CF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9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Responsibilities:</a:t>
            </a:r>
          </a:p>
          <a:p>
            <a:r>
              <a:rPr lang="en-US" sz="1600">
                <a:cs typeface="Calibri"/>
              </a:rPr>
              <a:t>Save input string to a RegEx instance and output the match</a:t>
            </a:r>
            <a:br>
              <a:rPr lang="en-US" sz="1600">
                <a:cs typeface="Calibri"/>
              </a:rPr>
            </a:br>
            <a:r>
              <a:rPr lang="en-US" sz="1600">
                <a:cs typeface="Calibri"/>
              </a:rPr>
              <a:t>result by working with Parser, Compiler and Match</a:t>
            </a:r>
          </a:p>
          <a:p>
            <a:r>
              <a:rPr lang="en-US" sz="1600">
                <a:cs typeface="Calibri"/>
              </a:rPr>
              <a:t>Convert a RegEx statement to NFA with Parser(</a:t>
            </a:r>
            <a:r>
              <a:rPr lang="en-US" sz="1600">
                <a:ea typeface="+mn-lt"/>
                <a:cs typeface="+mn-lt"/>
              </a:rPr>
              <a:t>Nondeterministic Finite Automaton</a:t>
            </a:r>
            <a:r>
              <a:rPr lang="en-US" sz="1600">
                <a:cs typeface="Calibri"/>
              </a:rPr>
              <a:t>)</a:t>
            </a: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604296-A70C-4924-AD89-1318DEF1250E}"/>
              </a:ext>
            </a:extLst>
          </p:cNvPr>
          <p:cNvSpPr txBox="1">
            <a:spLocks/>
          </p:cNvSpPr>
          <p:nvPr/>
        </p:nvSpPr>
        <p:spPr>
          <a:xfrm>
            <a:off x="6466130" y="1826572"/>
            <a:ext cx="613291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Collaborators:</a:t>
            </a:r>
          </a:p>
          <a:p>
            <a:r>
              <a:rPr lang="en-US" sz="1600">
                <a:cs typeface="Calibri"/>
              </a:rPr>
              <a:t>Parser</a:t>
            </a:r>
            <a:endParaRPr lang="en-US">
              <a:cs typeface="Calibri"/>
            </a:endParaRPr>
          </a:p>
          <a:p>
            <a:r>
              <a:rPr lang="en-US" sz="1600">
                <a:cs typeface="Calibri"/>
              </a:rPr>
              <a:t>Compiler</a:t>
            </a:r>
          </a:p>
          <a:p>
            <a:r>
              <a:rPr lang="en-US" sz="1600">
                <a:cs typeface="Calibri"/>
              </a:rPr>
              <a:t>Match</a:t>
            </a:r>
          </a:p>
          <a:p>
            <a:r>
              <a:rPr lang="en-US" sz="1600">
                <a:cs typeface="Calibri"/>
              </a:rPr>
              <a:t>NFA</a:t>
            </a: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CBC9AA-7089-4333-A742-6C117566CC93}"/>
              </a:ext>
            </a:extLst>
          </p:cNvPr>
          <p:cNvSpPr txBox="1"/>
          <p:nvPr/>
        </p:nvSpPr>
        <p:spPr>
          <a:xfrm>
            <a:off x="9391650" y="420290"/>
            <a:ext cx="2237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/>
              </a:rPr>
              <a:t>Entiti</a:t>
            </a:r>
            <a:r>
              <a:rPr lang="en-US" altLang="zh-CN">
                <a:ea typeface="Calibri"/>
              </a:rPr>
              <a:t>e</a:t>
            </a:r>
            <a:r>
              <a:rPr lang="en-US">
                <a:latin typeface="Calibri"/>
              </a:rPr>
              <a:t>s</a:t>
            </a:r>
            <a:r>
              <a:rPr lang="en-US">
                <a:latin typeface="Calibri"/>
                <a:ea typeface="Calibri"/>
                <a:cs typeface="Calibri"/>
              </a:rPr>
              <a:t>​</a:t>
            </a:r>
            <a:endParaRPr lang="zh-CN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61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0A8C0D-E9E2-4019-962C-265A001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296" cy="473639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Name: Token </a:t>
            </a:r>
            <a:r>
              <a:rPr lang="en-US" sz="900">
                <a:cs typeface="Calibri Light"/>
              </a:rPr>
              <a:t># abstract class</a:t>
            </a:r>
            <a:endParaRPr lang="en-US" sz="3200"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690CF-048F-40CF-8938-6542F4AF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9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Responsibilities:</a:t>
            </a:r>
          </a:p>
          <a:p>
            <a:r>
              <a:rPr lang="en-US" sz="1600">
                <a:cs typeface="Calibri"/>
              </a:rPr>
              <a:t>Save the TokenType to an instance attribute</a:t>
            </a:r>
          </a:p>
          <a:p>
            <a:r>
              <a:rPr lang="en-US" sz="1600">
                <a:cs typeface="Calibri"/>
              </a:rPr>
              <a:t>Have a string to save and be evaluated in value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B6C1FE-B01C-4DFB-9BDF-0FF119235392}"/>
              </a:ext>
            </a:extLst>
          </p:cNvPr>
          <p:cNvSpPr txBox="1">
            <a:spLocks/>
          </p:cNvSpPr>
          <p:nvPr/>
        </p:nvSpPr>
        <p:spPr>
          <a:xfrm>
            <a:off x="6293873" y="1826572"/>
            <a:ext cx="613291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Collaborators:</a:t>
            </a:r>
          </a:p>
          <a:p>
            <a:r>
              <a:rPr lang="en-US" sz="1600">
                <a:ea typeface="+mn-lt"/>
                <a:cs typeface="+mn-lt"/>
              </a:rPr>
              <a:t>TokenType</a:t>
            </a:r>
            <a:endParaRPr lang="en-US" sz="160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D714A3-2E1A-4EE3-83E6-3884C3087554}"/>
              </a:ext>
            </a:extLst>
          </p:cNvPr>
          <p:cNvSpPr txBox="1"/>
          <p:nvPr/>
        </p:nvSpPr>
        <p:spPr>
          <a:xfrm>
            <a:off x="9391650" y="420290"/>
            <a:ext cx="2237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/>
              </a:rPr>
              <a:t>Entiti</a:t>
            </a:r>
            <a:r>
              <a:rPr lang="en-US" altLang="zh-CN">
                <a:ea typeface="Calibri"/>
              </a:rPr>
              <a:t>e</a:t>
            </a:r>
            <a:r>
              <a:rPr lang="en-US">
                <a:latin typeface="Calibri"/>
              </a:rPr>
              <a:t>s</a:t>
            </a:r>
            <a:r>
              <a:rPr lang="en-US">
                <a:latin typeface="Calibri"/>
                <a:ea typeface="Calibri"/>
                <a:cs typeface="Calibri"/>
              </a:rPr>
              <a:t>​</a:t>
            </a:r>
            <a:endParaRPr lang="zh-CN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73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0A8C0D-E9E2-4019-962C-265A001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296" cy="473639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Name: TokenType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690CF-048F-40CF-8938-6542F4AF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9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Responsibilities:</a:t>
            </a:r>
          </a:p>
          <a:p>
            <a:r>
              <a:rPr lang="en-US" sz="1600">
                <a:cs typeface="Calibri"/>
              </a:rPr>
              <a:t>Several Supported TokenType stored(</a:t>
            </a:r>
            <a:r>
              <a:rPr lang="en-US" sz="1600" i="1">
                <a:latin typeface="Calibri"/>
                <a:cs typeface="Calibri"/>
              </a:rPr>
              <a:t>Char</a:t>
            </a:r>
            <a:r>
              <a:rPr lang="en-US" sz="1600">
                <a:latin typeface="Calibri"/>
                <a:cs typeface="Calibri"/>
              </a:rPr>
              <a:t>, KleeneStar,</a:t>
            </a:r>
            <a:r>
              <a:rPr lang="en-US" sz="1600">
                <a:latin typeface="Calibri"/>
                <a:ea typeface="+mn-lt"/>
                <a:cs typeface="+mn-lt"/>
              </a:rPr>
              <a:t> </a:t>
            </a:r>
            <a:br>
              <a:rPr lang="en-US" sz="1600">
                <a:latin typeface="Calibri"/>
                <a:ea typeface="+mn-lt"/>
                <a:cs typeface="+mn-lt"/>
              </a:rPr>
            </a:br>
            <a:r>
              <a:rPr lang="en-US" sz="1600">
                <a:latin typeface="Calibri"/>
                <a:ea typeface="+mn-lt"/>
                <a:cs typeface="+mn-lt"/>
              </a:rPr>
              <a:t>KleenePlus, </a:t>
            </a:r>
            <a:r>
              <a:rPr lang="en-US" sz="1600">
                <a:latin typeface="Calibri"/>
                <a:cs typeface="Calibri"/>
              </a:rPr>
              <a:t>Operator,</a:t>
            </a:r>
            <a:r>
              <a:rPr lang="en-US" sz="1600">
                <a:latin typeface="Calibri"/>
                <a:ea typeface="+mn-lt"/>
                <a:cs typeface="+mn-lt"/>
              </a:rPr>
              <a:t> Number, Delimiter</a:t>
            </a:r>
            <a:r>
              <a:rPr lang="en-US" sz="1600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B6C1FE-B01C-4DFB-9BDF-0FF119235392}"/>
              </a:ext>
            </a:extLst>
          </p:cNvPr>
          <p:cNvSpPr txBox="1">
            <a:spLocks/>
          </p:cNvSpPr>
          <p:nvPr/>
        </p:nvSpPr>
        <p:spPr>
          <a:xfrm>
            <a:off x="6293873" y="1826572"/>
            <a:ext cx="613291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Collaborators:</a:t>
            </a:r>
          </a:p>
          <a:p>
            <a:r>
              <a:rPr lang="en-US" sz="1600">
                <a:ea typeface="+mn-lt"/>
                <a:cs typeface="+mn-lt"/>
              </a:rPr>
              <a:t>TokenType</a:t>
            </a:r>
            <a:endParaRPr lang="en-US" sz="1600">
              <a:cs typeface="Calibri"/>
            </a:endParaRPr>
          </a:p>
          <a:p>
            <a:endParaRPr lang="en-US" sz="1600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522A6E-E614-4515-8EA9-6538B643574D}"/>
              </a:ext>
            </a:extLst>
          </p:cNvPr>
          <p:cNvSpPr txBox="1"/>
          <p:nvPr/>
        </p:nvSpPr>
        <p:spPr>
          <a:xfrm>
            <a:off x="9391650" y="420290"/>
            <a:ext cx="2237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/>
              </a:rPr>
              <a:t>Entiti</a:t>
            </a:r>
            <a:r>
              <a:rPr lang="en-US" altLang="zh-CN">
                <a:ea typeface="Calibri"/>
              </a:rPr>
              <a:t>e</a:t>
            </a:r>
            <a:r>
              <a:rPr lang="en-US">
                <a:latin typeface="Calibri"/>
              </a:rPr>
              <a:t>s</a:t>
            </a:r>
            <a:r>
              <a:rPr lang="en-US">
                <a:latin typeface="Calibri"/>
                <a:ea typeface="Calibri"/>
                <a:cs typeface="Calibri"/>
              </a:rPr>
              <a:t>​</a:t>
            </a:r>
            <a:endParaRPr lang="zh-CN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624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0A8C0D-E9E2-4019-962C-265A001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296" cy="473639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Name: FSA </a:t>
            </a:r>
            <a:r>
              <a:rPr lang="en-US" sz="1000">
                <a:cs typeface="Calibri Light"/>
              </a:rPr>
              <a:t>#Interface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690CF-048F-40CF-8938-6542F4AF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733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Responsibilities:</a:t>
            </a:r>
          </a:p>
          <a:p>
            <a:r>
              <a:rPr lang="en-US" sz="1600" dirty="0">
                <a:cs typeface="Calibri"/>
              </a:rPr>
              <a:t>Store a list of </a:t>
            </a:r>
            <a:r>
              <a:rPr lang="en-US" sz="1600">
                <a:ea typeface="+mn-lt"/>
                <a:cs typeface="+mn-lt"/>
              </a:rPr>
              <a:t>FSAState(nodes in FSA)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2829D-9737-4967-82A7-E62C2197DD78}"/>
              </a:ext>
            </a:extLst>
          </p:cNvPr>
          <p:cNvSpPr txBox="1"/>
          <p:nvPr/>
        </p:nvSpPr>
        <p:spPr>
          <a:xfrm>
            <a:off x="838673" y="12693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Subclasses: DFA, NFA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B6C1FE-B01C-4DFB-9BDF-0FF119235392}"/>
              </a:ext>
            </a:extLst>
          </p:cNvPr>
          <p:cNvSpPr txBox="1">
            <a:spLocks/>
          </p:cNvSpPr>
          <p:nvPr/>
        </p:nvSpPr>
        <p:spPr>
          <a:xfrm>
            <a:off x="6097420" y="1826572"/>
            <a:ext cx="613291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Collaborators:</a:t>
            </a:r>
          </a:p>
          <a:p>
            <a:r>
              <a:rPr lang="en-US" sz="1600">
                <a:cs typeface="Calibri"/>
              </a:rPr>
              <a:t>FSAState</a:t>
            </a:r>
            <a:endParaRPr lang="en-US">
              <a:cs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5BEA15-DC42-43C9-88E1-9CD3EC616538}"/>
              </a:ext>
            </a:extLst>
          </p:cNvPr>
          <p:cNvSpPr txBox="1"/>
          <p:nvPr/>
        </p:nvSpPr>
        <p:spPr>
          <a:xfrm>
            <a:off x="9391650" y="420290"/>
            <a:ext cx="2237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/>
              </a:rPr>
              <a:t>Entiti</a:t>
            </a:r>
            <a:r>
              <a:rPr lang="en-US" altLang="zh-CN">
                <a:ea typeface="Calibri"/>
              </a:rPr>
              <a:t>e</a:t>
            </a:r>
            <a:r>
              <a:rPr lang="en-US">
                <a:latin typeface="Calibri"/>
              </a:rPr>
              <a:t>s</a:t>
            </a:r>
            <a:r>
              <a:rPr lang="en-US">
                <a:latin typeface="Calibri"/>
                <a:ea typeface="Calibri"/>
                <a:cs typeface="Calibri"/>
              </a:rPr>
              <a:t>​</a:t>
            </a:r>
            <a:endParaRPr lang="zh-CN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18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0A8C0D-E9E2-4019-962C-265A001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296" cy="473639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Name: FSAState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690CF-048F-40CF-8938-6542F4AF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9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Responsibilities:</a:t>
            </a:r>
          </a:p>
          <a:p>
            <a:r>
              <a:rPr lang="en-US" sz="1600">
                <a:cs typeface="Calibri"/>
              </a:rPr>
              <a:t>Store and Show the state of FSA.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B6C1FE-B01C-4DFB-9BDF-0FF119235392}"/>
              </a:ext>
            </a:extLst>
          </p:cNvPr>
          <p:cNvSpPr txBox="1">
            <a:spLocks/>
          </p:cNvSpPr>
          <p:nvPr/>
        </p:nvSpPr>
        <p:spPr>
          <a:xfrm>
            <a:off x="6097420" y="1826572"/>
            <a:ext cx="613291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Collaborators:</a:t>
            </a:r>
          </a:p>
          <a:p>
            <a:r>
              <a:rPr lang="en-US" sz="1600">
                <a:cs typeface="Calibri"/>
              </a:rPr>
              <a:t>FSA</a:t>
            </a:r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072DF6-8DDB-491C-B63D-003CA7A57B40}"/>
              </a:ext>
            </a:extLst>
          </p:cNvPr>
          <p:cNvSpPr txBox="1"/>
          <p:nvPr/>
        </p:nvSpPr>
        <p:spPr>
          <a:xfrm>
            <a:off x="9391650" y="420290"/>
            <a:ext cx="2237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/>
              </a:rPr>
              <a:t>Entiti</a:t>
            </a:r>
            <a:r>
              <a:rPr lang="en-US" altLang="zh-CN">
                <a:ea typeface="Calibri"/>
              </a:rPr>
              <a:t>e</a:t>
            </a:r>
            <a:r>
              <a:rPr lang="en-US">
                <a:latin typeface="Calibri"/>
              </a:rPr>
              <a:t>s</a:t>
            </a:r>
            <a:r>
              <a:rPr lang="en-US">
                <a:latin typeface="Calibri"/>
                <a:ea typeface="Calibri"/>
                <a:cs typeface="Calibri"/>
              </a:rPr>
              <a:t>​</a:t>
            </a:r>
            <a:endParaRPr lang="zh-CN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03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0A8C0D-E9E2-4019-962C-265A001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296" cy="473639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Name:</a:t>
            </a:r>
            <a:r>
              <a:rPr lang="en-US" sz="3200">
                <a:ea typeface="+mj-lt"/>
                <a:cs typeface="+mj-lt"/>
              </a:rPr>
              <a:t> Lexer</a:t>
            </a:r>
            <a:r>
              <a:rPr lang="en-US" sz="3200">
                <a:cs typeface="Calibri Light"/>
              </a:rPr>
              <a:t> </a:t>
            </a:r>
            <a:r>
              <a:rPr lang="en-US" sz="900">
                <a:cs typeface="Calibri Light"/>
              </a:rPr>
              <a:t>#  Convert String to a list of tokens</a:t>
            </a:r>
            <a:endParaRPr lang="en-US" sz="900">
              <a:ea typeface="+mj-lt"/>
              <a:cs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690CF-048F-40CF-8938-6542F4AF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9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Responsibilities:</a:t>
            </a:r>
          </a:p>
          <a:p>
            <a:r>
              <a:rPr lang="en-US" sz="1600">
                <a:cs typeface="Calibri"/>
              </a:rPr>
              <a:t>Analyze the input and stored string and convert it to a list of</a:t>
            </a:r>
            <a:br>
              <a:rPr lang="en-US" sz="1600">
                <a:cs typeface="Calibri"/>
              </a:rPr>
            </a:br>
            <a:r>
              <a:rPr lang="en-US" sz="1600">
                <a:cs typeface="Calibri"/>
              </a:rPr>
              <a:t>Token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B6C1FE-B01C-4DFB-9BDF-0FF119235392}"/>
              </a:ext>
            </a:extLst>
          </p:cNvPr>
          <p:cNvSpPr txBox="1">
            <a:spLocks/>
          </p:cNvSpPr>
          <p:nvPr/>
        </p:nvSpPr>
        <p:spPr>
          <a:xfrm>
            <a:off x="6097420" y="1826572"/>
            <a:ext cx="613291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Collaborators:</a:t>
            </a:r>
          </a:p>
          <a:p>
            <a:r>
              <a:rPr lang="en-US" sz="1600">
                <a:cs typeface="Calibri"/>
              </a:rPr>
              <a:t>Parser</a:t>
            </a:r>
          </a:p>
          <a:p>
            <a:r>
              <a:rPr lang="en-US" sz="1600">
                <a:cs typeface="Calibri"/>
              </a:rPr>
              <a:t>Token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C81C02-1F3D-46DE-8180-647CA18EF682}"/>
              </a:ext>
            </a:extLst>
          </p:cNvPr>
          <p:cNvSpPr txBox="1"/>
          <p:nvPr/>
        </p:nvSpPr>
        <p:spPr>
          <a:xfrm>
            <a:off x="9391650" y="420290"/>
            <a:ext cx="2237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/>
              </a:rPr>
              <a:t>Entiti</a:t>
            </a:r>
            <a:r>
              <a:rPr lang="en-US" altLang="zh-CN">
                <a:ea typeface="Calibri"/>
              </a:rPr>
              <a:t>e</a:t>
            </a:r>
            <a:r>
              <a:rPr lang="en-US">
                <a:latin typeface="Calibri"/>
              </a:rPr>
              <a:t>s</a:t>
            </a:r>
            <a:r>
              <a:rPr lang="en-US">
                <a:latin typeface="Calibri"/>
                <a:ea typeface="Calibri"/>
                <a:cs typeface="Calibri"/>
              </a:rPr>
              <a:t>​</a:t>
            </a:r>
            <a:endParaRPr lang="zh-CN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71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0A8C0D-E9E2-4019-962C-265A001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4296" cy="473639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/>
              </a:rPr>
              <a:t>Name:</a:t>
            </a:r>
            <a:r>
              <a:rPr lang="en-US" sz="3200">
                <a:ea typeface="+mj-lt"/>
                <a:cs typeface="+mj-lt"/>
              </a:rPr>
              <a:t> Parser </a:t>
            </a:r>
            <a:r>
              <a:rPr lang="en-US" sz="1000">
                <a:ea typeface="+mj-lt"/>
                <a:cs typeface="+mj-lt"/>
              </a:rPr>
              <a:t>#  Convert a list of tokens to NFA</a:t>
            </a:r>
            <a:endParaRPr lang="en-US" sz="1000"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690CF-048F-40CF-8938-6542F4AF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9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Responsibilities:</a:t>
            </a:r>
          </a:p>
          <a:p>
            <a:r>
              <a:rPr lang="en-US" sz="1600">
                <a:ea typeface="+mn-lt"/>
                <a:cs typeface="+mn-lt"/>
              </a:rPr>
              <a:t>Analyze and convert </a:t>
            </a:r>
            <a:r>
              <a:rPr lang="en-US" sz="1600">
                <a:latin typeface="Calibri Light"/>
                <a:ea typeface="+mn-lt"/>
                <a:cs typeface="Calibri Light"/>
              </a:rPr>
              <a:t>a list of tokens</a:t>
            </a:r>
            <a:r>
              <a:rPr lang="en-US" sz="1600">
                <a:ea typeface="+mn-lt"/>
                <a:cs typeface="+mn-lt"/>
              </a:rPr>
              <a:t> to NFA</a:t>
            </a:r>
            <a:endParaRPr lang="en-US" sz="160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B6C1FE-B01C-4DFB-9BDF-0FF119235392}"/>
              </a:ext>
            </a:extLst>
          </p:cNvPr>
          <p:cNvSpPr txBox="1">
            <a:spLocks/>
          </p:cNvSpPr>
          <p:nvPr/>
        </p:nvSpPr>
        <p:spPr>
          <a:xfrm>
            <a:off x="6097420" y="1826572"/>
            <a:ext cx="613291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Collaborators:</a:t>
            </a:r>
          </a:p>
          <a:p>
            <a:r>
              <a:rPr lang="en-US" sz="1600">
                <a:cs typeface="Calibri"/>
              </a:rPr>
              <a:t>NFA</a:t>
            </a:r>
            <a:endParaRPr lang="en-US"/>
          </a:p>
          <a:p>
            <a:r>
              <a:rPr lang="en-US" sz="1600">
                <a:cs typeface="Calibri"/>
              </a:rPr>
              <a:t>Token</a:t>
            </a:r>
          </a:p>
          <a:p>
            <a:r>
              <a:rPr lang="en-US" sz="1600">
                <a:cs typeface="Calibri"/>
              </a:rPr>
              <a:t>Lexer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0668A3-C1A6-4CEF-9255-9BA79F2D863F}"/>
              </a:ext>
            </a:extLst>
          </p:cNvPr>
          <p:cNvSpPr txBox="1"/>
          <p:nvPr/>
        </p:nvSpPr>
        <p:spPr>
          <a:xfrm>
            <a:off x="9391650" y="420290"/>
            <a:ext cx="2237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/>
              </a:rPr>
              <a:t>Entiti</a:t>
            </a:r>
            <a:r>
              <a:rPr lang="en-US" altLang="zh-CN">
                <a:ea typeface="Calibri"/>
              </a:rPr>
              <a:t>e</a:t>
            </a:r>
            <a:r>
              <a:rPr lang="en-US">
                <a:latin typeface="Calibri"/>
              </a:rPr>
              <a:t>s</a:t>
            </a:r>
            <a:r>
              <a:rPr lang="en-US">
                <a:latin typeface="Calibri"/>
                <a:ea typeface="Calibri"/>
                <a:cs typeface="Calibri"/>
              </a:rPr>
              <a:t>​</a:t>
            </a:r>
            <a:endParaRPr lang="zh-CN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77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469</Words>
  <Application>Microsoft Office PowerPoint</Application>
  <PresentationFormat>宽屏</PresentationFormat>
  <Paragraphs>108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Office 主题</vt:lpstr>
      <vt:lpstr>CRC model</vt:lpstr>
      <vt:lpstr>PowerPoint 演示文稿</vt:lpstr>
      <vt:lpstr>Name: RegEx # input a string as a regex expression, output the match </vt:lpstr>
      <vt:lpstr>Name: Token # abstract class</vt:lpstr>
      <vt:lpstr>Name: TokenType</vt:lpstr>
      <vt:lpstr>Name: FSA #Interface</vt:lpstr>
      <vt:lpstr>Name: FSAState</vt:lpstr>
      <vt:lpstr>Name: Lexer #  Convert String to a list of tokens</vt:lpstr>
      <vt:lpstr>Name: Parser #  Convert a list of tokens to NFA</vt:lpstr>
      <vt:lpstr>Name: Compiler</vt:lpstr>
      <vt:lpstr>Name: Match # match the string</vt:lpstr>
      <vt:lpstr>Name: RegExController</vt:lpstr>
      <vt:lpstr>Name: SystemInOut(Main)</vt:lpstr>
      <vt:lpstr>Name: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model</dc:title>
  <dc:creator/>
  <cp:lastModifiedBy>Hanrui Fan</cp:lastModifiedBy>
  <cp:revision>62</cp:revision>
  <dcterms:created xsi:type="dcterms:W3CDTF">2021-10-12T23:20:53Z</dcterms:created>
  <dcterms:modified xsi:type="dcterms:W3CDTF">2021-10-15T19:29:12Z</dcterms:modified>
</cp:coreProperties>
</file>