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4" r:id="rId2"/>
    <p:sldMasterId id="2147483701" r:id="rId3"/>
  </p:sldMasterIdLst>
  <p:notesMasterIdLst>
    <p:notesMasterId r:id="rId35"/>
  </p:notesMasterIdLst>
  <p:handoutMasterIdLst>
    <p:handoutMasterId r:id="rId36"/>
  </p:handoutMasterIdLst>
  <p:sldIdLst>
    <p:sldId id="488" r:id="rId4"/>
    <p:sldId id="626" r:id="rId5"/>
    <p:sldId id="627" r:id="rId6"/>
    <p:sldId id="628" r:id="rId7"/>
    <p:sldId id="629" r:id="rId8"/>
    <p:sldId id="630" r:id="rId9"/>
    <p:sldId id="631" r:id="rId10"/>
    <p:sldId id="632" r:id="rId11"/>
    <p:sldId id="633" r:id="rId12"/>
    <p:sldId id="634" r:id="rId13"/>
    <p:sldId id="635" r:id="rId14"/>
    <p:sldId id="636" r:id="rId15"/>
    <p:sldId id="637" r:id="rId16"/>
    <p:sldId id="638" r:id="rId17"/>
    <p:sldId id="639" r:id="rId18"/>
    <p:sldId id="640" r:id="rId19"/>
    <p:sldId id="641" r:id="rId20"/>
    <p:sldId id="642" r:id="rId21"/>
    <p:sldId id="643" r:id="rId22"/>
    <p:sldId id="644" r:id="rId23"/>
    <p:sldId id="645" r:id="rId24"/>
    <p:sldId id="646" r:id="rId25"/>
    <p:sldId id="647" r:id="rId26"/>
    <p:sldId id="648" r:id="rId27"/>
    <p:sldId id="649" r:id="rId28"/>
    <p:sldId id="650" r:id="rId29"/>
    <p:sldId id="651" r:id="rId30"/>
    <p:sldId id="652" r:id="rId31"/>
    <p:sldId id="653" r:id="rId32"/>
    <p:sldId id="654" r:id="rId33"/>
    <p:sldId id="655" r:id="rId34"/>
  </p:sldIdLst>
  <p:sldSz cx="9144000" cy="6858000" type="screen4x3"/>
  <p:notesSz cx="9283700" cy="6985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0">
          <p15:clr>
            <a:srgbClr val="A4A3A4"/>
          </p15:clr>
        </p15:guide>
        <p15:guide id="2" pos="29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33CC"/>
    <a:srgbClr val="006600"/>
    <a:srgbClr val="960000"/>
    <a:srgbClr val="2A55D6"/>
    <a:srgbClr val="009900"/>
    <a:srgbClr val="993300"/>
    <a:srgbClr val="649A6D"/>
    <a:srgbClr val="6ACE52"/>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86535" autoAdjust="0"/>
  </p:normalViewPr>
  <p:slideViewPr>
    <p:cSldViewPr>
      <p:cViewPr varScale="1">
        <p:scale>
          <a:sx n="63" d="100"/>
          <a:sy n="63" d="100"/>
        </p:scale>
        <p:origin x="1810" y="55"/>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101" d="100"/>
          <a:sy n="101" d="100"/>
        </p:scale>
        <p:origin x="-3228" y="-108"/>
      </p:cViewPr>
      <p:guideLst>
        <p:guide orient="horz" pos="2200"/>
        <p:guide pos="29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2938" cy="349250"/>
          </a:xfrm>
          <a:prstGeom prst="rect">
            <a:avLst/>
          </a:prstGeom>
        </p:spPr>
        <p:txBody>
          <a:bodyPr vert="horz" lIns="92953" tIns="46477" rIns="92953" bIns="46477" rtlCol="0"/>
          <a:lstStyle>
            <a:lvl1pPr algn="l">
              <a:defRPr sz="1200"/>
            </a:lvl1pPr>
          </a:lstStyle>
          <a:p>
            <a:endParaRPr lang="en-US"/>
          </a:p>
        </p:txBody>
      </p:sp>
      <p:sp>
        <p:nvSpPr>
          <p:cNvPr id="3" name="Date Placeholder 2"/>
          <p:cNvSpPr>
            <a:spLocks noGrp="1"/>
          </p:cNvSpPr>
          <p:nvPr>
            <p:ph type="dt" sz="quarter" idx="1"/>
          </p:nvPr>
        </p:nvSpPr>
        <p:spPr>
          <a:xfrm>
            <a:off x="5258617" y="0"/>
            <a:ext cx="4022938" cy="349250"/>
          </a:xfrm>
          <a:prstGeom prst="rect">
            <a:avLst/>
          </a:prstGeom>
        </p:spPr>
        <p:txBody>
          <a:bodyPr vert="horz" lIns="92953" tIns="46477" rIns="92953" bIns="46477" rtlCol="0"/>
          <a:lstStyle>
            <a:lvl1pPr algn="r">
              <a:defRPr sz="1200"/>
            </a:lvl1pPr>
          </a:lstStyle>
          <a:p>
            <a:fld id="{AC167E78-EA36-40A1-A9A0-B443C6CB1F60}" type="datetimeFigureOut">
              <a:rPr lang="en-US" smtClean="0"/>
              <a:pPr/>
              <a:t>10/1/2019</a:t>
            </a:fld>
            <a:endParaRPr lang="en-US"/>
          </a:p>
        </p:txBody>
      </p:sp>
      <p:sp>
        <p:nvSpPr>
          <p:cNvPr id="4" name="Footer Placeholder 3"/>
          <p:cNvSpPr>
            <a:spLocks noGrp="1"/>
          </p:cNvSpPr>
          <p:nvPr>
            <p:ph type="ftr" sz="quarter" idx="2"/>
          </p:nvPr>
        </p:nvSpPr>
        <p:spPr>
          <a:xfrm>
            <a:off x="0" y="6634539"/>
            <a:ext cx="4022938" cy="349250"/>
          </a:xfrm>
          <a:prstGeom prst="rect">
            <a:avLst/>
          </a:prstGeom>
        </p:spPr>
        <p:txBody>
          <a:bodyPr vert="horz" lIns="92953" tIns="46477" rIns="92953" bIns="46477" rtlCol="0" anchor="b"/>
          <a:lstStyle>
            <a:lvl1pPr algn="l">
              <a:defRPr sz="1200"/>
            </a:lvl1pPr>
          </a:lstStyle>
          <a:p>
            <a:endParaRPr lang="en-US"/>
          </a:p>
        </p:txBody>
      </p:sp>
      <p:sp>
        <p:nvSpPr>
          <p:cNvPr id="5" name="Slide Number Placeholder 4"/>
          <p:cNvSpPr>
            <a:spLocks noGrp="1"/>
          </p:cNvSpPr>
          <p:nvPr>
            <p:ph type="sldNum" sz="quarter" idx="3"/>
          </p:nvPr>
        </p:nvSpPr>
        <p:spPr>
          <a:xfrm>
            <a:off x="5258617" y="6634539"/>
            <a:ext cx="4022938" cy="349250"/>
          </a:xfrm>
          <a:prstGeom prst="rect">
            <a:avLst/>
          </a:prstGeom>
        </p:spPr>
        <p:txBody>
          <a:bodyPr vert="horz" lIns="92953" tIns="46477" rIns="92953" bIns="46477" rtlCol="0" anchor="b"/>
          <a:lstStyle>
            <a:lvl1pPr algn="r">
              <a:defRPr sz="1200"/>
            </a:lvl1pPr>
          </a:lstStyle>
          <a:p>
            <a:fld id="{1E401BE2-F7AC-4C50-A6E5-F6C806E13D7E}" type="slidenum">
              <a:rPr lang="en-US" smtClean="0"/>
              <a:pPr/>
              <a:t>‹#›</a:t>
            </a:fld>
            <a:endParaRPr lang="en-US"/>
          </a:p>
        </p:txBody>
      </p:sp>
    </p:spTree>
    <p:extLst>
      <p:ext uri="{BB962C8B-B14F-4D97-AF65-F5344CB8AC3E}">
        <p14:creationId xmlns:p14="http://schemas.microsoft.com/office/powerpoint/2010/main" val="36496851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2938" cy="349250"/>
          </a:xfrm>
          <a:prstGeom prst="rect">
            <a:avLst/>
          </a:prstGeom>
        </p:spPr>
        <p:txBody>
          <a:bodyPr vert="horz" lIns="92953" tIns="46477" rIns="92953" bIns="46477" rtlCol="0"/>
          <a:lstStyle>
            <a:lvl1pPr algn="l">
              <a:defRPr sz="1200"/>
            </a:lvl1pPr>
          </a:lstStyle>
          <a:p>
            <a:endParaRPr lang="en-US"/>
          </a:p>
        </p:txBody>
      </p:sp>
      <p:sp>
        <p:nvSpPr>
          <p:cNvPr id="3" name="Date Placeholder 2"/>
          <p:cNvSpPr>
            <a:spLocks noGrp="1"/>
          </p:cNvSpPr>
          <p:nvPr>
            <p:ph type="dt" idx="1"/>
          </p:nvPr>
        </p:nvSpPr>
        <p:spPr>
          <a:xfrm>
            <a:off x="5258617" y="0"/>
            <a:ext cx="4022938" cy="349250"/>
          </a:xfrm>
          <a:prstGeom prst="rect">
            <a:avLst/>
          </a:prstGeom>
        </p:spPr>
        <p:txBody>
          <a:bodyPr vert="horz" lIns="92953" tIns="46477" rIns="92953" bIns="46477" rtlCol="0"/>
          <a:lstStyle>
            <a:lvl1pPr algn="r">
              <a:defRPr sz="1200"/>
            </a:lvl1pPr>
          </a:lstStyle>
          <a:p>
            <a:fld id="{88D89EF4-2B2A-4F54-A6DD-1EB35DCF17B3}" type="datetimeFigureOut">
              <a:rPr lang="en-US" smtClean="0"/>
              <a:pPr/>
              <a:t>10/1/2019</a:t>
            </a:fld>
            <a:endParaRPr lang="en-US"/>
          </a:p>
        </p:txBody>
      </p:sp>
      <p:sp>
        <p:nvSpPr>
          <p:cNvPr id="4" name="Slide Image Placeholder 3"/>
          <p:cNvSpPr>
            <a:spLocks noGrp="1" noRot="1" noChangeAspect="1"/>
          </p:cNvSpPr>
          <p:nvPr>
            <p:ph type="sldImg" idx="2"/>
          </p:nvPr>
        </p:nvSpPr>
        <p:spPr>
          <a:xfrm>
            <a:off x="2895600" y="523875"/>
            <a:ext cx="3492500" cy="2619375"/>
          </a:xfrm>
          <a:prstGeom prst="rect">
            <a:avLst/>
          </a:prstGeom>
          <a:noFill/>
          <a:ln w="12700">
            <a:solidFill>
              <a:prstClr val="black"/>
            </a:solidFill>
          </a:ln>
        </p:spPr>
        <p:txBody>
          <a:bodyPr vert="horz" lIns="92953" tIns="46477" rIns="92953" bIns="46477" rtlCol="0" anchor="ctr"/>
          <a:lstStyle/>
          <a:p>
            <a:endParaRPr lang="en-US"/>
          </a:p>
        </p:txBody>
      </p:sp>
      <p:sp>
        <p:nvSpPr>
          <p:cNvPr id="5" name="Notes Placeholder 4"/>
          <p:cNvSpPr>
            <a:spLocks noGrp="1"/>
          </p:cNvSpPr>
          <p:nvPr>
            <p:ph type="body" sz="quarter" idx="3"/>
          </p:nvPr>
        </p:nvSpPr>
        <p:spPr>
          <a:xfrm>
            <a:off x="928370" y="3317877"/>
            <a:ext cx="7426960" cy="3143250"/>
          </a:xfrm>
          <a:prstGeom prst="rect">
            <a:avLst/>
          </a:prstGeom>
        </p:spPr>
        <p:txBody>
          <a:bodyPr vert="horz" lIns="92953" tIns="46477" rIns="92953" bIns="4647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34539"/>
            <a:ext cx="4022938" cy="349250"/>
          </a:xfrm>
          <a:prstGeom prst="rect">
            <a:avLst/>
          </a:prstGeom>
        </p:spPr>
        <p:txBody>
          <a:bodyPr vert="horz" lIns="92953" tIns="46477" rIns="92953" bIns="46477" rtlCol="0" anchor="b"/>
          <a:lstStyle>
            <a:lvl1pPr algn="l">
              <a:defRPr sz="1200"/>
            </a:lvl1pPr>
          </a:lstStyle>
          <a:p>
            <a:endParaRPr lang="en-US"/>
          </a:p>
        </p:txBody>
      </p:sp>
      <p:sp>
        <p:nvSpPr>
          <p:cNvPr id="7" name="Slide Number Placeholder 6"/>
          <p:cNvSpPr>
            <a:spLocks noGrp="1"/>
          </p:cNvSpPr>
          <p:nvPr>
            <p:ph type="sldNum" sz="quarter" idx="5"/>
          </p:nvPr>
        </p:nvSpPr>
        <p:spPr>
          <a:xfrm>
            <a:off x="5258617" y="6634539"/>
            <a:ext cx="4022938" cy="349250"/>
          </a:xfrm>
          <a:prstGeom prst="rect">
            <a:avLst/>
          </a:prstGeom>
        </p:spPr>
        <p:txBody>
          <a:bodyPr vert="horz" lIns="92953" tIns="46477" rIns="92953" bIns="46477" rtlCol="0" anchor="b"/>
          <a:lstStyle>
            <a:lvl1pPr algn="r">
              <a:defRPr sz="1200"/>
            </a:lvl1pPr>
          </a:lstStyle>
          <a:p>
            <a:fld id="{AB959945-7217-484B-8E74-88DC87A74BB0}" type="slidenum">
              <a:rPr lang="en-US" smtClean="0"/>
              <a:pPr/>
              <a:t>‹#›</a:t>
            </a:fld>
            <a:endParaRPr lang="en-US"/>
          </a:p>
        </p:txBody>
      </p:sp>
    </p:spTree>
    <p:extLst>
      <p:ext uri="{BB962C8B-B14F-4D97-AF65-F5344CB8AC3E}">
        <p14:creationId xmlns:p14="http://schemas.microsoft.com/office/powerpoint/2010/main" val="610711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1</a:t>
            </a:fld>
            <a:endParaRPr lang="en-US" dirty="0"/>
          </a:p>
        </p:txBody>
      </p:sp>
    </p:spTree>
    <p:extLst>
      <p:ext uri="{BB962C8B-B14F-4D97-AF65-F5344CB8AC3E}">
        <p14:creationId xmlns:p14="http://schemas.microsoft.com/office/powerpoint/2010/main" val="2476617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30000"/>
              </a:spcBef>
              <a:defRPr sz="1200">
                <a:solidFill>
                  <a:schemeClr val="tx1"/>
                </a:solidFill>
                <a:latin typeface="Calibri" charset="0"/>
                <a:ea typeface="ＭＳ Ｐゴシック" charset="-128"/>
              </a:defRPr>
            </a:lvl1pPr>
            <a:lvl2pPr marL="742950" indent="-285750" defTabSz="911225">
              <a:spcBef>
                <a:spcPct val="30000"/>
              </a:spcBef>
              <a:defRPr sz="1200">
                <a:solidFill>
                  <a:schemeClr val="tx1"/>
                </a:solidFill>
                <a:latin typeface="Calibri" charset="0"/>
                <a:ea typeface="ＭＳ Ｐゴシック" charset="-128"/>
              </a:defRPr>
            </a:lvl2pPr>
            <a:lvl3pPr marL="1143000" indent="-228600" defTabSz="911225">
              <a:spcBef>
                <a:spcPct val="30000"/>
              </a:spcBef>
              <a:defRPr sz="1200">
                <a:solidFill>
                  <a:schemeClr val="tx1"/>
                </a:solidFill>
                <a:latin typeface="Calibri" charset="0"/>
                <a:ea typeface="ＭＳ Ｐゴシック" charset="-128"/>
              </a:defRPr>
            </a:lvl3pPr>
            <a:lvl4pPr marL="1600200" indent="-228600" defTabSz="911225">
              <a:spcBef>
                <a:spcPct val="30000"/>
              </a:spcBef>
              <a:defRPr sz="1200">
                <a:solidFill>
                  <a:schemeClr val="tx1"/>
                </a:solidFill>
                <a:latin typeface="Calibri" charset="0"/>
                <a:ea typeface="ＭＳ Ｐゴシック" charset="-128"/>
              </a:defRPr>
            </a:lvl4pPr>
            <a:lvl5pPr marL="2057400" indent="-228600" defTabSz="911225">
              <a:spcBef>
                <a:spcPct val="30000"/>
              </a:spcBef>
              <a:defRPr sz="1200">
                <a:solidFill>
                  <a:schemeClr val="tx1"/>
                </a:solidFill>
                <a:latin typeface="Calibri" charset="0"/>
                <a:ea typeface="ＭＳ Ｐゴシック" charset="-128"/>
              </a:defRPr>
            </a:lvl5pPr>
            <a:lvl6pPr marL="2514600" indent="-228600" defTabSz="911225"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911225"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911225"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911225"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89884E59-C2DA-0E4A-A211-3B0BB003CBB5}" type="slidenum">
              <a:rPr lang="en-US" altLang="en-US">
                <a:solidFill>
                  <a:srgbClr val="000000"/>
                </a:solidFill>
                <a:latin typeface="Arial" charset="0"/>
              </a:rPr>
              <a:pPr>
                <a:spcBef>
                  <a:spcPct val="0"/>
                </a:spcBef>
              </a:pPr>
              <a:t>2</a:t>
            </a:fld>
            <a:endParaRPr lang="en-US" altLang="en-US">
              <a:solidFill>
                <a:srgbClr val="000000"/>
              </a:solidFill>
              <a:latin typeface="Arial" charset="0"/>
            </a:endParaRPr>
          </a:p>
        </p:txBody>
      </p:sp>
      <p:sp>
        <p:nvSpPr>
          <p:cNvPr id="2355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355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latin typeface="Arial" charset="0"/>
              <a:ea typeface="ＭＳ Ｐゴシック" charset="-128"/>
            </a:endParaRPr>
          </a:p>
        </p:txBody>
      </p:sp>
    </p:spTree>
    <p:extLst>
      <p:ext uri="{BB962C8B-B14F-4D97-AF65-F5344CB8AC3E}">
        <p14:creationId xmlns:p14="http://schemas.microsoft.com/office/powerpoint/2010/main" val="2021838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416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2416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8738B805-B32E-9D4F-A8B6-62A775FE6ACF}" type="slidenum">
              <a:rPr lang="en-US" altLang="en-US">
                <a:solidFill>
                  <a:srgbClr val="000000"/>
                </a:solidFill>
              </a:rPr>
              <a:pPr>
                <a:spcBef>
                  <a:spcPct val="0"/>
                </a:spcBef>
              </a:pPr>
              <a:t>7</a:t>
            </a:fld>
            <a:endParaRPr lang="en-US" altLang="en-US">
              <a:solidFill>
                <a:srgbClr val="000000"/>
              </a:solidFill>
            </a:endParaRPr>
          </a:p>
        </p:txBody>
      </p:sp>
    </p:spTree>
    <p:extLst>
      <p:ext uri="{BB962C8B-B14F-4D97-AF65-F5344CB8AC3E}">
        <p14:creationId xmlns:p14="http://schemas.microsoft.com/office/powerpoint/2010/main" val="1657023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4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420D3AF8-0F0F-C94B-8271-5FBC4807E443}" type="slidenum">
              <a:rPr lang="en-US" altLang="en-US">
                <a:solidFill>
                  <a:srgbClr val="000000"/>
                </a:solidFill>
              </a:rPr>
              <a:pPr>
                <a:spcBef>
                  <a:spcPct val="0"/>
                </a:spcBef>
              </a:pPr>
              <a:t>26</a:t>
            </a:fld>
            <a:endParaRPr lang="en-US" altLang="en-US">
              <a:solidFill>
                <a:srgbClr val="000000"/>
              </a:solidFill>
            </a:endParaRPr>
          </a:p>
        </p:txBody>
      </p:sp>
      <p:sp>
        <p:nvSpPr>
          <p:cNvPr id="3348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48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Arial" charset="0"/>
                <a:ea typeface="ＭＳ Ｐゴシック" charset="-128"/>
              </a:rPr>
              <a:t>Processors are fast, Memory is slow. One way to bridge this gap is to service the memory accesses in parallel.  If misses are serviced in parallel, the processor incurs only one long latency stall for all the parallel misses. The notion of generating and servicing off-chip accesses in parallel is termed as Memory Level Parallelism or MLP.  Out of order processors improve MLP by continuing processing of independent instructions till the instruction window is full.  If there is a miss during the processing of independent instructions, the miss is serviced concurrently with the stalling miss.  There are several techniques, such as Runahead, CFP, to improve the MLP of out-of-order processors.  MLP is not uniform for all cache misses.  Some misses, such as pointer chasing loads, are typically serviced with low MLP while other misses, such as array accesses are serviced with high MLP.  Current cache management techniques are not aware of this variation in MLP. </a:t>
            </a:r>
          </a:p>
        </p:txBody>
      </p:sp>
    </p:spTree>
    <p:extLst>
      <p:ext uri="{BB962C8B-B14F-4D97-AF65-F5344CB8AC3E}">
        <p14:creationId xmlns:p14="http://schemas.microsoft.com/office/powerpoint/2010/main" val="2615993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D8DD8F11-E0DD-E444-9FD9-DC0243617B35}" type="slidenum">
              <a:rPr lang="en-US" altLang="en-US">
                <a:solidFill>
                  <a:srgbClr val="000000"/>
                </a:solidFill>
              </a:rPr>
              <a:pPr>
                <a:spcBef>
                  <a:spcPct val="0"/>
                </a:spcBef>
              </a:pPr>
              <a:t>28</a:t>
            </a:fld>
            <a:endParaRPr lang="en-US" altLang="en-US">
              <a:solidFill>
                <a:srgbClr val="000000"/>
              </a:solidFill>
            </a:endParaRPr>
          </a:p>
        </p:txBody>
      </p:sp>
      <p:sp>
        <p:nvSpPr>
          <p:cNvPr id="3379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Arial" charset="0"/>
                <a:ea typeface="ＭＳ Ｐゴシック" charset="-128"/>
              </a:rPr>
              <a:t>There are 11 memory access instructions in the loop. The  accesses to cache blocks P1, P2, P3, P4 occur in the instruction window at same time.  If these accesses result in more than 1 miss, then those misses are serviced in parallel.  Conversely, misses to the S blocks are spaced far apart in time to misses to the S blocks are always serviced in isolation.   This loop executes many time.  I will analyze the cache behavior of this loop for two replacement algorithms.  The first minimizes the number of misses.  The well known Belady's opt algorithm provides a theoretical lower bound on the number of misses.  The other is MLP-aware replacement, which tries to reduce the number of isolated miss.</a:t>
            </a:r>
          </a:p>
        </p:txBody>
      </p:sp>
    </p:spTree>
    <p:extLst>
      <p:ext uri="{BB962C8B-B14F-4D97-AF65-F5344CB8AC3E}">
        <p14:creationId xmlns:p14="http://schemas.microsoft.com/office/powerpoint/2010/main" val="2766150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5421E2D3-4F6D-0C47-902F-54676A7822B1}" type="slidenum">
              <a:rPr lang="en-US" altLang="en-US">
                <a:solidFill>
                  <a:srgbClr val="000000"/>
                </a:solidFill>
              </a:rPr>
              <a:pPr>
                <a:spcBef>
                  <a:spcPct val="0"/>
                </a:spcBef>
              </a:pPr>
              <a:t>29</a:t>
            </a:fld>
            <a:endParaRPr lang="en-US" altLang="en-US">
              <a:solidFill>
                <a:srgbClr val="000000"/>
              </a:solidFill>
            </a:endParaRPr>
          </a:p>
        </p:txBody>
      </p:sp>
      <p:sp>
        <p:nvSpPr>
          <p:cNvPr id="3399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99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Arial" charset="0"/>
                <a:ea typeface="ＭＳ Ｐゴシック" charset="-128"/>
              </a:rPr>
              <a:t>Although Belady</a:t>
            </a:r>
            <a:r>
              <a:rPr lang="ja-JP" altLang="en-US">
                <a:latin typeface="Arial" charset="0"/>
                <a:ea typeface="ＭＳ Ｐゴシック" charset="-128"/>
              </a:rPr>
              <a:t>’</a:t>
            </a:r>
            <a:r>
              <a:rPr lang="en-US" altLang="ja-JP">
                <a:latin typeface="Arial" charset="0"/>
                <a:ea typeface="ＭＳ Ｐゴシック" charset="-128"/>
              </a:rPr>
              <a:t>s OPT minimizes misses, it is impossible to implement it in a real processor as it requires knowledge of the future.  We employ the commonly used LRU policy in our experiments</a:t>
            </a:r>
            <a:endParaRPr lang="en-US" altLang="en-US">
              <a:latin typeface="Arial" charset="0"/>
              <a:ea typeface="ＭＳ Ｐゴシック" charset="-128"/>
            </a:endParaRPr>
          </a:p>
        </p:txBody>
      </p:sp>
    </p:spTree>
    <p:extLst>
      <p:ext uri="{BB962C8B-B14F-4D97-AF65-F5344CB8AC3E}">
        <p14:creationId xmlns:p14="http://schemas.microsoft.com/office/powerpoint/2010/main" val="378010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31</a:t>
            </a:fld>
            <a:endParaRPr lang="en-US" dirty="0"/>
          </a:p>
        </p:txBody>
      </p:sp>
    </p:spTree>
    <p:extLst>
      <p:ext uri="{BB962C8B-B14F-4D97-AF65-F5344CB8AC3E}">
        <p14:creationId xmlns:p14="http://schemas.microsoft.com/office/powerpoint/2010/main" val="3519216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pPr/>
              <a:t>‹#›</a:t>
            </a:fld>
            <a:endParaRPr lang="en-US"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pPr/>
              <a:t>‹#›</a:t>
            </a:fld>
            <a:endParaRPr lang="en-US"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341D3D9-3FE8-4025-BF66-8DAB1ABB951F}" type="slidenum">
              <a:rPr lang="en-US" altLang="en-US" smtClean="0"/>
              <a:pPr/>
              <a:t>‹#›</a:t>
            </a:fld>
            <a:endParaRPr lang="en-US" altLang="en-US"/>
          </a:p>
        </p:txBody>
      </p:sp>
      <p:sp>
        <p:nvSpPr>
          <p:cNvPr id="7"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p>
        </p:txBody>
      </p:sp>
    </p:spTree>
    <p:extLst>
      <p:ext uri="{BB962C8B-B14F-4D97-AF65-F5344CB8AC3E}">
        <p14:creationId xmlns:p14="http://schemas.microsoft.com/office/powerpoint/2010/main" val="334405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FEF5891-60A9-4DA4-8C9F-E9D9ADCD64CE}"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23594FA-E141-4234-AE05-360401972BE7}" type="slidenum">
              <a:rPr lang="en-US" altLang="en-US" smtClean="0"/>
              <a:pPr/>
              <a:t>‹#›</a:t>
            </a:fld>
            <a:endParaRPr lang="en-US" altLang="en-US"/>
          </a:p>
        </p:txBody>
      </p:sp>
    </p:spTree>
    <p:extLst>
      <p:ext uri="{BB962C8B-B14F-4D97-AF65-F5344CB8AC3E}">
        <p14:creationId xmlns:p14="http://schemas.microsoft.com/office/powerpoint/2010/main" val="2456896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341D3D9-3FE8-4025-BF66-8DAB1ABB951F}" type="slidenum">
              <a:rPr lang="en-US" altLang="en-US" smtClean="0"/>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F5891-60A9-4DA4-8C9F-E9D9ADCD64CE}"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lvl1pPr>
              <a:defRPr sz="2000"/>
            </a:lvl1pPr>
          </a:lstStyle>
          <a:p>
            <a:fld id="{323594FA-E141-4234-AE05-360401972BE7}" type="slidenum">
              <a:rPr lang="en-US" altLang="en-US" smtClean="0"/>
              <a:pPr/>
              <a:t>‹#›</a:t>
            </a:fld>
            <a:endParaRPr lang="en-US"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F5891-60A9-4DA4-8C9F-E9D9ADCD64CE}"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EF5891-60A9-4DA4-8C9F-E9D9ADCD64CE}" type="datetimeFigureOut">
              <a:rPr lang="en-US" smtClean="0"/>
              <a:pPr/>
              <a:t>10/1/2019</a:t>
            </a:fld>
            <a:endParaRPr lang="en-US"/>
          </a:p>
        </p:txBody>
      </p:sp>
      <p:sp>
        <p:nvSpPr>
          <p:cNvPr id="6" name="Footer Placeholder 5"/>
          <p:cNvSpPr>
            <a:spLocks noGrp="1"/>
          </p:cNvSpPr>
          <p:nvPr>
            <p:ph type="ftr" sz="quarter" idx="11"/>
          </p:nvPr>
        </p:nvSpPr>
        <p:spPr/>
        <p:txBody>
          <a:body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EF5891-60A9-4DA4-8C9F-E9D9ADCD64CE}" type="datetimeFigureOut">
              <a:rPr lang="en-US" smtClean="0"/>
              <a:pPr/>
              <a:t>10/1/2019</a:t>
            </a:fld>
            <a:endParaRPr lang="en-US"/>
          </a:p>
        </p:txBody>
      </p:sp>
      <p:sp>
        <p:nvSpPr>
          <p:cNvPr id="8" name="Footer Placeholder 7"/>
          <p:cNvSpPr>
            <a:spLocks noGrp="1"/>
          </p:cNvSpPr>
          <p:nvPr>
            <p:ph type="ftr" sz="quarter" idx="11"/>
          </p:nvPr>
        </p:nvSpPr>
        <p:spPr/>
        <p:txBody>
          <a:body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EF5891-60A9-4DA4-8C9F-E9D9ADCD64CE}" type="datetimeFigureOut">
              <a:rPr lang="en-US" smtClean="0"/>
              <a:pPr/>
              <a:t>10/1/2019</a:t>
            </a:fld>
            <a:endParaRPr lang="en-US"/>
          </a:p>
        </p:txBody>
      </p:sp>
      <p:sp>
        <p:nvSpPr>
          <p:cNvPr id="4" name="Footer Placeholder 3"/>
          <p:cNvSpPr>
            <a:spLocks noGrp="1"/>
          </p:cNvSpPr>
          <p:nvPr>
            <p:ph type="ftr" sz="quarter" idx="11"/>
          </p:nvPr>
        </p:nvSpPr>
        <p:spPr/>
        <p:txBody>
          <a:body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pPr/>
              <a:t>‹#›</a:t>
            </a:fld>
            <a:endParaRPr lang="en-US"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F5891-60A9-4DA4-8C9F-E9D9ADCD64CE}" type="datetimeFigureOut">
              <a:rPr lang="en-US" smtClean="0"/>
              <a:pPr/>
              <a:t>10/1/2019</a:t>
            </a:fld>
            <a:endParaRPr lang="en-US"/>
          </a:p>
        </p:txBody>
      </p:sp>
      <p:sp>
        <p:nvSpPr>
          <p:cNvPr id="3" name="Footer Placeholder 2"/>
          <p:cNvSpPr>
            <a:spLocks noGrp="1"/>
          </p:cNvSpPr>
          <p:nvPr>
            <p:ph type="ftr" sz="quarter" idx="11"/>
          </p:nvPr>
        </p:nvSpPr>
        <p:spPr/>
        <p:txBody>
          <a:body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EF5891-60A9-4DA4-8C9F-E9D9ADCD64CE}" type="datetimeFigureOut">
              <a:rPr lang="en-US" smtClean="0"/>
              <a:pPr/>
              <a:t>10/1/2019</a:t>
            </a:fld>
            <a:endParaRPr lang="en-US"/>
          </a:p>
        </p:txBody>
      </p:sp>
      <p:sp>
        <p:nvSpPr>
          <p:cNvPr id="6" name="Footer Placeholder 5"/>
          <p:cNvSpPr>
            <a:spLocks noGrp="1"/>
          </p:cNvSpPr>
          <p:nvPr>
            <p:ph type="ftr" sz="quarter" idx="11"/>
          </p:nvPr>
        </p:nvSpPr>
        <p:spPr/>
        <p:txBody>
          <a:body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EF5891-60A9-4DA4-8C9F-E9D9ADCD64CE}" type="datetimeFigureOut">
              <a:rPr lang="en-US" smtClean="0"/>
              <a:pPr/>
              <a:t>10/1/2019</a:t>
            </a:fld>
            <a:endParaRPr lang="en-US"/>
          </a:p>
        </p:txBody>
      </p:sp>
      <p:sp>
        <p:nvSpPr>
          <p:cNvPr id="6" name="Footer Placeholder 5"/>
          <p:cNvSpPr>
            <a:spLocks noGrp="1"/>
          </p:cNvSpPr>
          <p:nvPr>
            <p:ph type="ftr" sz="quarter" idx="11"/>
          </p:nvPr>
        </p:nvSpPr>
        <p:spPr/>
        <p:txBody>
          <a:body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F5891-60A9-4DA4-8C9F-E9D9ADCD64CE}"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F5891-60A9-4DA4-8C9F-E9D9ADCD64CE}"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endParaRPr lang="en-US" altLang="en-US"/>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endParaRPr lang="en-US" altLang="en-US"/>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endParaRPr lang="en-US" altLang="en-US" dirty="0"/>
          </a:p>
        </p:txBody>
      </p:sp>
      <p:sp>
        <p:nvSpPr>
          <p:cNvPr id="5123" name="Rectangle 1027"/>
          <p:cNvSpPr>
            <a:spLocks noGrp="1" noChangeArrowheads="1"/>
          </p:cNvSpPr>
          <p:nvPr>
            <p:ph type="body" idx="1"/>
          </p:nvPr>
        </p:nvSpPr>
        <p:spPr bwMode="auto">
          <a:xfrm>
            <a:off x="228600" y="908720"/>
            <a:ext cx="8610600" cy="5339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pPr/>
              <a:t>‹#›</a:t>
            </a:fld>
            <a:endParaRPr lang="en-US" altLang="en-US"/>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a:defRPr/>
            </a:pPr>
            <a:endParaRPr lang="en-US"/>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algn="l" rtl="0" eaLnBrk="1" fontAlgn="base" hangingPunct="1">
        <a:spcBef>
          <a:spcPct val="0"/>
        </a:spcBef>
        <a:spcAft>
          <a:spcPct val="0"/>
        </a:spcAft>
        <a:defRPr sz="40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Garamond" pitchFamily="18" charset="0"/>
        </a:defRPr>
      </a:lvl2pPr>
      <a:lvl3pPr algn="l" rtl="0" eaLnBrk="1" fontAlgn="base" hangingPunct="1">
        <a:spcBef>
          <a:spcPct val="0"/>
        </a:spcBef>
        <a:spcAft>
          <a:spcPct val="0"/>
        </a:spcAft>
        <a:defRPr sz="4000">
          <a:solidFill>
            <a:schemeClr val="tx2"/>
          </a:solidFill>
          <a:latin typeface="Garamond" pitchFamily="18" charset="0"/>
        </a:defRPr>
      </a:lvl3pPr>
      <a:lvl4pPr algn="l" rtl="0" eaLnBrk="1" fontAlgn="base" hangingPunct="1">
        <a:spcBef>
          <a:spcPct val="0"/>
        </a:spcBef>
        <a:spcAft>
          <a:spcPct val="0"/>
        </a:spcAft>
        <a:defRPr sz="4000">
          <a:solidFill>
            <a:schemeClr val="tx2"/>
          </a:solidFill>
          <a:latin typeface="Garamond" pitchFamily="18" charset="0"/>
        </a:defRPr>
      </a:lvl4pPr>
      <a:lvl5pPr algn="l" rtl="0" eaLnBrk="1" fontAlgn="base" hangingPunct="1">
        <a:spcBef>
          <a:spcPct val="0"/>
        </a:spcBef>
        <a:spcAft>
          <a:spcPct val="0"/>
        </a:spcAft>
        <a:defRPr sz="4000">
          <a:solidFill>
            <a:schemeClr val="tx2"/>
          </a:solidFill>
          <a:latin typeface="Garamond" pitchFamily="18" charset="0"/>
        </a:defRPr>
      </a:lvl5pPr>
      <a:lvl6pPr marL="457200" algn="l" rtl="0" eaLnBrk="1" fontAlgn="base" hangingPunct="1">
        <a:spcBef>
          <a:spcPct val="0"/>
        </a:spcBef>
        <a:spcAft>
          <a:spcPct val="0"/>
        </a:spcAft>
        <a:defRPr sz="4000">
          <a:solidFill>
            <a:schemeClr val="tx2"/>
          </a:solidFill>
          <a:latin typeface="Garamond" pitchFamily="18" charset="0"/>
        </a:defRPr>
      </a:lvl6pPr>
      <a:lvl7pPr marL="914400" algn="l" rtl="0" eaLnBrk="1" fontAlgn="base" hangingPunct="1">
        <a:spcBef>
          <a:spcPct val="0"/>
        </a:spcBef>
        <a:spcAft>
          <a:spcPct val="0"/>
        </a:spcAft>
        <a:defRPr sz="4000">
          <a:solidFill>
            <a:schemeClr val="tx2"/>
          </a:solidFill>
          <a:latin typeface="Garamond" pitchFamily="18" charset="0"/>
        </a:defRPr>
      </a:lvl7pPr>
      <a:lvl8pPr marL="1371600" algn="l" rtl="0" eaLnBrk="1" fontAlgn="base" hangingPunct="1">
        <a:spcBef>
          <a:spcPct val="0"/>
        </a:spcBef>
        <a:spcAft>
          <a:spcPct val="0"/>
        </a:spcAft>
        <a:defRPr sz="4000">
          <a:solidFill>
            <a:schemeClr val="tx2"/>
          </a:solidFill>
          <a:latin typeface="Garamond" pitchFamily="18" charset="0"/>
        </a:defRPr>
      </a:lvl8pPr>
      <a:lvl9pPr marL="1828800" algn="l" rtl="0" eaLnBrk="1" fontAlgn="base" hangingPunct="1">
        <a:spcBef>
          <a:spcPct val="0"/>
        </a:spcBef>
        <a:spcAft>
          <a:spcPct val="0"/>
        </a:spcAft>
        <a:defRPr sz="40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ltLang="en-US">
              <a:solidFill>
                <a:srgbClr val="000000"/>
              </a:solidFill>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srgbClr val="000000"/>
                </a:solidFill>
              </a:rPr>
              <a:pPr/>
              <a:t>‹#›</a:t>
            </a:fld>
            <a:endParaRPr lang="en-US" altLang="en-US">
              <a:solidFill>
                <a:srgbClr val="000000"/>
              </a:solidFill>
            </a:endParaRPr>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Lst>
  <p:transition/>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048B6-75C2-4B3C-A1E9-A765E362A827}" type="datetimeFigureOut">
              <a:rPr lang="en-US" smtClean="0"/>
              <a:t>10/1/2019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00BD0-49BF-48FC-8114-37C1D4F5AB3D}"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53" y="609600"/>
            <a:ext cx="9091863" cy="2819400"/>
          </a:xfrm>
          <a:solidFill>
            <a:schemeClr val="bg1">
              <a:lumMod val="95000"/>
            </a:schemeClr>
          </a:solidFill>
        </p:spPr>
        <p:txBody>
          <a:bodyPr anchor="ctr" anchorCtr="0">
            <a:noAutofit/>
          </a:bodyPr>
          <a:lstStyle/>
          <a:p>
            <a:pPr fontAlgn="base"/>
            <a:r>
              <a:rPr lang="en-US" b="1" dirty="0"/>
              <a:t>CSC 2224: Parallel Computer Architecture and Programming</a:t>
            </a:r>
            <a:br>
              <a:rPr lang="en-US" b="1" dirty="0"/>
            </a:br>
            <a:r>
              <a:rPr lang="en-US" b="1" dirty="0"/>
              <a:t>Memory Hierarchy &amp; Caches</a:t>
            </a:r>
          </a:p>
        </p:txBody>
      </p:sp>
      <p:sp>
        <p:nvSpPr>
          <p:cNvPr id="8" name="Subtitle 2"/>
          <p:cNvSpPr txBox="1">
            <a:spLocks/>
          </p:cNvSpPr>
          <p:nvPr/>
        </p:nvSpPr>
        <p:spPr>
          <a:xfrm>
            <a:off x="5905500" y="5414556"/>
            <a:ext cx="571500" cy="4270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200" dirty="0"/>
          </a:p>
        </p:txBody>
      </p:sp>
      <p:sp>
        <p:nvSpPr>
          <p:cNvPr id="5" name="Subtitle 4">
            <a:extLst>
              <a:ext uri="{FF2B5EF4-FFF2-40B4-BE49-F238E27FC236}">
                <a16:creationId xmlns:a16="http://schemas.microsoft.com/office/drawing/2014/main" id="{A38BC0D9-9426-462E-A586-ED53F18E4840}"/>
              </a:ext>
            </a:extLst>
          </p:cNvPr>
          <p:cNvSpPr>
            <a:spLocks noGrp="1"/>
          </p:cNvSpPr>
          <p:nvPr>
            <p:ph type="subTitle" idx="1"/>
          </p:nvPr>
        </p:nvSpPr>
        <p:spPr>
          <a:xfrm>
            <a:off x="609600" y="3875481"/>
            <a:ext cx="8153400" cy="1752600"/>
          </a:xfrm>
        </p:spPr>
        <p:txBody>
          <a:bodyPr>
            <a:normAutofit/>
          </a:bodyPr>
          <a:lstStyle/>
          <a:p>
            <a:r>
              <a:rPr lang="en-US" dirty="0">
                <a:solidFill>
                  <a:srgbClr val="0000FF"/>
                </a:solidFill>
              </a:rPr>
              <a:t>Prof. Gennady </a:t>
            </a:r>
            <a:r>
              <a:rPr lang="en-US" dirty="0" err="1">
                <a:solidFill>
                  <a:srgbClr val="0000FF"/>
                </a:solidFill>
              </a:rPr>
              <a:t>Pekhimenko</a:t>
            </a:r>
            <a:endParaRPr lang="en-US" dirty="0">
              <a:solidFill>
                <a:srgbClr val="0000FF"/>
              </a:solidFill>
            </a:endParaRPr>
          </a:p>
          <a:p>
            <a:r>
              <a:rPr lang="en-US" dirty="0">
                <a:solidFill>
                  <a:schemeClr val="tx1"/>
                </a:solidFill>
              </a:rPr>
              <a:t>University of Toronto</a:t>
            </a:r>
          </a:p>
          <a:p>
            <a:r>
              <a:rPr lang="en-US" dirty="0">
                <a:solidFill>
                  <a:schemeClr val="tx1"/>
                </a:solidFill>
              </a:rPr>
              <a:t>Fall 2019</a:t>
            </a:r>
            <a:endParaRPr lang="en-CA" dirty="0">
              <a:solidFill>
                <a:schemeClr val="tx1"/>
              </a:solidFill>
            </a:endParaRPr>
          </a:p>
        </p:txBody>
      </p:sp>
      <p:sp>
        <p:nvSpPr>
          <p:cNvPr id="3" name="Rectangle 2">
            <a:extLst>
              <a:ext uri="{FF2B5EF4-FFF2-40B4-BE49-F238E27FC236}">
                <a16:creationId xmlns:a16="http://schemas.microsoft.com/office/drawing/2014/main" id="{FEA2E33A-EA90-4EC4-B1F5-051D808F97CF}"/>
              </a:ext>
            </a:extLst>
          </p:cNvPr>
          <p:cNvSpPr/>
          <p:nvPr/>
        </p:nvSpPr>
        <p:spPr>
          <a:xfrm>
            <a:off x="1371600" y="5947139"/>
            <a:ext cx="6553200" cy="646331"/>
          </a:xfrm>
          <a:prstGeom prst="rect">
            <a:avLst/>
          </a:prstGeom>
        </p:spPr>
        <p:txBody>
          <a:bodyPr wrap="square">
            <a:spAutoFit/>
          </a:bodyPr>
          <a:lstStyle/>
          <a:p>
            <a:pPr algn="ctr"/>
            <a:r>
              <a:rPr lang="en-US" b="1" i="1" dirty="0">
                <a:solidFill>
                  <a:schemeClr val="tx2"/>
                </a:solidFill>
              </a:rPr>
              <a:t>The content of this lecture is adapted from the lectures of </a:t>
            </a:r>
          </a:p>
          <a:p>
            <a:pPr algn="ctr"/>
            <a:r>
              <a:rPr lang="en-US" b="1" i="1" dirty="0" err="1">
                <a:solidFill>
                  <a:schemeClr val="tx2"/>
                </a:solidFill>
              </a:rPr>
              <a:t>Onur</a:t>
            </a:r>
            <a:r>
              <a:rPr lang="en-US" b="1" i="1" dirty="0">
                <a:solidFill>
                  <a:schemeClr val="tx2"/>
                </a:solidFill>
              </a:rPr>
              <a:t> </a:t>
            </a:r>
            <a:r>
              <a:rPr lang="en-US" b="1" i="1" dirty="0" err="1">
                <a:solidFill>
                  <a:schemeClr val="tx2"/>
                </a:solidFill>
              </a:rPr>
              <a:t>Mutlu</a:t>
            </a:r>
            <a:r>
              <a:rPr lang="en-US" b="1" i="1" dirty="0">
                <a:solidFill>
                  <a:schemeClr val="tx2"/>
                </a:solidFill>
              </a:rPr>
              <a:t> @ CMU and ETH</a:t>
            </a:r>
            <a:endParaRPr lang="en-US" dirty="0"/>
          </a:p>
        </p:txBody>
      </p:sp>
    </p:spTree>
    <p:extLst>
      <p:ext uri="{BB962C8B-B14F-4D97-AF65-F5344CB8AC3E}">
        <p14:creationId xmlns:p14="http://schemas.microsoft.com/office/powerpoint/2010/main" val="263144946"/>
      </p:ext>
    </p:extLst>
  </p:cSld>
  <p:clrMapOvr>
    <a:masterClrMapping/>
  </p:clrMapOvr>
  <mc:AlternateContent xmlns:mc="http://schemas.openxmlformats.org/markup-compatibility/2006" xmlns:p14="http://schemas.microsoft.com/office/powerpoint/2010/main">
    <mc:Choice Requires="p14">
      <p:transition spd="slow" p14:dur="2000" advTm="2972"/>
    </mc:Choice>
    <mc:Fallback xmlns="">
      <p:transition spd="slow" advTm="297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1" name="Title 1"/>
          <p:cNvSpPr>
            <a:spLocks noGrp="1"/>
          </p:cNvSpPr>
          <p:nvPr>
            <p:ph type="title"/>
          </p:nvPr>
        </p:nvSpPr>
        <p:spPr/>
        <p:txBody>
          <a:bodyPr>
            <a:normAutofit fontScale="90000"/>
          </a:bodyPr>
          <a:lstStyle/>
          <a:p>
            <a:r>
              <a:rPr lang="en-US" altLang="en-US">
                <a:ea typeface="ＭＳ Ｐゴシック" charset="-128"/>
              </a:rPr>
              <a:t>How to Improve Cache Performance</a:t>
            </a:r>
          </a:p>
        </p:txBody>
      </p:sp>
      <p:sp>
        <p:nvSpPr>
          <p:cNvPr id="50178" name="Content Placeholder 2"/>
          <p:cNvSpPr>
            <a:spLocks noGrp="1"/>
          </p:cNvSpPr>
          <p:nvPr>
            <p:ph idx="1"/>
          </p:nvPr>
        </p:nvSpPr>
        <p:spPr>
          <a:xfrm>
            <a:off x="266700" y="1344612"/>
            <a:ext cx="8610600" cy="5194300"/>
          </a:xfrm>
        </p:spPr>
        <p:txBody>
          <a:bodyPr>
            <a:normAutofit fontScale="85000" lnSpcReduction="20000"/>
          </a:bodyPr>
          <a:lstStyle/>
          <a:p>
            <a:r>
              <a:rPr lang="en-US" altLang="en-US" dirty="0">
                <a:ea typeface="ＭＳ Ｐゴシック" charset="-128"/>
              </a:rPr>
              <a:t>Three fundamental goals</a:t>
            </a:r>
          </a:p>
          <a:p>
            <a:endParaRPr lang="en-US" altLang="en-US" dirty="0">
              <a:ea typeface="ＭＳ Ｐゴシック" charset="-128"/>
            </a:endParaRPr>
          </a:p>
          <a:p>
            <a:r>
              <a:rPr lang="en-US" altLang="en-US" dirty="0">
                <a:solidFill>
                  <a:srgbClr val="0000FF"/>
                </a:solidFill>
                <a:ea typeface="ＭＳ Ｐゴシック" charset="-128"/>
              </a:rPr>
              <a:t>Reducing miss rate</a:t>
            </a:r>
          </a:p>
          <a:p>
            <a:pPr lvl="1"/>
            <a:r>
              <a:rPr lang="en-US" altLang="en-US" dirty="0">
                <a:ea typeface="ＭＳ Ｐゴシック" charset="-128"/>
              </a:rPr>
              <a:t>Caveat: reducing miss rate can reduce performance if more costly-to-</a:t>
            </a:r>
            <a:r>
              <a:rPr lang="en-US" altLang="en-US" dirty="0" err="1">
                <a:ea typeface="ＭＳ Ｐゴシック" charset="-128"/>
              </a:rPr>
              <a:t>refetch</a:t>
            </a:r>
            <a:r>
              <a:rPr lang="en-US" altLang="en-US" dirty="0">
                <a:ea typeface="ＭＳ Ｐゴシック" charset="-128"/>
              </a:rPr>
              <a:t> blocks are evicted</a:t>
            </a:r>
          </a:p>
          <a:p>
            <a:pPr lvl="1">
              <a:buFont typeface="Wingdings" charset="2"/>
              <a:buNone/>
            </a:pPr>
            <a:endParaRPr lang="en-US" altLang="en-US" dirty="0">
              <a:ea typeface="ＭＳ Ｐゴシック" charset="-128"/>
            </a:endParaRPr>
          </a:p>
          <a:p>
            <a:r>
              <a:rPr lang="en-US" altLang="en-US" dirty="0">
                <a:solidFill>
                  <a:srgbClr val="0000FF"/>
                </a:solidFill>
                <a:ea typeface="ＭＳ Ｐゴシック" charset="-128"/>
              </a:rPr>
              <a:t>Reducing miss latency or miss cost</a:t>
            </a:r>
            <a:endParaRPr lang="en-US" altLang="en-US" dirty="0">
              <a:ea typeface="ＭＳ Ｐゴシック" charset="-128"/>
            </a:endParaRPr>
          </a:p>
          <a:p>
            <a:endParaRPr lang="en-US" altLang="en-US" dirty="0">
              <a:ea typeface="ＭＳ Ｐゴシック" charset="-128"/>
            </a:endParaRPr>
          </a:p>
          <a:p>
            <a:endParaRPr lang="en-US" altLang="en-US" dirty="0">
              <a:ea typeface="ＭＳ Ｐゴシック" charset="-128"/>
            </a:endParaRPr>
          </a:p>
          <a:p>
            <a:r>
              <a:rPr lang="en-US" altLang="en-US" dirty="0">
                <a:solidFill>
                  <a:srgbClr val="0000FF"/>
                </a:solidFill>
                <a:ea typeface="ＭＳ Ｐゴシック" charset="-128"/>
              </a:rPr>
              <a:t>Reducing hit latency or hit cost</a:t>
            </a:r>
          </a:p>
          <a:p>
            <a:endParaRPr lang="en-US" altLang="en-US" dirty="0">
              <a:ea typeface="ＭＳ Ｐゴシック" charset="-128"/>
            </a:endParaRPr>
          </a:p>
          <a:p>
            <a:r>
              <a:rPr lang="en-US" altLang="en-US" dirty="0">
                <a:ea typeface="ＭＳ Ｐゴシック" charset="-128"/>
              </a:rPr>
              <a:t>The above three </a:t>
            </a:r>
            <a:r>
              <a:rPr lang="en-US" altLang="en-US" b="1" dirty="0">
                <a:solidFill>
                  <a:srgbClr val="FF0000"/>
                </a:solidFill>
                <a:ea typeface="ＭＳ Ｐゴシック" charset="-128"/>
              </a:rPr>
              <a:t>together</a:t>
            </a:r>
            <a:r>
              <a:rPr lang="en-US" altLang="en-US" dirty="0">
                <a:solidFill>
                  <a:srgbClr val="FF0000"/>
                </a:solidFill>
                <a:ea typeface="ＭＳ Ｐゴシック" charset="-128"/>
              </a:rPr>
              <a:t> </a:t>
            </a:r>
            <a:r>
              <a:rPr lang="en-US" altLang="en-US" dirty="0">
                <a:ea typeface="ＭＳ Ｐゴシック" charset="-128"/>
              </a:rPr>
              <a:t>affect performance </a:t>
            </a:r>
          </a:p>
        </p:txBody>
      </p:sp>
      <p:sp>
        <p:nvSpPr>
          <p:cNvPr id="31744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9D40E67C-FE9E-FE44-9CF0-3009073C3B75}" type="slidenum">
              <a:rPr lang="en-US" altLang="en-US" sz="1600">
                <a:solidFill>
                  <a:srgbClr val="000000"/>
                </a:solidFill>
                <a:latin typeface="Garamond" charset="0"/>
              </a:rPr>
              <a:pPr eaLnBrk="1" hangingPunct="1">
                <a:spcBef>
                  <a:spcPct val="0"/>
                </a:spcBef>
                <a:buClrTx/>
                <a:buSzTx/>
                <a:buFontTx/>
                <a:buNone/>
              </a:pPr>
              <a:t>10</a:t>
            </a:fld>
            <a:endParaRPr lang="en-US" altLang="en-US" sz="1600">
              <a:solidFill>
                <a:srgbClr val="000000"/>
              </a:solidFill>
              <a:latin typeface="Garamond" charset="0"/>
            </a:endParaRPr>
          </a:p>
        </p:txBody>
      </p:sp>
    </p:spTree>
    <p:extLst>
      <p:ext uri="{BB962C8B-B14F-4D97-AF65-F5344CB8AC3E}">
        <p14:creationId xmlns:p14="http://schemas.microsoft.com/office/powerpoint/2010/main" val="14528285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7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17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78">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7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5" name="Title 1"/>
          <p:cNvSpPr>
            <a:spLocks noGrp="1"/>
          </p:cNvSpPr>
          <p:nvPr>
            <p:ph type="title"/>
          </p:nvPr>
        </p:nvSpPr>
        <p:spPr>
          <a:xfrm>
            <a:off x="457200" y="-82550"/>
            <a:ext cx="8229600" cy="1143000"/>
          </a:xfrm>
        </p:spPr>
        <p:txBody>
          <a:bodyPr>
            <a:normAutofit fontScale="90000"/>
          </a:bodyPr>
          <a:lstStyle/>
          <a:p>
            <a:r>
              <a:rPr lang="en-US" altLang="en-US" dirty="0">
                <a:ea typeface="ＭＳ Ｐゴシック" charset="-128"/>
              </a:rPr>
              <a:t>Improving Basic Cache Performance</a:t>
            </a:r>
          </a:p>
        </p:txBody>
      </p:sp>
      <p:sp>
        <p:nvSpPr>
          <p:cNvPr id="87042" name="Content Placeholder 2"/>
          <p:cNvSpPr>
            <a:spLocks noGrp="1"/>
          </p:cNvSpPr>
          <p:nvPr>
            <p:ph idx="1"/>
          </p:nvPr>
        </p:nvSpPr>
        <p:spPr>
          <a:xfrm>
            <a:off x="228600" y="825500"/>
            <a:ext cx="8610600" cy="5194300"/>
          </a:xfrm>
        </p:spPr>
        <p:txBody>
          <a:bodyPr>
            <a:normAutofit fontScale="77500" lnSpcReduction="20000"/>
          </a:bodyPr>
          <a:lstStyle/>
          <a:p>
            <a:pPr>
              <a:defRPr/>
            </a:pPr>
            <a:r>
              <a:rPr lang="en-US" dirty="0"/>
              <a:t>Reducing miss rate</a:t>
            </a:r>
          </a:p>
          <a:p>
            <a:pPr lvl="1">
              <a:defRPr/>
            </a:pPr>
            <a:r>
              <a:rPr lang="en-US" dirty="0">
                <a:solidFill>
                  <a:schemeClr val="bg1">
                    <a:lumMod val="50000"/>
                  </a:schemeClr>
                </a:solidFill>
                <a:ea typeface="ＭＳ Ｐゴシック" charset="0"/>
              </a:rPr>
              <a:t>More associativity</a:t>
            </a:r>
          </a:p>
          <a:p>
            <a:pPr lvl="1">
              <a:defRPr/>
            </a:pPr>
            <a:r>
              <a:rPr lang="en-US" dirty="0">
                <a:solidFill>
                  <a:srgbClr val="0000FF"/>
                </a:solidFill>
                <a:ea typeface="ＭＳ Ｐゴシック" charset="0"/>
              </a:rPr>
              <a:t>Alternatives/enhancements to associativity </a:t>
            </a:r>
          </a:p>
          <a:p>
            <a:pPr lvl="2">
              <a:defRPr/>
            </a:pPr>
            <a:r>
              <a:rPr lang="en-US" dirty="0">
                <a:solidFill>
                  <a:srgbClr val="0000FF"/>
                </a:solidFill>
                <a:ea typeface="ＭＳ Ｐゴシック" charset="0"/>
              </a:rPr>
              <a:t>Victim caches, hashing, pseudo-associativity, skewed associativity</a:t>
            </a:r>
          </a:p>
          <a:p>
            <a:pPr lvl="1">
              <a:defRPr/>
            </a:pPr>
            <a:r>
              <a:rPr lang="en-US" dirty="0">
                <a:solidFill>
                  <a:srgbClr val="0000FF"/>
                </a:solidFill>
                <a:ea typeface="ＭＳ Ｐゴシック" charset="0"/>
              </a:rPr>
              <a:t>Better replacement/insertion policies</a:t>
            </a:r>
          </a:p>
          <a:p>
            <a:pPr lvl="1">
              <a:defRPr/>
            </a:pPr>
            <a:r>
              <a:rPr lang="en-US" dirty="0">
                <a:solidFill>
                  <a:srgbClr val="0000FF"/>
                </a:solidFill>
                <a:ea typeface="ＭＳ Ｐゴシック" charset="0"/>
              </a:rPr>
              <a:t>Software approaches</a:t>
            </a:r>
          </a:p>
          <a:p>
            <a:pPr lvl="1">
              <a:defRPr/>
            </a:pPr>
            <a:endParaRPr lang="en-US" sz="400" dirty="0">
              <a:ea typeface="ＭＳ Ｐゴシック" charset="0"/>
            </a:endParaRPr>
          </a:p>
          <a:p>
            <a:pPr>
              <a:defRPr/>
            </a:pPr>
            <a:r>
              <a:rPr lang="en-US" dirty="0"/>
              <a:t>Reducing miss latency/cost</a:t>
            </a:r>
          </a:p>
          <a:p>
            <a:pPr lvl="1">
              <a:defRPr/>
            </a:pPr>
            <a:r>
              <a:rPr lang="en-US" dirty="0">
                <a:solidFill>
                  <a:srgbClr val="7F7F7F"/>
                </a:solidFill>
                <a:ea typeface="ＭＳ Ｐゴシック" charset="0"/>
              </a:rPr>
              <a:t>Multi-level caches</a:t>
            </a:r>
          </a:p>
          <a:p>
            <a:pPr lvl="1">
              <a:defRPr/>
            </a:pPr>
            <a:r>
              <a:rPr lang="en-US" dirty="0">
                <a:solidFill>
                  <a:srgbClr val="7F7F7F"/>
                </a:solidFill>
                <a:ea typeface="ＭＳ Ｐゴシック" charset="0"/>
              </a:rPr>
              <a:t>Critical word first</a:t>
            </a:r>
          </a:p>
          <a:p>
            <a:pPr lvl="1">
              <a:defRPr/>
            </a:pPr>
            <a:r>
              <a:rPr lang="en-US" dirty="0" err="1">
                <a:solidFill>
                  <a:srgbClr val="7F7F7F"/>
                </a:solidFill>
                <a:ea typeface="ＭＳ Ｐゴシック" charset="0"/>
              </a:rPr>
              <a:t>Subblocking</a:t>
            </a:r>
            <a:r>
              <a:rPr lang="en-US" dirty="0">
                <a:solidFill>
                  <a:srgbClr val="7F7F7F"/>
                </a:solidFill>
                <a:ea typeface="ＭＳ Ｐゴシック" charset="0"/>
              </a:rPr>
              <a:t>/sectoring</a:t>
            </a:r>
          </a:p>
          <a:p>
            <a:pPr lvl="1">
              <a:defRPr/>
            </a:pPr>
            <a:r>
              <a:rPr lang="en-US" dirty="0">
                <a:solidFill>
                  <a:srgbClr val="7F7F7F"/>
                </a:solidFill>
                <a:ea typeface="ＭＳ Ｐゴシック" charset="0"/>
              </a:rPr>
              <a:t>Better replacement/insertion policies</a:t>
            </a:r>
          </a:p>
          <a:p>
            <a:pPr lvl="1">
              <a:defRPr/>
            </a:pPr>
            <a:r>
              <a:rPr lang="en-US" dirty="0">
                <a:ea typeface="ＭＳ Ｐゴシック" charset="0"/>
              </a:rPr>
              <a:t>Non-blocking caches (multiple cache misses in parallel)</a:t>
            </a:r>
          </a:p>
          <a:p>
            <a:pPr lvl="1">
              <a:defRPr/>
            </a:pPr>
            <a:r>
              <a:rPr lang="en-US" dirty="0">
                <a:ea typeface="ＭＳ Ｐゴシック" charset="0"/>
              </a:rPr>
              <a:t>Multiple accesses per cycle</a:t>
            </a:r>
          </a:p>
          <a:p>
            <a:pPr lvl="1">
              <a:defRPr/>
            </a:pPr>
            <a:r>
              <a:rPr lang="en-US" dirty="0">
                <a:ea typeface="ＭＳ Ｐゴシック" charset="0"/>
              </a:rPr>
              <a:t>Software approaches</a:t>
            </a:r>
          </a:p>
        </p:txBody>
      </p:sp>
      <p:sp>
        <p:nvSpPr>
          <p:cNvPr id="31846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C97DBEAC-9088-FD4A-A2FB-A9035BB7C469}" type="slidenum">
              <a:rPr lang="en-US" altLang="en-US" sz="1600">
                <a:solidFill>
                  <a:srgbClr val="000000"/>
                </a:solidFill>
                <a:latin typeface="Garamond" charset="0"/>
              </a:rPr>
              <a:pPr eaLnBrk="1" hangingPunct="1">
                <a:spcBef>
                  <a:spcPct val="0"/>
                </a:spcBef>
                <a:buClrTx/>
                <a:buSzTx/>
                <a:buFontTx/>
                <a:buNone/>
              </a:pPr>
              <a:t>11</a:t>
            </a:fld>
            <a:endParaRPr lang="en-US" altLang="en-US" sz="1600">
              <a:solidFill>
                <a:srgbClr val="000000"/>
              </a:solidFill>
              <a:latin typeface="Garamond" charset="0"/>
            </a:endParaRPr>
          </a:p>
        </p:txBody>
      </p:sp>
    </p:spTree>
    <p:extLst>
      <p:ext uri="{BB962C8B-B14F-4D97-AF65-F5344CB8AC3E}">
        <p14:creationId xmlns:p14="http://schemas.microsoft.com/office/powerpoint/2010/main" val="1452358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89" name="Title 1"/>
          <p:cNvSpPr>
            <a:spLocks noGrp="1"/>
          </p:cNvSpPr>
          <p:nvPr>
            <p:ph type="title"/>
          </p:nvPr>
        </p:nvSpPr>
        <p:spPr/>
        <p:txBody>
          <a:bodyPr>
            <a:normAutofit fontScale="90000"/>
          </a:bodyPr>
          <a:lstStyle/>
          <a:p>
            <a:r>
              <a:rPr lang="en-US" altLang="en-US" dirty="0">
                <a:ea typeface="ＭＳ Ｐゴシック" charset="-128"/>
              </a:rPr>
              <a:t>Cheap Ways of Reducing Conflict Misses</a:t>
            </a:r>
          </a:p>
        </p:txBody>
      </p:sp>
      <p:sp>
        <p:nvSpPr>
          <p:cNvPr id="3" name="Content Placeholder 2"/>
          <p:cNvSpPr>
            <a:spLocks noGrp="1"/>
          </p:cNvSpPr>
          <p:nvPr>
            <p:ph idx="1"/>
          </p:nvPr>
        </p:nvSpPr>
        <p:spPr>
          <a:xfrm>
            <a:off x="228600" y="1513568"/>
            <a:ext cx="8610600" cy="5194300"/>
          </a:xfrm>
        </p:spPr>
        <p:txBody>
          <a:bodyPr/>
          <a:lstStyle/>
          <a:p>
            <a:r>
              <a:rPr lang="en-US" altLang="en-US" dirty="0">
                <a:ea typeface="ＭＳ Ｐゴシック" charset="-128"/>
              </a:rPr>
              <a:t>Instead of building highly-associative caches:</a:t>
            </a:r>
          </a:p>
          <a:p>
            <a:r>
              <a:rPr lang="en-US" altLang="en-US" dirty="0">
                <a:ea typeface="ＭＳ Ｐゴシック" charset="-128"/>
              </a:rPr>
              <a:t>Victim Caches</a:t>
            </a:r>
          </a:p>
          <a:p>
            <a:r>
              <a:rPr lang="en-US" altLang="en-US" dirty="0">
                <a:ea typeface="ＭＳ Ｐゴシック" charset="-128"/>
              </a:rPr>
              <a:t>Hashed/randomized Index Functions</a:t>
            </a:r>
          </a:p>
          <a:p>
            <a:r>
              <a:rPr lang="en-US" altLang="en-US" dirty="0">
                <a:ea typeface="ＭＳ Ｐゴシック" charset="-128"/>
              </a:rPr>
              <a:t>Pseudo Associativity</a:t>
            </a:r>
          </a:p>
          <a:p>
            <a:r>
              <a:rPr lang="en-US" altLang="en-US" dirty="0">
                <a:ea typeface="ＭＳ Ｐゴシック" charset="-128"/>
              </a:rPr>
              <a:t>Skewed Associative Caches</a:t>
            </a:r>
          </a:p>
          <a:p>
            <a:r>
              <a:rPr lang="en-US" altLang="en-US" dirty="0">
                <a:ea typeface="ＭＳ Ｐゴシック" charset="-128"/>
              </a:rPr>
              <a:t>… </a:t>
            </a:r>
          </a:p>
          <a:p>
            <a:endParaRPr lang="en-US" altLang="en-US" dirty="0">
              <a:ea typeface="ＭＳ Ｐゴシック" charset="-128"/>
            </a:endParaRPr>
          </a:p>
        </p:txBody>
      </p:sp>
      <p:sp>
        <p:nvSpPr>
          <p:cNvPr id="31949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AB016CC0-4DC2-7B41-ACC8-FC86BB84D58D}" type="slidenum">
              <a:rPr lang="en-US" altLang="en-US" sz="1600">
                <a:solidFill>
                  <a:srgbClr val="000000"/>
                </a:solidFill>
                <a:latin typeface="Garamond" charset="0"/>
              </a:rPr>
              <a:pPr eaLnBrk="1" hangingPunct="1">
                <a:spcBef>
                  <a:spcPct val="0"/>
                </a:spcBef>
                <a:buClrTx/>
                <a:buSzTx/>
                <a:buFontTx/>
                <a:buNone/>
              </a:pPr>
              <a:t>12</a:t>
            </a:fld>
            <a:endParaRPr lang="en-US" altLang="en-US" sz="1600">
              <a:solidFill>
                <a:srgbClr val="000000"/>
              </a:solidFill>
              <a:latin typeface="Garamond" charset="0"/>
            </a:endParaRPr>
          </a:p>
        </p:txBody>
      </p:sp>
    </p:spTree>
    <p:extLst>
      <p:ext uri="{BB962C8B-B14F-4D97-AF65-F5344CB8AC3E}">
        <p14:creationId xmlns:p14="http://schemas.microsoft.com/office/powerpoint/2010/main" val="616630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3" name="Title 1"/>
          <p:cNvSpPr>
            <a:spLocks noGrp="1"/>
          </p:cNvSpPr>
          <p:nvPr>
            <p:ph type="title"/>
          </p:nvPr>
        </p:nvSpPr>
        <p:spPr>
          <a:xfrm>
            <a:off x="244929" y="-11113"/>
            <a:ext cx="8458200" cy="1143000"/>
          </a:xfrm>
        </p:spPr>
        <p:txBody>
          <a:bodyPr>
            <a:normAutofit fontScale="90000"/>
          </a:bodyPr>
          <a:lstStyle/>
          <a:p>
            <a:r>
              <a:rPr lang="en-US" altLang="en-US" dirty="0">
                <a:ea typeface="ＭＳ Ｐゴシック" charset="-128"/>
              </a:rPr>
              <a:t>Victim Cache: Reducing Conflict Misses</a:t>
            </a:r>
          </a:p>
        </p:txBody>
      </p:sp>
      <p:sp>
        <p:nvSpPr>
          <p:cNvPr id="3" name="Content Placeholder 2"/>
          <p:cNvSpPr>
            <a:spLocks noGrp="1"/>
          </p:cNvSpPr>
          <p:nvPr>
            <p:ph idx="1"/>
          </p:nvPr>
        </p:nvSpPr>
        <p:spPr>
          <a:xfrm>
            <a:off x="228600" y="996950"/>
            <a:ext cx="8763000" cy="5194300"/>
          </a:xfrm>
        </p:spPr>
        <p:txBody>
          <a:bodyPr>
            <a:normAutofit fontScale="92500" lnSpcReduction="10000"/>
          </a:bodyPr>
          <a:lstStyle/>
          <a:p>
            <a:endParaRPr lang="en-US" altLang="en-US" dirty="0">
              <a:ea typeface="ＭＳ Ｐゴシック" charset="-128"/>
            </a:endParaRPr>
          </a:p>
          <a:p>
            <a:endParaRPr lang="en-US" altLang="en-US" dirty="0">
              <a:ea typeface="ＭＳ Ｐゴシック" charset="-128"/>
            </a:endParaRPr>
          </a:p>
          <a:p>
            <a:endParaRPr lang="en-US" altLang="en-US" dirty="0">
              <a:ea typeface="ＭＳ Ｐゴシック" charset="-128"/>
            </a:endParaRPr>
          </a:p>
          <a:p>
            <a:endParaRPr lang="en-US" altLang="en-US" dirty="0">
              <a:ea typeface="ＭＳ Ｐゴシック" charset="-128"/>
            </a:endParaRPr>
          </a:p>
          <a:p>
            <a:pPr>
              <a:buFont typeface="Wingdings" charset="2"/>
              <a:buNone/>
            </a:pPr>
            <a:endParaRPr lang="en-US" altLang="en-US" dirty="0">
              <a:ea typeface="ＭＳ Ｐゴシック" charset="-128"/>
            </a:endParaRPr>
          </a:p>
          <a:p>
            <a:pPr>
              <a:buClr>
                <a:srgbClr val="CC9900"/>
              </a:buClr>
            </a:pPr>
            <a:endParaRPr lang="en-US" altLang="en-US" sz="1800" dirty="0">
              <a:solidFill>
                <a:srgbClr val="000000"/>
              </a:solidFill>
              <a:ea typeface="ＭＳ Ｐゴシック" charset="-128"/>
            </a:endParaRPr>
          </a:p>
          <a:p>
            <a:pPr>
              <a:buClr>
                <a:srgbClr val="CC9900"/>
              </a:buClr>
            </a:pPr>
            <a:r>
              <a:rPr lang="en-US" altLang="en-US" sz="1800" dirty="0" err="1">
                <a:solidFill>
                  <a:srgbClr val="000000"/>
                </a:solidFill>
                <a:ea typeface="ＭＳ Ｐゴシック" charset="-128"/>
              </a:rPr>
              <a:t>Jouppi</a:t>
            </a:r>
            <a:r>
              <a:rPr lang="en-US" altLang="en-US" sz="1800" dirty="0">
                <a:solidFill>
                  <a:srgbClr val="000000"/>
                </a:solidFill>
                <a:ea typeface="ＭＳ Ｐゴシック" charset="-128"/>
              </a:rPr>
              <a:t>, </a:t>
            </a:r>
            <a:r>
              <a:rPr lang="ja-JP" altLang="en-US" sz="1800" dirty="0">
                <a:solidFill>
                  <a:srgbClr val="000000"/>
                </a:solidFill>
                <a:ea typeface="ＭＳ Ｐゴシック" charset="-128"/>
              </a:rPr>
              <a:t>“</a:t>
            </a:r>
            <a:r>
              <a:rPr lang="en-US" altLang="ja-JP" sz="1800" dirty="0">
                <a:solidFill>
                  <a:srgbClr val="0000FF"/>
                </a:solidFill>
                <a:ea typeface="ＭＳ Ｐゴシック" charset="-128"/>
              </a:rPr>
              <a:t>Improving Direct-Mapped Cache Performance by the Addition of a Small Fully-Associative Cache and Prefetch Buffers</a:t>
            </a:r>
            <a:r>
              <a:rPr lang="en-US" altLang="ja-JP" sz="1800" dirty="0">
                <a:solidFill>
                  <a:srgbClr val="000000"/>
                </a:solidFill>
                <a:ea typeface="ＭＳ Ｐゴシック" charset="-128"/>
              </a:rPr>
              <a:t>,</a:t>
            </a:r>
            <a:r>
              <a:rPr lang="ja-JP" altLang="en-US" sz="1800" dirty="0">
                <a:solidFill>
                  <a:srgbClr val="000000"/>
                </a:solidFill>
                <a:ea typeface="ＭＳ Ｐゴシック" charset="-128"/>
              </a:rPr>
              <a:t>”</a:t>
            </a:r>
            <a:r>
              <a:rPr lang="en-US" altLang="ja-JP" sz="1800" dirty="0">
                <a:solidFill>
                  <a:srgbClr val="000000"/>
                </a:solidFill>
                <a:ea typeface="ＭＳ Ｐゴシック" charset="-128"/>
              </a:rPr>
              <a:t> ISCA 1990.</a:t>
            </a:r>
          </a:p>
          <a:p>
            <a:r>
              <a:rPr lang="en-US" altLang="en-US" dirty="0">
                <a:ea typeface="ＭＳ Ｐゴシック" charset="-128"/>
              </a:rPr>
              <a:t>Idea: </a:t>
            </a:r>
            <a:r>
              <a:rPr lang="en-US" altLang="en-US" dirty="0">
                <a:solidFill>
                  <a:srgbClr val="0000FF"/>
                </a:solidFill>
                <a:ea typeface="ＭＳ Ｐゴシック" charset="-128"/>
              </a:rPr>
              <a:t>Use a small fully-associative buffer (victim cache) to store recently evicted blocks </a:t>
            </a:r>
          </a:p>
          <a:p>
            <a:pPr lvl="1">
              <a:buFont typeface="Wingdings" charset="2"/>
              <a:buNone/>
            </a:pPr>
            <a:r>
              <a:rPr lang="en-US" altLang="en-US" sz="1900" dirty="0">
                <a:ea typeface="ＭＳ Ｐゴシック" charset="-128"/>
              </a:rPr>
              <a:t>+ Can avoid ping ponging of cache blocks mapped to the same set (if two cache blocks continuously accessed in nearby time conflict with each other)</a:t>
            </a:r>
          </a:p>
          <a:p>
            <a:pPr lvl="1">
              <a:buFont typeface="Wingdings" charset="2"/>
              <a:buNone/>
            </a:pPr>
            <a:r>
              <a:rPr lang="en-US" altLang="en-US" sz="1900" dirty="0">
                <a:ea typeface="ＭＳ Ｐゴシック" charset="-128"/>
              </a:rPr>
              <a:t>-- Increases miss latency if accessed serially with L2; adds complexity</a:t>
            </a:r>
          </a:p>
        </p:txBody>
      </p:sp>
      <p:sp>
        <p:nvSpPr>
          <p:cNvPr id="32051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2D2E8759-09B1-FB4B-85E2-E24460182E92}" type="slidenum">
              <a:rPr lang="en-US" altLang="en-US" sz="1600">
                <a:solidFill>
                  <a:srgbClr val="000000"/>
                </a:solidFill>
                <a:latin typeface="Garamond" charset="0"/>
              </a:rPr>
              <a:pPr eaLnBrk="1" hangingPunct="1">
                <a:spcBef>
                  <a:spcPct val="0"/>
                </a:spcBef>
                <a:buClrTx/>
                <a:buSzTx/>
                <a:buFontTx/>
                <a:buNone/>
              </a:pPr>
              <a:t>13</a:t>
            </a:fld>
            <a:endParaRPr lang="en-US" altLang="en-US" sz="1600">
              <a:solidFill>
                <a:srgbClr val="000000"/>
              </a:solidFill>
              <a:latin typeface="Garamond" charset="0"/>
            </a:endParaRPr>
          </a:p>
        </p:txBody>
      </p:sp>
      <p:sp>
        <p:nvSpPr>
          <p:cNvPr id="320516" name="Rectangle 4"/>
          <p:cNvSpPr>
            <a:spLocks noChangeArrowheads="1"/>
          </p:cNvSpPr>
          <p:nvPr/>
        </p:nvSpPr>
        <p:spPr bwMode="auto">
          <a:xfrm>
            <a:off x="1371600" y="1320800"/>
            <a:ext cx="1158875" cy="17176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0517" name="TextBox 5"/>
          <p:cNvSpPr txBox="1">
            <a:spLocks noChangeArrowheads="1"/>
          </p:cNvSpPr>
          <p:nvPr/>
        </p:nvSpPr>
        <p:spPr bwMode="auto">
          <a:xfrm>
            <a:off x="1417638" y="1700213"/>
            <a:ext cx="10477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1600">
                <a:solidFill>
                  <a:srgbClr val="FF0000"/>
                </a:solidFill>
                <a:latin typeface="Arial" charset="0"/>
              </a:rPr>
              <a:t>Direct Mapped </a:t>
            </a:r>
            <a:r>
              <a:rPr lang="en-US" altLang="en-US" sz="1600">
                <a:solidFill>
                  <a:srgbClr val="000000"/>
                </a:solidFill>
                <a:latin typeface="Arial" charset="0"/>
              </a:rPr>
              <a:t>Cache</a:t>
            </a:r>
          </a:p>
        </p:txBody>
      </p:sp>
      <p:sp>
        <p:nvSpPr>
          <p:cNvPr id="320518" name="Rectangle 6"/>
          <p:cNvSpPr>
            <a:spLocks noChangeArrowheads="1"/>
          </p:cNvSpPr>
          <p:nvPr/>
        </p:nvSpPr>
        <p:spPr bwMode="auto">
          <a:xfrm>
            <a:off x="3241675" y="1920875"/>
            <a:ext cx="877888" cy="37941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0519" name="Rectangle 7"/>
          <p:cNvSpPr>
            <a:spLocks noChangeArrowheads="1"/>
          </p:cNvSpPr>
          <p:nvPr/>
        </p:nvSpPr>
        <p:spPr bwMode="auto">
          <a:xfrm>
            <a:off x="5154613" y="960438"/>
            <a:ext cx="1622425" cy="24288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0520" name="TextBox 8"/>
          <p:cNvSpPr txBox="1">
            <a:spLocks noChangeArrowheads="1"/>
          </p:cNvSpPr>
          <p:nvPr/>
        </p:nvSpPr>
        <p:spPr bwMode="auto">
          <a:xfrm>
            <a:off x="5200650" y="1847850"/>
            <a:ext cx="1466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1600">
                <a:solidFill>
                  <a:srgbClr val="000000"/>
                </a:solidFill>
                <a:latin typeface="Arial" charset="0"/>
              </a:rPr>
              <a:t>Next Level</a:t>
            </a:r>
          </a:p>
          <a:p>
            <a:pPr algn="ctr" eaLnBrk="1" hangingPunct="1">
              <a:spcBef>
                <a:spcPct val="0"/>
              </a:spcBef>
              <a:buClrTx/>
              <a:buSzTx/>
              <a:buFontTx/>
              <a:buNone/>
            </a:pPr>
            <a:r>
              <a:rPr lang="en-US" altLang="en-US" sz="1600">
                <a:solidFill>
                  <a:srgbClr val="000000"/>
                </a:solidFill>
                <a:latin typeface="Arial" charset="0"/>
              </a:rPr>
              <a:t>Cache</a:t>
            </a:r>
          </a:p>
        </p:txBody>
      </p:sp>
      <p:cxnSp>
        <p:nvCxnSpPr>
          <p:cNvPr id="320521" name="Straight Arrow Connector 10"/>
          <p:cNvCxnSpPr>
            <a:cxnSpLocks noChangeShapeType="1"/>
            <a:endCxn id="320518" idx="1"/>
          </p:cNvCxnSpPr>
          <p:nvPr/>
        </p:nvCxnSpPr>
        <p:spPr bwMode="auto">
          <a:xfrm>
            <a:off x="2530475" y="2109788"/>
            <a:ext cx="711200" cy="1587"/>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320522" name="Straight Arrow Connector 13"/>
          <p:cNvCxnSpPr>
            <a:cxnSpLocks noChangeShapeType="1"/>
          </p:cNvCxnSpPr>
          <p:nvPr/>
        </p:nvCxnSpPr>
        <p:spPr bwMode="auto">
          <a:xfrm>
            <a:off x="2530475" y="2530475"/>
            <a:ext cx="2624138" cy="1588"/>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320523" name="TextBox 15"/>
          <p:cNvSpPr txBox="1">
            <a:spLocks noChangeArrowheads="1"/>
          </p:cNvSpPr>
          <p:nvPr/>
        </p:nvSpPr>
        <p:spPr bwMode="auto">
          <a:xfrm>
            <a:off x="3159125" y="1376363"/>
            <a:ext cx="1047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1600">
                <a:solidFill>
                  <a:srgbClr val="000000"/>
                </a:solidFill>
                <a:latin typeface="Arial" charset="0"/>
              </a:rPr>
              <a:t>Victim cache</a:t>
            </a:r>
          </a:p>
        </p:txBody>
      </p:sp>
    </p:spTree>
    <p:extLst>
      <p:ext uri="{BB962C8B-B14F-4D97-AF65-F5344CB8AC3E}">
        <p14:creationId xmlns:p14="http://schemas.microsoft.com/office/powerpoint/2010/main" val="3540717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7" name="Title 1"/>
          <p:cNvSpPr>
            <a:spLocks noGrp="1"/>
          </p:cNvSpPr>
          <p:nvPr>
            <p:ph type="title"/>
          </p:nvPr>
        </p:nvSpPr>
        <p:spPr>
          <a:xfrm>
            <a:off x="457200" y="-53068"/>
            <a:ext cx="8229600" cy="1143000"/>
          </a:xfrm>
        </p:spPr>
        <p:txBody>
          <a:bodyPr/>
          <a:lstStyle/>
          <a:p>
            <a:r>
              <a:rPr lang="en-US" altLang="en-US" dirty="0">
                <a:ea typeface="ＭＳ Ｐゴシック" charset="-128"/>
              </a:rPr>
              <a:t>Hashing and Pseudo-Associativity</a:t>
            </a:r>
          </a:p>
        </p:txBody>
      </p:sp>
      <p:sp>
        <p:nvSpPr>
          <p:cNvPr id="3" name="Content Placeholder 2"/>
          <p:cNvSpPr>
            <a:spLocks noGrp="1"/>
          </p:cNvSpPr>
          <p:nvPr>
            <p:ph idx="1"/>
          </p:nvPr>
        </p:nvSpPr>
        <p:spPr>
          <a:xfrm>
            <a:off x="228600" y="901700"/>
            <a:ext cx="8610600" cy="5194300"/>
          </a:xfrm>
        </p:spPr>
        <p:txBody>
          <a:bodyPr>
            <a:normAutofit fontScale="85000" lnSpcReduction="20000"/>
          </a:bodyPr>
          <a:lstStyle/>
          <a:p>
            <a:r>
              <a:rPr lang="en-US" altLang="en-US" dirty="0">
                <a:ea typeface="ＭＳ Ｐゴシック" charset="-128"/>
              </a:rPr>
              <a:t>Hashing: </a:t>
            </a:r>
            <a:r>
              <a:rPr lang="en-US" altLang="en-US" dirty="0">
                <a:solidFill>
                  <a:srgbClr val="0432FF"/>
                </a:solidFill>
                <a:ea typeface="ＭＳ Ｐゴシック" charset="-128"/>
              </a:rPr>
              <a:t>Use better </a:t>
            </a:r>
            <a:r>
              <a:rPr lang="ja-JP" altLang="en-US" dirty="0">
                <a:solidFill>
                  <a:srgbClr val="0432FF"/>
                </a:solidFill>
                <a:ea typeface="ＭＳ Ｐゴシック" charset="-128"/>
              </a:rPr>
              <a:t>“</a:t>
            </a:r>
            <a:r>
              <a:rPr lang="en-US" altLang="ja-JP" dirty="0">
                <a:solidFill>
                  <a:srgbClr val="0432FF"/>
                </a:solidFill>
                <a:ea typeface="ＭＳ Ｐゴシック" charset="-128"/>
              </a:rPr>
              <a:t>randomizing</a:t>
            </a:r>
            <a:r>
              <a:rPr lang="ja-JP" altLang="en-US" dirty="0">
                <a:solidFill>
                  <a:srgbClr val="0432FF"/>
                </a:solidFill>
                <a:ea typeface="ＭＳ Ｐゴシック" charset="-128"/>
              </a:rPr>
              <a:t>”</a:t>
            </a:r>
            <a:r>
              <a:rPr lang="en-US" altLang="ja-JP" dirty="0">
                <a:solidFill>
                  <a:srgbClr val="0432FF"/>
                </a:solidFill>
                <a:ea typeface="ＭＳ Ｐゴシック" charset="-128"/>
              </a:rPr>
              <a:t> index functions  </a:t>
            </a:r>
          </a:p>
          <a:p>
            <a:pPr lvl="1">
              <a:buFont typeface="Wingdings" charset="2"/>
              <a:buNone/>
            </a:pPr>
            <a:r>
              <a:rPr lang="en-US" altLang="en-US" dirty="0">
                <a:ea typeface="ＭＳ Ｐゴシック" charset="-128"/>
              </a:rPr>
              <a:t>+ can reduce conflict misses</a:t>
            </a:r>
          </a:p>
          <a:p>
            <a:pPr lvl="2"/>
            <a:r>
              <a:rPr lang="en-US" altLang="en-US" dirty="0">
                <a:ea typeface="ＭＳ Ｐゴシック" charset="-128"/>
              </a:rPr>
              <a:t>by distributing the accessed memory blocks more evenly to sets</a:t>
            </a:r>
          </a:p>
          <a:p>
            <a:pPr lvl="2"/>
            <a:r>
              <a:rPr lang="en-US" altLang="en-US" dirty="0">
                <a:ea typeface="ＭＳ Ｐゴシック" charset="-128"/>
              </a:rPr>
              <a:t>Example of conflicting accesses: </a:t>
            </a:r>
            <a:r>
              <a:rPr lang="en-US" altLang="en-US" dirty="0" err="1">
                <a:ea typeface="ＭＳ Ｐゴシック" charset="-128"/>
              </a:rPr>
              <a:t>strided</a:t>
            </a:r>
            <a:r>
              <a:rPr lang="en-US" altLang="en-US" dirty="0">
                <a:ea typeface="ＭＳ Ｐゴシック" charset="-128"/>
              </a:rPr>
              <a:t> access pattern where stride value equals number of sets in cache</a:t>
            </a:r>
          </a:p>
          <a:p>
            <a:pPr lvl="1">
              <a:buFont typeface="Wingdings" charset="2"/>
              <a:buNone/>
            </a:pPr>
            <a:r>
              <a:rPr lang="en-US" altLang="en-US" dirty="0">
                <a:ea typeface="ＭＳ Ｐゴシック" charset="-128"/>
              </a:rPr>
              <a:t>-- More complex to implement: can lengthen critical path</a:t>
            </a:r>
          </a:p>
          <a:p>
            <a:pPr lvl="1">
              <a:buFont typeface="Wingdings" charset="2"/>
              <a:buNone/>
            </a:pPr>
            <a:endParaRPr lang="en-US" altLang="en-US" sz="1600" dirty="0">
              <a:ea typeface="ＭＳ Ｐゴシック" charset="-128"/>
            </a:endParaRPr>
          </a:p>
          <a:p>
            <a:r>
              <a:rPr lang="en-US" altLang="en-US" dirty="0">
                <a:ea typeface="ＭＳ Ｐゴシック" charset="-128"/>
              </a:rPr>
              <a:t>Pseudo-associativity (Poor Man</a:t>
            </a:r>
            <a:r>
              <a:rPr lang="ja-JP" altLang="en-US" dirty="0">
                <a:ea typeface="ＭＳ Ｐゴシック" charset="-128"/>
              </a:rPr>
              <a:t>’</a:t>
            </a:r>
            <a:r>
              <a:rPr lang="en-US" altLang="ja-JP" dirty="0">
                <a:ea typeface="ＭＳ Ｐゴシック" charset="-128"/>
              </a:rPr>
              <a:t>s associative cache)</a:t>
            </a:r>
          </a:p>
          <a:p>
            <a:pPr lvl="1"/>
            <a:r>
              <a:rPr lang="en-US" altLang="en-US" dirty="0">
                <a:solidFill>
                  <a:srgbClr val="0432FF"/>
                </a:solidFill>
                <a:ea typeface="ＭＳ Ｐゴシック" charset="-128"/>
              </a:rPr>
              <a:t>Serial lookup: On a miss, use a different index function and access cache again</a:t>
            </a:r>
          </a:p>
          <a:p>
            <a:pPr lvl="1"/>
            <a:r>
              <a:rPr lang="en-US" altLang="en-US" dirty="0">
                <a:ea typeface="ＭＳ Ｐゴシック" charset="-128"/>
              </a:rPr>
              <a:t>Given a direct-mapped array with K cache blocks</a:t>
            </a:r>
          </a:p>
          <a:p>
            <a:pPr lvl="2"/>
            <a:r>
              <a:rPr lang="en-US" altLang="en-US" dirty="0">
                <a:ea typeface="ＭＳ Ｐゴシック" charset="-128"/>
              </a:rPr>
              <a:t>Implement K/N sets</a:t>
            </a:r>
          </a:p>
          <a:p>
            <a:pPr lvl="2"/>
            <a:r>
              <a:rPr lang="en-US" altLang="en-US" dirty="0">
                <a:ea typeface="ＭＳ Ｐゴシック" charset="-128"/>
              </a:rPr>
              <a:t>Given address </a:t>
            </a:r>
            <a:r>
              <a:rPr lang="en-US" altLang="en-US" dirty="0" err="1">
                <a:ea typeface="ＭＳ Ｐゴシック" charset="-128"/>
              </a:rPr>
              <a:t>Addr</a:t>
            </a:r>
            <a:r>
              <a:rPr lang="en-US" altLang="en-US" dirty="0">
                <a:ea typeface="ＭＳ Ｐゴシック" charset="-128"/>
              </a:rPr>
              <a:t>, </a:t>
            </a:r>
            <a:r>
              <a:rPr lang="en-US" altLang="en-US" u="sng" dirty="0">
                <a:ea typeface="ＭＳ Ｐゴシック" charset="-128"/>
              </a:rPr>
              <a:t>sequentially</a:t>
            </a:r>
            <a:r>
              <a:rPr lang="en-US" altLang="en-US" dirty="0">
                <a:ea typeface="ＭＳ Ｐゴシック" charset="-128"/>
              </a:rPr>
              <a:t> look up: {0,Addr[</a:t>
            </a:r>
            <a:r>
              <a:rPr lang="en-US" altLang="en-US" dirty="0" err="1">
                <a:ea typeface="ＭＳ Ｐゴシック" charset="-128"/>
              </a:rPr>
              <a:t>lg</a:t>
            </a:r>
            <a:r>
              <a:rPr lang="en-US" altLang="en-US" dirty="0">
                <a:ea typeface="ＭＳ Ｐゴシック" charset="-128"/>
              </a:rPr>
              <a:t>(K/N)-1: 0]}, {1,Addr[</a:t>
            </a:r>
            <a:r>
              <a:rPr lang="en-US" altLang="en-US" dirty="0" err="1">
                <a:ea typeface="ＭＳ Ｐゴシック" charset="-128"/>
              </a:rPr>
              <a:t>lg</a:t>
            </a:r>
            <a:r>
              <a:rPr lang="en-US" altLang="en-US" dirty="0">
                <a:ea typeface="ＭＳ Ｐゴシック" charset="-128"/>
              </a:rPr>
              <a:t>(K/N)-1: 0]}, … , {N-1,Addr[</a:t>
            </a:r>
            <a:r>
              <a:rPr lang="en-US" altLang="en-US" dirty="0" err="1">
                <a:ea typeface="ＭＳ Ｐゴシック" charset="-128"/>
              </a:rPr>
              <a:t>lg</a:t>
            </a:r>
            <a:r>
              <a:rPr lang="en-US" altLang="en-US" dirty="0">
                <a:ea typeface="ＭＳ Ｐゴシック" charset="-128"/>
              </a:rPr>
              <a:t>(K/N)-1: 0]} </a:t>
            </a:r>
          </a:p>
          <a:p>
            <a:pPr marL="344487" lvl="1" indent="0">
              <a:buNone/>
            </a:pPr>
            <a:r>
              <a:rPr lang="en-US" altLang="en-US" dirty="0">
                <a:ea typeface="ＭＳ Ｐゴシック" charset="-128"/>
              </a:rPr>
              <a:t>+ Less complex than N-way; -- Longer cache hit/miss latency </a:t>
            </a:r>
          </a:p>
          <a:p>
            <a:pPr lvl="1"/>
            <a:endParaRPr lang="en-US" altLang="en-US" dirty="0">
              <a:ea typeface="ＭＳ Ｐゴシック" charset="-128"/>
            </a:endParaRPr>
          </a:p>
          <a:p>
            <a:endParaRPr lang="en-US" altLang="en-US" dirty="0">
              <a:ea typeface="ＭＳ Ｐゴシック" charset="-128"/>
            </a:endParaRPr>
          </a:p>
        </p:txBody>
      </p:sp>
      <p:sp>
        <p:nvSpPr>
          <p:cNvPr id="32153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83016AD9-CAC1-C946-965B-B360606989F1}" type="slidenum">
              <a:rPr lang="en-US" altLang="en-US" sz="1600">
                <a:solidFill>
                  <a:srgbClr val="000000"/>
                </a:solidFill>
                <a:latin typeface="Garamond" charset="0"/>
              </a:rPr>
              <a:pPr eaLnBrk="1" hangingPunct="1">
                <a:spcBef>
                  <a:spcPct val="0"/>
                </a:spcBef>
                <a:buClrTx/>
                <a:buSzTx/>
                <a:buFontTx/>
                <a:buNone/>
              </a:pPr>
              <a:t>14</a:t>
            </a:fld>
            <a:endParaRPr lang="en-US" altLang="en-US" sz="1600">
              <a:solidFill>
                <a:srgbClr val="000000"/>
              </a:solidFill>
              <a:latin typeface="Garamond" charset="0"/>
            </a:endParaRPr>
          </a:p>
        </p:txBody>
      </p:sp>
    </p:spTree>
    <p:extLst>
      <p:ext uri="{BB962C8B-B14F-4D97-AF65-F5344CB8AC3E}">
        <p14:creationId xmlns:p14="http://schemas.microsoft.com/office/powerpoint/2010/main" val="1996983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1" name="Title 1"/>
          <p:cNvSpPr>
            <a:spLocks noGrp="1"/>
          </p:cNvSpPr>
          <p:nvPr>
            <p:ph type="title"/>
          </p:nvPr>
        </p:nvSpPr>
        <p:spPr/>
        <p:txBody>
          <a:bodyPr/>
          <a:lstStyle/>
          <a:p>
            <a:r>
              <a:rPr lang="en-US" altLang="en-US">
                <a:ea typeface="ＭＳ Ｐゴシック" charset="-128"/>
              </a:rPr>
              <a:t>Skewed Associative Caches</a:t>
            </a:r>
          </a:p>
        </p:txBody>
      </p:sp>
      <p:sp>
        <p:nvSpPr>
          <p:cNvPr id="84994" name="Content Placeholder 2"/>
          <p:cNvSpPr>
            <a:spLocks noGrp="1"/>
          </p:cNvSpPr>
          <p:nvPr>
            <p:ph idx="1"/>
          </p:nvPr>
        </p:nvSpPr>
        <p:spPr>
          <a:xfrm>
            <a:off x="266700" y="1363662"/>
            <a:ext cx="8610600" cy="5194300"/>
          </a:xfrm>
        </p:spPr>
        <p:txBody>
          <a:bodyPr/>
          <a:lstStyle/>
          <a:p>
            <a:pPr>
              <a:defRPr/>
            </a:pPr>
            <a:r>
              <a:rPr lang="en-US" dirty="0"/>
              <a:t>Idea: Reduce conflict misses by using </a:t>
            </a:r>
            <a:r>
              <a:rPr lang="en-US" dirty="0">
                <a:solidFill>
                  <a:srgbClr val="0000FF"/>
                </a:solidFill>
              </a:rPr>
              <a:t>different index functions for each cache way</a:t>
            </a:r>
          </a:p>
          <a:p>
            <a:pPr marL="0" indent="0">
              <a:buFont typeface="Wingdings" charset="0"/>
              <a:buNone/>
              <a:defRPr/>
            </a:pPr>
            <a:endParaRPr lang="en-US" dirty="0"/>
          </a:p>
          <a:p>
            <a:pPr>
              <a:defRPr/>
            </a:pPr>
            <a:r>
              <a:rPr lang="en-US" dirty="0" err="1"/>
              <a:t>Seznec</a:t>
            </a:r>
            <a:r>
              <a:rPr lang="en-US" dirty="0"/>
              <a:t>, “</a:t>
            </a:r>
            <a:r>
              <a:rPr lang="en-US" altLang="ja-JP" dirty="0">
                <a:solidFill>
                  <a:srgbClr val="0000FF"/>
                </a:solidFill>
              </a:rPr>
              <a:t>A Case for Two-Way Skewed-Associative Caches</a:t>
            </a:r>
            <a:r>
              <a:rPr lang="en-US" altLang="ja-JP" dirty="0"/>
              <a:t>,</a:t>
            </a:r>
            <a:r>
              <a:rPr lang="en-US" dirty="0"/>
              <a:t>”</a:t>
            </a:r>
            <a:r>
              <a:rPr lang="en-US" altLang="ja-JP" dirty="0"/>
              <a:t> ISCA 1993.</a:t>
            </a:r>
            <a:endParaRPr lang="en-US" dirty="0"/>
          </a:p>
        </p:txBody>
      </p:sp>
      <p:sp>
        <p:nvSpPr>
          <p:cNvPr id="32256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4C00E6FD-09D4-2D45-8927-690C771C773C}" type="slidenum">
              <a:rPr lang="en-US" altLang="en-US" sz="1600">
                <a:solidFill>
                  <a:srgbClr val="000000"/>
                </a:solidFill>
                <a:latin typeface="Garamond" charset="0"/>
              </a:rPr>
              <a:pPr eaLnBrk="1" hangingPunct="1">
                <a:spcBef>
                  <a:spcPct val="0"/>
                </a:spcBef>
                <a:buClrTx/>
                <a:buSzTx/>
                <a:buFontTx/>
                <a:buNone/>
              </a:pPr>
              <a:t>15</a:t>
            </a:fld>
            <a:endParaRPr lang="en-US" altLang="en-US" sz="1600">
              <a:solidFill>
                <a:srgbClr val="000000"/>
              </a:solidFill>
              <a:latin typeface="Garamond" charset="0"/>
            </a:endParaRPr>
          </a:p>
        </p:txBody>
      </p:sp>
    </p:spTree>
    <p:extLst>
      <p:ext uri="{BB962C8B-B14F-4D97-AF65-F5344CB8AC3E}">
        <p14:creationId xmlns:p14="http://schemas.microsoft.com/office/powerpoint/2010/main" val="8115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5" name="Title 1"/>
          <p:cNvSpPr>
            <a:spLocks noGrp="1"/>
          </p:cNvSpPr>
          <p:nvPr>
            <p:ph type="title"/>
          </p:nvPr>
        </p:nvSpPr>
        <p:spPr/>
        <p:txBody>
          <a:bodyPr/>
          <a:lstStyle/>
          <a:p>
            <a:r>
              <a:rPr lang="en-US" altLang="en-US">
                <a:ea typeface="ＭＳ Ｐゴシック" charset="-128"/>
              </a:rPr>
              <a:t>Skewed Associative Caches (I)</a:t>
            </a:r>
          </a:p>
        </p:txBody>
      </p:sp>
      <p:sp>
        <p:nvSpPr>
          <p:cNvPr id="323586" name="Content Placeholder 2"/>
          <p:cNvSpPr>
            <a:spLocks noGrp="1"/>
          </p:cNvSpPr>
          <p:nvPr>
            <p:ph idx="1"/>
          </p:nvPr>
        </p:nvSpPr>
        <p:spPr>
          <a:xfrm>
            <a:off x="228600" y="996950"/>
            <a:ext cx="8610600" cy="5194300"/>
          </a:xfrm>
        </p:spPr>
        <p:txBody>
          <a:bodyPr/>
          <a:lstStyle/>
          <a:p>
            <a:r>
              <a:rPr lang="en-US" altLang="en-US">
                <a:ea typeface="ＭＳ Ｐゴシック" charset="-128"/>
              </a:rPr>
              <a:t>Basic 2-way associative cache structure</a:t>
            </a:r>
          </a:p>
        </p:txBody>
      </p:sp>
      <p:sp>
        <p:nvSpPr>
          <p:cNvPr id="32358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F0849724-5017-1E4D-8D21-57E8F159A026}" type="slidenum">
              <a:rPr lang="en-US" altLang="en-US" sz="1600">
                <a:solidFill>
                  <a:srgbClr val="000000"/>
                </a:solidFill>
                <a:latin typeface="Garamond" charset="0"/>
              </a:rPr>
              <a:pPr eaLnBrk="1" hangingPunct="1">
                <a:spcBef>
                  <a:spcPct val="0"/>
                </a:spcBef>
                <a:buClrTx/>
                <a:buSzTx/>
                <a:buFontTx/>
                <a:buNone/>
              </a:pPr>
              <a:t>16</a:t>
            </a:fld>
            <a:endParaRPr lang="en-US" altLang="en-US" sz="1600">
              <a:solidFill>
                <a:srgbClr val="000000"/>
              </a:solidFill>
              <a:latin typeface="Garamond" charset="0"/>
            </a:endParaRPr>
          </a:p>
        </p:txBody>
      </p:sp>
      <p:grpSp>
        <p:nvGrpSpPr>
          <p:cNvPr id="323588" name="Group 18"/>
          <p:cNvGrpSpPr>
            <a:grpSpLocks/>
          </p:cNvGrpSpPr>
          <p:nvPr/>
        </p:nvGrpSpPr>
        <p:grpSpPr bwMode="auto">
          <a:xfrm>
            <a:off x="6162675" y="2276475"/>
            <a:ext cx="2667000" cy="2447925"/>
            <a:chOff x="2112" y="2160"/>
            <a:chExt cx="1680" cy="1200"/>
          </a:xfrm>
        </p:grpSpPr>
        <p:sp>
          <p:nvSpPr>
            <p:cNvPr id="323620" name="Rectangle 19"/>
            <p:cNvSpPr>
              <a:spLocks noChangeArrowheads="1"/>
            </p:cNvSpPr>
            <p:nvPr/>
          </p:nvSpPr>
          <p:spPr bwMode="auto">
            <a:xfrm>
              <a:off x="2112" y="2160"/>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21" name="Rectangle 20"/>
            <p:cNvSpPr>
              <a:spLocks noChangeArrowheads="1"/>
            </p:cNvSpPr>
            <p:nvPr/>
          </p:nvSpPr>
          <p:spPr bwMode="auto">
            <a:xfrm>
              <a:off x="2112" y="2256"/>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22" name="Rectangle 21"/>
            <p:cNvSpPr>
              <a:spLocks noChangeArrowheads="1"/>
            </p:cNvSpPr>
            <p:nvPr/>
          </p:nvSpPr>
          <p:spPr bwMode="auto">
            <a:xfrm>
              <a:off x="2112" y="2352"/>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23" name="Rectangle 22"/>
            <p:cNvSpPr>
              <a:spLocks noChangeArrowheads="1"/>
            </p:cNvSpPr>
            <p:nvPr/>
          </p:nvSpPr>
          <p:spPr bwMode="auto">
            <a:xfrm>
              <a:off x="2112" y="2448"/>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24" name="Rectangle 23"/>
            <p:cNvSpPr>
              <a:spLocks noChangeArrowheads="1"/>
            </p:cNvSpPr>
            <p:nvPr/>
          </p:nvSpPr>
          <p:spPr bwMode="auto">
            <a:xfrm>
              <a:off x="2112" y="2544"/>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25" name="Rectangle 24"/>
            <p:cNvSpPr>
              <a:spLocks noChangeArrowheads="1"/>
            </p:cNvSpPr>
            <p:nvPr/>
          </p:nvSpPr>
          <p:spPr bwMode="auto">
            <a:xfrm>
              <a:off x="2112" y="2640"/>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26" name="Rectangle 25"/>
            <p:cNvSpPr>
              <a:spLocks noChangeArrowheads="1"/>
            </p:cNvSpPr>
            <p:nvPr/>
          </p:nvSpPr>
          <p:spPr bwMode="auto">
            <a:xfrm>
              <a:off x="2112" y="2736"/>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27" name="Rectangle 26"/>
            <p:cNvSpPr>
              <a:spLocks noChangeArrowheads="1"/>
            </p:cNvSpPr>
            <p:nvPr/>
          </p:nvSpPr>
          <p:spPr bwMode="auto">
            <a:xfrm>
              <a:off x="2112" y="2832"/>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28" name="Rectangle 27"/>
            <p:cNvSpPr>
              <a:spLocks noChangeArrowheads="1"/>
            </p:cNvSpPr>
            <p:nvPr/>
          </p:nvSpPr>
          <p:spPr bwMode="auto">
            <a:xfrm>
              <a:off x="2112" y="2928"/>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29" name="Rectangle 28"/>
            <p:cNvSpPr>
              <a:spLocks noChangeArrowheads="1"/>
            </p:cNvSpPr>
            <p:nvPr/>
          </p:nvSpPr>
          <p:spPr bwMode="auto">
            <a:xfrm>
              <a:off x="2112" y="3024"/>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30" name="Rectangle 29"/>
            <p:cNvSpPr>
              <a:spLocks noChangeArrowheads="1"/>
            </p:cNvSpPr>
            <p:nvPr/>
          </p:nvSpPr>
          <p:spPr bwMode="auto">
            <a:xfrm>
              <a:off x="2112" y="3120"/>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31" name="Rectangle 30"/>
            <p:cNvSpPr>
              <a:spLocks noChangeArrowheads="1"/>
            </p:cNvSpPr>
            <p:nvPr/>
          </p:nvSpPr>
          <p:spPr bwMode="auto">
            <a:xfrm>
              <a:off x="2112" y="3216"/>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32" name="Rectangle 31"/>
            <p:cNvSpPr>
              <a:spLocks noChangeArrowheads="1"/>
            </p:cNvSpPr>
            <p:nvPr/>
          </p:nvSpPr>
          <p:spPr bwMode="auto">
            <a:xfrm>
              <a:off x="2112" y="3312"/>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grpSp>
      <p:sp>
        <p:nvSpPr>
          <p:cNvPr id="323589" name="Text Box 32"/>
          <p:cNvSpPr txBox="1">
            <a:spLocks noChangeArrowheads="1"/>
          </p:cNvSpPr>
          <p:nvPr/>
        </p:nvSpPr>
        <p:spPr bwMode="auto">
          <a:xfrm>
            <a:off x="1366838" y="1798638"/>
            <a:ext cx="8747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50000"/>
              </a:spcBef>
              <a:buClrTx/>
              <a:buSzTx/>
              <a:buFontTx/>
              <a:buNone/>
            </a:pPr>
            <a:r>
              <a:rPr lang="en-US" altLang="en-US" sz="1800">
                <a:solidFill>
                  <a:srgbClr val="000000"/>
                </a:solidFill>
                <a:latin typeface="Comic Sans MS" charset="0"/>
              </a:rPr>
              <a:t>Way 0</a:t>
            </a:r>
          </a:p>
        </p:txBody>
      </p:sp>
      <p:sp>
        <p:nvSpPr>
          <p:cNvPr id="323590" name="Text Box 33"/>
          <p:cNvSpPr txBox="1">
            <a:spLocks noChangeArrowheads="1"/>
          </p:cNvSpPr>
          <p:nvPr/>
        </p:nvSpPr>
        <p:spPr bwMode="auto">
          <a:xfrm>
            <a:off x="7073900" y="1709738"/>
            <a:ext cx="836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50000"/>
              </a:spcBef>
              <a:buClrTx/>
              <a:buSzTx/>
              <a:buFontTx/>
              <a:buNone/>
            </a:pPr>
            <a:r>
              <a:rPr lang="en-US" altLang="en-US" sz="1800">
                <a:solidFill>
                  <a:srgbClr val="000000"/>
                </a:solidFill>
                <a:latin typeface="Comic Sans MS" charset="0"/>
              </a:rPr>
              <a:t>Way 1</a:t>
            </a:r>
          </a:p>
        </p:txBody>
      </p:sp>
      <p:sp>
        <p:nvSpPr>
          <p:cNvPr id="323591" name="Rectangle 36"/>
          <p:cNvSpPr>
            <a:spLocks noChangeArrowheads="1"/>
          </p:cNvSpPr>
          <p:nvPr/>
        </p:nvSpPr>
        <p:spPr bwMode="auto">
          <a:xfrm>
            <a:off x="3036888" y="5410200"/>
            <a:ext cx="2586037" cy="304800"/>
          </a:xfrm>
          <a:prstGeom prst="rect">
            <a:avLst/>
          </a:prstGeom>
          <a:solidFill>
            <a:srgbClr val="FF00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endParaRPr lang="en-US" altLang="en-US" sz="2000">
              <a:solidFill>
                <a:srgbClr val="FF0000"/>
              </a:solidFill>
              <a:latin typeface="Comic Sans MS" charset="0"/>
            </a:endParaRPr>
          </a:p>
        </p:txBody>
      </p:sp>
      <p:sp>
        <p:nvSpPr>
          <p:cNvPr id="323592" name="Rectangle 37"/>
          <p:cNvSpPr>
            <a:spLocks noChangeArrowheads="1"/>
          </p:cNvSpPr>
          <p:nvPr/>
        </p:nvSpPr>
        <p:spPr bwMode="auto">
          <a:xfrm>
            <a:off x="3898900" y="5410200"/>
            <a:ext cx="1019175" cy="304800"/>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593" name="Rectangle 38"/>
          <p:cNvSpPr>
            <a:spLocks noChangeArrowheads="1"/>
          </p:cNvSpPr>
          <p:nvPr/>
        </p:nvSpPr>
        <p:spPr bwMode="auto">
          <a:xfrm>
            <a:off x="4918075" y="5410200"/>
            <a:ext cx="941388" cy="304800"/>
          </a:xfrm>
          <a:prstGeom prst="rect">
            <a:avLst/>
          </a:prstGeom>
          <a:solidFill>
            <a:schemeClr val="hlink"/>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594" name="Text Box 39"/>
          <p:cNvSpPr txBox="1">
            <a:spLocks noChangeArrowheads="1"/>
          </p:cNvSpPr>
          <p:nvPr/>
        </p:nvSpPr>
        <p:spPr bwMode="auto">
          <a:xfrm>
            <a:off x="3108325" y="5715000"/>
            <a:ext cx="3668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a:solidFill>
                  <a:srgbClr val="000000"/>
                </a:solidFill>
                <a:latin typeface="Comic Sans MS" charset="0"/>
              </a:rPr>
              <a:t>Tag    Index    Byte in Block    </a:t>
            </a:r>
          </a:p>
        </p:txBody>
      </p:sp>
      <p:sp>
        <p:nvSpPr>
          <p:cNvPr id="323595" name="Line 40"/>
          <p:cNvSpPr>
            <a:spLocks noChangeShapeType="1"/>
          </p:cNvSpPr>
          <p:nvPr/>
        </p:nvSpPr>
        <p:spPr bwMode="auto">
          <a:xfrm flipV="1">
            <a:off x="4686300" y="2898775"/>
            <a:ext cx="0" cy="22510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3596" name="Line 41"/>
          <p:cNvSpPr>
            <a:spLocks noChangeShapeType="1"/>
          </p:cNvSpPr>
          <p:nvPr/>
        </p:nvSpPr>
        <p:spPr bwMode="auto">
          <a:xfrm>
            <a:off x="3255963" y="2921000"/>
            <a:ext cx="2897187"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3597" name="Text Box 42"/>
          <p:cNvSpPr txBox="1">
            <a:spLocks noChangeArrowheads="1"/>
          </p:cNvSpPr>
          <p:nvPr/>
        </p:nvSpPr>
        <p:spPr bwMode="auto">
          <a:xfrm>
            <a:off x="3643313" y="2052638"/>
            <a:ext cx="238283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50000"/>
              </a:spcBef>
              <a:buClrTx/>
              <a:buSzTx/>
              <a:buFontTx/>
              <a:buNone/>
            </a:pPr>
            <a:r>
              <a:rPr lang="en-US" altLang="en-US" sz="1800">
                <a:solidFill>
                  <a:srgbClr val="000000"/>
                </a:solidFill>
                <a:latin typeface="Comic Sans MS" charset="0"/>
              </a:rPr>
              <a:t>Same index function</a:t>
            </a:r>
          </a:p>
          <a:p>
            <a:pPr algn="ctr" eaLnBrk="1" hangingPunct="1">
              <a:spcBef>
                <a:spcPct val="50000"/>
              </a:spcBef>
              <a:buClrTx/>
              <a:buSzTx/>
              <a:buFontTx/>
              <a:buNone/>
            </a:pPr>
            <a:r>
              <a:rPr lang="en-US" altLang="en-US" sz="1800">
                <a:solidFill>
                  <a:srgbClr val="000000"/>
                </a:solidFill>
                <a:latin typeface="Comic Sans MS" charset="0"/>
              </a:rPr>
              <a:t>for each way</a:t>
            </a:r>
          </a:p>
        </p:txBody>
      </p:sp>
      <p:grpSp>
        <p:nvGrpSpPr>
          <p:cNvPr id="323598" name="Group 44"/>
          <p:cNvGrpSpPr>
            <a:grpSpLocks/>
          </p:cNvGrpSpPr>
          <p:nvPr/>
        </p:nvGrpSpPr>
        <p:grpSpPr bwMode="auto">
          <a:xfrm>
            <a:off x="533400" y="2286000"/>
            <a:ext cx="2667000" cy="2447925"/>
            <a:chOff x="2112" y="2160"/>
            <a:chExt cx="1680" cy="1200"/>
          </a:xfrm>
        </p:grpSpPr>
        <p:sp>
          <p:nvSpPr>
            <p:cNvPr id="323607" name="Rectangle 45"/>
            <p:cNvSpPr>
              <a:spLocks noChangeArrowheads="1"/>
            </p:cNvSpPr>
            <p:nvPr/>
          </p:nvSpPr>
          <p:spPr bwMode="auto">
            <a:xfrm>
              <a:off x="2112" y="2160"/>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08" name="Rectangle 46"/>
            <p:cNvSpPr>
              <a:spLocks noChangeArrowheads="1"/>
            </p:cNvSpPr>
            <p:nvPr/>
          </p:nvSpPr>
          <p:spPr bwMode="auto">
            <a:xfrm>
              <a:off x="2112" y="2256"/>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09" name="Rectangle 47"/>
            <p:cNvSpPr>
              <a:spLocks noChangeArrowheads="1"/>
            </p:cNvSpPr>
            <p:nvPr/>
          </p:nvSpPr>
          <p:spPr bwMode="auto">
            <a:xfrm>
              <a:off x="2112" y="2352"/>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10" name="Rectangle 48"/>
            <p:cNvSpPr>
              <a:spLocks noChangeArrowheads="1"/>
            </p:cNvSpPr>
            <p:nvPr/>
          </p:nvSpPr>
          <p:spPr bwMode="auto">
            <a:xfrm>
              <a:off x="2112" y="2448"/>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11" name="Rectangle 49"/>
            <p:cNvSpPr>
              <a:spLocks noChangeArrowheads="1"/>
            </p:cNvSpPr>
            <p:nvPr/>
          </p:nvSpPr>
          <p:spPr bwMode="auto">
            <a:xfrm>
              <a:off x="2112" y="2544"/>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12" name="Rectangle 50"/>
            <p:cNvSpPr>
              <a:spLocks noChangeArrowheads="1"/>
            </p:cNvSpPr>
            <p:nvPr/>
          </p:nvSpPr>
          <p:spPr bwMode="auto">
            <a:xfrm>
              <a:off x="2112" y="2640"/>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13" name="Rectangle 51"/>
            <p:cNvSpPr>
              <a:spLocks noChangeArrowheads="1"/>
            </p:cNvSpPr>
            <p:nvPr/>
          </p:nvSpPr>
          <p:spPr bwMode="auto">
            <a:xfrm>
              <a:off x="2112" y="2736"/>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14" name="Rectangle 52"/>
            <p:cNvSpPr>
              <a:spLocks noChangeArrowheads="1"/>
            </p:cNvSpPr>
            <p:nvPr/>
          </p:nvSpPr>
          <p:spPr bwMode="auto">
            <a:xfrm>
              <a:off x="2112" y="2832"/>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15" name="Rectangle 53"/>
            <p:cNvSpPr>
              <a:spLocks noChangeArrowheads="1"/>
            </p:cNvSpPr>
            <p:nvPr/>
          </p:nvSpPr>
          <p:spPr bwMode="auto">
            <a:xfrm>
              <a:off x="2112" y="2928"/>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16" name="Rectangle 54"/>
            <p:cNvSpPr>
              <a:spLocks noChangeArrowheads="1"/>
            </p:cNvSpPr>
            <p:nvPr/>
          </p:nvSpPr>
          <p:spPr bwMode="auto">
            <a:xfrm>
              <a:off x="2112" y="3024"/>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17" name="Rectangle 55"/>
            <p:cNvSpPr>
              <a:spLocks noChangeArrowheads="1"/>
            </p:cNvSpPr>
            <p:nvPr/>
          </p:nvSpPr>
          <p:spPr bwMode="auto">
            <a:xfrm>
              <a:off x="2112" y="3120"/>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18" name="Rectangle 56"/>
            <p:cNvSpPr>
              <a:spLocks noChangeArrowheads="1"/>
            </p:cNvSpPr>
            <p:nvPr/>
          </p:nvSpPr>
          <p:spPr bwMode="auto">
            <a:xfrm>
              <a:off x="2112" y="3216"/>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19" name="Rectangle 57"/>
            <p:cNvSpPr>
              <a:spLocks noChangeArrowheads="1"/>
            </p:cNvSpPr>
            <p:nvPr/>
          </p:nvSpPr>
          <p:spPr bwMode="auto">
            <a:xfrm>
              <a:off x="2112" y="3312"/>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grpSp>
      <p:sp>
        <p:nvSpPr>
          <p:cNvPr id="323599" name="Rectangle 98"/>
          <p:cNvSpPr>
            <a:spLocks noChangeArrowheads="1"/>
          </p:cNvSpPr>
          <p:nvPr/>
        </p:nvSpPr>
        <p:spPr bwMode="auto">
          <a:xfrm>
            <a:off x="1447800" y="518160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00" name="TextBox 99"/>
          <p:cNvSpPr txBox="1">
            <a:spLocks noChangeArrowheads="1"/>
          </p:cNvSpPr>
          <p:nvPr/>
        </p:nvSpPr>
        <p:spPr bwMode="auto">
          <a:xfrm>
            <a:off x="1546225" y="515937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a:solidFill>
                  <a:srgbClr val="000000"/>
                </a:solidFill>
                <a:latin typeface="Arial" charset="0"/>
              </a:rPr>
              <a:t>=?</a:t>
            </a:r>
          </a:p>
        </p:txBody>
      </p:sp>
      <p:cxnSp>
        <p:nvCxnSpPr>
          <p:cNvPr id="323601" name="Straight Arrow Connector 101"/>
          <p:cNvCxnSpPr>
            <a:cxnSpLocks noChangeShapeType="1"/>
          </p:cNvCxnSpPr>
          <p:nvPr/>
        </p:nvCxnSpPr>
        <p:spPr bwMode="auto">
          <a:xfrm rot="5400000">
            <a:off x="1575594" y="4977606"/>
            <a:ext cx="4191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3602" name="Straight Arrow Connector 99"/>
          <p:cNvCxnSpPr>
            <a:cxnSpLocks noChangeShapeType="1"/>
          </p:cNvCxnSpPr>
          <p:nvPr/>
        </p:nvCxnSpPr>
        <p:spPr bwMode="auto">
          <a:xfrm rot="16200000" flipH="1">
            <a:off x="1653381" y="5653882"/>
            <a:ext cx="26352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323603" name="Rectangle 98"/>
          <p:cNvSpPr>
            <a:spLocks noChangeArrowheads="1"/>
          </p:cNvSpPr>
          <p:nvPr/>
        </p:nvSpPr>
        <p:spPr bwMode="auto">
          <a:xfrm>
            <a:off x="7253288" y="514985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04" name="TextBox 99"/>
          <p:cNvSpPr txBox="1">
            <a:spLocks noChangeArrowheads="1"/>
          </p:cNvSpPr>
          <p:nvPr/>
        </p:nvSpPr>
        <p:spPr bwMode="auto">
          <a:xfrm>
            <a:off x="7351713" y="512762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a:solidFill>
                  <a:srgbClr val="000000"/>
                </a:solidFill>
                <a:latin typeface="Arial" charset="0"/>
              </a:rPr>
              <a:t>=?</a:t>
            </a:r>
          </a:p>
        </p:txBody>
      </p:sp>
      <p:cxnSp>
        <p:nvCxnSpPr>
          <p:cNvPr id="323605" name="Straight Arrow Connector 101"/>
          <p:cNvCxnSpPr>
            <a:cxnSpLocks noChangeShapeType="1"/>
          </p:cNvCxnSpPr>
          <p:nvPr/>
        </p:nvCxnSpPr>
        <p:spPr bwMode="auto">
          <a:xfrm rot="5400000">
            <a:off x="7381082" y="4945856"/>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3606" name="Straight Arrow Connector 99"/>
          <p:cNvCxnSpPr>
            <a:cxnSpLocks noChangeShapeType="1"/>
          </p:cNvCxnSpPr>
          <p:nvPr/>
        </p:nvCxnSpPr>
        <p:spPr bwMode="auto">
          <a:xfrm rot="16200000" flipH="1">
            <a:off x="7458869" y="5622132"/>
            <a:ext cx="26352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1561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09" name="Title 1"/>
          <p:cNvSpPr>
            <a:spLocks noGrp="1"/>
          </p:cNvSpPr>
          <p:nvPr>
            <p:ph type="title"/>
          </p:nvPr>
        </p:nvSpPr>
        <p:spPr>
          <a:xfrm>
            <a:off x="457200" y="39120"/>
            <a:ext cx="8229600" cy="1143000"/>
          </a:xfrm>
        </p:spPr>
        <p:txBody>
          <a:bodyPr/>
          <a:lstStyle/>
          <a:p>
            <a:r>
              <a:rPr lang="en-US" altLang="en-US" dirty="0">
                <a:ea typeface="ＭＳ Ｐゴシック" charset="-128"/>
              </a:rPr>
              <a:t>Skewed Associative Caches (II)</a:t>
            </a:r>
          </a:p>
        </p:txBody>
      </p:sp>
      <p:sp>
        <p:nvSpPr>
          <p:cNvPr id="324610" name="Content Placeholder 2"/>
          <p:cNvSpPr>
            <a:spLocks noGrp="1"/>
          </p:cNvSpPr>
          <p:nvPr>
            <p:ph idx="1"/>
          </p:nvPr>
        </p:nvSpPr>
        <p:spPr>
          <a:xfrm>
            <a:off x="228600" y="996950"/>
            <a:ext cx="8610600" cy="5194300"/>
          </a:xfrm>
        </p:spPr>
        <p:txBody>
          <a:bodyPr/>
          <a:lstStyle/>
          <a:p>
            <a:r>
              <a:rPr lang="en-US" altLang="en-US">
                <a:ea typeface="ＭＳ Ｐゴシック" charset="-128"/>
              </a:rPr>
              <a:t>Skewed associative caches</a:t>
            </a:r>
          </a:p>
          <a:p>
            <a:pPr lvl="1"/>
            <a:r>
              <a:rPr lang="en-US" altLang="en-US">
                <a:ea typeface="ＭＳ Ｐゴシック" charset="-128"/>
              </a:rPr>
              <a:t>Each bank has a different index function</a:t>
            </a:r>
          </a:p>
        </p:txBody>
      </p:sp>
      <p:sp>
        <p:nvSpPr>
          <p:cNvPr id="32461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A088B577-0032-B146-AFCC-352E190E0070}" type="slidenum">
              <a:rPr lang="en-US" altLang="en-US" sz="1600">
                <a:solidFill>
                  <a:srgbClr val="000000"/>
                </a:solidFill>
                <a:latin typeface="Garamond" charset="0"/>
              </a:rPr>
              <a:pPr eaLnBrk="1" hangingPunct="1">
                <a:spcBef>
                  <a:spcPct val="0"/>
                </a:spcBef>
                <a:buClrTx/>
                <a:buSzTx/>
                <a:buFontTx/>
                <a:buNone/>
              </a:pPr>
              <a:t>17</a:t>
            </a:fld>
            <a:endParaRPr lang="en-US" altLang="en-US" sz="1600">
              <a:solidFill>
                <a:srgbClr val="000000"/>
              </a:solidFill>
              <a:latin typeface="Garamond" charset="0"/>
            </a:endParaRPr>
          </a:p>
        </p:txBody>
      </p:sp>
      <p:sp>
        <p:nvSpPr>
          <p:cNvPr id="324612" name="Text Box 18"/>
          <p:cNvSpPr txBox="1">
            <a:spLocks noChangeArrowheads="1"/>
          </p:cNvSpPr>
          <p:nvPr/>
        </p:nvSpPr>
        <p:spPr bwMode="auto">
          <a:xfrm>
            <a:off x="1347788" y="2344738"/>
            <a:ext cx="873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50000"/>
              </a:spcBef>
              <a:buClrTx/>
              <a:buSzTx/>
              <a:buFontTx/>
              <a:buNone/>
            </a:pPr>
            <a:r>
              <a:rPr lang="en-US" altLang="en-US" sz="1800">
                <a:solidFill>
                  <a:srgbClr val="000000"/>
                </a:solidFill>
                <a:latin typeface="Comic Sans MS" charset="0"/>
              </a:rPr>
              <a:t>Way 0</a:t>
            </a:r>
          </a:p>
        </p:txBody>
      </p:sp>
      <p:sp>
        <p:nvSpPr>
          <p:cNvPr id="324613" name="Text Box 19"/>
          <p:cNvSpPr txBox="1">
            <a:spLocks noChangeArrowheads="1"/>
          </p:cNvSpPr>
          <p:nvPr/>
        </p:nvSpPr>
        <p:spPr bwMode="auto">
          <a:xfrm>
            <a:off x="7081838" y="2344738"/>
            <a:ext cx="8366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50000"/>
              </a:spcBef>
              <a:buClrTx/>
              <a:buSzTx/>
              <a:buFontTx/>
              <a:buNone/>
            </a:pPr>
            <a:r>
              <a:rPr lang="en-US" altLang="en-US" sz="1800">
                <a:solidFill>
                  <a:srgbClr val="000000"/>
                </a:solidFill>
                <a:latin typeface="Comic Sans MS" charset="0"/>
              </a:rPr>
              <a:t>Way 1</a:t>
            </a:r>
          </a:p>
        </p:txBody>
      </p:sp>
      <p:sp>
        <p:nvSpPr>
          <p:cNvPr id="324614" name="Text Box 20"/>
          <p:cNvSpPr txBox="1">
            <a:spLocks noChangeArrowheads="1"/>
          </p:cNvSpPr>
          <p:nvPr/>
        </p:nvSpPr>
        <p:spPr bwMode="auto">
          <a:xfrm>
            <a:off x="3276600" y="5611813"/>
            <a:ext cx="3500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1800">
                <a:solidFill>
                  <a:srgbClr val="000000"/>
                </a:solidFill>
                <a:latin typeface="Times New Roman" charset="0"/>
              </a:rPr>
              <a:t>   tag          index         byte in block   </a:t>
            </a:r>
          </a:p>
        </p:txBody>
      </p:sp>
      <p:sp>
        <p:nvSpPr>
          <p:cNvPr id="324615" name="Oval 35"/>
          <p:cNvSpPr>
            <a:spLocks noChangeArrowheads="1"/>
          </p:cNvSpPr>
          <p:nvPr/>
        </p:nvSpPr>
        <p:spPr bwMode="auto">
          <a:xfrm>
            <a:off x="3778250" y="3106738"/>
            <a:ext cx="530225" cy="334962"/>
          </a:xfrm>
          <a:prstGeom prst="ellipse">
            <a:avLst/>
          </a:prstGeom>
          <a:solidFill>
            <a:srgbClr val="FF0000"/>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a:solidFill>
                  <a:srgbClr val="FFFFFF"/>
                </a:solidFill>
                <a:latin typeface="Comic Sans MS" charset="0"/>
              </a:rPr>
              <a:t>f0</a:t>
            </a:r>
          </a:p>
        </p:txBody>
      </p:sp>
      <p:sp>
        <p:nvSpPr>
          <p:cNvPr id="324616" name="Line 37"/>
          <p:cNvSpPr>
            <a:spLocks noChangeShapeType="1"/>
          </p:cNvSpPr>
          <p:nvPr/>
        </p:nvSpPr>
        <p:spPr bwMode="auto">
          <a:xfrm flipH="1">
            <a:off x="3270250" y="3427413"/>
            <a:ext cx="681038" cy="392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4617" name="Line 38"/>
          <p:cNvSpPr>
            <a:spLocks noChangeShapeType="1"/>
          </p:cNvSpPr>
          <p:nvPr/>
        </p:nvSpPr>
        <p:spPr bwMode="auto">
          <a:xfrm flipH="1" flipV="1">
            <a:off x="3232150" y="2919413"/>
            <a:ext cx="577850" cy="241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4618" name="Line 39"/>
          <p:cNvSpPr>
            <a:spLocks noChangeShapeType="1"/>
          </p:cNvSpPr>
          <p:nvPr/>
        </p:nvSpPr>
        <p:spPr bwMode="auto">
          <a:xfrm flipH="1">
            <a:off x="3270250" y="3438525"/>
            <a:ext cx="681038" cy="9699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4619" name="Freeform 41"/>
          <p:cNvSpPr>
            <a:spLocks/>
          </p:cNvSpPr>
          <p:nvPr/>
        </p:nvSpPr>
        <p:spPr bwMode="auto">
          <a:xfrm>
            <a:off x="3733800" y="3403600"/>
            <a:ext cx="304800" cy="2133600"/>
          </a:xfrm>
          <a:custGeom>
            <a:avLst/>
            <a:gdLst>
              <a:gd name="T0" fmla="*/ 0 w 192"/>
              <a:gd name="T1" fmla="*/ 2147483646 h 1344"/>
              <a:gd name="T2" fmla="*/ 0 w 192"/>
              <a:gd name="T3" fmla="*/ 2147483646 h 1344"/>
              <a:gd name="T4" fmla="*/ 2147483646 w 192"/>
              <a:gd name="T5" fmla="*/ 0 h 1344"/>
              <a:gd name="T6" fmla="*/ 0 60000 65536"/>
              <a:gd name="T7" fmla="*/ 0 60000 65536"/>
              <a:gd name="T8" fmla="*/ 0 60000 65536"/>
              <a:gd name="T9" fmla="*/ 0 w 192"/>
              <a:gd name="T10" fmla="*/ 0 h 1344"/>
              <a:gd name="T11" fmla="*/ 192 w 192"/>
              <a:gd name="T12" fmla="*/ 1344 h 1344"/>
            </a:gdLst>
            <a:ahLst/>
            <a:cxnLst>
              <a:cxn ang="T6">
                <a:pos x="T0" y="T1"/>
              </a:cxn>
              <a:cxn ang="T7">
                <a:pos x="T2" y="T3"/>
              </a:cxn>
              <a:cxn ang="T8">
                <a:pos x="T4" y="T5"/>
              </a:cxn>
            </a:cxnLst>
            <a:rect l="T9" t="T10" r="T11" b="T12"/>
            <a:pathLst>
              <a:path w="192" h="1344">
                <a:moveTo>
                  <a:pt x="0" y="1344"/>
                </a:moveTo>
                <a:lnTo>
                  <a:pt x="0" y="336"/>
                </a:lnTo>
                <a:lnTo>
                  <a:pt x="192"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4620" name="Line 42"/>
          <p:cNvSpPr>
            <a:spLocks noChangeShapeType="1"/>
          </p:cNvSpPr>
          <p:nvPr/>
        </p:nvSpPr>
        <p:spPr bwMode="auto">
          <a:xfrm>
            <a:off x="5638800" y="3251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4621" name="Line 43"/>
          <p:cNvSpPr>
            <a:spLocks noChangeShapeType="1"/>
          </p:cNvSpPr>
          <p:nvPr/>
        </p:nvSpPr>
        <p:spPr bwMode="auto">
          <a:xfrm flipH="1">
            <a:off x="3200400" y="32512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4622" name="Freeform 44"/>
          <p:cNvSpPr>
            <a:spLocks/>
          </p:cNvSpPr>
          <p:nvPr/>
        </p:nvSpPr>
        <p:spPr bwMode="auto">
          <a:xfrm>
            <a:off x="4248150" y="3387725"/>
            <a:ext cx="476250" cy="2149475"/>
          </a:xfrm>
          <a:custGeom>
            <a:avLst/>
            <a:gdLst>
              <a:gd name="T0" fmla="*/ 2147483646 w 300"/>
              <a:gd name="T1" fmla="*/ 2147483646 h 1354"/>
              <a:gd name="T2" fmla="*/ 2147483646 w 300"/>
              <a:gd name="T3" fmla="*/ 2147483646 h 1354"/>
              <a:gd name="T4" fmla="*/ 0 w 300"/>
              <a:gd name="T5" fmla="*/ 0 h 1354"/>
              <a:gd name="T6" fmla="*/ 0 60000 65536"/>
              <a:gd name="T7" fmla="*/ 0 60000 65536"/>
              <a:gd name="T8" fmla="*/ 0 60000 65536"/>
              <a:gd name="T9" fmla="*/ 0 w 300"/>
              <a:gd name="T10" fmla="*/ 0 h 1354"/>
              <a:gd name="T11" fmla="*/ 300 w 300"/>
              <a:gd name="T12" fmla="*/ 1354 h 1354"/>
            </a:gdLst>
            <a:ahLst/>
            <a:cxnLst>
              <a:cxn ang="T6">
                <a:pos x="T0" y="T1"/>
              </a:cxn>
              <a:cxn ang="T7">
                <a:pos x="T2" y="T3"/>
              </a:cxn>
              <a:cxn ang="T8">
                <a:pos x="T4" y="T5"/>
              </a:cxn>
            </a:cxnLst>
            <a:rect l="T9" t="T10" r="T11" b="T12"/>
            <a:pathLst>
              <a:path w="300" h="1354">
                <a:moveTo>
                  <a:pt x="300" y="1354"/>
                </a:moveTo>
                <a:lnTo>
                  <a:pt x="300" y="346"/>
                </a:lnTo>
                <a:lnTo>
                  <a:pt x="0"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4623" name="Line 45"/>
          <p:cNvSpPr>
            <a:spLocks noChangeShapeType="1"/>
          </p:cNvSpPr>
          <p:nvPr/>
        </p:nvSpPr>
        <p:spPr bwMode="auto">
          <a:xfrm flipV="1">
            <a:off x="4724400" y="3251200"/>
            <a:ext cx="914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4624" name="Text Box 46"/>
          <p:cNvSpPr txBox="1">
            <a:spLocks noChangeArrowheads="1"/>
          </p:cNvSpPr>
          <p:nvPr/>
        </p:nvSpPr>
        <p:spPr bwMode="auto">
          <a:xfrm>
            <a:off x="4848225" y="2184400"/>
            <a:ext cx="13620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lnSpc>
                <a:spcPct val="80000"/>
              </a:lnSpc>
              <a:spcBef>
                <a:spcPct val="0"/>
              </a:spcBef>
              <a:buClrTx/>
              <a:buSzTx/>
              <a:buFontTx/>
              <a:buNone/>
            </a:pPr>
            <a:r>
              <a:rPr lang="en-US" altLang="en-US" sz="1800">
                <a:solidFill>
                  <a:srgbClr val="000000"/>
                </a:solidFill>
                <a:latin typeface="Comic Sans MS" charset="0"/>
              </a:rPr>
              <a:t>same index</a:t>
            </a:r>
          </a:p>
          <a:p>
            <a:pPr algn="ctr" eaLnBrk="1" hangingPunct="1">
              <a:lnSpc>
                <a:spcPct val="80000"/>
              </a:lnSpc>
              <a:spcBef>
                <a:spcPct val="0"/>
              </a:spcBef>
              <a:buClrTx/>
              <a:buSzTx/>
              <a:buFontTx/>
              <a:buNone/>
            </a:pPr>
            <a:r>
              <a:rPr lang="en-US" altLang="en-US" sz="1800">
                <a:solidFill>
                  <a:srgbClr val="000000"/>
                </a:solidFill>
                <a:latin typeface="Comic Sans MS" charset="0"/>
              </a:rPr>
              <a:t>same set</a:t>
            </a:r>
          </a:p>
        </p:txBody>
      </p:sp>
      <p:sp>
        <p:nvSpPr>
          <p:cNvPr id="324625" name="Rectangle 48"/>
          <p:cNvSpPr>
            <a:spLocks noChangeArrowheads="1"/>
          </p:cNvSpPr>
          <p:nvPr/>
        </p:nvSpPr>
        <p:spPr bwMode="auto">
          <a:xfrm>
            <a:off x="3276600" y="5514975"/>
            <a:ext cx="2514600" cy="152400"/>
          </a:xfrm>
          <a:prstGeom prst="rect">
            <a:avLst/>
          </a:prstGeom>
          <a:solidFill>
            <a:srgbClr val="FF00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endParaRPr lang="en-US" altLang="en-US">
              <a:solidFill>
                <a:srgbClr val="FF0000"/>
              </a:solidFill>
              <a:latin typeface="Times New Roman" charset="0"/>
            </a:endParaRPr>
          </a:p>
        </p:txBody>
      </p:sp>
      <p:sp>
        <p:nvSpPr>
          <p:cNvPr id="324626" name="Rectangle 49"/>
          <p:cNvSpPr>
            <a:spLocks noChangeArrowheads="1"/>
          </p:cNvSpPr>
          <p:nvPr/>
        </p:nvSpPr>
        <p:spPr bwMode="auto">
          <a:xfrm>
            <a:off x="4114800" y="5514975"/>
            <a:ext cx="990600" cy="152400"/>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27" name="Rectangle 50"/>
          <p:cNvSpPr>
            <a:spLocks noChangeArrowheads="1"/>
          </p:cNvSpPr>
          <p:nvPr/>
        </p:nvSpPr>
        <p:spPr bwMode="auto">
          <a:xfrm>
            <a:off x="5105400" y="5514975"/>
            <a:ext cx="914400" cy="152400"/>
          </a:xfrm>
          <a:prstGeom prst="rect">
            <a:avLst/>
          </a:prstGeom>
          <a:solidFill>
            <a:schemeClr val="hlink"/>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28" name="Text Box 51"/>
          <p:cNvSpPr txBox="1">
            <a:spLocks noChangeArrowheads="1"/>
          </p:cNvSpPr>
          <p:nvPr/>
        </p:nvSpPr>
        <p:spPr bwMode="auto">
          <a:xfrm>
            <a:off x="2773363" y="2032000"/>
            <a:ext cx="2014537"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lnSpc>
                <a:spcPct val="80000"/>
              </a:lnSpc>
              <a:spcBef>
                <a:spcPct val="0"/>
              </a:spcBef>
              <a:buClrTx/>
              <a:buSzTx/>
              <a:buFontTx/>
              <a:buNone/>
            </a:pPr>
            <a:r>
              <a:rPr lang="en-US" altLang="en-US" sz="1800">
                <a:solidFill>
                  <a:srgbClr val="000000"/>
                </a:solidFill>
                <a:latin typeface="Comic Sans MS" charset="0"/>
              </a:rPr>
              <a:t>same index</a:t>
            </a:r>
          </a:p>
          <a:p>
            <a:pPr algn="ctr" eaLnBrk="1" hangingPunct="1">
              <a:lnSpc>
                <a:spcPct val="80000"/>
              </a:lnSpc>
              <a:spcBef>
                <a:spcPct val="0"/>
              </a:spcBef>
              <a:buClrTx/>
              <a:buSzTx/>
              <a:buFontTx/>
              <a:buNone/>
            </a:pPr>
            <a:r>
              <a:rPr lang="en-US" altLang="en-US" sz="1800">
                <a:solidFill>
                  <a:srgbClr val="000000"/>
                </a:solidFill>
                <a:latin typeface="Comic Sans MS" charset="0"/>
              </a:rPr>
              <a:t>redistributed to </a:t>
            </a:r>
          </a:p>
          <a:p>
            <a:pPr algn="ctr" eaLnBrk="1" hangingPunct="1">
              <a:lnSpc>
                <a:spcPct val="80000"/>
              </a:lnSpc>
              <a:spcBef>
                <a:spcPct val="0"/>
              </a:spcBef>
              <a:buClrTx/>
              <a:buSzTx/>
              <a:buFontTx/>
              <a:buNone/>
            </a:pPr>
            <a:r>
              <a:rPr lang="en-US" altLang="en-US" sz="1800">
                <a:solidFill>
                  <a:srgbClr val="000000"/>
                </a:solidFill>
                <a:latin typeface="Comic Sans MS" charset="0"/>
              </a:rPr>
              <a:t>different sets</a:t>
            </a:r>
          </a:p>
        </p:txBody>
      </p:sp>
      <p:grpSp>
        <p:nvGrpSpPr>
          <p:cNvPr id="324629" name="Group 52"/>
          <p:cNvGrpSpPr>
            <a:grpSpLocks/>
          </p:cNvGrpSpPr>
          <p:nvPr/>
        </p:nvGrpSpPr>
        <p:grpSpPr bwMode="auto">
          <a:xfrm>
            <a:off x="6162675" y="2784475"/>
            <a:ext cx="2667000" cy="2447925"/>
            <a:chOff x="2112" y="2160"/>
            <a:chExt cx="1680" cy="1200"/>
          </a:xfrm>
        </p:grpSpPr>
        <p:sp>
          <p:nvSpPr>
            <p:cNvPr id="324652" name="Rectangle 53"/>
            <p:cNvSpPr>
              <a:spLocks noChangeArrowheads="1"/>
            </p:cNvSpPr>
            <p:nvPr/>
          </p:nvSpPr>
          <p:spPr bwMode="auto">
            <a:xfrm>
              <a:off x="2112" y="2160"/>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53" name="Rectangle 54"/>
            <p:cNvSpPr>
              <a:spLocks noChangeArrowheads="1"/>
            </p:cNvSpPr>
            <p:nvPr/>
          </p:nvSpPr>
          <p:spPr bwMode="auto">
            <a:xfrm>
              <a:off x="2112" y="2256"/>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54" name="Rectangle 55"/>
            <p:cNvSpPr>
              <a:spLocks noChangeArrowheads="1"/>
            </p:cNvSpPr>
            <p:nvPr/>
          </p:nvSpPr>
          <p:spPr bwMode="auto">
            <a:xfrm>
              <a:off x="2112" y="2352"/>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55" name="Rectangle 56"/>
            <p:cNvSpPr>
              <a:spLocks noChangeArrowheads="1"/>
            </p:cNvSpPr>
            <p:nvPr/>
          </p:nvSpPr>
          <p:spPr bwMode="auto">
            <a:xfrm>
              <a:off x="2112" y="2448"/>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56" name="Rectangle 57"/>
            <p:cNvSpPr>
              <a:spLocks noChangeArrowheads="1"/>
            </p:cNvSpPr>
            <p:nvPr/>
          </p:nvSpPr>
          <p:spPr bwMode="auto">
            <a:xfrm>
              <a:off x="2112" y="2544"/>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57" name="Rectangle 58"/>
            <p:cNvSpPr>
              <a:spLocks noChangeArrowheads="1"/>
            </p:cNvSpPr>
            <p:nvPr/>
          </p:nvSpPr>
          <p:spPr bwMode="auto">
            <a:xfrm>
              <a:off x="2112" y="2640"/>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58" name="Rectangle 59"/>
            <p:cNvSpPr>
              <a:spLocks noChangeArrowheads="1"/>
            </p:cNvSpPr>
            <p:nvPr/>
          </p:nvSpPr>
          <p:spPr bwMode="auto">
            <a:xfrm>
              <a:off x="2112" y="2736"/>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59" name="Rectangle 60"/>
            <p:cNvSpPr>
              <a:spLocks noChangeArrowheads="1"/>
            </p:cNvSpPr>
            <p:nvPr/>
          </p:nvSpPr>
          <p:spPr bwMode="auto">
            <a:xfrm>
              <a:off x="2112" y="2832"/>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60" name="Rectangle 61"/>
            <p:cNvSpPr>
              <a:spLocks noChangeArrowheads="1"/>
            </p:cNvSpPr>
            <p:nvPr/>
          </p:nvSpPr>
          <p:spPr bwMode="auto">
            <a:xfrm>
              <a:off x="2112" y="2928"/>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61" name="Rectangle 62"/>
            <p:cNvSpPr>
              <a:spLocks noChangeArrowheads="1"/>
            </p:cNvSpPr>
            <p:nvPr/>
          </p:nvSpPr>
          <p:spPr bwMode="auto">
            <a:xfrm>
              <a:off x="2112" y="3024"/>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62" name="Rectangle 63"/>
            <p:cNvSpPr>
              <a:spLocks noChangeArrowheads="1"/>
            </p:cNvSpPr>
            <p:nvPr/>
          </p:nvSpPr>
          <p:spPr bwMode="auto">
            <a:xfrm>
              <a:off x="2112" y="3120"/>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63" name="Rectangle 64"/>
            <p:cNvSpPr>
              <a:spLocks noChangeArrowheads="1"/>
            </p:cNvSpPr>
            <p:nvPr/>
          </p:nvSpPr>
          <p:spPr bwMode="auto">
            <a:xfrm>
              <a:off x="2112" y="3216"/>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64" name="Rectangle 65"/>
            <p:cNvSpPr>
              <a:spLocks noChangeArrowheads="1"/>
            </p:cNvSpPr>
            <p:nvPr/>
          </p:nvSpPr>
          <p:spPr bwMode="auto">
            <a:xfrm>
              <a:off x="2112" y="3312"/>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grpSp>
      <p:grpSp>
        <p:nvGrpSpPr>
          <p:cNvPr id="324630" name="Group 66"/>
          <p:cNvGrpSpPr>
            <a:grpSpLocks/>
          </p:cNvGrpSpPr>
          <p:nvPr/>
        </p:nvGrpSpPr>
        <p:grpSpPr bwMode="auto">
          <a:xfrm>
            <a:off x="533400" y="2794000"/>
            <a:ext cx="2667000" cy="2447925"/>
            <a:chOff x="2112" y="2160"/>
            <a:chExt cx="1680" cy="1200"/>
          </a:xfrm>
        </p:grpSpPr>
        <p:sp>
          <p:nvSpPr>
            <p:cNvPr id="324639" name="Rectangle 67"/>
            <p:cNvSpPr>
              <a:spLocks noChangeArrowheads="1"/>
            </p:cNvSpPr>
            <p:nvPr/>
          </p:nvSpPr>
          <p:spPr bwMode="auto">
            <a:xfrm>
              <a:off x="2112" y="2160"/>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40" name="Rectangle 68"/>
            <p:cNvSpPr>
              <a:spLocks noChangeArrowheads="1"/>
            </p:cNvSpPr>
            <p:nvPr/>
          </p:nvSpPr>
          <p:spPr bwMode="auto">
            <a:xfrm>
              <a:off x="2112" y="2256"/>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41" name="Rectangle 69"/>
            <p:cNvSpPr>
              <a:spLocks noChangeArrowheads="1"/>
            </p:cNvSpPr>
            <p:nvPr/>
          </p:nvSpPr>
          <p:spPr bwMode="auto">
            <a:xfrm>
              <a:off x="2112" y="2352"/>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42" name="Rectangle 70"/>
            <p:cNvSpPr>
              <a:spLocks noChangeArrowheads="1"/>
            </p:cNvSpPr>
            <p:nvPr/>
          </p:nvSpPr>
          <p:spPr bwMode="auto">
            <a:xfrm>
              <a:off x="2112" y="2448"/>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43" name="Rectangle 71"/>
            <p:cNvSpPr>
              <a:spLocks noChangeArrowheads="1"/>
            </p:cNvSpPr>
            <p:nvPr/>
          </p:nvSpPr>
          <p:spPr bwMode="auto">
            <a:xfrm>
              <a:off x="2112" y="2544"/>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44" name="Rectangle 72"/>
            <p:cNvSpPr>
              <a:spLocks noChangeArrowheads="1"/>
            </p:cNvSpPr>
            <p:nvPr/>
          </p:nvSpPr>
          <p:spPr bwMode="auto">
            <a:xfrm>
              <a:off x="2112" y="2640"/>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45" name="Rectangle 73"/>
            <p:cNvSpPr>
              <a:spLocks noChangeArrowheads="1"/>
            </p:cNvSpPr>
            <p:nvPr/>
          </p:nvSpPr>
          <p:spPr bwMode="auto">
            <a:xfrm>
              <a:off x="2112" y="2736"/>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46" name="Rectangle 74"/>
            <p:cNvSpPr>
              <a:spLocks noChangeArrowheads="1"/>
            </p:cNvSpPr>
            <p:nvPr/>
          </p:nvSpPr>
          <p:spPr bwMode="auto">
            <a:xfrm>
              <a:off x="2112" y="2832"/>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47" name="Rectangle 75"/>
            <p:cNvSpPr>
              <a:spLocks noChangeArrowheads="1"/>
            </p:cNvSpPr>
            <p:nvPr/>
          </p:nvSpPr>
          <p:spPr bwMode="auto">
            <a:xfrm>
              <a:off x="2112" y="2928"/>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48" name="Rectangle 76"/>
            <p:cNvSpPr>
              <a:spLocks noChangeArrowheads="1"/>
            </p:cNvSpPr>
            <p:nvPr/>
          </p:nvSpPr>
          <p:spPr bwMode="auto">
            <a:xfrm>
              <a:off x="2112" y="3024"/>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49" name="Rectangle 77"/>
            <p:cNvSpPr>
              <a:spLocks noChangeArrowheads="1"/>
            </p:cNvSpPr>
            <p:nvPr/>
          </p:nvSpPr>
          <p:spPr bwMode="auto">
            <a:xfrm>
              <a:off x="2112" y="3120"/>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50" name="Rectangle 78"/>
            <p:cNvSpPr>
              <a:spLocks noChangeArrowheads="1"/>
            </p:cNvSpPr>
            <p:nvPr/>
          </p:nvSpPr>
          <p:spPr bwMode="auto">
            <a:xfrm>
              <a:off x="2112" y="3216"/>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51" name="Rectangle 79"/>
            <p:cNvSpPr>
              <a:spLocks noChangeArrowheads="1"/>
            </p:cNvSpPr>
            <p:nvPr/>
          </p:nvSpPr>
          <p:spPr bwMode="auto">
            <a:xfrm>
              <a:off x="2112" y="3312"/>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grpSp>
      <p:sp>
        <p:nvSpPr>
          <p:cNvPr id="324631" name="Rectangle 98"/>
          <p:cNvSpPr>
            <a:spLocks noChangeArrowheads="1"/>
          </p:cNvSpPr>
          <p:nvPr/>
        </p:nvSpPr>
        <p:spPr bwMode="auto">
          <a:xfrm>
            <a:off x="1447800" y="564515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32" name="TextBox 99"/>
          <p:cNvSpPr txBox="1">
            <a:spLocks noChangeArrowheads="1"/>
          </p:cNvSpPr>
          <p:nvPr/>
        </p:nvSpPr>
        <p:spPr bwMode="auto">
          <a:xfrm>
            <a:off x="1546225" y="562292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a:solidFill>
                  <a:srgbClr val="000000"/>
                </a:solidFill>
                <a:latin typeface="Arial" charset="0"/>
              </a:rPr>
              <a:t>=?</a:t>
            </a:r>
          </a:p>
        </p:txBody>
      </p:sp>
      <p:cxnSp>
        <p:nvCxnSpPr>
          <p:cNvPr id="324633" name="Straight Arrow Connector 101"/>
          <p:cNvCxnSpPr>
            <a:cxnSpLocks noChangeShapeType="1"/>
          </p:cNvCxnSpPr>
          <p:nvPr/>
        </p:nvCxnSpPr>
        <p:spPr bwMode="auto">
          <a:xfrm rot="5400000">
            <a:off x="1575594" y="5441156"/>
            <a:ext cx="4191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4634" name="Straight Arrow Connector 99"/>
          <p:cNvCxnSpPr>
            <a:cxnSpLocks noChangeShapeType="1"/>
          </p:cNvCxnSpPr>
          <p:nvPr/>
        </p:nvCxnSpPr>
        <p:spPr bwMode="auto">
          <a:xfrm rot="16200000" flipH="1">
            <a:off x="1653381" y="6117432"/>
            <a:ext cx="26352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324635" name="Rectangle 98"/>
          <p:cNvSpPr>
            <a:spLocks noChangeArrowheads="1"/>
          </p:cNvSpPr>
          <p:nvPr/>
        </p:nvSpPr>
        <p:spPr bwMode="auto">
          <a:xfrm>
            <a:off x="7243763" y="5641975"/>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36" name="TextBox 99"/>
          <p:cNvSpPr txBox="1">
            <a:spLocks noChangeArrowheads="1"/>
          </p:cNvSpPr>
          <p:nvPr/>
        </p:nvSpPr>
        <p:spPr bwMode="auto">
          <a:xfrm>
            <a:off x="7342188" y="5619750"/>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a:solidFill>
                  <a:srgbClr val="000000"/>
                </a:solidFill>
                <a:latin typeface="Arial" charset="0"/>
              </a:rPr>
              <a:t>=?</a:t>
            </a:r>
          </a:p>
        </p:txBody>
      </p:sp>
      <p:cxnSp>
        <p:nvCxnSpPr>
          <p:cNvPr id="324637" name="Straight Arrow Connector 101"/>
          <p:cNvCxnSpPr>
            <a:cxnSpLocks noChangeShapeType="1"/>
          </p:cNvCxnSpPr>
          <p:nvPr/>
        </p:nvCxnSpPr>
        <p:spPr bwMode="auto">
          <a:xfrm rot="5400000">
            <a:off x="7371557" y="5437981"/>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4638" name="Straight Arrow Connector 99"/>
          <p:cNvCxnSpPr>
            <a:cxnSpLocks noChangeShapeType="1"/>
          </p:cNvCxnSpPr>
          <p:nvPr/>
        </p:nvCxnSpPr>
        <p:spPr bwMode="auto">
          <a:xfrm rot="16200000" flipH="1">
            <a:off x="7449344" y="6114257"/>
            <a:ext cx="26352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65758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3" name="Title 1"/>
          <p:cNvSpPr>
            <a:spLocks noGrp="1"/>
          </p:cNvSpPr>
          <p:nvPr>
            <p:ph type="title"/>
          </p:nvPr>
        </p:nvSpPr>
        <p:spPr/>
        <p:txBody>
          <a:bodyPr/>
          <a:lstStyle/>
          <a:p>
            <a:r>
              <a:rPr lang="en-US" altLang="en-US" dirty="0">
                <a:ea typeface="ＭＳ Ｐゴシック" charset="-128"/>
              </a:rPr>
              <a:t>Skewed Associative Caches (III)</a:t>
            </a:r>
          </a:p>
        </p:txBody>
      </p:sp>
      <p:sp>
        <p:nvSpPr>
          <p:cNvPr id="84994" name="Content Placeholder 2"/>
          <p:cNvSpPr>
            <a:spLocks noGrp="1"/>
          </p:cNvSpPr>
          <p:nvPr>
            <p:ph idx="1"/>
          </p:nvPr>
        </p:nvSpPr>
        <p:spPr>
          <a:xfrm>
            <a:off x="228600" y="1524000"/>
            <a:ext cx="8763000" cy="4667250"/>
          </a:xfrm>
        </p:spPr>
        <p:txBody>
          <a:bodyPr>
            <a:normAutofit fontScale="92500" lnSpcReduction="10000"/>
          </a:bodyPr>
          <a:lstStyle/>
          <a:p>
            <a:pPr>
              <a:defRPr/>
            </a:pPr>
            <a:r>
              <a:rPr lang="en-US" dirty="0"/>
              <a:t>Idea: Reduce conflict misses by using </a:t>
            </a:r>
            <a:r>
              <a:rPr lang="en-US" dirty="0">
                <a:solidFill>
                  <a:srgbClr val="0000FF"/>
                </a:solidFill>
              </a:rPr>
              <a:t>different index functions for each cache way</a:t>
            </a:r>
          </a:p>
          <a:p>
            <a:pPr marL="0" indent="0">
              <a:buFont typeface="Wingdings" charset="0"/>
              <a:buNone/>
              <a:defRPr/>
            </a:pPr>
            <a:endParaRPr lang="en-US" dirty="0"/>
          </a:p>
          <a:p>
            <a:pPr>
              <a:defRPr/>
            </a:pPr>
            <a:r>
              <a:rPr lang="en-US" dirty="0"/>
              <a:t>Benefit: indices are more randomized (memory blocks are better distributed across sets)</a:t>
            </a:r>
          </a:p>
          <a:p>
            <a:pPr lvl="1">
              <a:defRPr/>
            </a:pPr>
            <a:r>
              <a:rPr lang="en-US" dirty="0">
                <a:ea typeface="ＭＳ Ｐゴシック" charset="0"/>
              </a:rPr>
              <a:t>Less likely two blocks have same index (esp. with </a:t>
            </a:r>
            <a:r>
              <a:rPr lang="en-US" dirty="0" err="1">
                <a:ea typeface="ＭＳ Ｐゴシック" charset="0"/>
              </a:rPr>
              <a:t>strided</a:t>
            </a:r>
            <a:r>
              <a:rPr lang="en-US" dirty="0">
                <a:ea typeface="ＭＳ Ｐゴシック" charset="0"/>
              </a:rPr>
              <a:t> access)</a:t>
            </a:r>
          </a:p>
          <a:p>
            <a:pPr lvl="2">
              <a:defRPr/>
            </a:pPr>
            <a:r>
              <a:rPr lang="en-US" dirty="0">
                <a:ea typeface="ＭＳ Ｐゴシック" charset="0"/>
              </a:rPr>
              <a:t>Reduced conflict misses</a:t>
            </a:r>
          </a:p>
          <a:p>
            <a:pPr marL="344487" lvl="1" indent="0">
              <a:buFont typeface="Wingdings" charset="0"/>
              <a:buNone/>
              <a:defRPr/>
            </a:pPr>
            <a:endParaRPr lang="en-US" dirty="0">
              <a:ea typeface="ＭＳ Ｐゴシック" charset="0"/>
            </a:endParaRPr>
          </a:p>
          <a:p>
            <a:pPr>
              <a:defRPr/>
            </a:pPr>
            <a:r>
              <a:rPr lang="en-US" dirty="0"/>
              <a:t>Cost: additional latency of hash function</a:t>
            </a:r>
            <a:endParaRPr lang="en-US" sz="2000" dirty="0"/>
          </a:p>
        </p:txBody>
      </p:sp>
      <p:sp>
        <p:nvSpPr>
          <p:cNvPr id="32563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C7459AF4-11B1-5147-9838-298B9DE1435D}" type="slidenum">
              <a:rPr lang="en-US" altLang="en-US" sz="1600">
                <a:solidFill>
                  <a:srgbClr val="000000"/>
                </a:solidFill>
                <a:latin typeface="Garamond" charset="0"/>
              </a:rPr>
              <a:pPr eaLnBrk="1" hangingPunct="1">
                <a:spcBef>
                  <a:spcPct val="0"/>
                </a:spcBef>
                <a:buClrTx/>
                <a:buSzTx/>
                <a:buFontTx/>
                <a:buNone/>
              </a:pPr>
              <a:t>18</a:t>
            </a:fld>
            <a:endParaRPr lang="en-US" altLang="en-US" sz="1600">
              <a:solidFill>
                <a:srgbClr val="000000"/>
              </a:solidFill>
              <a:latin typeface="Garamond" charset="0"/>
            </a:endParaRPr>
          </a:p>
        </p:txBody>
      </p:sp>
    </p:spTree>
    <p:extLst>
      <p:ext uri="{BB962C8B-B14F-4D97-AF65-F5344CB8AC3E}">
        <p14:creationId xmlns:p14="http://schemas.microsoft.com/office/powerpoint/2010/main" val="4087654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994">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49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7" name="Title 1"/>
          <p:cNvSpPr>
            <a:spLocks noGrp="1"/>
          </p:cNvSpPr>
          <p:nvPr>
            <p:ph type="title"/>
          </p:nvPr>
        </p:nvSpPr>
        <p:spPr/>
        <p:txBody>
          <a:bodyPr>
            <a:normAutofit fontScale="90000"/>
          </a:bodyPr>
          <a:lstStyle/>
          <a:p>
            <a:r>
              <a:rPr lang="en-US" altLang="en-US" dirty="0">
                <a:ea typeface="ＭＳ Ｐゴシック" charset="-128"/>
              </a:rPr>
              <a:t>Software Approaches for Higher Hit Rate</a:t>
            </a:r>
          </a:p>
        </p:txBody>
      </p:sp>
      <p:sp>
        <p:nvSpPr>
          <p:cNvPr id="326658" name="Content Placeholder 2"/>
          <p:cNvSpPr>
            <a:spLocks noGrp="1"/>
          </p:cNvSpPr>
          <p:nvPr>
            <p:ph idx="1"/>
          </p:nvPr>
        </p:nvSpPr>
        <p:spPr>
          <a:xfrm>
            <a:off x="266700" y="1527175"/>
            <a:ext cx="8610600" cy="5194300"/>
          </a:xfrm>
        </p:spPr>
        <p:txBody>
          <a:bodyPr/>
          <a:lstStyle/>
          <a:p>
            <a:r>
              <a:rPr lang="en-US" altLang="en-US" dirty="0">
                <a:ea typeface="ＭＳ Ｐゴシック" charset="-128"/>
              </a:rPr>
              <a:t>Restructuring data access patterns</a:t>
            </a:r>
          </a:p>
          <a:p>
            <a:r>
              <a:rPr lang="en-US" altLang="en-US" dirty="0">
                <a:ea typeface="ＭＳ Ｐゴシック" charset="-128"/>
              </a:rPr>
              <a:t>Restructuring data layout</a:t>
            </a:r>
          </a:p>
          <a:p>
            <a:endParaRPr lang="en-US" altLang="en-US" dirty="0">
              <a:ea typeface="ＭＳ Ｐゴシック" charset="-128"/>
            </a:endParaRPr>
          </a:p>
          <a:p>
            <a:r>
              <a:rPr lang="en-US" altLang="en-US" dirty="0">
                <a:ea typeface="ＭＳ Ｐゴシック" charset="-128"/>
              </a:rPr>
              <a:t>Loop interchange</a:t>
            </a:r>
          </a:p>
          <a:p>
            <a:r>
              <a:rPr lang="en-US" altLang="en-US" dirty="0">
                <a:ea typeface="ＭＳ Ｐゴシック" charset="-128"/>
              </a:rPr>
              <a:t>Data structure separation/merging</a:t>
            </a:r>
          </a:p>
          <a:p>
            <a:r>
              <a:rPr lang="en-US" altLang="en-US" dirty="0">
                <a:ea typeface="ＭＳ Ｐゴシック" charset="-128"/>
              </a:rPr>
              <a:t>Blocking</a:t>
            </a:r>
          </a:p>
          <a:p>
            <a:r>
              <a:rPr lang="en-US" altLang="en-US" dirty="0">
                <a:ea typeface="ＭＳ Ｐゴシック" charset="-128"/>
              </a:rPr>
              <a:t>…</a:t>
            </a:r>
          </a:p>
        </p:txBody>
      </p:sp>
      <p:sp>
        <p:nvSpPr>
          <p:cNvPr id="32665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4B74A577-73A1-6C46-9A21-BEE77C0167B2}" type="slidenum">
              <a:rPr lang="en-US" altLang="en-US" sz="1600">
                <a:solidFill>
                  <a:srgbClr val="000000"/>
                </a:solidFill>
                <a:latin typeface="Garamond" charset="0"/>
              </a:rPr>
              <a:pPr eaLnBrk="1" hangingPunct="1">
                <a:spcBef>
                  <a:spcPct val="0"/>
                </a:spcBef>
                <a:buClrTx/>
                <a:buSzTx/>
                <a:buFontTx/>
                <a:buNone/>
              </a:pPr>
              <a:t>19</a:t>
            </a:fld>
            <a:endParaRPr lang="en-US" altLang="en-US" sz="1600">
              <a:solidFill>
                <a:srgbClr val="000000"/>
              </a:solidFill>
              <a:latin typeface="Garamond" charset="0"/>
            </a:endParaRPr>
          </a:p>
        </p:txBody>
      </p:sp>
    </p:spTree>
    <p:extLst>
      <p:ext uri="{BB962C8B-B14F-4D97-AF65-F5344CB8AC3E}">
        <p14:creationId xmlns:p14="http://schemas.microsoft.com/office/powerpoint/2010/main" val="4212642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Rectangle 4"/>
          <p:cNvSpPr>
            <a:spLocks noGrp="1" noChangeArrowheads="1"/>
          </p:cNvSpPr>
          <p:nvPr>
            <p:ph type="ctrTitle"/>
          </p:nvPr>
        </p:nvSpPr>
        <p:spPr>
          <a:xfrm>
            <a:off x="366713" y="1833563"/>
            <a:ext cx="8428037" cy="822325"/>
          </a:xfrm>
        </p:spPr>
        <p:txBody>
          <a:bodyPr/>
          <a:lstStyle/>
          <a:p>
            <a:pPr algn="ctr" eaLnBrk="1" hangingPunct="1"/>
            <a:r>
              <a:rPr lang="en-US" altLang="en-US" sz="4000">
                <a:ea typeface="ＭＳ Ｐゴシック" charset="-128"/>
              </a:rPr>
              <a:t>Cache Performance</a:t>
            </a:r>
          </a:p>
        </p:txBody>
      </p:sp>
      <p:sp>
        <p:nvSpPr>
          <p:cNvPr id="234498" name="Rectangle 5"/>
          <p:cNvSpPr>
            <a:spLocks noGrp="1" noChangeArrowheads="1"/>
          </p:cNvSpPr>
          <p:nvPr>
            <p:ph type="subTitle" idx="1"/>
          </p:nvPr>
        </p:nvSpPr>
        <p:spPr>
          <a:xfrm>
            <a:off x="685800" y="3581400"/>
            <a:ext cx="7848600" cy="2900363"/>
          </a:xfrm>
        </p:spPr>
        <p:txBody>
          <a:bodyPr/>
          <a:lstStyle/>
          <a:p>
            <a:pPr eaLnBrk="1" hangingPunct="1">
              <a:buFont typeface="Wingdings" charset="2"/>
              <a:buNone/>
            </a:pPr>
            <a:endParaRPr lang="en-US" altLang="en-US" i="1">
              <a:ea typeface="ＭＳ Ｐゴシック" charset="-128"/>
            </a:endParaRPr>
          </a:p>
          <a:p>
            <a:pPr eaLnBrk="1" hangingPunct="1">
              <a:buFont typeface="Wingdings" charset="2"/>
              <a:buNone/>
            </a:pPr>
            <a:endParaRPr lang="en-US" altLang="en-US">
              <a:ea typeface="ＭＳ Ｐゴシック" charset="-128"/>
            </a:endParaRPr>
          </a:p>
          <a:p>
            <a:pPr eaLnBrk="1" hangingPunct="1">
              <a:buFont typeface="Wingdings" charset="2"/>
              <a:buNone/>
            </a:pPr>
            <a:endParaRPr lang="en-US" altLang="en-US">
              <a:ea typeface="ＭＳ Ｐゴシック" charset="-128"/>
            </a:endParaRPr>
          </a:p>
          <a:p>
            <a:pPr eaLnBrk="1" hangingPunct="1">
              <a:buFont typeface="Wingdings" charset="2"/>
              <a:buNone/>
            </a:pPr>
            <a:endParaRPr lang="en-US" altLang="en-US">
              <a:ea typeface="ＭＳ Ｐゴシック" charset="-128"/>
            </a:endParaRPr>
          </a:p>
        </p:txBody>
      </p:sp>
    </p:spTree>
    <p:extLst>
      <p:ext uri="{BB962C8B-B14F-4D97-AF65-F5344CB8AC3E}">
        <p14:creationId xmlns:p14="http://schemas.microsoft.com/office/powerpoint/2010/main" val="1050289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1" name="Title 1"/>
          <p:cNvSpPr>
            <a:spLocks noGrp="1"/>
          </p:cNvSpPr>
          <p:nvPr>
            <p:ph type="title"/>
          </p:nvPr>
        </p:nvSpPr>
        <p:spPr/>
        <p:txBody>
          <a:bodyPr>
            <a:normAutofit fontScale="90000"/>
          </a:bodyPr>
          <a:lstStyle/>
          <a:p>
            <a:r>
              <a:rPr lang="en-US" altLang="en-US" dirty="0">
                <a:ea typeface="ＭＳ Ｐゴシック" charset="-128"/>
              </a:rPr>
              <a:t>Restructuring Data Access Patterns (I)</a:t>
            </a:r>
          </a:p>
        </p:txBody>
      </p:sp>
      <p:sp>
        <p:nvSpPr>
          <p:cNvPr id="3" name="Content Placeholder 2"/>
          <p:cNvSpPr>
            <a:spLocks noGrp="1"/>
          </p:cNvSpPr>
          <p:nvPr>
            <p:ph idx="1"/>
          </p:nvPr>
        </p:nvSpPr>
        <p:spPr>
          <a:xfrm>
            <a:off x="304800" y="1428524"/>
            <a:ext cx="8804275" cy="5194300"/>
          </a:xfrm>
        </p:spPr>
        <p:txBody>
          <a:bodyPr>
            <a:normAutofit fontScale="77500" lnSpcReduction="20000"/>
          </a:bodyPr>
          <a:lstStyle/>
          <a:p>
            <a:r>
              <a:rPr lang="en-US" altLang="en-US" dirty="0">
                <a:solidFill>
                  <a:srgbClr val="0000FF"/>
                </a:solidFill>
                <a:ea typeface="ＭＳ Ｐゴシック" charset="-128"/>
              </a:rPr>
              <a:t>Idea: Restructure data layout or data access patterns</a:t>
            </a:r>
          </a:p>
          <a:p>
            <a:r>
              <a:rPr lang="en-US" altLang="en-US" dirty="0">
                <a:ea typeface="ＭＳ Ｐゴシック" charset="-128"/>
              </a:rPr>
              <a:t>Example: If column-major</a:t>
            </a:r>
          </a:p>
          <a:p>
            <a:pPr lvl="1"/>
            <a:r>
              <a:rPr lang="en-US" altLang="en-US" dirty="0">
                <a:ea typeface="ＭＳ Ｐゴシック" charset="-128"/>
              </a:rPr>
              <a:t>x[i+1,j] follows x[</a:t>
            </a:r>
            <a:r>
              <a:rPr lang="en-US" altLang="en-US" dirty="0" err="1">
                <a:ea typeface="ＭＳ Ｐゴシック" charset="-128"/>
              </a:rPr>
              <a:t>i,j</a:t>
            </a:r>
            <a:r>
              <a:rPr lang="en-US" altLang="en-US" dirty="0">
                <a:ea typeface="ＭＳ Ｐゴシック" charset="-128"/>
              </a:rPr>
              <a:t>] in memory</a:t>
            </a:r>
          </a:p>
          <a:p>
            <a:pPr lvl="1"/>
            <a:r>
              <a:rPr lang="en-US" altLang="en-US" dirty="0">
                <a:ea typeface="ＭＳ Ｐゴシック" charset="-128"/>
              </a:rPr>
              <a:t>x[i,j+1] is far away from x[</a:t>
            </a:r>
            <a:r>
              <a:rPr lang="en-US" altLang="en-US" dirty="0" err="1">
                <a:ea typeface="ＭＳ Ｐゴシック" charset="-128"/>
              </a:rPr>
              <a:t>i,j</a:t>
            </a:r>
            <a:r>
              <a:rPr lang="en-US" altLang="en-US" dirty="0">
                <a:ea typeface="ＭＳ Ｐゴシック" charset="-128"/>
              </a:rPr>
              <a:t>]</a:t>
            </a:r>
          </a:p>
          <a:p>
            <a:pPr lvl="1"/>
            <a:endParaRPr lang="en-US" altLang="en-US" dirty="0">
              <a:ea typeface="ＭＳ Ｐゴシック" charset="-128"/>
            </a:endParaRPr>
          </a:p>
          <a:p>
            <a:pPr lvl="1"/>
            <a:endParaRPr lang="en-US" altLang="en-US" dirty="0">
              <a:ea typeface="ＭＳ Ｐゴシック" charset="-128"/>
            </a:endParaRPr>
          </a:p>
          <a:p>
            <a:pPr lvl="1"/>
            <a:endParaRPr lang="en-US" altLang="en-US" dirty="0">
              <a:ea typeface="ＭＳ Ｐゴシック" charset="-128"/>
            </a:endParaRPr>
          </a:p>
          <a:p>
            <a:pPr lvl="1"/>
            <a:endParaRPr lang="en-US" altLang="en-US" dirty="0">
              <a:ea typeface="ＭＳ Ｐゴシック" charset="-128"/>
            </a:endParaRPr>
          </a:p>
          <a:p>
            <a:pPr lvl="1"/>
            <a:endParaRPr lang="en-US" altLang="en-US" dirty="0">
              <a:ea typeface="ＭＳ Ｐゴシック" charset="-128"/>
            </a:endParaRPr>
          </a:p>
          <a:p>
            <a:r>
              <a:rPr lang="en-US" altLang="en-US" dirty="0">
                <a:ea typeface="ＭＳ Ｐゴシック" charset="-128"/>
              </a:rPr>
              <a:t>This is called </a:t>
            </a:r>
            <a:r>
              <a:rPr lang="en-US" altLang="en-US" dirty="0">
                <a:solidFill>
                  <a:srgbClr val="0033CC"/>
                </a:solidFill>
                <a:ea typeface="ＭＳ Ｐゴシック" charset="-128"/>
              </a:rPr>
              <a:t>loop interchange</a:t>
            </a:r>
          </a:p>
          <a:p>
            <a:r>
              <a:rPr lang="en-US" altLang="en-US" dirty="0">
                <a:ea typeface="ＭＳ Ｐゴシック" charset="-128"/>
              </a:rPr>
              <a:t>Other optimizations can also increase hit rate</a:t>
            </a:r>
          </a:p>
          <a:p>
            <a:pPr lvl="1"/>
            <a:r>
              <a:rPr lang="en-US" altLang="en-US" dirty="0">
                <a:ea typeface="ＭＳ Ｐゴシック" charset="-128"/>
              </a:rPr>
              <a:t>Loop fusion, array merging, …</a:t>
            </a:r>
          </a:p>
          <a:p>
            <a:r>
              <a:rPr lang="en-US" altLang="en-US" dirty="0">
                <a:ea typeface="ＭＳ Ｐゴシック" charset="-128"/>
              </a:rPr>
              <a:t>What if multiple arrays? Unknown array size at compile time?</a:t>
            </a:r>
          </a:p>
        </p:txBody>
      </p:sp>
      <p:sp>
        <p:nvSpPr>
          <p:cNvPr id="32768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A720D93C-491F-7A4B-8FAA-60A79D7AD7AB}" type="slidenum">
              <a:rPr lang="en-US" altLang="en-US" sz="1600">
                <a:solidFill>
                  <a:srgbClr val="000000"/>
                </a:solidFill>
                <a:latin typeface="Garamond" charset="0"/>
              </a:rPr>
              <a:pPr eaLnBrk="1" hangingPunct="1">
                <a:spcBef>
                  <a:spcPct val="0"/>
                </a:spcBef>
                <a:buClrTx/>
                <a:buSzTx/>
                <a:buFontTx/>
                <a:buNone/>
              </a:pPr>
              <a:t>20</a:t>
            </a:fld>
            <a:endParaRPr lang="en-US" altLang="en-US" sz="1600">
              <a:solidFill>
                <a:srgbClr val="000000"/>
              </a:solidFill>
              <a:latin typeface="Garamond" charset="0"/>
            </a:endParaRPr>
          </a:p>
        </p:txBody>
      </p:sp>
      <p:sp>
        <p:nvSpPr>
          <p:cNvPr id="5" name="TextBox 4"/>
          <p:cNvSpPr txBox="1">
            <a:spLocks noChangeArrowheads="1"/>
          </p:cNvSpPr>
          <p:nvPr/>
        </p:nvSpPr>
        <p:spPr bwMode="auto">
          <a:xfrm>
            <a:off x="671513" y="3103563"/>
            <a:ext cx="30353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dirty="0">
                <a:solidFill>
                  <a:srgbClr val="FF0000"/>
                </a:solidFill>
                <a:latin typeface="Arial" charset="0"/>
              </a:rPr>
              <a:t>Poor code		</a:t>
            </a:r>
          </a:p>
          <a:p>
            <a:pPr eaLnBrk="1" hangingPunct="1">
              <a:spcBef>
                <a:spcPct val="0"/>
              </a:spcBef>
              <a:buClrTx/>
              <a:buSzTx/>
              <a:buFontTx/>
              <a:buNone/>
            </a:pPr>
            <a:r>
              <a:rPr lang="en-US" altLang="en-US" sz="2000" dirty="0">
                <a:solidFill>
                  <a:srgbClr val="000000"/>
                </a:solidFill>
                <a:latin typeface="Arial" charset="0"/>
              </a:rPr>
              <a:t>for </a:t>
            </a:r>
            <a:r>
              <a:rPr lang="en-US" altLang="en-US" sz="2000" dirty="0" err="1">
                <a:solidFill>
                  <a:srgbClr val="000000"/>
                </a:solidFill>
                <a:latin typeface="Arial" charset="0"/>
              </a:rPr>
              <a:t>i</a:t>
            </a:r>
            <a:r>
              <a:rPr lang="en-US" altLang="en-US" sz="2000" dirty="0">
                <a:solidFill>
                  <a:srgbClr val="000000"/>
                </a:solidFill>
                <a:latin typeface="Arial" charset="0"/>
              </a:rPr>
              <a:t> = 1, rows</a:t>
            </a:r>
          </a:p>
          <a:p>
            <a:pPr eaLnBrk="1" hangingPunct="1">
              <a:spcBef>
                <a:spcPct val="0"/>
              </a:spcBef>
              <a:buClrTx/>
              <a:buSzTx/>
              <a:buFontTx/>
              <a:buNone/>
            </a:pPr>
            <a:r>
              <a:rPr lang="en-US" altLang="en-US" sz="2000" dirty="0">
                <a:solidFill>
                  <a:srgbClr val="000000"/>
                </a:solidFill>
                <a:latin typeface="Arial" charset="0"/>
              </a:rPr>
              <a:t>      for j = 1, columns</a:t>
            </a:r>
          </a:p>
          <a:p>
            <a:pPr eaLnBrk="1" hangingPunct="1">
              <a:spcBef>
                <a:spcPct val="0"/>
              </a:spcBef>
              <a:buClrTx/>
              <a:buSzTx/>
              <a:buFontTx/>
              <a:buNone/>
            </a:pPr>
            <a:r>
              <a:rPr lang="en-US" altLang="en-US" sz="2000" dirty="0">
                <a:solidFill>
                  <a:srgbClr val="000000"/>
                </a:solidFill>
                <a:latin typeface="Arial" charset="0"/>
              </a:rPr>
              <a:t>            sum = sum + x[</a:t>
            </a:r>
            <a:r>
              <a:rPr lang="en-US" altLang="en-US" sz="2000" dirty="0" err="1">
                <a:solidFill>
                  <a:srgbClr val="000000"/>
                </a:solidFill>
                <a:latin typeface="Arial" charset="0"/>
              </a:rPr>
              <a:t>i,j</a:t>
            </a:r>
            <a:r>
              <a:rPr lang="en-US" altLang="en-US" sz="2000" dirty="0">
                <a:solidFill>
                  <a:srgbClr val="000000"/>
                </a:solidFill>
                <a:latin typeface="Arial" charset="0"/>
              </a:rPr>
              <a:t>]</a:t>
            </a:r>
          </a:p>
        </p:txBody>
      </p:sp>
      <p:sp>
        <p:nvSpPr>
          <p:cNvPr id="6" name="TextBox 5"/>
          <p:cNvSpPr txBox="1">
            <a:spLocks noChangeArrowheads="1"/>
          </p:cNvSpPr>
          <p:nvPr/>
        </p:nvSpPr>
        <p:spPr bwMode="auto">
          <a:xfrm>
            <a:off x="4525963" y="3103563"/>
            <a:ext cx="38782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lvl="1" eaLnBrk="1" hangingPunct="1">
              <a:spcBef>
                <a:spcPct val="0"/>
              </a:spcBef>
              <a:buClrTx/>
              <a:buSzTx/>
              <a:buFontTx/>
              <a:buNone/>
            </a:pPr>
            <a:r>
              <a:rPr lang="en-US" altLang="en-US" sz="2000">
                <a:solidFill>
                  <a:srgbClr val="FF0000"/>
                </a:solidFill>
                <a:latin typeface="Arial" charset="0"/>
              </a:rPr>
              <a:t>Better code			</a:t>
            </a:r>
          </a:p>
          <a:p>
            <a:pPr lvl="1" eaLnBrk="1" hangingPunct="1">
              <a:spcBef>
                <a:spcPct val="0"/>
              </a:spcBef>
              <a:buClrTx/>
              <a:buSzTx/>
              <a:buFont typeface="ZapfDingbats" charset="0"/>
              <a:buNone/>
            </a:pPr>
            <a:r>
              <a:rPr lang="en-US" altLang="en-US" sz="2000">
                <a:solidFill>
                  <a:srgbClr val="000000"/>
                </a:solidFill>
                <a:latin typeface="Arial" charset="0"/>
              </a:rPr>
              <a:t>for j = 1, columns</a:t>
            </a:r>
          </a:p>
          <a:p>
            <a:pPr lvl="1" eaLnBrk="1" hangingPunct="1">
              <a:spcBef>
                <a:spcPct val="0"/>
              </a:spcBef>
              <a:buClrTx/>
              <a:buSzTx/>
              <a:buFont typeface="ZapfDingbats" charset="0"/>
              <a:buNone/>
            </a:pPr>
            <a:r>
              <a:rPr lang="en-US" altLang="en-US" sz="2000">
                <a:solidFill>
                  <a:srgbClr val="000000"/>
                </a:solidFill>
                <a:latin typeface="Arial" charset="0"/>
              </a:rPr>
              <a:t>      for i = 1, rows</a:t>
            </a:r>
          </a:p>
          <a:p>
            <a:pPr lvl="1" eaLnBrk="1" hangingPunct="1">
              <a:spcBef>
                <a:spcPct val="0"/>
              </a:spcBef>
              <a:buClrTx/>
              <a:buSzTx/>
              <a:buFont typeface="ZapfDingbats" charset="0"/>
              <a:buNone/>
            </a:pPr>
            <a:r>
              <a:rPr lang="en-US" altLang="en-US" sz="2000">
                <a:solidFill>
                  <a:srgbClr val="000000"/>
                </a:solidFill>
                <a:latin typeface="Arial" charset="0"/>
              </a:rPr>
              <a:t>           sum = sum + x[i,j]</a:t>
            </a:r>
          </a:p>
        </p:txBody>
      </p:sp>
    </p:spTree>
    <p:extLst>
      <p:ext uri="{BB962C8B-B14F-4D97-AF65-F5344CB8AC3E}">
        <p14:creationId xmlns:p14="http://schemas.microsoft.com/office/powerpoint/2010/main" val="1970106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5" name="Title 1"/>
          <p:cNvSpPr>
            <a:spLocks noGrp="1"/>
          </p:cNvSpPr>
          <p:nvPr>
            <p:ph type="title"/>
          </p:nvPr>
        </p:nvSpPr>
        <p:spPr>
          <a:xfrm>
            <a:off x="419100" y="0"/>
            <a:ext cx="8229600" cy="1143000"/>
          </a:xfrm>
        </p:spPr>
        <p:txBody>
          <a:bodyPr>
            <a:normAutofit fontScale="90000"/>
          </a:bodyPr>
          <a:lstStyle/>
          <a:p>
            <a:r>
              <a:rPr lang="en-US" altLang="en-US" dirty="0">
                <a:ea typeface="ＭＳ Ｐゴシック" charset="-128"/>
              </a:rPr>
              <a:t>Restructuring Data Access Patterns (II)</a:t>
            </a:r>
          </a:p>
        </p:txBody>
      </p:sp>
      <p:sp>
        <p:nvSpPr>
          <p:cNvPr id="35843" name="Content Placeholder 2"/>
          <p:cNvSpPr>
            <a:spLocks noGrp="1"/>
          </p:cNvSpPr>
          <p:nvPr>
            <p:ph idx="1"/>
          </p:nvPr>
        </p:nvSpPr>
        <p:spPr>
          <a:xfrm>
            <a:off x="266700" y="1181100"/>
            <a:ext cx="8610600" cy="5194300"/>
          </a:xfrm>
        </p:spPr>
        <p:txBody>
          <a:bodyPr>
            <a:normAutofit fontScale="92500" lnSpcReduction="20000"/>
          </a:bodyPr>
          <a:lstStyle/>
          <a:p>
            <a:r>
              <a:rPr lang="en-US" altLang="en-US" dirty="0">
                <a:solidFill>
                  <a:srgbClr val="0000FF"/>
                </a:solidFill>
                <a:ea typeface="ＭＳ Ｐゴシック" charset="-128"/>
              </a:rPr>
              <a:t>Blocking </a:t>
            </a:r>
          </a:p>
          <a:p>
            <a:pPr lvl="1"/>
            <a:r>
              <a:rPr lang="en-US" altLang="en-US" dirty="0">
                <a:ea typeface="ＭＳ Ｐゴシック" charset="-128"/>
              </a:rPr>
              <a:t>Divide loops operating on arrays into computation chunks so that each chunk can hold its data in the cache</a:t>
            </a:r>
          </a:p>
          <a:p>
            <a:pPr lvl="1"/>
            <a:r>
              <a:rPr lang="en-US" altLang="en-US" dirty="0">
                <a:ea typeface="ＭＳ Ｐゴシック" charset="-128"/>
              </a:rPr>
              <a:t>Avoids cache conflicts between different chunks of computation</a:t>
            </a:r>
          </a:p>
          <a:p>
            <a:pPr lvl="1"/>
            <a:r>
              <a:rPr lang="en-US" altLang="en-US" dirty="0">
                <a:ea typeface="ＭＳ Ｐゴシック" charset="-128"/>
              </a:rPr>
              <a:t>Essentially: Divide the working set so that each piece fits in the cache</a:t>
            </a:r>
          </a:p>
          <a:p>
            <a:endParaRPr lang="en-US" altLang="en-US" dirty="0">
              <a:ea typeface="ＭＳ Ｐゴシック" charset="-128"/>
            </a:endParaRPr>
          </a:p>
          <a:p>
            <a:endParaRPr lang="en-US" altLang="en-US" dirty="0">
              <a:ea typeface="ＭＳ Ｐゴシック" charset="-128"/>
            </a:endParaRPr>
          </a:p>
          <a:p>
            <a:r>
              <a:rPr lang="en-US" altLang="en-US" dirty="0">
                <a:ea typeface="ＭＳ Ｐゴシック" charset="-128"/>
              </a:rPr>
              <a:t>But, there are still self-conflicts in a block</a:t>
            </a:r>
          </a:p>
          <a:p>
            <a:pPr lvl="1">
              <a:buFont typeface="Wingdings" charset="2"/>
              <a:buNone/>
            </a:pPr>
            <a:r>
              <a:rPr lang="en-US" altLang="en-US" dirty="0">
                <a:ea typeface="ＭＳ Ｐゴシック" charset="-128"/>
              </a:rPr>
              <a:t>1. there can be conflicts among different arrays</a:t>
            </a:r>
          </a:p>
          <a:p>
            <a:pPr lvl="1">
              <a:buFont typeface="Wingdings" charset="2"/>
              <a:buNone/>
            </a:pPr>
            <a:r>
              <a:rPr lang="en-US" altLang="en-US" dirty="0">
                <a:ea typeface="ＭＳ Ｐゴシック" charset="-128"/>
              </a:rPr>
              <a:t>2. array sizes may be unknown at compile/programming time</a:t>
            </a:r>
          </a:p>
        </p:txBody>
      </p:sp>
      <p:sp>
        <p:nvSpPr>
          <p:cNvPr id="32870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65F668F2-A421-4441-AE51-61CB7C31C7D8}" type="slidenum">
              <a:rPr lang="en-US" altLang="en-US" sz="1600">
                <a:solidFill>
                  <a:srgbClr val="000000"/>
                </a:solidFill>
                <a:latin typeface="Garamond" charset="0"/>
              </a:rPr>
              <a:pPr eaLnBrk="1" hangingPunct="1">
                <a:spcBef>
                  <a:spcPct val="0"/>
                </a:spcBef>
                <a:buClrTx/>
                <a:buSzTx/>
                <a:buFontTx/>
                <a:buNone/>
              </a:pPr>
              <a:t>21</a:t>
            </a:fld>
            <a:endParaRPr lang="en-US" altLang="en-US" sz="1600">
              <a:solidFill>
                <a:srgbClr val="000000"/>
              </a:solidFill>
              <a:latin typeface="Garamond" charset="0"/>
            </a:endParaRPr>
          </a:p>
        </p:txBody>
      </p:sp>
    </p:spTree>
    <p:extLst>
      <p:ext uri="{BB962C8B-B14F-4D97-AF65-F5344CB8AC3E}">
        <p14:creationId xmlns:p14="http://schemas.microsoft.com/office/powerpoint/2010/main" val="83269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29" name="Title 1"/>
          <p:cNvSpPr>
            <a:spLocks noGrp="1"/>
          </p:cNvSpPr>
          <p:nvPr>
            <p:ph type="title"/>
          </p:nvPr>
        </p:nvSpPr>
        <p:spPr>
          <a:xfrm>
            <a:off x="441325" y="-32657"/>
            <a:ext cx="8229600" cy="1143000"/>
          </a:xfrm>
        </p:spPr>
        <p:txBody>
          <a:bodyPr/>
          <a:lstStyle/>
          <a:p>
            <a:r>
              <a:rPr lang="en-US" altLang="en-US" dirty="0">
                <a:ea typeface="ＭＳ Ｐゴシック" charset="-128"/>
              </a:rPr>
              <a:t>Restructuring Data Layout (I)</a:t>
            </a:r>
          </a:p>
        </p:txBody>
      </p:sp>
      <p:sp>
        <p:nvSpPr>
          <p:cNvPr id="3" name="Content Placeholder 2"/>
          <p:cNvSpPr>
            <a:spLocks noGrp="1"/>
          </p:cNvSpPr>
          <p:nvPr>
            <p:ph idx="1"/>
          </p:nvPr>
        </p:nvSpPr>
        <p:spPr>
          <a:xfrm>
            <a:off x="5038725" y="996950"/>
            <a:ext cx="3800475" cy="5194300"/>
          </a:xfrm>
        </p:spPr>
        <p:txBody>
          <a:bodyPr>
            <a:normAutofit fontScale="85000" lnSpcReduction="10000"/>
          </a:bodyPr>
          <a:lstStyle/>
          <a:p>
            <a:r>
              <a:rPr lang="en-US" altLang="en-US" dirty="0">
                <a:ea typeface="ＭＳ Ｐゴシック" charset="-128"/>
              </a:rPr>
              <a:t>Pointer based traversal (e.g., of a linked list)</a:t>
            </a:r>
          </a:p>
          <a:p>
            <a:r>
              <a:rPr lang="en-US" altLang="en-US" dirty="0">
                <a:ea typeface="ＭＳ Ｐゴシック" charset="-128"/>
              </a:rPr>
              <a:t>Assume a huge linked list (1B nodes) and unique keys</a:t>
            </a:r>
          </a:p>
          <a:p>
            <a:r>
              <a:rPr lang="en-US" altLang="en-US" dirty="0">
                <a:solidFill>
                  <a:srgbClr val="FF0000"/>
                </a:solidFill>
                <a:ea typeface="ＭＳ Ｐゴシック" charset="-128"/>
              </a:rPr>
              <a:t>Why does the code on the left have poor cache hit rate?</a:t>
            </a:r>
          </a:p>
          <a:p>
            <a:pPr lvl="1"/>
            <a:r>
              <a:rPr lang="ja-JP" altLang="en-US" dirty="0">
                <a:ea typeface="ＭＳ Ｐゴシック" charset="-128"/>
              </a:rPr>
              <a:t>“</a:t>
            </a:r>
            <a:r>
              <a:rPr lang="en-US" altLang="ja-JP" dirty="0">
                <a:ea typeface="ＭＳ Ｐゴシック" charset="-128"/>
              </a:rPr>
              <a:t>Other fields</a:t>
            </a:r>
            <a:r>
              <a:rPr lang="ja-JP" altLang="en-US" dirty="0">
                <a:ea typeface="ＭＳ Ｐゴシック" charset="-128"/>
              </a:rPr>
              <a:t>”</a:t>
            </a:r>
            <a:r>
              <a:rPr lang="en-US" altLang="ja-JP" dirty="0">
                <a:ea typeface="ＭＳ Ｐゴシック" charset="-128"/>
              </a:rPr>
              <a:t> occupy most of the cache line even though rarely accessed!</a:t>
            </a:r>
          </a:p>
          <a:p>
            <a:endParaRPr lang="en-US" altLang="en-US" dirty="0">
              <a:ea typeface="ＭＳ Ｐゴシック" charset="-128"/>
            </a:endParaRPr>
          </a:p>
          <a:p>
            <a:endParaRPr lang="en-US" altLang="en-US" dirty="0">
              <a:ea typeface="ＭＳ Ｐゴシック" charset="-128"/>
            </a:endParaRPr>
          </a:p>
          <a:p>
            <a:endParaRPr lang="en-US" altLang="en-US" dirty="0">
              <a:ea typeface="ＭＳ Ｐゴシック" charset="-128"/>
            </a:endParaRPr>
          </a:p>
        </p:txBody>
      </p:sp>
      <p:sp>
        <p:nvSpPr>
          <p:cNvPr id="32973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7D451820-2146-BA48-BAD4-52CD11F03BFA}" type="slidenum">
              <a:rPr lang="en-US" altLang="en-US" sz="1600">
                <a:solidFill>
                  <a:srgbClr val="000000"/>
                </a:solidFill>
                <a:latin typeface="Garamond" charset="0"/>
              </a:rPr>
              <a:pPr eaLnBrk="1" hangingPunct="1">
                <a:spcBef>
                  <a:spcPct val="0"/>
                </a:spcBef>
                <a:buClrTx/>
                <a:buSzTx/>
                <a:buFontTx/>
                <a:buNone/>
              </a:pPr>
              <a:t>22</a:t>
            </a:fld>
            <a:endParaRPr lang="en-US" altLang="en-US" sz="1600">
              <a:solidFill>
                <a:srgbClr val="000000"/>
              </a:solidFill>
              <a:latin typeface="Garamond" charset="0"/>
            </a:endParaRPr>
          </a:p>
        </p:txBody>
      </p:sp>
      <p:sp>
        <p:nvSpPr>
          <p:cNvPr id="329732" name="TextBox 4"/>
          <p:cNvSpPr txBox="1">
            <a:spLocks noChangeArrowheads="1"/>
          </p:cNvSpPr>
          <p:nvPr/>
        </p:nvSpPr>
        <p:spPr bwMode="auto">
          <a:xfrm>
            <a:off x="441325" y="1320800"/>
            <a:ext cx="436721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dirty="0" err="1">
                <a:solidFill>
                  <a:srgbClr val="000000"/>
                </a:solidFill>
                <a:latin typeface="Arial" charset="0"/>
              </a:rPr>
              <a:t>struct</a:t>
            </a:r>
            <a:r>
              <a:rPr lang="en-US" altLang="en-US" sz="2000" dirty="0">
                <a:solidFill>
                  <a:srgbClr val="000000"/>
                </a:solidFill>
                <a:latin typeface="Arial" charset="0"/>
              </a:rPr>
              <a:t> Node {</a:t>
            </a:r>
          </a:p>
          <a:p>
            <a:pPr eaLnBrk="1" hangingPunct="1">
              <a:spcBef>
                <a:spcPct val="0"/>
              </a:spcBef>
              <a:buClrTx/>
              <a:buSzTx/>
              <a:buFontTx/>
              <a:buNone/>
            </a:pPr>
            <a:r>
              <a:rPr lang="en-US" altLang="en-US" sz="2000" dirty="0">
                <a:solidFill>
                  <a:srgbClr val="000000"/>
                </a:solidFill>
                <a:latin typeface="Arial" charset="0"/>
              </a:rPr>
              <a:t>     </a:t>
            </a:r>
            <a:r>
              <a:rPr lang="en-US" altLang="en-US" sz="2000" dirty="0" err="1">
                <a:solidFill>
                  <a:srgbClr val="000000"/>
                </a:solidFill>
                <a:latin typeface="Arial" charset="0"/>
              </a:rPr>
              <a:t>struct</a:t>
            </a:r>
            <a:r>
              <a:rPr lang="en-US" altLang="en-US" sz="2000" dirty="0">
                <a:solidFill>
                  <a:srgbClr val="000000"/>
                </a:solidFill>
                <a:latin typeface="Arial" charset="0"/>
              </a:rPr>
              <a:t> Node* next;</a:t>
            </a:r>
          </a:p>
          <a:p>
            <a:pPr eaLnBrk="1" hangingPunct="1">
              <a:spcBef>
                <a:spcPct val="0"/>
              </a:spcBef>
              <a:buClrTx/>
              <a:buSzTx/>
              <a:buFontTx/>
              <a:buNone/>
            </a:pPr>
            <a:r>
              <a:rPr lang="en-US" altLang="en-US" sz="2000" dirty="0">
                <a:solidFill>
                  <a:srgbClr val="000000"/>
                </a:solidFill>
                <a:latin typeface="Arial" charset="0"/>
              </a:rPr>
              <a:t>     </a:t>
            </a:r>
            <a:r>
              <a:rPr lang="en-US" altLang="en-US" sz="2000" dirty="0" err="1">
                <a:solidFill>
                  <a:srgbClr val="000000"/>
                </a:solidFill>
                <a:latin typeface="Arial" charset="0"/>
              </a:rPr>
              <a:t>int</a:t>
            </a:r>
            <a:r>
              <a:rPr lang="en-US" altLang="en-US" sz="2000" dirty="0">
                <a:solidFill>
                  <a:srgbClr val="000000"/>
                </a:solidFill>
                <a:latin typeface="Arial" charset="0"/>
              </a:rPr>
              <a:t> key;</a:t>
            </a:r>
          </a:p>
          <a:p>
            <a:pPr eaLnBrk="1" hangingPunct="1">
              <a:spcBef>
                <a:spcPct val="0"/>
              </a:spcBef>
              <a:buClrTx/>
              <a:buSzTx/>
              <a:buFontTx/>
              <a:buNone/>
            </a:pPr>
            <a:r>
              <a:rPr lang="en-US" altLang="en-US" sz="2000" dirty="0">
                <a:solidFill>
                  <a:srgbClr val="000000"/>
                </a:solidFill>
                <a:latin typeface="Arial" charset="0"/>
              </a:rPr>
              <a:t>     char [256] name;</a:t>
            </a:r>
          </a:p>
          <a:p>
            <a:pPr eaLnBrk="1" hangingPunct="1">
              <a:spcBef>
                <a:spcPct val="0"/>
              </a:spcBef>
              <a:buClrTx/>
              <a:buSzTx/>
              <a:buFontTx/>
              <a:buNone/>
            </a:pPr>
            <a:r>
              <a:rPr lang="en-US" altLang="en-US" sz="2000" dirty="0">
                <a:solidFill>
                  <a:srgbClr val="000000"/>
                </a:solidFill>
                <a:latin typeface="Arial" charset="0"/>
              </a:rPr>
              <a:t>     char [256] school;</a:t>
            </a:r>
          </a:p>
          <a:p>
            <a:pPr eaLnBrk="1" hangingPunct="1">
              <a:spcBef>
                <a:spcPct val="0"/>
              </a:spcBef>
              <a:buClrTx/>
              <a:buSzTx/>
              <a:buFontTx/>
              <a:buNone/>
            </a:pPr>
            <a:r>
              <a:rPr lang="en-US" altLang="en-US" sz="2000" dirty="0">
                <a:solidFill>
                  <a:srgbClr val="000000"/>
                </a:solidFill>
                <a:latin typeface="Arial" charset="0"/>
              </a:rPr>
              <a:t>}</a:t>
            </a:r>
          </a:p>
          <a:p>
            <a:pPr eaLnBrk="1" hangingPunct="1">
              <a:spcBef>
                <a:spcPct val="0"/>
              </a:spcBef>
              <a:buClrTx/>
              <a:buSzTx/>
              <a:buFontTx/>
              <a:buNone/>
            </a:pPr>
            <a:endParaRPr lang="en-US" altLang="en-US" sz="2000" dirty="0">
              <a:solidFill>
                <a:srgbClr val="000000"/>
              </a:solidFill>
              <a:latin typeface="Arial" charset="0"/>
            </a:endParaRPr>
          </a:p>
          <a:p>
            <a:pPr eaLnBrk="1" hangingPunct="1">
              <a:spcBef>
                <a:spcPct val="0"/>
              </a:spcBef>
              <a:buClrTx/>
              <a:buSzTx/>
              <a:buFontTx/>
              <a:buNone/>
            </a:pPr>
            <a:r>
              <a:rPr lang="en-US" altLang="en-US" sz="2000" dirty="0">
                <a:solidFill>
                  <a:srgbClr val="000000"/>
                </a:solidFill>
                <a:latin typeface="Arial" charset="0"/>
              </a:rPr>
              <a:t>while (node) {</a:t>
            </a:r>
          </a:p>
          <a:p>
            <a:pPr eaLnBrk="1" hangingPunct="1">
              <a:spcBef>
                <a:spcPct val="0"/>
              </a:spcBef>
              <a:buClrTx/>
              <a:buSzTx/>
              <a:buFontTx/>
              <a:buNone/>
            </a:pPr>
            <a:r>
              <a:rPr lang="en-US" altLang="en-US" sz="2000" dirty="0">
                <a:solidFill>
                  <a:srgbClr val="000000"/>
                </a:solidFill>
                <a:latin typeface="Arial" charset="0"/>
              </a:rPr>
              <a:t>      if (</a:t>
            </a:r>
            <a:r>
              <a:rPr lang="en-US" altLang="en-US" sz="2000" dirty="0" err="1">
                <a:solidFill>
                  <a:srgbClr val="000000"/>
                </a:solidFill>
                <a:latin typeface="Arial" charset="0"/>
              </a:rPr>
              <a:t>node</a:t>
            </a:r>
            <a:r>
              <a:rPr lang="en-US" altLang="en-US" sz="2000" dirty="0" err="1">
                <a:solidFill>
                  <a:srgbClr val="000000"/>
                </a:solidFill>
                <a:latin typeface="Arial" charset="0"/>
                <a:sym typeface="Wingdings" charset="2"/>
              </a:rPr>
              <a:t>key</a:t>
            </a:r>
            <a:r>
              <a:rPr lang="en-US" altLang="en-US" sz="2000" dirty="0">
                <a:solidFill>
                  <a:srgbClr val="000000"/>
                </a:solidFill>
                <a:latin typeface="Arial" charset="0"/>
                <a:sym typeface="Wingdings" charset="2"/>
              </a:rPr>
              <a:t> == input-key) {</a:t>
            </a:r>
          </a:p>
          <a:p>
            <a:pPr eaLnBrk="1" hangingPunct="1">
              <a:spcBef>
                <a:spcPct val="0"/>
              </a:spcBef>
              <a:buClrTx/>
              <a:buSzTx/>
              <a:buFontTx/>
              <a:buNone/>
            </a:pPr>
            <a:r>
              <a:rPr lang="en-US" altLang="en-US" sz="2000" dirty="0">
                <a:solidFill>
                  <a:srgbClr val="000000"/>
                </a:solidFill>
                <a:latin typeface="Arial" charset="0"/>
                <a:sym typeface="Wingdings" charset="2"/>
              </a:rPr>
              <a:t>      	// access other fields of node</a:t>
            </a:r>
          </a:p>
          <a:p>
            <a:pPr eaLnBrk="1" hangingPunct="1">
              <a:spcBef>
                <a:spcPct val="0"/>
              </a:spcBef>
              <a:buClrTx/>
              <a:buSzTx/>
              <a:buFontTx/>
              <a:buNone/>
            </a:pPr>
            <a:r>
              <a:rPr lang="en-US" altLang="en-US" sz="2000" dirty="0">
                <a:solidFill>
                  <a:srgbClr val="000000"/>
                </a:solidFill>
                <a:latin typeface="Arial" charset="0"/>
                <a:sym typeface="Wingdings" charset="2"/>
              </a:rPr>
              <a:t>      }</a:t>
            </a:r>
            <a:endParaRPr lang="en-US" altLang="en-US" sz="2000" dirty="0">
              <a:solidFill>
                <a:srgbClr val="000000"/>
              </a:solidFill>
              <a:latin typeface="Arial" charset="0"/>
            </a:endParaRPr>
          </a:p>
          <a:p>
            <a:pPr eaLnBrk="1" hangingPunct="1">
              <a:spcBef>
                <a:spcPct val="0"/>
              </a:spcBef>
              <a:buClrTx/>
              <a:buSzTx/>
              <a:buFontTx/>
              <a:buNone/>
            </a:pPr>
            <a:r>
              <a:rPr lang="en-US" altLang="en-US" sz="2000" dirty="0">
                <a:solidFill>
                  <a:srgbClr val="000000"/>
                </a:solidFill>
                <a:latin typeface="Arial" charset="0"/>
              </a:rPr>
              <a:t>      node = </a:t>
            </a:r>
            <a:r>
              <a:rPr lang="en-US" altLang="en-US" sz="2000" dirty="0" err="1">
                <a:solidFill>
                  <a:srgbClr val="000000"/>
                </a:solidFill>
                <a:latin typeface="Arial" charset="0"/>
              </a:rPr>
              <a:t>node</a:t>
            </a:r>
            <a:r>
              <a:rPr lang="en-US" altLang="en-US" sz="2000" dirty="0" err="1">
                <a:solidFill>
                  <a:srgbClr val="000000"/>
                </a:solidFill>
                <a:latin typeface="Arial" charset="0"/>
                <a:sym typeface="Wingdings" charset="2"/>
              </a:rPr>
              <a:t>next</a:t>
            </a:r>
            <a:r>
              <a:rPr lang="en-US" altLang="en-US" sz="2000" dirty="0">
                <a:solidFill>
                  <a:srgbClr val="000000"/>
                </a:solidFill>
                <a:latin typeface="Arial" charset="0"/>
                <a:sym typeface="Wingdings" charset="2"/>
              </a:rPr>
              <a:t>;</a:t>
            </a:r>
          </a:p>
          <a:p>
            <a:pPr eaLnBrk="1" hangingPunct="1">
              <a:spcBef>
                <a:spcPct val="0"/>
              </a:spcBef>
              <a:buClrTx/>
              <a:buSzTx/>
              <a:buFontTx/>
              <a:buNone/>
            </a:pPr>
            <a:r>
              <a:rPr lang="en-US" altLang="en-US" sz="2000" dirty="0">
                <a:solidFill>
                  <a:srgbClr val="000000"/>
                </a:solidFill>
                <a:latin typeface="Arial" charset="0"/>
              </a:rPr>
              <a:t>}</a:t>
            </a:r>
          </a:p>
          <a:p>
            <a:pPr eaLnBrk="1" hangingPunct="1">
              <a:spcBef>
                <a:spcPct val="0"/>
              </a:spcBef>
              <a:buClrTx/>
              <a:buSzTx/>
              <a:buFontTx/>
              <a:buNone/>
            </a:pPr>
            <a:r>
              <a:rPr lang="en-US" altLang="en-US" sz="2000" dirty="0">
                <a:solidFill>
                  <a:srgbClr val="000000"/>
                </a:solidFill>
                <a:latin typeface="Arial" charset="0"/>
              </a:rPr>
              <a:t> </a:t>
            </a:r>
          </a:p>
        </p:txBody>
      </p:sp>
    </p:spTree>
    <p:extLst>
      <p:ext uri="{BB962C8B-B14F-4D97-AF65-F5344CB8AC3E}">
        <p14:creationId xmlns:p14="http://schemas.microsoft.com/office/powerpoint/2010/main" val="2427923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3" name="Title 1"/>
          <p:cNvSpPr>
            <a:spLocks noGrp="1"/>
          </p:cNvSpPr>
          <p:nvPr>
            <p:ph type="title"/>
          </p:nvPr>
        </p:nvSpPr>
        <p:spPr>
          <a:xfrm>
            <a:off x="414111" y="-127000"/>
            <a:ext cx="8229600" cy="1143000"/>
          </a:xfrm>
        </p:spPr>
        <p:txBody>
          <a:bodyPr/>
          <a:lstStyle/>
          <a:p>
            <a:r>
              <a:rPr lang="en-US" altLang="en-US" dirty="0">
                <a:ea typeface="ＭＳ Ｐゴシック" charset="-128"/>
              </a:rPr>
              <a:t>Restructuring Data Layout (II)</a:t>
            </a:r>
          </a:p>
        </p:txBody>
      </p:sp>
      <p:sp>
        <p:nvSpPr>
          <p:cNvPr id="3" name="Content Placeholder 2"/>
          <p:cNvSpPr>
            <a:spLocks noGrp="1"/>
          </p:cNvSpPr>
          <p:nvPr>
            <p:ph idx="1"/>
          </p:nvPr>
        </p:nvSpPr>
        <p:spPr>
          <a:xfrm>
            <a:off x="4673600" y="996950"/>
            <a:ext cx="4165600" cy="5194300"/>
          </a:xfrm>
        </p:spPr>
        <p:txBody>
          <a:bodyPr>
            <a:normAutofit fontScale="85000" lnSpcReduction="10000"/>
          </a:bodyPr>
          <a:lstStyle/>
          <a:p>
            <a:r>
              <a:rPr lang="en-US" altLang="en-US">
                <a:ea typeface="ＭＳ Ｐゴシック" charset="-128"/>
              </a:rPr>
              <a:t>Idea:</a:t>
            </a:r>
            <a:r>
              <a:rPr lang="en-US" altLang="en-US">
                <a:solidFill>
                  <a:srgbClr val="0033CC"/>
                </a:solidFill>
                <a:ea typeface="ＭＳ Ｐゴシック" charset="-128"/>
              </a:rPr>
              <a:t> separate frequently-used fields of a data structure and pack them into a separate data structure</a:t>
            </a:r>
          </a:p>
          <a:p>
            <a:endParaRPr lang="en-US" altLang="en-US">
              <a:solidFill>
                <a:srgbClr val="0033CC"/>
              </a:solidFill>
              <a:ea typeface="ＭＳ Ｐゴシック" charset="-128"/>
            </a:endParaRPr>
          </a:p>
          <a:p>
            <a:r>
              <a:rPr lang="en-US" altLang="en-US">
                <a:ea typeface="ＭＳ Ｐゴシック" charset="-128"/>
              </a:rPr>
              <a:t>Who should do this?</a:t>
            </a:r>
          </a:p>
          <a:p>
            <a:pPr lvl="1"/>
            <a:r>
              <a:rPr lang="en-US" altLang="en-US">
                <a:ea typeface="ＭＳ Ｐゴシック" charset="-128"/>
              </a:rPr>
              <a:t>Programmer</a:t>
            </a:r>
          </a:p>
          <a:p>
            <a:pPr lvl="1"/>
            <a:r>
              <a:rPr lang="en-US" altLang="en-US">
                <a:ea typeface="ＭＳ Ｐゴシック" charset="-128"/>
              </a:rPr>
              <a:t>Compiler </a:t>
            </a:r>
          </a:p>
          <a:p>
            <a:pPr lvl="2"/>
            <a:r>
              <a:rPr lang="en-US" altLang="en-US">
                <a:ea typeface="ＭＳ Ｐゴシック" charset="-128"/>
              </a:rPr>
              <a:t>Profiling vs. dynamic</a:t>
            </a:r>
          </a:p>
          <a:p>
            <a:pPr lvl="1"/>
            <a:r>
              <a:rPr lang="en-US" altLang="en-US">
                <a:ea typeface="ＭＳ Ｐゴシック" charset="-128"/>
              </a:rPr>
              <a:t>Hardware?</a:t>
            </a:r>
          </a:p>
          <a:p>
            <a:pPr lvl="1"/>
            <a:r>
              <a:rPr lang="en-US" altLang="en-US">
                <a:solidFill>
                  <a:srgbClr val="FF0000"/>
                </a:solidFill>
                <a:ea typeface="ＭＳ Ｐゴシック" charset="-128"/>
              </a:rPr>
              <a:t>Who can determine what is frequently used?</a:t>
            </a:r>
          </a:p>
        </p:txBody>
      </p:sp>
      <p:sp>
        <p:nvSpPr>
          <p:cNvPr id="33075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A557061B-3FA3-004F-8800-75C8F782C8C1}" type="slidenum">
              <a:rPr lang="en-US" altLang="en-US" sz="1600">
                <a:solidFill>
                  <a:srgbClr val="000000"/>
                </a:solidFill>
                <a:latin typeface="Garamond" charset="0"/>
              </a:rPr>
              <a:pPr eaLnBrk="1" hangingPunct="1">
                <a:spcBef>
                  <a:spcPct val="0"/>
                </a:spcBef>
                <a:buClrTx/>
                <a:buSzTx/>
                <a:buFontTx/>
                <a:buNone/>
              </a:pPr>
              <a:t>23</a:t>
            </a:fld>
            <a:endParaRPr lang="en-US" altLang="en-US" sz="1600">
              <a:solidFill>
                <a:srgbClr val="000000"/>
              </a:solidFill>
              <a:latin typeface="Garamond" charset="0"/>
            </a:endParaRPr>
          </a:p>
        </p:txBody>
      </p:sp>
      <p:sp>
        <p:nvSpPr>
          <p:cNvPr id="330756" name="TextBox 4"/>
          <p:cNvSpPr txBox="1">
            <a:spLocks noChangeArrowheads="1"/>
          </p:cNvSpPr>
          <p:nvPr/>
        </p:nvSpPr>
        <p:spPr bwMode="auto">
          <a:xfrm>
            <a:off x="441325" y="1035050"/>
            <a:ext cx="4367213"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dirty="0" err="1">
                <a:solidFill>
                  <a:srgbClr val="000000"/>
                </a:solidFill>
                <a:latin typeface="Arial" charset="0"/>
              </a:rPr>
              <a:t>struct</a:t>
            </a:r>
            <a:r>
              <a:rPr lang="en-US" altLang="en-US" sz="2000" dirty="0">
                <a:solidFill>
                  <a:srgbClr val="000000"/>
                </a:solidFill>
                <a:latin typeface="Arial" charset="0"/>
              </a:rPr>
              <a:t> Node {</a:t>
            </a:r>
          </a:p>
          <a:p>
            <a:pPr eaLnBrk="1" hangingPunct="1">
              <a:spcBef>
                <a:spcPct val="0"/>
              </a:spcBef>
              <a:buClrTx/>
              <a:buSzTx/>
              <a:buFontTx/>
              <a:buNone/>
            </a:pPr>
            <a:r>
              <a:rPr lang="en-US" altLang="en-US" sz="2000" dirty="0">
                <a:solidFill>
                  <a:srgbClr val="000000"/>
                </a:solidFill>
                <a:latin typeface="Arial" charset="0"/>
              </a:rPr>
              <a:t>     </a:t>
            </a:r>
            <a:r>
              <a:rPr lang="en-US" altLang="en-US" sz="2000" dirty="0" err="1">
                <a:solidFill>
                  <a:srgbClr val="000000"/>
                </a:solidFill>
                <a:latin typeface="Arial" charset="0"/>
              </a:rPr>
              <a:t>struct</a:t>
            </a:r>
            <a:r>
              <a:rPr lang="en-US" altLang="en-US" sz="2000" dirty="0">
                <a:solidFill>
                  <a:srgbClr val="000000"/>
                </a:solidFill>
                <a:latin typeface="Arial" charset="0"/>
              </a:rPr>
              <a:t> Node* next;</a:t>
            </a:r>
          </a:p>
          <a:p>
            <a:pPr eaLnBrk="1" hangingPunct="1">
              <a:spcBef>
                <a:spcPct val="0"/>
              </a:spcBef>
              <a:buClrTx/>
              <a:buSzTx/>
              <a:buFontTx/>
              <a:buNone/>
            </a:pPr>
            <a:r>
              <a:rPr lang="en-US" altLang="en-US" sz="2000" dirty="0">
                <a:solidFill>
                  <a:srgbClr val="000000"/>
                </a:solidFill>
                <a:latin typeface="Arial" charset="0"/>
              </a:rPr>
              <a:t>     </a:t>
            </a:r>
            <a:r>
              <a:rPr lang="en-US" altLang="en-US" sz="2000" dirty="0" err="1">
                <a:solidFill>
                  <a:srgbClr val="000000"/>
                </a:solidFill>
                <a:latin typeface="Arial" charset="0"/>
              </a:rPr>
              <a:t>int</a:t>
            </a:r>
            <a:r>
              <a:rPr lang="en-US" altLang="en-US" sz="2000" dirty="0">
                <a:solidFill>
                  <a:srgbClr val="000000"/>
                </a:solidFill>
                <a:latin typeface="Arial" charset="0"/>
              </a:rPr>
              <a:t> key;</a:t>
            </a:r>
          </a:p>
          <a:p>
            <a:pPr eaLnBrk="1" hangingPunct="1">
              <a:spcBef>
                <a:spcPct val="0"/>
              </a:spcBef>
              <a:buClrTx/>
              <a:buSzTx/>
              <a:buFontTx/>
              <a:buNone/>
            </a:pPr>
            <a:r>
              <a:rPr lang="en-US" altLang="en-US" sz="2000" dirty="0">
                <a:solidFill>
                  <a:srgbClr val="000000"/>
                </a:solidFill>
                <a:latin typeface="Arial" charset="0"/>
              </a:rPr>
              <a:t>     </a:t>
            </a:r>
            <a:r>
              <a:rPr lang="en-US" altLang="en-US" sz="2000" dirty="0" err="1">
                <a:solidFill>
                  <a:srgbClr val="0033CC"/>
                </a:solidFill>
                <a:latin typeface="Arial" charset="0"/>
              </a:rPr>
              <a:t>struct</a:t>
            </a:r>
            <a:r>
              <a:rPr lang="en-US" altLang="en-US" sz="2000" dirty="0">
                <a:solidFill>
                  <a:srgbClr val="0033CC"/>
                </a:solidFill>
                <a:latin typeface="Arial" charset="0"/>
              </a:rPr>
              <a:t> Node-data* node-data;</a:t>
            </a:r>
          </a:p>
          <a:p>
            <a:pPr eaLnBrk="1" hangingPunct="1">
              <a:spcBef>
                <a:spcPct val="0"/>
              </a:spcBef>
              <a:buClrTx/>
              <a:buSzTx/>
              <a:buFontTx/>
              <a:buNone/>
            </a:pPr>
            <a:r>
              <a:rPr lang="en-US" altLang="en-US" sz="2000" dirty="0">
                <a:solidFill>
                  <a:srgbClr val="000000"/>
                </a:solidFill>
                <a:latin typeface="Arial" charset="0"/>
              </a:rPr>
              <a:t>}</a:t>
            </a:r>
          </a:p>
          <a:p>
            <a:pPr eaLnBrk="1" hangingPunct="1">
              <a:spcBef>
                <a:spcPct val="0"/>
              </a:spcBef>
              <a:buClrTx/>
              <a:buSzTx/>
              <a:buFontTx/>
              <a:buNone/>
            </a:pPr>
            <a:endParaRPr lang="en-US" altLang="en-US" sz="2000" dirty="0">
              <a:solidFill>
                <a:srgbClr val="000000"/>
              </a:solidFill>
              <a:latin typeface="Arial" charset="0"/>
            </a:endParaRPr>
          </a:p>
          <a:p>
            <a:pPr eaLnBrk="1" hangingPunct="1">
              <a:spcBef>
                <a:spcPct val="0"/>
              </a:spcBef>
              <a:buClrTx/>
              <a:buSzTx/>
              <a:buFontTx/>
              <a:buNone/>
            </a:pPr>
            <a:r>
              <a:rPr lang="en-US" altLang="en-US" sz="2000" dirty="0" err="1">
                <a:solidFill>
                  <a:srgbClr val="0033CC"/>
                </a:solidFill>
                <a:latin typeface="Arial" charset="0"/>
              </a:rPr>
              <a:t>struct</a:t>
            </a:r>
            <a:r>
              <a:rPr lang="en-US" altLang="en-US" sz="2000" dirty="0">
                <a:solidFill>
                  <a:srgbClr val="0033CC"/>
                </a:solidFill>
                <a:latin typeface="Arial" charset="0"/>
              </a:rPr>
              <a:t> Node-data {</a:t>
            </a:r>
          </a:p>
          <a:p>
            <a:pPr eaLnBrk="1" hangingPunct="1">
              <a:spcBef>
                <a:spcPct val="0"/>
              </a:spcBef>
              <a:buClrTx/>
              <a:buSzTx/>
              <a:buFontTx/>
              <a:buNone/>
            </a:pPr>
            <a:r>
              <a:rPr lang="en-US" altLang="en-US" sz="2000" dirty="0">
                <a:solidFill>
                  <a:srgbClr val="0033CC"/>
                </a:solidFill>
                <a:latin typeface="Arial" charset="0"/>
              </a:rPr>
              <a:t>     char [256] name;</a:t>
            </a:r>
          </a:p>
          <a:p>
            <a:pPr eaLnBrk="1" hangingPunct="1">
              <a:spcBef>
                <a:spcPct val="0"/>
              </a:spcBef>
              <a:buClrTx/>
              <a:buSzTx/>
              <a:buFontTx/>
              <a:buNone/>
            </a:pPr>
            <a:r>
              <a:rPr lang="en-US" altLang="en-US" sz="2000" dirty="0">
                <a:solidFill>
                  <a:srgbClr val="0033CC"/>
                </a:solidFill>
                <a:latin typeface="Arial" charset="0"/>
              </a:rPr>
              <a:t>     char [256] school;</a:t>
            </a:r>
          </a:p>
          <a:p>
            <a:pPr eaLnBrk="1" hangingPunct="1">
              <a:spcBef>
                <a:spcPct val="0"/>
              </a:spcBef>
              <a:buClrTx/>
              <a:buSzTx/>
              <a:buFontTx/>
              <a:buNone/>
            </a:pPr>
            <a:r>
              <a:rPr lang="en-US" altLang="en-US" sz="2000" dirty="0">
                <a:solidFill>
                  <a:srgbClr val="0033CC"/>
                </a:solidFill>
                <a:latin typeface="Arial" charset="0"/>
              </a:rPr>
              <a:t>}</a:t>
            </a:r>
          </a:p>
          <a:p>
            <a:pPr eaLnBrk="1" hangingPunct="1">
              <a:spcBef>
                <a:spcPct val="0"/>
              </a:spcBef>
              <a:buClrTx/>
              <a:buSzTx/>
              <a:buFontTx/>
              <a:buNone/>
            </a:pPr>
            <a:endParaRPr lang="en-US" altLang="en-US" sz="2000" dirty="0">
              <a:solidFill>
                <a:srgbClr val="000000"/>
              </a:solidFill>
              <a:latin typeface="Arial" charset="0"/>
            </a:endParaRPr>
          </a:p>
          <a:p>
            <a:pPr eaLnBrk="1" hangingPunct="1">
              <a:spcBef>
                <a:spcPct val="0"/>
              </a:spcBef>
              <a:buClrTx/>
              <a:buSzTx/>
              <a:buFontTx/>
              <a:buNone/>
            </a:pPr>
            <a:r>
              <a:rPr lang="en-US" altLang="en-US" sz="2000" dirty="0">
                <a:solidFill>
                  <a:srgbClr val="000000"/>
                </a:solidFill>
                <a:latin typeface="Arial" charset="0"/>
              </a:rPr>
              <a:t>while (node) {</a:t>
            </a:r>
          </a:p>
          <a:p>
            <a:pPr eaLnBrk="1" hangingPunct="1">
              <a:spcBef>
                <a:spcPct val="0"/>
              </a:spcBef>
              <a:buClrTx/>
              <a:buSzTx/>
              <a:buFontTx/>
              <a:buNone/>
            </a:pPr>
            <a:r>
              <a:rPr lang="en-US" altLang="en-US" sz="2000" dirty="0">
                <a:solidFill>
                  <a:srgbClr val="000000"/>
                </a:solidFill>
                <a:latin typeface="Arial" charset="0"/>
              </a:rPr>
              <a:t>      if (</a:t>
            </a:r>
            <a:r>
              <a:rPr lang="en-US" altLang="en-US" sz="2000" dirty="0" err="1">
                <a:solidFill>
                  <a:srgbClr val="000000"/>
                </a:solidFill>
                <a:latin typeface="Arial" charset="0"/>
              </a:rPr>
              <a:t>node</a:t>
            </a:r>
            <a:r>
              <a:rPr lang="en-US" altLang="en-US" sz="2000" dirty="0" err="1">
                <a:solidFill>
                  <a:srgbClr val="000000"/>
                </a:solidFill>
                <a:latin typeface="Arial" charset="0"/>
                <a:sym typeface="Wingdings" charset="2"/>
              </a:rPr>
              <a:t>key</a:t>
            </a:r>
            <a:r>
              <a:rPr lang="en-US" altLang="en-US" sz="2000" dirty="0">
                <a:solidFill>
                  <a:srgbClr val="000000"/>
                </a:solidFill>
                <a:latin typeface="Arial" charset="0"/>
                <a:sym typeface="Wingdings" charset="2"/>
              </a:rPr>
              <a:t> == input-key) {</a:t>
            </a:r>
          </a:p>
          <a:p>
            <a:pPr eaLnBrk="1" hangingPunct="1">
              <a:spcBef>
                <a:spcPct val="0"/>
              </a:spcBef>
              <a:buClrTx/>
              <a:buSzTx/>
              <a:buFontTx/>
              <a:buNone/>
            </a:pPr>
            <a:r>
              <a:rPr lang="en-US" altLang="en-US" sz="2000" dirty="0">
                <a:solidFill>
                  <a:srgbClr val="000000"/>
                </a:solidFill>
                <a:latin typeface="Arial" charset="0"/>
                <a:sym typeface="Wingdings" charset="2"/>
              </a:rPr>
              <a:t>      	// access </a:t>
            </a:r>
            <a:r>
              <a:rPr lang="en-US" altLang="en-US" sz="2000" dirty="0" err="1">
                <a:solidFill>
                  <a:srgbClr val="000000"/>
                </a:solidFill>
                <a:latin typeface="Arial" charset="0"/>
                <a:sym typeface="Wingdings" charset="2"/>
              </a:rPr>
              <a:t>nodenode-data</a:t>
            </a:r>
            <a:endParaRPr lang="en-US" altLang="en-US" sz="2000" dirty="0">
              <a:solidFill>
                <a:srgbClr val="000000"/>
              </a:solidFill>
              <a:latin typeface="Arial" charset="0"/>
              <a:sym typeface="Wingdings" charset="2"/>
            </a:endParaRPr>
          </a:p>
          <a:p>
            <a:pPr eaLnBrk="1" hangingPunct="1">
              <a:spcBef>
                <a:spcPct val="0"/>
              </a:spcBef>
              <a:buClrTx/>
              <a:buSzTx/>
              <a:buFontTx/>
              <a:buNone/>
            </a:pPr>
            <a:r>
              <a:rPr lang="en-US" altLang="en-US" sz="2000" dirty="0">
                <a:solidFill>
                  <a:srgbClr val="000000"/>
                </a:solidFill>
                <a:latin typeface="Arial" charset="0"/>
                <a:sym typeface="Wingdings" charset="2"/>
              </a:rPr>
              <a:t>      }</a:t>
            </a:r>
            <a:endParaRPr lang="en-US" altLang="en-US" sz="2000" dirty="0">
              <a:solidFill>
                <a:srgbClr val="000000"/>
              </a:solidFill>
              <a:latin typeface="Arial" charset="0"/>
            </a:endParaRPr>
          </a:p>
          <a:p>
            <a:pPr eaLnBrk="1" hangingPunct="1">
              <a:spcBef>
                <a:spcPct val="0"/>
              </a:spcBef>
              <a:buClrTx/>
              <a:buSzTx/>
              <a:buFontTx/>
              <a:buNone/>
            </a:pPr>
            <a:r>
              <a:rPr lang="en-US" altLang="en-US" sz="2000" dirty="0">
                <a:solidFill>
                  <a:srgbClr val="000000"/>
                </a:solidFill>
                <a:latin typeface="Arial" charset="0"/>
              </a:rPr>
              <a:t>      node = </a:t>
            </a:r>
            <a:r>
              <a:rPr lang="en-US" altLang="en-US" sz="2000" dirty="0" err="1">
                <a:solidFill>
                  <a:srgbClr val="000000"/>
                </a:solidFill>
                <a:latin typeface="Arial" charset="0"/>
              </a:rPr>
              <a:t>node</a:t>
            </a:r>
            <a:r>
              <a:rPr lang="en-US" altLang="en-US" sz="2000" dirty="0" err="1">
                <a:solidFill>
                  <a:srgbClr val="000000"/>
                </a:solidFill>
                <a:latin typeface="Arial" charset="0"/>
                <a:sym typeface="Wingdings" charset="2"/>
              </a:rPr>
              <a:t>next</a:t>
            </a:r>
            <a:r>
              <a:rPr lang="en-US" altLang="en-US" sz="2000" dirty="0">
                <a:solidFill>
                  <a:srgbClr val="000000"/>
                </a:solidFill>
                <a:latin typeface="Arial" charset="0"/>
                <a:sym typeface="Wingdings" charset="2"/>
              </a:rPr>
              <a:t>;</a:t>
            </a:r>
          </a:p>
          <a:p>
            <a:pPr eaLnBrk="1" hangingPunct="1">
              <a:spcBef>
                <a:spcPct val="0"/>
              </a:spcBef>
              <a:buClrTx/>
              <a:buSzTx/>
              <a:buFontTx/>
              <a:buNone/>
            </a:pPr>
            <a:r>
              <a:rPr lang="en-US" altLang="en-US" sz="2000" dirty="0">
                <a:solidFill>
                  <a:srgbClr val="000000"/>
                </a:solidFill>
                <a:latin typeface="Arial" charset="0"/>
              </a:rPr>
              <a:t>}</a:t>
            </a:r>
          </a:p>
          <a:p>
            <a:pPr eaLnBrk="1" hangingPunct="1">
              <a:spcBef>
                <a:spcPct val="0"/>
              </a:spcBef>
              <a:buClrTx/>
              <a:buSzTx/>
              <a:buFontTx/>
              <a:buNone/>
            </a:pPr>
            <a:r>
              <a:rPr lang="en-US" altLang="en-US" sz="2000" dirty="0">
                <a:solidFill>
                  <a:srgbClr val="000000"/>
                </a:solidFill>
                <a:latin typeface="Arial" charset="0"/>
              </a:rPr>
              <a:t> </a:t>
            </a:r>
          </a:p>
        </p:txBody>
      </p:sp>
    </p:spTree>
    <p:extLst>
      <p:ext uri="{BB962C8B-B14F-4D97-AF65-F5344CB8AC3E}">
        <p14:creationId xmlns:p14="http://schemas.microsoft.com/office/powerpoint/2010/main" val="3738996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7" name="Title 1"/>
          <p:cNvSpPr>
            <a:spLocks noGrp="1"/>
          </p:cNvSpPr>
          <p:nvPr>
            <p:ph type="title"/>
          </p:nvPr>
        </p:nvSpPr>
        <p:spPr>
          <a:xfrm>
            <a:off x="419100" y="-82550"/>
            <a:ext cx="8229600" cy="1143000"/>
          </a:xfrm>
        </p:spPr>
        <p:txBody>
          <a:bodyPr>
            <a:normAutofit fontScale="90000"/>
          </a:bodyPr>
          <a:lstStyle/>
          <a:p>
            <a:r>
              <a:rPr lang="en-US" altLang="en-US" dirty="0">
                <a:ea typeface="ＭＳ Ｐゴシック" charset="-128"/>
              </a:rPr>
              <a:t>Improving Basic Cache Performance</a:t>
            </a:r>
          </a:p>
        </p:txBody>
      </p:sp>
      <p:sp>
        <p:nvSpPr>
          <p:cNvPr id="100354" name="Content Placeholder 2"/>
          <p:cNvSpPr>
            <a:spLocks noGrp="1"/>
          </p:cNvSpPr>
          <p:nvPr>
            <p:ph idx="1"/>
          </p:nvPr>
        </p:nvSpPr>
        <p:spPr>
          <a:xfrm>
            <a:off x="228600" y="825500"/>
            <a:ext cx="8610600" cy="5194300"/>
          </a:xfrm>
        </p:spPr>
        <p:txBody>
          <a:bodyPr>
            <a:normAutofit fontScale="77500" lnSpcReduction="20000"/>
          </a:bodyPr>
          <a:lstStyle/>
          <a:p>
            <a:pPr>
              <a:defRPr/>
            </a:pPr>
            <a:r>
              <a:rPr lang="en-US" dirty="0"/>
              <a:t>Reducing miss rate</a:t>
            </a:r>
          </a:p>
          <a:p>
            <a:pPr lvl="1">
              <a:defRPr/>
            </a:pPr>
            <a:r>
              <a:rPr lang="en-US" dirty="0">
                <a:solidFill>
                  <a:schemeClr val="bg1">
                    <a:lumMod val="50000"/>
                  </a:schemeClr>
                </a:solidFill>
                <a:ea typeface="ＭＳ Ｐゴシック" charset="0"/>
              </a:rPr>
              <a:t>More associativity</a:t>
            </a:r>
          </a:p>
          <a:p>
            <a:pPr lvl="1">
              <a:defRPr/>
            </a:pPr>
            <a:r>
              <a:rPr lang="en-US" dirty="0">
                <a:solidFill>
                  <a:schemeClr val="bg1">
                    <a:lumMod val="50000"/>
                  </a:schemeClr>
                </a:solidFill>
                <a:ea typeface="ＭＳ Ｐゴシック" charset="0"/>
              </a:rPr>
              <a:t>Alternatives/enhancements to associativity </a:t>
            </a:r>
          </a:p>
          <a:p>
            <a:pPr lvl="2">
              <a:defRPr/>
            </a:pPr>
            <a:r>
              <a:rPr lang="en-US" dirty="0">
                <a:solidFill>
                  <a:schemeClr val="bg1">
                    <a:lumMod val="50000"/>
                  </a:schemeClr>
                </a:solidFill>
                <a:ea typeface="ＭＳ Ｐゴシック" charset="0"/>
              </a:rPr>
              <a:t>Victim caches, hashing, pseudo-associativity, skewed associativity</a:t>
            </a:r>
          </a:p>
          <a:p>
            <a:pPr lvl="1">
              <a:defRPr/>
            </a:pPr>
            <a:r>
              <a:rPr lang="en-US" dirty="0">
                <a:solidFill>
                  <a:schemeClr val="bg1">
                    <a:lumMod val="50000"/>
                  </a:schemeClr>
                </a:solidFill>
                <a:ea typeface="ＭＳ Ｐゴシック" charset="0"/>
              </a:rPr>
              <a:t>Better replacement/insertion policies</a:t>
            </a:r>
          </a:p>
          <a:p>
            <a:pPr lvl="1">
              <a:defRPr/>
            </a:pPr>
            <a:r>
              <a:rPr lang="en-US" dirty="0">
                <a:solidFill>
                  <a:schemeClr val="bg1">
                    <a:lumMod val="50000"/>
                  </a:schemeClr>
                </a:solidFill>
                <a:ea typeface="ＭＳ Ｐゴシック" charset="0"/>
              </a:rPr>
              <a:t>Software approaches</a:t>
            </a:r>
          </a:p>
          <a:p>
            <a:pPr lvl="1">
              <a:defRPr/>
            </a:pPr>
            <a:endParaRPr lang="en-US" sz="400" dirty="0">
              <a:ea typeface="ＭＳ Ｐゴシック" charset="0"/>
            </a:endParaRPr>
          </a:p>
          <a:p>
            <a:pPr>
              <a:defRPr/>
            </a:pPr>
            <a:r>
              <a:rPr lang="en-US" dirty="0"/>
              <a:t>Reducing miss latency/cost</a:t>
            </a:r>
          </a:p>
          <a:p>
            <a:pPr lvl="1">
              <a:defRPr/>
            </a:pPr>
            <a:r>
              <a:rPr lang="en-US" dirty="0">
                <a:solidFill>
                  <a:schemeClr val="bg1">
                    <a:lumMod val="50000"/>
                  </a:schemeClr>
                </a:solidFill>
                <a:ea typeface="ＭＳ Ｐゴシック" charset="0"/>
              </a:rPr>
              <a:t>Multi-level caches</a:t>
            </a:r>
          </a:p>
          <a:p>
            <a:pPr lvl="1">
              <a:defRPr/>
            </a:pPr>
            <a:r>
              <a:rPr lang="en-US" dirty="0">
                <a:solidFill>
                  <a:schemeClr val="bg1">
                    <a:lumMod val="50000"/>
                  </a:schemeClr>
                </a:solidFill>
                <a:ea typeface="ＭＳ Ｐゴシック" charset="0"/>
              </a:rPr>
              <a:t>Critical word first</a:t>
            </a:r>
          </a:p>
          <a:p>
            <a:pPr lvl="1">
              <a:defRPr/>
            </a:pPr>
            <a:r>
              <a:rPr lang="en-US" dirty="0" err="1">
                <a:solidFill>
                  <a:schemeClr val="bg1">
                    <a:lumMod val="50000"/>
                  </a:schemeClr>
                </a:solidFill>
                <a:ea typeface="ＭＳ Ｐゴシック" charset="0"/>
              </a:rPr>
              <a:t>Subblocking</a:t>
            </a:r>
            <a:r>
              <a:rPr lang="en-US" dirty="0">
                <a:solidFill>
                  <a:schemeClr val="bg1">
                    <a:lumMod val="50000"/>
                  </a:schemeClr>
                </a:solidFill>
                <a:ea typeface="ＭＳ Ｐゴシック" charset="0"/>
              </a:rPr>
              <a:t>/sectoring</a:t>
            </a:r>
          </a:p>
          <a:p>
            <a:pPr lvl="1">
              <a:defRPr/>
            </a:pPr>
            <a:r>
              <a:rPr lang="en-US" dirty="0">
                <a:solidFill>
                  <a:srgbClr val="0000FF"/>
                </a:solidFill>
                <a:ea typeface="ＭＳ Ｐゴシック" charset="0"/>
              </a:rPr>
              <a:t>Better replacement/insertion policies</a:t>
            </a:r>
          </a:p>
          <a:p>
            <a:pPr lvl="1">
              <a:defRPr/>
            </a:pPr>
            <a:r>
              <a:rPr lang="en-US" dirty="0">
                <a:solidFill>
                  <a:srgbClr val="0000FF"/>
                </a:solidFill>
                <a:ea typeface="ＭＳ Ｐゴシック" charset="0"/>
              </a:rPr>
              <a:t>Non-blocking caches (multiple cache misses in parallel)</a:t>
            </a:r>
          </a:p>
          <a:p>
            <a:pPr lvl="1">
              <a:defRPr/>
            </a:pPr>
            <a:r>
              <a:rPr lang="en-US" dirty="0">
                <a:solidFill>
                  <a:srgbClr val="0000FF"/>
                </a:solidFill>
                <a:ea typeface="ＭＳ Ｐゴシック" charset="0"/>
              </a:rPr>
              <a:t>Multiple accesses per cycle</a:t>
            </a:r>
          </a:p>
          <a:p>
            <a:pPr lvl="1">
              <a:defRPr/>
            </a:pPr>
            <a:r>
              <a:rPr lang="en-US" dirty="0">
                <a:solidFill>
                  <a:schemeClr val="bg1">
                    <a:lumMod val="50000"/>
                  </a:schemeClr>
                </a:solidFill>
                <a:ea typeface="ＭＳ Ｐゴシック" charset="0"/>
              </a:rPr>
              <a:t>Software approaches</a:t>
            </a:r>
          </a:p>
        </p:txBody>
      </p:sp>
      <p:sp>
        <p:nvSpPr>
          <p:cNvPr id="33177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49B715AC-BB4E-C345-AA88-95F82BA3FC1E}" type="slidenum">
              <a:rPr lang="en-US" altLang="en-US" sz="1600">
                <a:solidFill>
                  <a:srgbClr val="000000"/>
                </a:solidFill>
                <a:latin typeface="Garamond" charset="0"/>
              </a:rPr>
              <a:pPr eaLnBrk="1" hangingPunct="1">
                <a:spcBef>
                  <a:spcPct val="0"/>
                </a:spcBef>
                <a:buClrTx/>
                <a:buSzTx/>
                <a:buFontTx/>
                <a:buNone/>
              </a:pPr>
              <a:t>24</a:t>
            </a:fld>
            <a:endParaRPr lang="en-US" altLang="en-US" sz="1600">
              <a:solidFill>
                <a:srgbClr val="000000"/>
              </a:solidFill>
              <a:latin typeface="Garamond" charset="0"/>
            </a:endParaRPr>
          </a:p>
        </p:txBody>
      </p:sp>
    </p:spTree>
    <p:extLst>
      <p:ext uri="{BB962C8B-B14F-4D97-AF65-F5344CB8AC3E}">
        <p14:creationId xmlns:p14="http://schemas.microsoft.com/office/powerpoint/2010/main" val="2650182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1" name="Title 1"/>
          <p:cNvSpPr>
            <a:spLocks noGrp="1"/>
          </p:cNvSpPr>
          <p:nvPr>
            <p:ph type="title"/>
          </p:nvPr>
        </p:nvSpPr>
        <p:spPr>
          <a:xfrm>
            <a:off x="457200" y="0"/>
            <a:ext cx="8229600" cy="1143000"/>
          </a:xfrm>
        </p:spPr>
        <p:txBody>
          <a:bodyPr/>
          <a:lstStyle/>
          <a:p>
            <a:r>
              <a:rPr lang="en-US" altLang="en-US" dirty="0">
                <a:ea typeface="ＭＳ Ｐゴシック" charset="-128"/>
              </a:rPr>
              <a:t>Miss Latency/Cost</a:t>
            </a:r>
          </a:p>
        </p:txBody>
      </p:sp>
      <p:sp>
        <p:nvSpPr>
          <p:cNvPr id="3" name="Content Placeholder 2"/>
          <p:cNvSpPr>
            <a:spLocks noGrp="1"/>
          </p:cNvSpPr>
          <p:nvPr>
            <p:ph idx="1"/>
          </p:nvPr>
        </p:nvSpPr>
        <p:spPr>
          <a:xfrm>
            <a:off x="228600" y="996950"/>
            <a:ext cx="8610600" cy="5194300"/>
          </a:xfrm>
        </p:spPr>
        <p:txBody>
          <a:bodyPr>
            <a:normAutofit lnSpcReduction="10000"/>
          </a:bodyPr>
          <a:lstStyle/>
          <a:p>
            <a:r>
              <a:rPr lang="en-US" altLang="en-US" dirty="0">
                <a:ea typeface="ＭＳ Ｐゴシック" charset="-128"/>
              </a:rPr>
              <a:t>What is miss latency or miss cost affected by?</a:t>
            </a:r>
          </a:p>
          <a:p>
            <a:pPr lvl="1"/>
            <a:r>
              <a:rPr lang="en-US" altLang="en-US" dirty="0">
                <a:solidFill>
                  <a:srgbClr val="FF0000"/>
                </a:solidFill>
                <a:ea typeface="ＭＳ Ｐゴシック" charset="-128"/>
              </a:rPr>
              <a:t>Where does the miss get serviced from?</a:t>
            </a:r>
          </a:p>
          <a:p>
            <a:pPr lvl="2"/>
            <a:r>
              <a:rPr lang="en-US" altLang="en-US" dirty="0">
                <a:ea typeface="ＭＳ Ｐゴシック" charset="-128"/>
              </a:rPr>
              <a:t>Local vs. remote memory</a:t>
            </a:r>
          </a:p>
          <a:p>
            <a:pPr lvl="2"/>
            <a:r>
              <a:rPr lang="en-US" altLang="en-US" dirty="0">
                <a:ea typeface="ＭＳ Ｐゴシック" charset="-128"/>
              </a:rPr>
              <a:t>What level of cache in the hierarchy?</a:t>
            </a:r>
          </a:p>
          <a:p>
            <a:pPr lvl="2"/>
            <a:r>
              <a:rPr lang="en-US" altLang="en-US" dirty="0">
                <a:ea typeface="ＭＳ Ｐゴシック" charset="-128"/>
              </a:rPr>
              <a:t>Row hit versus row miss in DRAM</a:t>
            </a:r>
          </a:p>
          <a:p>
            <a:pPr lvl="2"/>
            <a:r>
              <a:rPr lang="en-US" altLang="en-US" dirty="0">
                <a:ea typeface="ＭＳ Ｐゴシック" charset="-128"/>
              </a:rPr>
              <a:t>Queueing delays in the memory controller and the interconnect</a:t>
            </a:r>
          </a:p>
          <a:p>
            <a:pPr lvl="2"/>
            <a:r>
              <a:rPr lang="en-US" altLang="en-US" dirty="0">
                <a:ea typeface="ＭＳ Ｐゴシック" charset="-128"/>
              </a:rPr>
              <a:t>…</a:t>
            </a:r>
          </a:p>
          <a:p>
            <a:pPr lvl="1"/>
            <a:r>
              <a:rPr lang="en-US" altLang="en-US" dirty="0">
                <a:solidFill>
                  <a:srgbClr val="FF0000"/>
                </a:solidFill>
                <a:ea typeface="ＭＳ Ｐゴシック" charset="-128"/>
              </a:rPr>
              <a:t>How much does the miss stall the processor?</a:t>
            </a:r>
          </a:p>
          <a:p>
            <a:pPr lvl="2"/>
            <a:r>
              <a:rPr lang="en-US" altLang="en-US" dirty="0">
                <a:ea typeface="ＭＳ Ｐゴシック" charset="-128"/>
              </a:rPr>
              <a:t>Is it overlapped with other latencies?</a:t>
            </a:r>
          </a:p>
          <a:p>
            <a:pPr lvl="2"/>
            <a:r>
              <a:rPr lang="en-US" altLang="en-US" dirty="0">
                <a:ea typeface="ＭＳ Ｐゴシック" charset="-128"/>
              </a:rPr>
              <a:t>Is the data immediately needed?</a:t>
            </a:r>
          </a:p>
          <a:p>
            <a:pPr lvl="2"/>
            <a:r>
              <a:rPr lang="en-US" altLang="en-US" dirty="0">
                <a:ea typeface="ＭＳ Ｐゴシック" charset="-128"/>
              </a:rPr>
              <a:t>…</a:t>
            </a:r>
          </a:p>
        </p:txBody>
      </p:sp>
      <p:sp>
        <p:nvSpPr>
          <p:cNvPr id="33280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7A5A72AD-627A-6B46-ACEB-072D8FD059E8}" type="slidenum">
              <a:rPr lang="en-US" altLang="en-US" sz="1600">
                <a:solidFill>
                  <a:srgbClr val="000000"/>
                </a:solidFill>
                <a:latin typeface="Garamond" charset="0"/>
              </a:rPr>
              <a:pPr eaLnBrk="1" hangingPunct="1">
                <a:spcBef>
                  <a:spcPct val="0"/>
                </a:spcBef>
                <a:buClrTx/>
                <a:buSzTx/>
                <a:buFontTx/>
                <a:buNone/>
              </a:pPr>
              <a:t>25</a:t>
            </a:fld>
            <a:endParaRPr lang="en-US" altLang="en-US" sz="1600">
              <a:solidFill>
                <a:srgbClr val="000000"/>
              </a:solidFill>
              <a:latin typeface="Garamond" charset="0"/>
            </a:endParaRPr>
          </a:p>
        </p:txBody>
      </p:sp>
    </p:spTree>
    <p:extLst>
      <p:ext uri="{BB962C8B-B14F-4D97-AF65-F5344CB8AC3E}">
        <p14:creationId xmlns:p14="http://schemas.microsoft.com/office/powerpoint/2010/main" val="1082258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Rectangle 2"/>
          <p:cNvSpPr>
            <a:spLocks noGrp="1" noChangeArrowheads="1"/>
          </p:cNvSpPr>
          <p:nvPr>
            <p:ph type="title"/>
          </p:nvPr>
        </p:nvSpPr>
        <p:spPr/>
        <p:txBody>
          <a:bodyPr/>
          <a:lstStyle/>
          <a:p>
            <a:r>
              <a:rPr lang="en-US" altLang="en-US">
                <a:ea typeface="ＭＳ Ｐゴシック" charset="-128"/>
              </a:rPr>
              <a:t>Memory Level Parallelism (MLP) </a:t>
            </a:r>
          </a:p>
        </p:txBody>
      </p:sp>
      <p:sp>
        <p:nvSpPr>
          <p:cNvPr id="91139" name="Rectangle 3"/>
          <p:cNvSpPr>
            <a:spLocks noGrp="1" noChangeArrowheads="1"/>
          </p:cNvSpPr>
          <p:nvPr>
            <p:ph type="body" idx="1"/>
          </p:nvPr>
        </p:nvSpPr>
        <p:spPr>
          <a:xfrm>
            <a:off x="457200" y="3492500"/>
            <a:ext cx="8382000" cy="2667000"/>
          </a:xfrm>
        </p:spPr>
        <p:txBody>
          <a:bodyPr>
            <a:normAutofit fontScale="85000" lnSpcReduction="10000"/>
          </a:bodyPr>
          <a:lstStyle/>
          <a:p>
            <a:pPr>
              <a:buFont typeface="Wingdings" charset="2"/>
              <a:buChar char="q"/>
            </a:pPr>
            <a:r>
              <a:rPr lang="en-US" altLang="en-US">
                <a:ea typeface="ＭＳ Ｐゴシック" charset="-128"/>
              </a:rPr>
              <a:t>Memory Level Parallelism (MLP) means generating and servicing multiple memory accesses in parallel </a:t>
            </a:r>
            <a:r>
              <a:rPr lang="en-US" altLang="en-US" sz="1800">
                <a:ea typeface="ＭＳ Ｐゴシック" charset="-128"/>
              </a:rPr>
              <a:t>[Glew</a:t>
            </a:r>
            <a:r>
              <a:rPr lang="ja-JP" altLang="en-US" sz="1800">
                <a:ea typeface="ＭＳ Ｐゴシック" charset="-128"/>
              </a:rPr>
              <a:t>’</a:t>
            </a:r>
            <a:r>
              <a:rPr lang="en-US" altLang="ja-JP" sz="1800">
                <a:ea typeface="ＭＳ Ｐゴシック" charset="-128"/>
              </a:rPr>
              <a:t>98]</a:t>
            </a:r>
            <a:endParaRPr lang="en-US" altLang="ja-JP">
              <a:ea typeface="ＭＳ Ｐゴシック" charset="-128"/>
            </a:endParaRPr>
          </a:p>
          <a:p>
            <a:pPr>
              <a:buFont typeface="Wingdings" charset="2"/>
              <a:buNone/>
            </a:pPr>
            <a:endParaRPr lang="en-US" altLang="en-US" sz="800">
              <a:ea typeface="ＭＳ Ｐゴシック" charset="-128"/>
            </a:endParaRPr>
          </a:p>
          <a:p>
            <a:pPr>
              <a:buFont typeface="Wingdings" charset="2"/>
              <a:buChar char="q"/>
            </a:pPr>
            <a:r>
              <a:rPr lang="en-US" altLang="en-US">
                <a:ea typeface="ＭＳ Ｐゴシック" charset="-128"/>
              </a:rPr>
              <a:t>Several techniques to improve MLP </a:t>
            </a:r>
            <a:r>
              <a:rPr lang="en-US" altLang="en-US" sz="1800">
                <a:ea typeface="ＭＳ Ｐゴシック" charset="-128"/>
              </a:rPr>
              <a:t>(e.g., out-of-order execution)</a:t>
            </a:r>
          </a:p>
          <a:p>
            <a:pPr>
              <a:buFont typeface="Wingdings" charset="2"/>
              <a:buChar char="q"/>
            </a:pPr>
            <a:endParaRPr lang="en-US" altLang="en-US" sz="800">
              <a:ea typeface="ＭＳ Ｐゴシック" charset="-128"/>
            </a:endParaRPr>
          </a:p>
          <a:p>
            <a:pPr>
              <a:buFont typeface="Wingdings" charset="2"/>
              <a:buChar char="q"/>
            </a:pPr>
            <a:r>
              <a:rPr lang="en-US" altLang="en-US">
                <a:ea typeface="ＭＳ Ｐゴシック" charset="-128"/>
              </a:rPr>
              <a:t>MLP varies. Some misses are isolated and some parallel </a:t>
            </a:r>
          </a:p>
          <a:p>
            <a:pPr>
              <a:buFont typeface="Wingdings" charset="2"/>
              <a:buChar char="q"/>
            </a:pPr>
            <a:endParaRPr lang="en-US" altLang="en-US" sz="800">
              <a:ea typeface="ＭＳ Ｐゴシック" charset="-128"/>
            </a:endParaRPr>
          </a:p>
          <a:p>
            <a:pPr algn="ctr">
              <a:buFont typeface="Wingdings" charset="2"/>
              <a:buNone/>
            </a:pPr>
            <a:r>
              <a:rPr lang="en-US" altLang="en-US">
                <a:ea typeface="ＭＳ Ｐゴシック" charset="-128"/>
              </a:rPr>
              <a:t>	How does this affect cache replacement?</a:t>
            </a:r>
          </a:p>
        </p:txBody>
      </p:sp>
      <p:sp>
        <p:nvSpPr>
          <p:cNvPr id="333827" name="Rectangle 18"/>
          <p:cNvSpPr>
            <a:spLocks noChangeArrowheads="1"/>
          </p:cNvSpPr>
          <p:nvPr/>
        </p:nvSpPr>
        <p:spPr bwMode="auto">
          <a:xfrm>
            <a:off x="762000" y="1450975"/>
            <a:ext cx="7543800" cy="1676400"/>
          </a:xfrm>
          <a:prstGeom prst="rect">
            <a:avLst/>
          </a:prstGeom>
          <a:solidFill>
            <a:srgbClr val="EAEAEA"/>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3828" name="Rectangle 4"/>
          <p:cNvSpPr>
            <a:spLocks noChangeArrowheads="1"/>
          </p:cNvSpPr>
          <p:nvPr/>
        </p:nvSpPr>
        <p:spPr bwMode="auto">
          <a:xfrm>
            <a:off x="1905000" y="2136775"/>
            <a:ext cx="2209800" cy="228600"/>
          </a:xfrm>
          <a:prstGeom prst="rect">
            <a:avLst/>
          </a:prstGeom>
          <a:solidFill>
            <a:srgbClr val="FF9933"/>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3829" name="Rectangle 5"/>
          <p:cNvSpPr>
            <a:spLocks noChangeArrowheads="1"/>
          </p:cNvSpPr>
          <p:nvPr/>
        </p:nvSpPr>
        <p:spPr bwMode="auto">
          <a:xfrm>
            <a:off x="4876800" y="1984375"/>
            <a:ext cx="2209800" cy="228600"/>
          </a:xfrm>
          <a:prstGeom prst="rect">
            <a:avLst/>
          </a:prstGeom>
          <a:solidFill>
            <a:srgbClr val="FF9933"/>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3830" name="Rectangle 7"/>
          <p:cNvSpPr>
            <a:spLocks noChangeArrowheads="1"/>
          </p:cNvSpPr>
          <p:nvPr/>
        </p:nvSpPr>
        <p:spPr bwMode="auto">
          <a:xfrm>
            <a:off x="4648200" y="2365375"/>
            <a:ext cx="2209800" cy="228600"/>
          </a:xfrm>
          <a:prstGeom prst="rect">
            <a:avLst/>
          </a:prstGeom>
          <a:solidFill>
            <a:srgbClr val="FF9933"/>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3831" name="Line 8"/>
          <p:cNvSpPr>
            <a:spLocks noChangeShapeType="1"/>
          </p:cNvSpPr>
          <p:nvPr/>
        </p:nvSpPr>
        <p:spPr bwMode="auto">
          <a:xfrm>
            <a:off x="1870075" y="2898775"/>
            <a:ext cx="5410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3832" name="Text Box 9"/>
          <p:cNvSpPr txBox="1">
            <a:spLocks noChangeArrowheads="1"/>
          </p:cNvSpPr>
          <p:nvPr/>
        </p:nvSpPr>
        <p:spPr bwMode="auto">
          <a:xfrm>
            <a:off x="7261225" y="2625725"/>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1800">
                <a:solidFill>
                  <a:srgbClr val="000000"/>
                </a:solidFill>
                <a:latin typeface="Arial" charset="0"/>
              </a:rPr>
              <a:t>time</a:t>
            </a:r>
          </a:p>
        </p:txBody>
      </p:sp>
      <p:sp>
        <p:nvSpPr>
          <p:cNvPr id="333833" name="Text Box 10"/>
          <p:cNvSpPr txBox="1">
            <a:spLocks noChangeArrowheads="1"/>
          </p:cNvSpPr>
          <p:nvPr/>
        </p:nvSpPr>
        <p:spPr bwMode="auto">
          <a:xfrm>
            <a:off x="1600200" y="2060575"/>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1800" b="1">
                <a:solidFill>
                  <a:srgbClr val="000000"/>
                </a:solidFill>
                <a:latin typeface="Arial" charset="0"/>
              </a:rPr>
              <a:t>A</a:t>
            </a:r>
          </a:p>
        </p:txBody>
      </p:sp>
      <p:sp>
        <p:nvSpPr>
          <p:cNvPr id="333834" name="Text Box 11"/>
          <p:cNvSpPr txBox="1">
            <a:spLocks noChangeArrowheads="1"/>
          </p:cNvSpPr>
          <p:nvPr/>
        </p:nvSpPr>
        <p:spPr bwMode="auto">
          <a:xfrm>
            <a:off x="4575175" y="1895475"/>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1800" b="1">
                <a:solidFill>
                  <a:srgbClr val="000000"/>
                </a:solidFill>
                <a:latin typeface="Arial" charset="0"/>
              </a:rPr>
              <a:t>B</a:t>
            </a:r>
          </a:p>
        </p:txBody>
      </p:sp>
      <p:sp>
        <p:nvSpPr>
          <p:cNvPr id="333835" name="Text Box 12"/>
          <p:cNvSpPr txBox="1">
            <a:spLocks noChangeArrowheads="1"/>
          </p:cNvSpPr>
          <p:nvPr/>
        </p:nvSpPr>
        <p:spPr bwMode="auto">
          <a:xfrm>
            <a:off x="4330700" y="22860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1800" b="1">
                <a:solidFill>
                  <a:srgbClr val="000000"/>
                </a:solidFill>
                <a:latin typeface="Arial" charset="0"/>
              </a:rPr>
              <a:t>C</a:t>
            </a:r>
          </a:p>
        </p:txBody>
      </p:sp>
      <p:sp>
        <p:nvSpPr>
          <p:cNvPr id="333836" name="Line 13"/>
          <p:cNvSpPr>
            <a:spLocks noChangeShapeType="1"/>
          </p:cNvSpPr>
          <p:nvPr/>
        </p:nvSpPr>
        <p:spPr bwMode="auto">
          <a:xfrm>
            <a:off x="2362200" y="1908175"/>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3837" name="Text Box 14"/>
          <p:cNvSpPr txBox="1">
            <a:spLocks noChangeArrowheads="1"/>
          </p:cNvSpPr>
          <p:nvPr/>
        </p:nvSpPr>
        <p:spPr bwMode="auto">
          <a:xfrm>
            <a:off x="1447800" y="15240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1800">
                <a:solidFill>
                  <a:srgbClr val="000000"/>
                </a:solidFill>
                <a:latin typeface="Arial" charset="0"/>
              </a:rPr>
              <a:t>isolated miss</a:t>
            </a:r>
          </a:p>
        </p:txBody>
      </p:sp>
      <p:sp>
        <p:nvSpPr>
          <p:cNvPr id="333838" name="Text Box 15"/>
          <p:cNvSpPr txBox="1">
            <a:spLocks noChangeArrowheads="1"/>
          </p:cNvSpPr>
          <p:nvPr/>
        </p:nvSpPr>
        <p:spPr bwMode="auto">
          <a:xfrm>
            <a:off x="6216650" y="145097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1800">
                <a:solidFill>
                  <a:srgbClr val="000000"/>
                </a:solidFill>
                <a:latin typeface="Arial" charset="0"/>
              </a:rPr>
              <a:t>parallel miss</a:t>
            </a:r>
          </a:p>
        </p:txBody>
      </p:sp>
      <p:sp>
        <p:nvSpPr>
          <p:cNvPr id="333839" name="Line 16"/>
          <p:cNvSpPr>
            <a:spLocks noChangeShapeType="1"/>
          </p:cNvSpPr>
          <p:nvPr/>
        </p:nvSpPr>
        <p:spPr bwMode="auto">
          <a:xfrm flipH="1">
            <a:off x="5943600" y="1755775"/>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3840" name="Line 17"/>
          <p:cNvSpPr>
            <a:spLocks noChangeShapeType="1"/>
          </p:cNvSpPr>
          <p:nvPr/>
        </p:nvSpPr>
        <p:spPr bwMode="auto">
          <a:xfrm flipH="1">
            <a:off x="6096000" y="1755775"/>
            <a:ext cx="152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125839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113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11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3" name="Title 1"/>
          <p:cNvSpPr>
            <a:spLocks noGrp="1"/>
          </p:cNvSpPr>
          <p:nvPr>
            <p:ph type="title"/>
          </p:nvPr>
        </p:nvSpPr>
        <p:spPr>
          <a:xfrm>
            <a:off x="228600" y="111579"/>
            <a:ext cx="8686800" cy="1143000"/>
          </a:xfrm>
        </p:spPr>
        <p:txBody>
          <a:bodyPr>
            <a:normAutofit fontScale="90000"/>
          </a:bodyPr>
          <a:lstStyle/>
          <a:p>
            <a:r>
              <a:rPr lang="en-US" altLang="en-US" dirty="0">
                <a:ea typeface="ＭＳ Ｐゴシック" charset="-128"/>
              </a:rPr>
              <a:t>Traditional Cache Replacement Policies</a:t>
            </a:r>
          </a:p>
        </p:txBody>
      </p:sp>
      <p:sp>
        <p:nvSpPr>
          <p:cNvPr id="93186" name="Content Placeholder 2"/>
          <p:cNvSpPr>
            <a:spLocks noGrp="1"/>
          </p:cNvSpPr>
          <p:nvPr>
            <p:ph idx="1"/>
          </p:nvPr>
        </p:nvSpPr>
        <p:spPr>
          <a:xfrm>
            <a:off x="228600" y="1219200"/>
            <a:ext cx="8610600" cy="4972050"/>
          </a:xfrm>
        </p:spPr>
        <p:txBody>
          <a:bodyPr>
            <a:normAutofit fontScale="85000" lnSpcReduction="10000"/>
          </a:bodyPr>
          <a:lstStyle/>
          <a:p>
            <a:pPr defTabSz="912813">
              <a:lnSpc>
                <a:spcPct val="87000"/>
              </a:lnSpc>
              <a:buFont typeface="Wingdings" charset="2"/>
              <a:buChar char="q"/>
            </a:pPr>
            <a:r>
              <a:rPr lang="en-US" altLang="en-US">
                <a:ea typeface="ＭＳ Ｐゴシック" charset="-128"/>
              </a:rPr>
              <a:t>Traditional cache replacement policies try to reduce miss count</a:t>
            </a:r>
          </a:p>
          <a:p>
            <a:pPr defTabSz="912813">
              <a:lnSpc>
                <a:spcPct val="87000"/>
              </a:lnSpc>
              <a:buFont typeface="Wingdings" charset="2"/>
              <a:buNone/>
            </a:pPr>
            <a:endParaRPr lang="en-US" altLang="en-US">
              <a:ea typeface="ＭＳ Ｐゴシック" charset="-128"/>
            </a:endParaRPr>
          </a:p>
          <a:p>
            <a:pPr defTabSz="912813">
              <a:buFont typeface="Wingdings" charset="2"/>
              <a:buChar char="q"/>
            </a:pPr>
            <a:r>
              <a:rPr lang="en-US" altLang="en-US">
                <a:solidFill>
                  <a:srgbClr val="FF0000"/>
                </a:solidFill>
                <a:ea typeface="ＭＳ Ｐゴシック" charset="-128"/>
              </a:rPr>
              <a:t>Implicit assumption</a:t>
            </a:r>
            <a:r>
              <a:rPr lang="en-US" altLang="en-US">
                <a:ea typeface="ＭＳ Ｐゴシック" charset="-128"/>
              </a:rPr>
              <a:t>: Reducing miss count reduces memory-related stall time </a:t>
            </a:r>
          </a:p>
          <a:p>
            <a:pPr defTabSz="912813">
              <a:buFont typeface="Wingdings" charset="2"/>
              <a:buChar char="q"/>
            </a:pPr>
            <a:endParaRPr lang="en-US" altLang="en-US">
              <a:ea typeface="ＭＳ Ｐゴシック" charset="-128"/>
            </a:endParaRPr>
          </a:p>
          <a:p>
            <a:pPr defTabSz="912813">
              <a:buFont typeface="Wingdings" charset="2"/>
              <a:buChar char="q"/>
            </a:pPr>
            <a:r>
              <a:rPr lang="en-US" altLang="en-US">
                <a:ea typeface="ＭＳ Ｐゴシック" charset="-128"/>
              </a:rPr>
              <a:t>Misses with varying cost/MLP </a:t>
            </a:r>
            <a:r>
              <a:rPr lang="en-US" altLang="en-US">
                <a:solidFill>
                  <a:srgbClr val="FF0000"/>
                </a:solidFill>
                <a:ea typeface="ＭＳ Ｐゴシック" charset="-128"/>
              </a:rPr>
              <a:t>breaks</a:t>
            </a:r>
            <a:r>
              <a:rPr lang="en-US" altLang="en-US">
                <a:ea typeface="ＭＳ Ｐゴシック" charset="-128"/>
              </a:rPr>
              <a:t> this assumption!</a:t>
            </a:r>
          </a:p>
          <a:p>
            <a:pPr defTabSz="912813">
              <a:buFont typeface="Wingdings" charset="2"/>
              <a:buNone/>
            </a:pPr>
            <a:endParaRPr lang="en-US" altLang="en-US">
              <a:ea typeface="ＭＳ Ｐゴシック" charset="-128"/>
            </a:endParaRPr>
          </a:p>
          <a:p>
            <a:pPr defTabSz="912813">
              <a:buFont typeface="Wingdings" charset="2"/>
              <a:buChar char="q"/>
            </a:pPr>
            <a:r>
              <a:rPr lang="en-US" altLang="en-US">
                <a:solidFill>
                  <a:srgbClr val="0432FF"/>
                </a:solidFill>
                <a:ea typeface="ＭＳ Ｐゴシック" charset="-128"/>
              </a:rPr>
              <a:t>Eliminating an isolated miss helps performance more than eliminating a parallel miss</a:t>
            </a:r>
          </a:p>
          <a:p>
            <a:pPr defTabSz="912813">
              <a:buFont typeface="Wingdings" charset="2"/>
              <a:buChar char="q"/>
            </a:pPr>
            <a:r>
              <a:rPr lang="en-US" altLang="en-US">
                <a:solidFill>
                  <a:srgbClr val="0432FF"/>
                </a:solidFill>
                <a:ea typeface="ＭＳ Ｐゴシック" charset="-128"/>
              </a:rPr>
              <a:t>Eliminating a higher-latency miss could help performance more than eliminating a lower-latency miss</a:t>
            </a:r>
          </a:p>
          <a:p>
            <a:pPr defTabSz="912813"/>
            <a:endParaRPr lang="en-US" altLang="en-US">
              <a:ea typeface="ＭＳ Ｐゴシック" charset="-128"/>
            </a:endParaRPr>
          </a:p>
        </p:txBody>
      </p:sp>
      <p:sp>
        <p:nvSpPr>
          <p:cNvPr id="33587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F1A16F3D-B03E-994B-A7F7-7C89D5B4046F}" type="slidenum">
              <a:rPr lang="en-US" altLang="en-US" sz="1600">
                <a:solidFill>
                  <a:srgbClr val="000000"/>
                </a:solidFill>
                <a:latin typeface="Garamond" charset="0"/>
              </a:rPr>
              <a:pPr eaLnBrk="1" hangingPunct="1">
                <a:spcBef>
                  <a:spcPct val="0"/>
                </a:spcBef>
                <a:buClrTx/>
                <a:buSzTx/>
                <a:buFontTx/>
                <a:buNone/>
              </a:pPr>
              <a:t>27</a:t>
            </a:fld>
            <a:endParaRPr lang="en-US" altLang="en-US" sz="1600">
              <a:solidFill>
                <a:srgbClr val="000000"/>
              </a:solidFill>
              <a:latin typeface="Garamond" charset="0"/>
            </a:endParaRPr>
          </a:p>
        </p:txBody>
      </p:sp>
    </p:spTree>
    <p:extLst>
      <p:ext uri="{BB962C8B-B14F-4D97-AF65-F5344CB8AC3E}">
        <p14:creationId xmlns:p14="http://schemas.microsoft.com/office/powerpoint/2010/main" val="976644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18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3186">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31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7" name="Text Box 26"/>
          <p:cNvSpPr txBox="1">
            <a:spLocks noChangeArrowheads="1"/>
          </p:cNvSpPr>
          <p:nvPr/>
        </p:nvSpPr>
        <p:spPr bwMode="auto">
          <a:xfrm>
            <a:off x="533400" y="3048000"/>
            <a:ext cx="8001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r>
              <a:rPr lang="en-US" altLang="en-US" sz="1800">
                <a:solidFill>
                  <a:srgbClr val="000000"/>
                </a:solidFill>
              </a:rPr>
              <a:t>Misses to blocks P1, P2, P3, P4 can be parallel</a:t>
            </a:r>
          </a:p>
          <a:p>
            <a:pPr eaLnBrk="1" hangingPunct="1">
              <a:spcBef>
                <a:spcPct val="0"/>
              </a:spcBef>
              <a:buClrTx/>
              <a:buSzTx/>
              <a:buFontTx/>
              <a:buNone/>
            </a:pPr>
            <a:r>
              <a:rPr lang="en-US" altLang="en-US" sz="1800">
                <a:solidFill>
                  <a:srgbClr val="000000"/>
                </a:solidFill>
              </a:rPr>
              <a:t>Misses to blocks S1, S2, and S3 are isolated</a:t>
            </a:r>
          </a:p>
        </p:txBody>
      </p:sp>
      <p:sp>
        <p:nvSpPr>
          <p:cNvPr id="2575387" name="Text Box 27"/>
          <p:cNvSpPr txBox="1">
            <a:spLocks noChangeArrowheads="1"/>
          </p:cNvSpPr>
          <p:nvPr/>
        </p:nvSpPr>
        <p:spPr bwMode="auto">
          <a:xfrm>
            <a:off x="533400" y="4114800"/>
            <a:ext cx="8229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914400" indent="-45720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r>
              <a:rPr lang="en-US" altLang="en-US" sz="1800">
                <a:solidFill>
                  <a:srgbClr val="000000"/>
                </a:solidFill>
              </a:rPr>
              <a:t>Two replacement algorithms:</a:t>
            </a:r>
          </a:p>
          <a:p>
            <a:pPr lvl="1" eaLnBrk="1" hangingPunct="1">
              <a:spcBef>
                <a:spcPct val="0"/>
              </a:spcBef>
              <a:buClrTx/>
              <a:buSzTx/>
              <a:buFontTx/>
              <a:buAutoNum type="arabicPeriod"/>
            </a:pPr>
            <a:r>
              <a:rPr lang="en-US" altLang="en-US" sz="1800">
                <a:solidFill>
                  <a:srgbClr val="000000"/>
                </a:solidFill>
              </a:rPr>
              <a:t>Minimizes miss count (Belady</a:t>
            </a:r>
            <a:r>
              <a:rPr lang="ja-JP" altLang="en-US" sz="1800">
                <a:solidFill>
                  <a:srgbClr val="000000"/>
                </a:solidFill>
              </a:rPr>
              <a:t>’</a:t>
            </a:r>
            <a:r>
              <a:rPr lang="en-US" altLang="ja-JP" sz="1800">
                <a:solidFill>
                  <a:srgbClr val="000000"/>
                </a:solidFill>
              </a:rPr>
              <a:t>s OPT)</a:t>
            </a:r>
          </a:p>
          <a:p>
            <a:pPr lvl="1" eaLnBrk="1" hangingPunct="1">
              <a:spcBef>
                <a:spcPct val="0"/>
              </a:spcBef>
              <a:buClrTx/>
              <a:buSzTx/>
              <a:buFontTx/>
              <a:buAutoNum type="arabicPeriod"/>
            </a:pPr>
            <a:r>
              <a:rPr lang="en-US" altLang="en-US" sz="1800">
                <a:solidFill>
                  <a:srgbClr val="000000"/>
                </a:solidFill>
              </a:rPr>
              <a:t>Reduces isolated miss (MLP-Aware)</a:t>
            </a:r>
          </a:p>
          <a:p>
            <a:pPr eaLnBrk="1" hangingPunct="1">
              <a:spcBef>
                <a:spcPct val="0"/>
              </a:spcBef>
              <a:buClrTx/>
              <a:buSzTx/>
              <a:buFontTx/>
              <a:buAutoNum type="arabicPeriod"/>
            </a:pPr>
            <a:endParaRPr lang="en-US" altLang="en-US" sz="1800">
              <a:solidFill>
                <a:srgbClr val="000000"/>
              </a:solidFill>
            </a:endParaRPr>
          </a:p>
          <a:p>
            <a:pPr eaLnBrk="1" hangingPunct="1">
              <a:spcBef>
                <a:spcPct val="0"/>
              </a:spcBef>
              <a:buClrTx/>
              <a:buSzTx/>
              <a:buFontTx/>
              <a:buNone/>
            </a:pPr>
            <a:r>
              <a:rPr lang="en-US" altLang="en-US" sz="1800">
                <a:solidFill>
                  <a:srgbClr val="000000"/>
                </a:solidFill>
                <a:latin typeface="Arial" charset="0"/>
              </a:rPr>
              <a:t>For a fully associative cache containing 4 blocks</a:t>
            </a:r>
            <a:endParaRPr lang="en-US" altLang="en-US" sz="1800">
              <a:solidFill>
                <a:srgbClr val="000000"/>
              </a:solidFill>
            </a:endParaRPr>
          </a:p>
        </p:txBody>
      </p:sp>
      <p:grpSp>
        <p:nvGrpSpPr>
          <p:cNvPr id="336899" name="Group 44"/>
          <p:cNvGrpSpPr>
            <a:grpSpLocks/>
          </p:cNvGrpSpPr>
          <p:nvPr/>
        </p:nvGrpSpPr>
        <p:grpSpPr bwMode="auto">
          <a:xfrm>
            <a:off x="457200" y="1600200"/>
            <a:ext cx="7772400" cy="1155700"/>
            <a:chOff x="288" y="1000"/>
            <a:chExt cx="4896" cy="728"/>
          </a:xfrm>
        </p:grpSpPr>
        <p:sp>
          <p:nvSpPr>
            <p:cNvPr id="336901" name="Oval 6"/>
            <p:cNvSpPr>
              <a:spLocks noChangeArrowheads="1"/>
            </p:cNvSpPr>
            <p:nvPr/>
          </p:nvSpPr>
          <p:spPr bwMode="auto">
            <a:xfrm>
              <a:off x="3312" y="1392"/>
              <a:ext cx="298" cy="308"/>
            </a:xfrm>
            <a:prstGeom prst="ellipse">
              <a:avLst/>
            </a:prstGeom>
            <a:solidFill>
              <a:srgbClr val="FF99CC"/>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900" b="1">
                  <a:solidFill>
                    <a:srgbClr val="000000"/>
                  </a:solidFill>
                  <a:latin typeface="Lucida Sans Unicode" charset="0"/>
                </a:rPr>
                <a:t>S1</a:t>
              </a:r>
            </a:p>
          </p:txBody>
        </p:sp>
        <p:sp>
          <p:nvSpPr>
            <p:cNvPr id="336902" name="AutoShape 29"/>
            <p:cNvSpPr>
              <a:spLocks noChangeArrowheads="1"/>
            </p:cNvSpPr>
            <p:nvPr/>
          </p:nvSpPr>
          <p:spPr bwMode="auto">
            <a:xfrm>
              <a:off x="720" y="1384"/>
              <a:ext cx="912" cy="336"/>
            </a:xfrm>
            <a:prstGeom prst="roundRect">
              <a:avLst>
                <a:gd name="adj" fmla="val 16667"/>
              </a:avLst>
            </a:prstGeom>
            <a:solidFill>
              <a:srgbClr val="CCFF99"/>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900" b="1">
                  <a:solidFill>
                    <a:srgbClr val="000000"/>
                  </a:solidFill>
                  <a:latin typeface="Lucida Sans Unicode" charset="0"/>
                </a:rPr>
                <a:t>P4 P3 P2 P1</a:t>
              </a:r>
            </a:p>
          </p:txBody>
        </p:sp>
        <p:sp>
          <p:nvSpPr>
            <p:cNvPr id="336903" name="AutoShape 30"/>
            <p:cNvSpPr>
              <a:spLocks noChangeArrowheads="1"/>
            </p:cNvSpPr>
            <p:nvPr/>
          </p:nvSpPr>
          <p:spPr bwMode="auto">
            <a:xfrm>
              <a:off x="2016" y="1392"/>
              <a:ext cx="912" cy="336"/>
            </a:xfrm>
            <a:prstGeom prst="roundRect">
              <a:avLst>
                <a:gd name="adj" fmla="val 16667"/>
              </a:avLst>
            </a:prstGeom>
            <a:solidFill>
              <a:srgbClr val="CCFF99"/>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900" b="1">
                  <a:solidFill>
                    <a:srgbClr val="000000"/>
                  </a:solidFill>
                  <a:latin typeface="Lucida Sans Unicode" charset="0"/>
                </a:rPr>
                <a:t>P1 P2 P3 P4</a:t>
              </a:r>
            </a:p>
          </p:txBody>
        </p:sp>
        <p:sp>
          <p:nvSpPr>
            <p:cNvPr id="336904" name="Line 31"/>
            <p:cNvSpPr>
              <a:spLocks noChangeShapeType="1"/>
            </p:cNvSpPr>
            <p:nvPr/>
          </p:nvSpPr>
          <p:spPr bwMode="auto">
            <a:xfrm>
              <a:off x="1632" y="153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6905" name="Line 32"/>
            <p:cNvSpPr>
              <a:spLocks noChangeShapeType="1"/>
            </p:cNvSpPr>
            <p:nvPr/>
          </p:nvSpPr>
          <p:spPr bwMode="auto">
            <a:xfrm>
              <a:off x="2936" y="153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6906" name="Line 33"/>
            <p:cNvSpPr>
              <a:spLocks noChangeShapeType="1"/>
            </p:cNvSpPr>
            <p:nvPr/>
          </p:nvSpPr>
          <p:spPr bwMode="auto">
            <a:xfrm>
              <a:off x="3600" y="153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6907" name="Line 34"/>
            <p:cNvSpPr>
              <a:spLocks noChangeShapeType="1"/>
            </p:cNvSpPr>
            <p:nvPr/>
          </p:nvSpPr>
          <p:spPr bwMode="auto">
            <a:xfrm>
              <a:off x="4272" y="153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6908" name="Line 36"/>
            <p:cNvSpPr>
              <a:spLocks noChangeShapeType="1"/>
            </p:cNvSpPr>
            <p:nvPr/>
          </p:nvSpPr>
          <p:spPr bwMode="auto">
            <a:xfrm rot="10800000" flipV="1">
              <a:off x="464" y="1016"/>
              <a:ext cx="47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6909" name="Line 37"/>
            <p:cNvSpPr>
              <a:spLocks noChangeShapeType="1"/>
            </p:cNvSpPr>
            <p:nvPr/>
          </p:nvSpPr>
          <p:spPr bwMode="auto">
            <a:xfrm>
              <a:off x="4944" y="1536"/>
              <a:ext cx="24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6910" name="Line 38"/>
            <p:cNvSpPr>
              <a:spLocks noChangeShapeType="1"/>
            </p:cNvSpPr>
            <p:nvPr/>
          </p:nvSpPr>
          <p:spPr bwMode="auto">
            <a:xfrm>
              <a:off x="288" y="1536"/>
              <a:ext cx="43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6911" name="Line 39"/>
            <p:cNvSpPr>
              <a:spLocks noChangeShapeType="1"/>
            </p:cNvSpPr>
            <p:nvPr/>
          </p:nvSpPr>
          <p:spPr bwMode="auto">
            <a:xfrm flipH="1">
              <a:off x="472" y="1008"/>
              <a:ext cx="0" cy="52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6912" name="Line 40"/>
            <p:cNvSpPr>
              <a:spLocks noChangeShapeType="1"/>
            </p:cNvSpPr>
            <p:nvPr/>
          </p:nvSpPr>
          <p:spPr bwMode="auto">
            <a:xfrm flipV="1">
              <a:off x="5168" y="1000"/>
              <a:ext cx="0" cy="5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6913" name="Oval 42"/>
            <p:cNvSpPr>
              <a:spLocks noChangeArrowheads="1"/>
            </p:cNvSpPr>
            <p:nvPr/>
          </p:nvSpPr>
          <p:spPr bwMode="auto">
            <a:xfrm>
              <a:off x="3976" y="1384"/>
              <a:ext cx="298" cy="308"/>
            </a:xfrm>
            <a:prstGeom prst="ellipse">
              <a:avLst/>
            </a:prstGeom>
            <a:solidFill>
              <a:srgbClr val="FF99CC"/>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900" b="1">
                  <a:solidFill>
                    <a:srgbClr val="000000"/>
                  </a:solidFill>
                  <a:latin typeface="Lucida Sans Unicode" charset="0"/>
                </a:rPr>
                <a:t>S2</a:t>
              </a:r>
            </a:p>
          </p:txBody>
        </p:sp>
        <p:sp>
          <p:nvSpPr>
            <p:cNvPr id="336914" name="Oval 43"/>
            <p:cNvSpPr>
              <a:spLocks noChangeArrowheads="1"/>
            </p:cNvSpPr>
            <p:nvPr/>
          </p:nvSpPr>
          <p:spPr bwMode="auto">
            <a:xfrm>
              <a:off x="4648" y="1384"/>
              <a:ext cx="298" cy="308"/>
            </a:xfrm>
            <a:prstGeom prst="ellipse">
              <a:avLst/>
            </a:prstGeom>
            <a:solidFill>
              <a:srgbClr val="FF99CC"/>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900" b="1">
                  <a:solidFill>
                    <a:srgbClr val="000000"/>
                  </a:solidFill>
                  <a:latin typeface="Lucida Sans Unicode" charset="0"/>
                </a:rPr>
                <a:t>S3</a:t>
              </a:r>
            </a:p>
          </p:txBody>
        </p:sp>
      </p:grpSp>
      <p:sp>
        <p:nvSpPr>
          <p:cNvPr id="336900" name="Title 20"/>
          <p:cNvSpPr>
            <a:spLocks noGrp="1"/>
          </p:cNvSpPr>
          <p:nvPr>
            <p:ph type="title"/>
          </p:nvPr>
        </p:nvSpPr>
        <p:spPr/>
        <p:txBody>
          <a:bodyPr/>
          <a:lstStyle/>
          <a:p>
            <a:r>
              <a:rPr lang="en-US" altLang="en-US">
                <a:ea typeface="ＭＳ Ｐゴシック" charset="-128"/>
              </a:rPr>
              <a:t>An Example</a:t>
            </a:r>
          </a:p>
        </p:txBody>
      </p:sp>
    </p:spTree>
    <p:extLst>
      <p:ext uri="{BB962C8B-B14F-4D97-AF65-F5344CB8AC3E}">
        <p14:creationId xmlns:p14="http://schemas.microsoft.com/office/powerpoint/2010/main" val="4114600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5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538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5" name="Title 109"/>
          <p:cNvSpPr>
            <a:spLocks noGrp="1"/>
          </p:cNvSpPr>
          <p:nvPr>
            <p:ph type="title"/>
          </p:nvPr>
        </p:nvSpPr>
        <p:spPr/>
        <p:txBody>
          <a:bodyPr/>
          <a:lstStyle/>
          <a:p>
            <a:r>
              <a:rPr lang="en-US" altLang="en-US">
                <a:ea typeface="ＭＳ Ｐゴシック" charset="-128"/>
              </a:rPr>
              <a:t>Fewest Misses = Best Performance</a:t>
            </a:r>
          </a:p>
        </p:txBody>
      </p:sp>
      <p:grpSp>
        <p:nvGrpSpPr>
          <p:cNvPr id="2" name="Group 31"/>
          <p:cNvGrpSpPr>
            <a:grpSpLocks/>
          </p:cNvGrpSpPr>
          <p:nvPr/>
        </p:nvGrpSpPr>
        <p:grpSpPr bwMode="auto">
          <a:xfrm>
            <a:off x="2133600" y="1524000"/>
            <a:ext cx="1828800" cy="457200"/>
            <a:chOff x="1248" y="2112"/>
            <a:chExt cx="1152" cy="288"/>
          </a:xfrm>
        </p:grpSpPr>
        <p:sp>
          <p:nvSpPr>
            <p:cNvPr id="339048" name="Rectangle 21"/>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P3 </a:t>
              </a:r>
            </a:p>
          </p:txBody>
        </p:sp>
        <p:sp>
          <p:nvSpPr>
            <p:cNvPr id="339049" name="Rectangle 22"/>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P2 </a:t>
              </a:r>
            </a:p>
          </p:txBody>
        </p:sp>
        <p:sp>
          <p:nvSpPr>
            <p:cNvPr id="339050" name="Rectangle 23"/>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P1 </a:t>
              </a:r>
            </a:p>
          </p:txBody>
        </p:sp>
        <p:sp>
          <p:nvSpPr>
            <p:cNvPr id="339051" name="Rectangle 24"/>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P4 </a:t>
              </a:r>
            </a:p>
          </p:txBody>
        </p:sp>
      </p:grpSp>
      <p:sp>
        <p:nvSpPr>
          <p:cNvPr id="338947" name="Text Box 27"/>
          <p:cNvSpPr txBox="1">
            <a:spLocks noChangeArrowheads="1"/>
          </p:cNvSpPr>
          <p:nvPr/>
        </p:nvSpPr>
        <p:spPr bwMode="auto">
          <a:xfrm>
            <a:off x="3352800" y="2895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b="1">
                <a:solidFill>
                  <a:srgbClr val="006600"/>
                </a:solidFill>
                <a:latin typeface="Lucida Sans Unicode" charset="0"/>
              </a:rPr>
              <a:t>H  H  H  H</a:t>
            </a:r>
          </a:p>
        </p:txBody>
      </p:sp>
      <p:sp>
        <p:nvSpPr>
          <p:cNvPr id="2576412" name="Text Box 28"/>
          <p:cNvSpPr txBox="1">
            <a:spLocks noChangeArrowheads="1"/>
          </p:cNvSpPr>
          <p:nvPr/>
        </p:nvSpPr>
        <p:spPr bwMode="auto">
          <a:xfrm>
            <a:off x="5410200" y="28956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b="1">
                <a:solidFill>
                  <a:srgbClr val="CC0000"/>
                </a:solidFill>
                <a:latin typeface="Lucida Sans Unicode" charset="0"/>
              </a:rPr>
              <a:t>M          </a:t>
            </a:r>
          </a:p>
        </p:txBody>
      </p:sp>
      <p:sp>
        <p:nvSpPr>
          <p:cNvPr id="2576422" name="Text Box 38"/>
          <p:cNvSpPr txBox="1">
            <a:spLocks noChangeArrowheads="1"/>
          </p:cNvSpPr>
          <p:nvPr/>
        </p:nvSpPr>
        <p:spPr bwMode="auto">
          <a:xfrm>
            <a:off x="1295400" y="2895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b="1">
                <a:solidFill>
                  <a:srgbClr val="006600"/>
                </a:solidFill>
                <a:latin typeface="Lucida Sans Unicode" charset="0"/>
              </a:rPr>
              <a:t>H  H  H</a:t>
            </a:r>
            <a:r>
              <a:rPr lang="en-US" altLang="en-US" sz="2000" b="1">
                <a:solidFill>
                  <a:srgbClr val="000000"/>
                </a:solidFill>
                <a:latin typeface="Lucida Sans Unicode" charset="0"/>
              </a:rPr>
              <a:t>  </a:t>
            </a:r>
            <a:r>
              <a:rPr lang="en-US" altLang="en-US" sz="2000" b="1">
                <a:solidFill>
                  <a:srgbClr val="CC0000"/>
                </a:solidFill>
                <a:latin typeface="Lucida Sans Unicode" charset="0"/>
              </a:rPr>
              <a:t>M</a:t>
            </a:r>
          </a:p>
        </p:txBody>
      </p:sp>
      <p:sp>
        <p:nvSpPr>
          <p:cNvPr id="2576433" name="Text Box 49"/>
          <p:cNvSpPr txBox="1">
            <a:spLocks noChangeArrowheads="1"/>
          </p:cNvSpPr>
          <p:nvPr/>
        </p:nvSpPr>
        <p:spPr bwMode="auto">
          <a:xfrm>
            <a:off x="0" y="28956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50000"/>
              </a:spcBef>
              <a:buClrTx/>
              <a:buSzTx/>
              <a:buFontTx/>
              <a:buNone/>
            </a:pPr>
            <a:r>
              <a:rPr lang="en-US" altLang="en-US" sz="2000" b="1">
                <a:solidFill>
                  <a:srgbClr val="006600"/>
                </a:solidFill>
                <a:latin typeface="Lucida Sans Unicode" charset="0"/>
              </a:rPr>
              <a:t>Hit</a:t>
            </a:r>
            <a:r>
              <a:rPr lang="en-US" altLang="en-US" sz="2000" b="1">
                <a:solidFill>
                  <a:srgbClr val="000000"/>
                </a:solidFill>
                <a:latin typeface="Lucida Sans Unicode" charset="0"/>
              </a:rPr>
              <a:t>/</a:t>
            </a:r>
            <a:r>
              <a:rPr lang="en-US" altLang="en-US" sz="2000" b="1">
                <a:solidFill>
                  <a:srgbClr val="CC0000"/>
                </a:solidFill>
                <a:latin typeface="Lucida Sans Unicode" charset="0"/>
              </a:rPr>
              <a:t>Miss</a:t>
            </a:r>
          </a:p>
        </p:txBody>
      </p:sp>
      <p:sp>
        <p:nvSpPr>
          <p:cNvPr id="2576442" name="Text Box 58"/>
          <p:cNvSpPr txBox="1">
            <a:spLocks noChangeArrowheads="1"/>
          </p:cNvSpPr>
          <p:nvPr/>
        </p:nvSpPr>
        <p:spPr bwMode="auto">
          <a:xfrm>
            <a:off x="7696200" y="3176588"/>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50000"/>
              </a:spcBef>
              <a:buClrTx/>
              <a:buSzTx/>
              <a:buFontTx/>
              <a:buNone/>
            </a:pPr>
            <a:r>
              <a:rPr lang="en-US" altLang="en-US" sz="2000" b="1">
                <a:solidFill>
                  <a:srgbClr val="000000"/>
                </a:solidFill>
              </a:rPr>
              <a:t>Misses=4 Stalls=4</a:t>
            </a:r>
          </a:p>
        </p:txBody>
      </p:sp>
      <p:sp>
        <p:nvSpPr>
          <p:cNvPr id="338952" name="Oval 62"/>
          <p:cNvSpPr>
            <a:spLocks noChangeArrowheads="1"/>
          </p:cNvSpPr>
          <p:nvPr/>
        </p:nvSpPr>
        <p:spPr bwMode="auto">
          <a:xfrm>
            <a:off x="5410200" y="2070100"/>
            <a:ext cx="473075" cy="488950"/>
          </a:xfrm>
          <a:prstGeom prst="ellipse">
            <a:avLst/>
          </a:prstGeom>
          <a:solidFill>
            <a:srgbClr val="FF99CC"/>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900" b="1">
                <a:solidFill>
                  <a:srgbClr val="000000"/>
                </a:solidFill>
                <a:latin typeface="Lucida Sans Unicode" charset="0"/>
              </a:rPr>
              <a:t>S1</a:t>
            </a:r>
          </a:p>
        </p:txBody>
      </p:sp>
      <p:sp>
        <p:nvSpPr>
          <p:cNvPr id="338953" name="AutoShape 63"/>
          <p:cNvSpPr>
            <a:spLocks noChangeArrowheads="1"/>
          </p:cNvSpPr>
          <p:nvPr/>
        </p:nvSpPr>
        <p:spPr bwMode="auto">
          <a:xfrm>
            <a:off x="1295400" y="2057400"/>
            <a:ext cx="1447800" cy="533400"/>
          </a:xfrm>
          <a:prstGeom prst="roundRect">
            <a:avLst>
              <a:gd name="adj" fmla="val 16667"/>
            </a:avLst>
          </a:prstGeom>
          <a:solidFill>
            <a:srgbClr val="CCFF99"/>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900" b="1">
                <a:solidFill>
                  <a:srgbClr val="000000"/>
                </a:solidFill>
                <a:latin typeface="Lucida Sans Unicode" charset="0"/>
              </a:rPr>
              <a:t>P4 P3 P2 P1</a:t>
            </a:r>
          </a:p>
        </p:txBody>
      </p:sp>
      <p:sp>
        <p:nvSpPr>
          <p:cNvPr id="338954" name="AutoShape 64"/>
          <p:cNvSpPr>
            <a:spLocks noChangeArrowheads="1"/>
          </p:cNvSpPr>
          <p:nvPr/>
        </p:nvSpPr>
        <p:spPr bwMode="auto">
          <a:xfrm>
            <a:off x="3352800" y="2070100"/>
            <a:ext cx="1447800" cy="533400"/>
          </a:xfrm>
          <a:prstGeom prst="roundRect">
            <a:avLst>
              <a:gd name="adj" fmla="val 16667"/>
            </a:avLst>
          </a:prstGeom>
          <a:solidFill>
            <a:srgbClr val="CCFF99"/>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900" b="1">
                <a:solidFill>
                  <a:srgbClr val="000000"/>
                </a:solidFill>
                <a:latin typeface="Lucida Sans Unicode" charset="0"/>
              </a:rPr>
              <a:t>P1 P2 P3 P4</a:t>
            </a:r>
          </a:p>
        </p:txBody>
      </p:sp>
      <p:sp>
        <p:nvSpPr>
          <p:cNvPr id="338955" name="Line 65"/>
          <p:cNvSpPr>
            <a:spLocks noChangeShapeType="1"/>
          </p:cNvSpPr>
          <p:nvPr/>
        </p:nvSpPr>
        <p:spPr bwMode="auto">
          <a:xfrm>
            <a:off x="2743200" y="22987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956" name="Line 66"/>
          <p:cNvSpPr>
            <a:spLocks noChangeShapeType="1"/>
          </p:cNvSpPr>
          <p:nvPr/>
        </p:nvSpPr>
        <p:spPr bwMode="auto">
          <a:xfrm>
            <a:off x="4813300" y="22987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957" name="Line 67"/>
          <p:cNvSpPr>
            <a:spLocks noChangeShapeType="1"/>
          </p:cNvSpPr>
          <p:nvPr/>
        </p:nvSpPr>
        <p:spPr bwMode="auto">
          <a:xfrm>
            <a:off x="5867400" y="22987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958" name="Line 68"/>
          <p:cNvSpPr>
            <a:spLocks noChangeShapeType="1"/>
          </p:cNvSpPr>
          <p:nvPr/>
        </p:nvSpPr>
        <p:spPr bwMode="auto">
          <a:xfrm>
            <a:off x="6934200" y="22987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959" name="Line 69"/>
          <p:cNvSpPr>
            <a:spLocks noChangeShapeType="1"/>
          </p:cNvSpPr>
          <p:nvPr/>
        </p:nvSpPr>
        <p:spPr bwMode="auto">
          <a:xfrm rot="10800000" flipV="1">
            <a:off x="838200" y="1371600"/>
            <a:ext cx="7467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960" name="Line 70"/>
          <p:cNvSpPr>
            <a:spLocks noChangeShapeType="1"/>
          </p:cNvSpPr>
          <p:nvPr/>
        </p:nvSpPr>
        <p:spPr bwMode="auto">
          <a:xfrm>
            <a:off x="8001000" y="2298700"/>
            <a:ext cx="381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961" name="Line 71"/>
          <p:cNvSpPr>
            <a:spLocks noChangeShapeType="1"/>
          </p:cNvSpPr>
          <p:nvPr/>
        </p:nvSpPr>
        <p:spPr bwMode="auto">
          <a:xfrm>
            <a:off x="609600" y="2298700"/>
            <a:ext cx="685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962" name="Line 72"/>
          <p:cNvSpPr>
            <a:spLocks noChangeShapeType="1"/>
          </p:cNvSpPr>
          <p:nvPr/>
        </p:nvSpPr>
        <p:spPr bwMode="auto">
          <a:xfrm flipH="1">
            <a:off x="839788" y="1371600"/>
            <a:ext cx="12700" cy="9271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963" name="Oval 74"/>
          <p:cNvSpPr>
            <a:spLocks noChangeArrowheads="1"/>
          </p:cNvSpPr>
          <p:nvPr/>
        </p:nvSpPr>
        <p:spPr bwMode="auto">
          <a:xfrm>
            <a:off x="6464300" y="2057400"/>
            <a:ext cx="473075" cy="488950"/>
          </a:xfrm>
          <a:prstGeom prst="ellipse">
            <a:avLst/>
          </a:prstGeom>
          <a:solidFill>
            <a:srgbClr val="FF99CC"/>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900" b="1">
                <a:solidFill>
                  <a:srgbClr val="000000"/>
                </a:solidFill>
                <a:latin typeface="Lucida Sans Unicode" charset="0"/>
              </a:rPr>
              <a:t>S2</a:t>
            </a:r>
          </a:p>
        </p:txBody>
      </p:sp>
      <p:sp>
        <p:nvSpPr>
          <p:cNvPr id="338964" name="Oval 75"/>
          <p:cNvSpPr>
            <a:spLocks noChangeArrowheads="1"/>
          </p:cNvSpPr>
          <p:nvPr/>
        </p:nvSpPr>
        <p:spPr bwMode="auto">
          <a:xfrm>
            <a:off x="7531100" y="2057400"/>
            <a:ext cx="473075" cy="488950"/>
          </a:xfrm>
          <a:prstGeom prst="ellipse">
            <a:avLst/>
          </a:prstGeom>
          <a:solidFill>
            <a:srgbClr val="FF99CC"/>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900" b="1">
                <a:solidFill>
                  <a:srgbClr val="000000"/>
                </a:solidFill>
                <a:latin typeface="Lucida Sans Unicode" charset="0"/>
              </a:rPr>
              <a:t>S3</a:t>
            </a:r>
          </a:p>
        </p:txBody>
      </p:sp>
      <p:sp>
        <p:nvSpPr>
          <p:cNvPr id="338965" name="Line 76"/>
          <p:cNvSpPr>
            <a:spLocks noChangeShapeType="1"/>
          </p:cNvSpPr>
          <p:nvPr/>
        </p:nvSpPr>
        <p:spPr bwMode="auto">
          <a:xfrm flipH="1">
            <a:off x="8304213" y="1347788"/>
            <a:ext cx="12700" cy="927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966" name="Text Box 39"/>
          <p:cNvSpPr txBox="1">
            <a:spLocks noChangeArrowheads="1"/>
          </p:cNvSpPr>
          <p:nvPr/>
        </p:nvSpPr>
        <p:spPr bwMode="auto">
          <a:xfrm>
            <a:off x="0" y="38862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b="1">
                <a:solidFill>
                  <a:srgbClr val="000000"/>
                </a:solidFill>
                <a:latin typeface="Lucida Sans Unicode" charset="0"/>
              </a:rPr>
              <a:t> </a:t>
            </a:r>
          </a:p>
        </p:txBody>
      </p:sp>
      <p:grpSp>
        <p:nvGrpSpPr>
          <p:cNvPr id="3" name="Group 137"/>
          <p:cNvGrpSpPr>
            <a:grpSpLocks/>
          </p:cNvGrpSpPr>
          <p:nvPr/>
        </p:nvGrpSpPr>
        <p:grpSpPr bwMode="auto">
          <a:xfrm>
            <a:off x="228600" y="3352800"/>
            <a:ext cx="7467600" cy="396875"/>
            <a:chOff x="96" y="2400"/>
            <a:chExt cx="4704" cy="250"/>
          </a:xfrm>
        </p:grpSpPr>
        <p:sp>
          <p:nvSpPr>
            <p:cNvPr id="339037" name="Text Box 83"/>
            <p:cNvSpPr txBox="1">
              <a:spLocks noChangeArrowheads="1"/>
            </p:cNvSpPr>
            <p:nvPr/>
          </p:nvSpPr>
          <p:spPr bwMode="auto">
            <a:xfrm>
              <a:off x="96" y="2400"/>
              <a:ext cx="5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50000"/>
                </a:spcBef>
                <a:buClrTx/>
                <a:buSzTx/>
                <a:buFontTx/>
                <a:buNone/>
              </a:pPr>
              <a:r>
                <a:rPr lang="en-US" altLang="en-US" sz="2000" b="1">
                  <a:solidFill>
                    <a:srgbClr val="000000"/>
                  </a:solidFill>
                  <a:latin typeface="Lucida Sans Unicode" charset="0"/>
                </a:rPr>
                <a:t>Time</a:t>
              </a:r>
              <a:endParaRPr lang="en-US" altLang="en-US" sz="2000" b="1">
                <a:solidFill>
                  <a:srgbClr val="CC0000"/>
                </a:solidFill>
                <a:latin typeface="Lucida Sans Unicode" charset="0"/>
              </a:endParaRPr>
            </a:p>
          </p:txBody>
        </p:sp>
        <p:sp>
          <p:nvSpPr>
            <p:cNvPr id="339038" name="Rectangle 88"/>
            <p:cNvSpPr>
              <a:spLocks noChangeArrowheads="1"/>
            </p:cNvSpPr>
            <p:nvPr/>
          </p:nvSpPr>
          <p:spPr bwMode="auto">
            <a:xfrm>
              <a:off x="576" y="2448"/>
              <a:ext cx="192" cy="192"/>
            </a:xfrm>
            <a:prstGeom prst="rect">
              <a:avLst/>
            </a:prstGeom>
            <a:solidFill>
              <a:srgbClr val="00FF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9039" name="Rectangle 90"/>
            <p:cNvSpPr>
              <a:spLocks noChangeArrowheads="1"/>
            </p:cNvSpPr>
            <p:nvPr/>
          </p:nvSpPr>
          <p:spPr bwMode="auto">
            <a:xfrm>
              <a:off x="768" y="2448"/>
              <a:ext cx="480" cy="192"/>
            </a:xfrm>
            <a:prstGeom prst="rect">
              <a:avLst/>
            </a:prstGeom>
            <a:solidFill>
              <a:srgbClr val="FF00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a:solidFill>
                    <a:srgbClr val="000000"/>
                  </a:solidFill>
                  <a:latin typeface="Lucida Sans Unicode" charset="0"/>
                </a:rPr>
                <a:t>stall</a:t>
              </a:r>
            </a:p>
          </p:txBody>
        </p:sp>
        <p:sp>
          <p:nvSpPr>
            <p:cNvPr id="339040" name="Rectangle 97"/>
            <p:cNvSpPr>
              <a:spLocks noChangeArrowheads="1"/>
            </p:cNvSpPr>
            <p:nvPr/>
          </p:nvSpPr>
          <p:spPr bwMode="auto">
            <a:xfrm>
              <a:off x="1248" y="2448"/>
              <a:ext cx="480" cy="192"/>
            </a:xfrm>
            <a:prstGeom prst="rect">
              <a:avLst/>
            </a:prstGeom>
            <a:solidFill>
              <a:srgbClr val="00FF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endParaRPr lang="en-US" altLang="en-US" sz="2000">
                <a:solidFill>
                  <a:srgbClr val="000000"/>
                </a:solidFill>
                <a:latin typeface="Lucida Sans Unicode" charset="0"/>
              </a:endParaRPr>
            </a:p>
          </p:txBody>
        </p:sp>
        <p:sp>
          <p:nvSpPr>
            <p:cNvPr id="339041" name="Rectangle 98"/>
            <p:cNvSpPr>
              <a:spLocks noChangeArrowheads="1"/>
            </p:cNvSpPr>
            <p:nvPr/>
          </p:nvSpPr>
          <p:spPr bwMode="auto">
            <a:xfrm>
              <a:off x="1728" y="2448"/>
              <a:ext cx="480" cy="192"/>
            </a:xfrm>
            <a:prstGeom prst="rect">
              <a:avLst/>
            </a:prstGeom>
            <a:solidFill>
              <a:srgbClr val="00FF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9042" name="Rectangle 99"/>
            <p:cNvSpPr>
              <a:spLocks noChangeArrowheads="1"/>
            </p:cNvSpPr>
            <p:nvPr/>
          </p:nvSpPr>
          <p:spPr bwMode="auto">
            <a:xfrm>
              <a:off x="2208" y="2448"/>
              <a:ext cx="480" cy="192"/>
            </a:xfrm>
            <a:prstGeom prst="rect">
              <a:avLst/>
            </a:prstGeom>
            <a:solidFill>
              <a:srgbClr val="FF00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9043" name="Rectangle 100"/>
            <p:cNvSpPr>
              <a:spLocks noChangeArrowheads="1"/>
            </p:cNvSpPr>
            <p:nvPr/>
          </p:nvSpPr>
          <p:spPr bwMode="auto">
            <a:xfrm>
              <a:off x="2688" y="2448"/>
              <a:ext cx="480" cy="192"/>
            </a:xfrm>
            <a:prstGeom prst="rect">
              <a:avLst/>
            </a:prstGeom>
            <a:solidFill>
              <a:srgbClr val="00FF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9044" name="Rectangle 101"/>
            <p:cNvSpPr>
              <a:spLocks noChangeArrowheads="1"/>
            </p:cNvSpPr>
            <p:nvPr/>
          </p:nvSpPr>
          <p:spPr bwMode="auto">
            <a:xfrm>
              <a:off x="3168" y="2448"/>
              <a:ext cx="480" cy="192"/>
            </a:xfrm>
            <a:prstGeom prst="rect">
              <a:avLst/>
            </a:prstGeom>
            <a:solidFill>
              <a:srgbClr val="FF00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9045" name="Rectangle 102"/>
            <p:cNvSpPr>
              <a:spLocks noChangeArrowheads="1"/>
            </p:cNvSpPr>
            <p:nvPr/>
          </p:nvSpPr>
          <p:spPr bwMode="auto">
            <a:xfrm>
              <a:off x="4128" y="2448"/>
              <a:ext cx="480" cy="192"/>
            </a:xfrm>
            <a:prstGeom prst="rect">
              <a:avLst/>
            </a:prstGeom>
            <a:solidFill>
              <a:srgbClr val="FF00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9046" name="Rectangle 103"/>
            <p:cNvSpPr>
              <a:spLocks noChangeArrowheads="1"/>
            </p:cNvSpPr>
            <p:nvPr/>
          </p:nvSpPr>
          <p:spPr bwMode="auto">
            <a:xfrm>
              <a:off x="3648" y="2448"/>
              <a:ext cx="480" cy="192"/>
            </a:xfrm>
            <a:prstGeom prst="rect">
              <a:avLst/>
            </a:prstGeom>
            <a:solidFill>
              <a:srgbClr val="00FF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9047" name="Rectangle 104"/>
            <p:cNvSpPr>
              <a:spLocks noChangeArrowheads="1"/>
            </p:cNvSpPr>
            <p:nvPr/>
          </p:nvSpPr>
          <p:spPr bwMode="auto">
            <a:xfrm>
              <a:off x="4608" y="2448"/>
              <a:ext cx="192" cy="192"/>
            </a:xfrm>
            <a:prstGeom prst="rect">
              <a:avLst/>
            </a:prstGeom>
            <a:solidFill>
              <a:srgbClr val="00FF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grpSp>
      <p:sp>
        <p:nvSpPr>
          <p:cNvPr id="2576522" name="Text Box 138"/>
          <p:cNvSpPr txBox="1">
            <a:spLocks noChangeArrowheads="1"/>
          </p:cNvSpPr>
          <p:nvPr/>
        </p:nvSpPr>
        <p:spPr bwMode="auto">
          <a:xfrm>
            <a:off x="2819400" y="38100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a:solidFill>
                  <a:srgbClr val="000000"/>
                </a:solidFill>
              </a:rPr>
              <a:t>Belady</a:t>
            </a:r>
            <a:r>
              <a:rPr lang="ja-JP" altLang="en-US" sz="2000">
                <a:solidFill>
                  <a:srgbClr val="000000"/>
                </a:solidFill>
              </a:rPr>
              <a:t>’</a:t>
            </a:r>
            <a:r>
              <a:rPr lang="en-US" altLang="ja-JP" sz="2000">
                <a:solidFill>
                  <a:srgbClr val="000000"/>
                </a:solidFill>
              </a:rPr>
              <a:t>s OPT replacement</a:t>
            </a:r>
            <a:endParaRPr lang="en-US" altLang="en-US" sz="2000">
              <a:solidFill>
                <a:srgbClr val="000000"/>
              </a:solidFill>
            </a:endParaRPr>
          </a:p>
        </p:txBody>
      </p:sp>
      <p:sp>
        <p:nvSpPr>
          <p:cNvPr id="2576530" name="Text Box 146"/>
          <p:cNvSpPr txBox="1">
            <a:spLocks noChangeArrowheads="1"/>
          </p:cNvSpPr>
          <p:nvPr/>
        </p:nvSpPr>
        <p:spPr bwMode="auto">
          <a:xfrm>
            <a:off x="6400800" y="28956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b="1">
                <a:solidFill>
                  <a:srgbClr val="CC0000"/>
                </a:solidFill>
                <a:latin typeface="Lucida Sans Unicode" charset="0"/>
              </a:rPr>
              <a:t>M          </a:t>
            </a:r>
          </a:p>
        </p:txBody>
      </p:sp>
      <p:sp>
        <p:nvSpPr>
          <p:cNvPr id="2576534" name="Text Box 150"/>
          <p:cNvSpPr txBox="1">
            <a:spLocks noChangeArrowheads="1"/>
          </p:cNvSpPr>
          <p:nvPr/>
        </p:nvSpPr>
        <p:spPr bwMode="auto">
          <a:xfrm>
            <a:off x="7391400" y="28956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b="1">
                <a:solidFill>
                  <a:srgbClr val="CC0000"/>
                </a:solidFill>
                <a:latin typeface="Lucida Sans Unicode" charset="0"/>
              </a:rPr>
              <a:t>M          </a:t>
            </a:r>
          </a:p>
        </p:txBody>
      </p:sp>
      <p:sp>
        <p:nvSpPr>
          <p:cNvPr id="2576535" name="Text Box 151"/>
          <p:cNvSpPr txBox="1">
            <a:spLocks noChangeArrowheads="1"/>
          </p:cNvSpPr>
          <p:nvPr/>
        </p:nvSpPr>
        <p:spPr bwMode="auto">
          <a:xfrm>
            <a:off x="2895600" y="5791200"/>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a:solidFill>
                  <a:srgbClr val="000000"/>
                </a:solidFill>
              </a:rPr>
              <a:t>MLP-Aware replacement</a:t>
            </a:r>
          </a:p>
        </p:txBody>
      </p:sp>
      <p:sp>
        <p:nvSpPr>
          <p:cNvPr id="2576536" name="Text Box 152"/>
          <p:cNvSpPr txBox="1">
            <a:spLocks noChangeArrowheads="1"/>
          </p:cNvSpPr>
          <p:nvPr/>
        </p:nvSpPr>
        <p:spPr bwMode="auto">
          <a:xfrm>
            <a:off x="0" y="48006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50000"/>
              </a:spcBef>
              <a:buClrTx/>
              <a:buSzTx/>
              <a:buFontTx/>
              <a:buNone/>
            </a:pPr>
            <a:r>
              <a:rPr lang="en-US" altLang="en-US" sz="2000" b="1">
                <a:solidFill>
                  <a:srgbClr val="006600"/>
                </a:solidFill>
                <a:latin typeface="Lucida Sans Unicode" charset="0"/>
              </a:rPr>
              <a:t>Hit</a:t>
            </a:r>
            <a:r>
              <a:rPr lang="en-US" altLang="en-US" sz="2000" b="1">
                <a:solidFill>
                  <a:srgbClr val="000000"/>
                </a:solidFill>
                <a:latin typeface="Lucida Sans Unicode" charset="0"/>
              </a:rPr>
              <a:t>/</a:t>
            </a:r>
            <a:r>
              <a:rPr lang="en-US" altLang="en-US" sz="2000" b="1">
                <a:solidFill>
                  <a:srgbClr val="CC0000"/>
                </a:solidFill>
                <a:latin typeface="Lucida Sans Unicode" charset="0"/>
              </a:rPr>
              <a:t>Miss</a:t>
            </a:r>
          </a:p>
        </p:txBody>
      </p:sp>
      <p:grpSp>
        <p:nvGrpSpPr>
          <p:cNvPr id="4" name="Group 158"/>
          <p:cNvGrpSpPr>
            <a:grpSpLocks/>
          </p:cNvGrpSpPr>
          <p:nvPr/>
        </p:nvGrpSpPr>
        <p:grpSpPr bwMode="auto">
          <a:xfrm>
            <a:off x="4800600" y="1524000"/>
            <a:ext cx="1828800" cy="457200"/>
            <a:chOff x="1248" y="2112"/>
            <a:chExt cx="1152" cy="288"/>
          </a:xfrm>
        </p:grpSpPr>
        <p:sp>
          <p:nvSpPr>
            <p:cNvPr id="339033" name="Rectangle 159"/>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P3 </a:t>
              </a:r>
            </a:p>
          </p:txBody>
        </p:sp>
        <p:sp>
          <p:nvSpPr>
            <p:cNvPr id="339034" name="Rectangle 160"/>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P2 </a:t>
              </a:r>
            </a:p>
          </p:txBody>
        </p:sp>
        <p:sp>
          <p:nvSpPr>
            <p:cNvPr id="339035" name="Rectangle 161"/>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S1 </a:t>
              </a:r>
            </a:p>
          </p:txBody>
        </p:sp>
        <p:sp>
          <p:nvSpPr>
            <p:cNvPr id="339036" name="Rectangle 162"/>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P4 </a:t>
              </a:r>
            </a:p>
          </p:txBody>
        </p:sp>
      </p:grpSp>
      <p:grpSp>
        <p:nvGrpSpPr>
          <p:cNvPr id="5" name="Group 163"/>
          <p:cNvGrpSpPr>
            <a:grpSpLocks/>
          </p:cNvGrpSpPr>
          <p:nvPr/>
        </p:nvGrpSpPr>
        <p:grpSpPr bwMode="auto">
          <a:xfrm>
            <a:off x="3886200" y="1524000"/>
            <a:ext cx="1828800" cy="457200"/>
            <a:chOff x="1248" y="2112"/>
            <a:chExt cx="1152" cy="288"/>
          </a:xfrm>
        </p:grpSpPr>
        <p:sp>
          <p:nvSpPr>
            <p:cNvPr id="339029" name="Rectangle 164"/>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P3 </a:t>
              </a:r>
            </a:p>
          </p:txBody>
        </p:sp>
        <p:sp>
          <p:nvSpPr>
            <p:cNvPr id="339030" name="Rectangle 165"/>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P2 </a:t>
              </a:r>
            </a:p>
          </p:txBody>
        </p:sp>
        <p:sp>
          <p:nvSpPr>
            <p:cNvPr id="339031" name="Rectangle 166"/>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P1 </a:t>
              </a:r>
            </a:p>
          </p:txBody>
        </p:sp>
        <p:sp>
          <p:nvSpPr>
            <p:cNvPr id="339032" name="Rectangle 167"/>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P4 </a:t>
              </a:r>
            </a:p>
          </p:txBody>
        </p:sp>
      </p:grpSp>
      <p:grpSp>
        <p:nvGrpSpPr>
          <p:cNvPr id="6" name="Group 178"/>
          <p:cNvGrpSpPr>
            <a:grpSpLocks/>
          </p:cNvGrpSpPr>
          <p:nvPr/>
        </p:nvGrpSpPr>
        <p:grpSpPr bwMode="auto">
          <a:xfrm>
            <a:off x="5715000" y="1524000"/>
            <a:ext cx="1828800" cy="457200"/>
            <a:chOff x="1248" y="2112"/>
            <a:chExt cx="1152" cy="288"/>
          </a:xfrm>
        </p:grpSpPr>
        <p:sp>
          <p:nvSpPr>
            <p:cNvPr id="339025" name="Rectangle 179"/>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P3 </a:t>
              </a:r>
            </a:p>
          </p:txBody>
        </p:sp>
        <p:sp>
          <p:nvSpPr>
            <p:cNvPr id="339026" name="Rectangle 180"/>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P2 </a:t>
              </a:r>
            </a:p>
          </p:txBody>
        </p:sp>
        <p:sp>
          <p:nvSpPr>
            <p:cNvPr id="339027" name="Rectangle 181"/>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S2</a:t>
              </a:r>
            </a:p>
          </p:txBody>
        </p:sp>
        <p:sp>
          <p:nvSpPr>
            <p:cNvPr id="339028" name="Rectangle 182"/>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P4 </a:t>
              </a:r>
            </a:p>
          </p:txBody>
        </p:sp>
      </p:grpSp>
      <p:grpSp>
        <p:nvGrpSpPr>
          <p:cNvPr id="7" name="Group 183"/>
          <p:cNvGrpSpPr>
            <a:grpSpLocks/>
          </p:cNvGrpSpPr>
          <p:nvPr/>
        </p:nvGrpSpPr>
        <p:grpSpPr bwMode="auto">
          <a:xfrm>
            <a:off x="6934200" y="1524000"/>
            <a:ext cx="1828800" cy="457200"/>
            <a:chOff x="1248" y="2112"/>
            <a:chExt cx="1152" cy="288"/>
          </a:xfrm>
        </p:grpSpPr>
        <p:sp>
          <p:nvSpPr>
            <p:cNvPr id="339021" name="Rectangle 184"/>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P3 </a:t>
              </a:r>
            </a:p>
          </p:txBody>
        </p:sp>
        <p:sp>
          <p:nvSpPr>
            <p:cNvPr id="339022" name="Rectangle 185"/>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P2 </a:t>
              </a:r>
            </a:p>
          </p:txBody>
        </p:sp>
        <p:sp>
          <p:nvSpPr>
            <p:cNvPr id="339023" name="Rectangle 186"/>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S3</a:t>
              </a:r>
            </a:p>
          </p:txBody>
        </p:sp>
        <p:sp>
          <p:nvSpPr>
            <p:cNvPr id="339024" name="Rectangle 187"/>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P4 </a:t>
              </a:r>
            </a:p>
          </p:txBody>
        </p:sp>
      </p:grpSp>
      <p:grpSp>
        <p:nvGrpSpPr>
          <p:cNvPr id="8" name="Group 188"/>
          <p:cNvGrpSpPr>
            <a:grpSpLocks/>
          </p:cNvGrpSpPr>
          <p:nvPr/>
        </p:nvGrpSpPr>
        <p:grpSpPr bwMode="auto">
          <a:xfrm>
            <a:off x="2133600" y="1524000"/>
            <a:ext cx="1828800" cy="457200"/>
            <a:chOff x="1248" y="2112"/>
            <a:chExt cx="1152" cy="288"/>
          </a:xfrm>
        </p:grpSpPr>
        <p:sp>
          <p:nvSpPr>
            <p:cNvPr id="339017" name="Rectangle 189"/>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FF3399"/>
                  </a:solidFill>
                  <a:latin typeface="Lucida Sans Unicode" charset="0"/>
                </a:rPr>
                <a:t>S1</a:t>
              </a:r>
              <a:r>
                <a:rPr lang="en-US" altLang="en-US" sz="2000" b="1">
                  <a:solidFill>
                    <a:srgbClr val="000000"/>
                  </a:solidFill>
                  <a:latin typeface="Lucida Sans Unicode" charset="0"/>
                </a:rPr>
                <a:t> </a:t>
              </a:r>
            </a:p>
          </p:txBody>
        </p:sp>
        <p:sp>
          <p:nvSpPr>
            <p:cNvPr id="339018" name="Rectangle 190"/>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FF3399"/>
                  </a:solidFill>
                  <a:latin typeface="Lucida Sans Unicode" charset="0"/>
                </a:rPr>
                <a:t>S2</a:t>
              </a:r>
              <a:r>
                <a:rPr lang="en-US" altLang="en-US" sz="2000" b="1">
                  <a:solidFill>
                    <a:srgbClr val="000000"/>
                  </a:solidFill>
                  <a:latin typeface="Lucida Sans Unicode" charset="0"/>
                </a:rPr>
                <a:t> </a:t>
              </a:r>
            </a:p>
          </p:txBody>
        </p:sp>
        <p:sp>
          <p:nvSpPr>
            <p:cNvPr id="339019" name="Rectangle 191"/>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FF3399"/>
                  </a:solidFill>
                  <a:latin typeface="Lucida Sans Unicode" charset="0"/>
                </a:rPr>
                <a:t>S3</a:t>
              </a:r>
            </a:p>
          </p:txBody>
        </p:sp>
        <p:sp>
          <p:nvSpPr>
            <p:cNvPr id="339020" name="Rectangle 192"/>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P1 </a:t>
              </a:r>
            </a:p>
          </p:txBody>
        </p:sp>
      </p:grpSp>
      <p:grpSp>
        <p:nvGrpSpPr>
          <p:cNvPr id="9" name="Group 193"/>
          <p:cNvGrpSpPr>
            <a:grpSpLocks/>
          </p:cNvGrpSpPr>
          <p:nvPr/>
        </p:nvGrpSpPr>
        <p:grpSpPr bwMode="auto">
          <a:xfrm>
            <a:off x="381000" y="1524000"/>
            <a:ext cx="1828800" cy="457200"/>
            <a:chOff x="1248" y="2112"/>
            <a:chExt cx="1152" cy="288"/>
          </a:xfrm>
        </p:grpSpPr>
        <p:sp>
          <p:nvSpPr>
            <p:cNvPr id="339013" name="Rectangle 194"/>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P3 </a:t>
              </a:r>
            </a:p>
          </p:txBody>
        </p:sp>
        <p:sp>
          <p:nvSpPr>
            <p:cNvPr id="339014" name="Rectangle 195"/>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P2 </a:t>
              </a:r>
            </a:p>
          </p:txBody>
        </p:sp>
        <p:sp>
          <p:nvSpPr>
            <p:cNvPr id="339015" name="Rectangle 196"/>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S3</a:t>
              </a:r>
            </a:p>
          </p:txBody>
        </p:sp>
        <p:sp>
          <p:nvSpPr>
            <p:cNvPr id="339016" name="Rectangle 197"/>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P4 </a:t>
              </a:r>
            </a:p>
          </p:txBody>
        </p:sp>
      </p:grpSp>
      <p:grpSp>
        <p:nvGrpSpPr>
          <p:cNvPr id="10" name="Group 198"/>
          <p:cNvGrpSpPr>
            <a:grpSpLocks/>
          </p:cNvGrpSpPr>
          <p:nvPr/>
        </p:nvGrpSpPr>
        <p:grpSpPr bwMode="auto">
          <a:xfrm>
            <a:off x="4114800" y="1524000"/>
            <a:ext cx="1828800" cy="457200"/>
            <a:chOff x="1248" y="2112"/>
            <a:chExt cx="1152" cy="288"/>
          </a:xfrm>
        </p:grpSpPr>
        <p:sp>
          <p:nvSpPr>
            <p:cNvPr id="339009" name="Rectangle 199"/>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FF3399"/>
                  </a:solidFill>
                  <a:latin typeface="Lucida Sans Unicode" charset="0"/>
                </a:rPr>
                <a:t>S1</a:t>
              </a:r>
              <a:r>
                <a:rPr lang="en-US" altLang="en-US" sz="2000" b="1">
                  <a:solidFill>
                    <a:srgbClr val="000000"/>
                  </a:solidFill>
                  <a:latin typeface="Lucida Sans Unicode" charset="0"/>
                </a:rPr>
                <a:t> </a:t>
              </a:r>
            </a:p>
          </p:txBody>
        </p:sp>
        <p:sp>
          <p:nvSpPr>
            <p:cNvPr id="339010" name="Rectangle 200"/>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FF3399"/>
                  </a:solidFill>
                  <a:latin typeface="Lucida Sans Unicode" charset="0"/>
                </a:rPr>
                <a:t>S2</a:t>
              </a:r>
              <a:r>
                <a:rPr lang="en-US" altLang="en-US" sz="2000" b="1">
                  <a:solidFill>
                    <a:srgbClr val="000000"/>
                  </a:solidFill>
                  <a:latin typeface="Lucida Sans Unicode" charset="0"/>
                </a:rPr>
                <a:t> </a:t>
              </a:r>
            </a:p>
          </p:txBody>
        </p:sp>
        <p:sp>
          <p:nvSpPr>
            <p:cNvPr id="339011" name="Rectangle 201"/>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FF3399"/>
                  </a:solidFill>
                  <a:latin typeface="Lucida Sans Unicode" charset="0"/>
                </a:rPr>
                <a:t>S3</a:t>
              </a:r>
            </a:p>
          </p:txBody>
        </p:sp>
        <p:sp>
          <p:nvSpPr>
            <p:cNvPr id="339012" name="Rectangle 202"/>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P4 </a:t>
              </a:r>
            </a:p>
          </p:txBody>
        </p:sp>
      </p:grpSp>
      <p:sp>
        <p:nvSpPr>
          <p:cNvPr id="2576587" name="Text Box 203"/>
          <p:cNvSpPr txBox="1">
            <a:spLocks noChangeArrowheads="1"/>
          </p:cNvSpPr>
          <p:nvPr/>
        </p:nvSpPr>
        <p:spPr bwMode="auto">
          <a:xfrm>
            <a:off x="5486400" y="4767263"/>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b="1">
                <a:solidFill>
                  <a:srgbClr val="008000"/>
                </a:solidFill>
                <a:latin typeface="Lucida Sans Unicode" charset="0"/>
              </a:rPr>
              <a:t>H           H           H</a:t>
            </a:r>
            <a:r>
              <a:rPr lang="en-US" altLang="en-US" sz="2000" b="1">
                <a:solidFill>
                  <a:srgbClr val="CC0000"/>
                </a:solidFill>
                <a:latin typeface="Lucida Sans Unicode" charset="0"/>
              </a:rPr>
              <a:t>        </a:t>
            </a:r>
          </a:p>
        </p:txBody>
      </p:sp>
      <p:grpSp>
        <p:nvGrpSpPr>
          <p:cNvPr id="11" name="Group 204"/>
          <p:cNvGrpSpPr>
            <a:grpSpLocks/>
          </p:cNvGrpSpPr>
          <p:nvPr/>
        </p:nvGrpSpPr>
        <p:grpSpPr bwMode="auto">
          <a:xfrm>
            <a:off x="381000" y="1524000"/>
            <a:ext cx="1828800" cy="457200"/>
            <a:chOff x="1248" y="2112"/>
            <a:chExt cx="1152" cy="288"/>
          </a:xfrm>
        </p:grpSpPr>
        <p:sp>
          <p:nvSpPr>
            <p:cNvPr id="339005" name="Rectangle 205"/>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FF3399"/>
                  </a:solidFill>
                  <a:latin typeface="Lucida Sans Unicode" charset="0"/>
                </a:rPr>
                <a:t>S1</a:t>
              </a:r>
              <a:r>
                <a:rPr lang="en-US" altLang="en-US" sz="2000" b="1">
                  <a:solidFill>
                    <a:srgbClr val="000000"/>
                  </a:solidFill>
                  <a:latin typeface="Lucida Sans Unicode" charset="0"/>
                </a:rPr>
                <a:t> </a:t>
              </a:r>
            </a:p>
          </p:txBody>
        </p:sp>
        <p:sp>
          <p:nvSpPr>
            <p:cNvPr id="339006" name="Rectangle 206"/>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FF3399"/>
                  </a:solidFill>
                  <a:latin typeface="Lucida Sans Unicode" charset="0"/>
                </a:rPr>
                <a:t>S2</a:t>
              </a:r>
              <a:r>
                <a:rPr lang="en-US" altLang="en-US" sz="2000" b="1">
                  <a:solidFill>
                    <a:srgbClr val="000000"/>
                  </a:solidFill>
                  <a:latin typeface="Lucida Sans Unicode" charset="0"/>
                </a:rPr>
                <a:t> </a:t>
              </a:r>
            </a:p>
          </p:txBody>
        </p:sp>
        <p:sp>
          <p:nvSpPr>
            <p:cNvPr id="339007" name="Rectangle 207"/>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FF3399"/>
                  </a:solidFill>
                  <a:latin typeface="Lucida Sans Unicode" charset="0"/>
                </a:rPr>
                <a:t>S3</a:t>
              </a:r>
            </a:p>
          </p:txBody>
        </p:sp>
        <p:sp>
          <p:nvSpPr>
            <p:cNvPr id="339008" name="Rectangle 208"/>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P4 </a:t>
              </a:r>
            </a:p>
          </p:txBody>
        </p:sp>
      </p:grpSp>
      <p:sp>
        <p:nvSpPr>
          <p:cNvPr id="2576593" name="Text Box 209"/>
          <p:cNvSpPr txBox="1">
            <a:spLocks noChangeArrowheads="1"/>
          </p:cNvSpPr>
          <p:nvPr/>
        </p:nvSpPr>
        <p:spPr bwMode="auto">
          <a:xfrm>
            <a:off x="1295400" y="4800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b="1">
                <a:solidFill>
                  <a:srgbClr val="006600"/>
                </a:solidFill>
                <a:latin typeface="Lucida Sans Unicode" charset="0"/>
              </a:rPr>
              <a:t>H  </a:t>
            </a:r>
            <a:r>
              <a:rPr lang="en-US" altLang="en-US" sz="2000" b="1">
                <a:solidFill>
                  <a:srgbClr val="CC0000"/>
                </a:solidFill>
                <a:latin typeface="Lucida Sans Unicode" charset="0"/>
              </a:rPr>
              <a:t>M  M  M</a:t>
            </a:r>
          </a:p>
        </p:txBody>
      </p:sp>
      <p:sp>
        <p:nvSpPr>
          <p:cNvPr id="2576595" name="Text Box 211"/>
          <p:cNvSpPr txBox="1">
            <a:spLocks noChangeArrowheads="1"/>
          </p:cNvSpPr>
          <p:nvPr/>
        </p:nvSpPr>
        <p:spPr bwMode="auto">
          <a:xfrm>
            <a:off x="3352800" y="4800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b="1">
                <a:solidFill>
                  <a:srgbClr val="006600"/>
                </a:solidFill>
                <a:latin typeface="Lucida Sans Unicode" charset="0"/>
              </a:rPr>
              <a:t>H  </a:t>
            </a:r>
            <a:r>
              <a:rPr lang="en-US" altLang="en-US" sz="2000" b="1">
                <a:solidFill>
                  <a:srgbClr val="CC0000"/>
                </a:solidFill>
                <a:latin typeface="Lucida Sans Unicode" charset="0"/>
              </a:rPr>
              <a:t>M  M  M</a:t>
            </a:r>
          </a:p>
        </p:txBody>
      </p:sp>
      <p:grpSp>
        <p:nvGrpSpPr>
          <p:cNvPr id="12" name="Group 228"/>
          <p:cNvGrpSpPr>
            <a:grpSpLocks/>
          </p:cNvGrpSpPr>
          <p:nvPr/>
        </p:nvGrpSpPr>
        <p:grpSpPr bwMode="auto">
          <a:xfrm>
            <a:off x="252413" y="5257800"/>
            <a:ext cx="5867400" cy="447675"/>
            <a:chOff x="240" y="3408"/>
            <a:chExt cx="3696" cy="282"/>
          </a:xfrm>
        </p:grpSpPr>
        <p:sp>
          <p:nvSpPr>
            <p:cNvPr id="338992" name="Text Box 213"/>
            <p:cNvSpPr txBox="1">
              <a:spLocks noChangeArrowheads="1"/>
            </p:cNvSpPr>
            <p:nvPr/>
          </p:nvSpPr>
          <p:spPr bwMode="auto">
            <a:xfrm>
              <a:off x="240" y="3408"/>
              <a:ext cx="5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50000"/>
                </a:spcBef>
                <a:buClrTx/>
                <a:buSzTx/>
                <a:buFontTx/>
                <a:buNone/>
              </a:pPr>
              <a:r>
                <a:rPr lang="en-US" altLang="en-US" sz="2000" b="1">
                  <a:solidFill>
                    <a:srgbClr val="000000"/>
                  </a:solidFill>
                  <a:latin typeface="Lucida Sans Unicode" charset="0"/>
                </a:rPr>
                <a:t>Time</a:t>
              </a:r>
              <a:endParaRPr lang="en-US" altLang="en-US" sz="2000" b="1">
                <a:solidFill>
                  <a:srgbClr val="CC0000"/>
                </a:solidFill>
                <a:latin typeface="Lucida Sans Unicode" charset="0"/>
              </a:endParaRPr>
            </a:p>
          </p:txBody>
        </p:sp>
        <p:sp>
          <p:nvSpPr>
            <p:cNvPr id="338993" name="Rectangle 214"/>
            <p:cNvSpPr>
              <a:spLocks noChangeArrowheads="1"/>
            </p:cNvSpPr>
            <p:nvPr/>
          </p:nvSpPr>
          <p:spPr bwMode="auto">
            <a:xfrm>
              <a:off x="720" y="3456"/>
              <a:ext cx="192" cy="192"/>
            </a:xfrm>
            <a:prstGeom prst="rect">
              <a:avLst/>
            </a:prstGeom>
            <a:solidFill>
              <a:srgbClr val="00FF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8994" name="Rectangle 216"/>
            <p:cNvSpPr>
              <a:spLocks noChangeArrowheads="1"/>
            </p:cNvSpPr>
            <p:nvPr/>
          </p:nvSpPr>
          <p:spPr bwMode="auto">
            <a:xfrm>
              <a:off x="1392" y="3456"/>
              <a:ext cx="480" cy="192"/>
            </a:xfrm>
            <a:prstGeom prst="rect">
              <a:avLst/>
            </a:prstGeom>
            <a:solidFill>
              <a:srgbClr val="00FF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endParaRPr lang="en-US" altLang="en-US" sz="2000">
                <a:solidFill>
                  <a:srgbClr val="000000"/>
                </a:solidFill>
                <a:latin typeface="Lucida Sans Unicode" charset="0"/>
              </a:endParaRPr>
            </a:p>
          </p:txBody>
        </p:sp>
        <p:sp>
          <p:nvSpPr>
            <p:cNvPr id="338995" name="Rectangle 219"/>
            <p:cNvSpPr>
              <a:spLocks noChangeArrowheads="1"/>
            </p:cNvSpPr>
            <p:nvPr/>
          </p:nvSpPr>
          <p:spPr bwMode="auto">
            <a:xfrm>
              <a:off x="2352" y="3456"/>
              <a:ext cx="480" cy="192"/>
            </a:xfrm>
            <a:prstGeom prst="rect">
              <a:avLst/>
            </a:prstGeom>
            <a:solidFill>
              <a:srgbClr val="00FF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8996" name="Rectangle 220"/>
            <p:cNvSpPr>
              <a:spLocks noChangeArrowheads="1"/>
            </p:cNvSpPr>
            <p:nvPr/>
          </p:nvSpPr>
          <p:spPr bwMode="auto">
            <a:xfrm>
              <a:off x="1872" y="3456"/>
              <a:ext cx="480" cy="192"/>
            </a:xfrm>
            <a:prstGeom prst="rect">
              <a:avLst/>
            </a:prstGeom>
            <a:solidFill>
              <a:srgbClr val="FF00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8997" name="Rectangle 221"/>
            <p:cNvSpPr>
              <a:spLocks noChangeArrowheads="1"/>
            </p:cNvSpPr>
            <p:nvPr/>
          </p:nvSpPr>
          <p:spPr bwMode="auto">
            <a:xfrm>
              <a:off x="1890" y="3483"/>
              <a:ext cx="480" cy="192"/>
            </a:xfrm>
            <a:prstGeom prst="rect">
              <a:avLst/>
            </a:prstGeom>
            <a:solidFill>
              <a:srgbClr val="FF00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8998" name="Rectangle 222"/>
            <p:cNvSpPr>
              <a:spLocks noChangeArrowheads="1"/>
            </p:cNvSpPr>
            <p:nvPr/>
          </p:nvSpPr>
          <p:spPr bwMode="auto">
            <a:xfrm>
              <a:off x="2832" y="3456"/>
              <a:ext cx="480" cy="192"/>
            </a:xfrm>
            <a:prstGeom prst="rect">
              <a:avLst/>
            </a:prstGeom>
            <a:solidFill>
              <a:srgbClr val="00FF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8999" name="Rectangle 223"/>
            <p:cNvSpPr>
              <a:spLocks noChangeArrowheads="1"/>
            </p:cNvSpPr>
            <p:nvPr/>
          </p:nvSpPr>
          <p:spPr bwMode="auto">
            <a:xfrm>
              <a:off x="3744" y="3456"/>
              <a:ext cx="192" cy="192"/>
            </a:xfrm>
            <a:prstGeom prst="rect">
              <a:avLst/>
            </a:prstGeom>
            <a:solidFill>
              <a:srgbClr val="00FF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9000" name="Rectangle 224"/>
            <p:cNvSpPr>
              <a:spLocks noChangeArrowheads="1"/>
            </p:cNvSpPr>
            <p:nvPr/>
          </p:nvSpPr>
          <p:spPr bwMode="auto">
            <a:xfrm>
              <a:off x="912" y="3456"/>
              <a:ext cx="480" cy="192"/>
            </a:xfrm>
            <a:prstGeom prst="rect">
              <a:avLst/>
            </a:prstGeom>
            <a:solidFill>
              <a:srgbClr val="CC00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9001" name="Rectangle 225"/>
            <p:cNvSpPr>
              <a:spLocks noChangeArrowheads="1"/>
            </p:cNvSpPr>
            <p:nvPr/>
          </p:nvSpPr>
          <p:spPr bwMode="auto">
            <a:xfrm>
              <a:off x="924" y="3477"/>
              <a:ext cx="480" cy="192"/>
            </a:xfrm>
            <a:prstGeom prst="rect">
              <a:avLst/>
            </a:prstGeom>
            <a:solidFill>
              <a:srgbClr val="FF00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9002" name="Rectangle 215"/>
            <p:cNvSpPr>
              <a:spLocks noChangeArrowheads="1"/>
            </p:cNvSpPr>
            <p:nvPr/>
          </p:nvSpPr>
          <p:spPr bwMode="auto">
            <a:xfrm>
              <a:off x="957" y="3498"/>
              <a:ext cx="480" cy="192"/>
            </a:xfrm>
            <a:prstGeom prst="rect">
              <a:avLst/>
            </a:prstGeom>
            <a:solidFill>
              <a:srgbClr val="FF00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a:solidFill>
                    <a:srgbClr val="000000"/>
                  </a:solidFill>
                  <a:latin typeface="Lucida Sans Unicode" charset="0"/>
                </a:rPr>
                <a:t>stall</a:t>
              </a:r>
            </a:p>
          </p:txBody>
        </p:sp>
        <p:sp>
          <p:nvSpPr>
            <p:cNvPr id="339003" name="Rectangle 226"/>
            <p:cNvSpPr>
              <a:spLocks noChangeArrowheads="1"/>
            </p:cNvSpPr>
            <p:nvPr/>
          </p:nvSpPr>
          <p:spPr bwMode="auto">
            <a:xfrm>
              <a:off x="1914" y="3498"/>
              <a:ext cx="480" cy="192"/>
            </a:xfrm>
            <a:prstGeom prst="rect">
              <a:avLst/>
            </a:prstGeom>
            <a:solidFill>
              <a:srgbClr val="FF00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9004" name="Rectangle 227"/>
            <p:cNvSpPr>
              <a:spLocks noChangeArrowheads="1"/>
            </p:cNvSpPr>
            <p:nvPr/>
          </p:nvSpPr>
          <p:spPr bwMode="auto">
            <a:xfrm>
              <a:off x="3312" y="3456"/>
              <a:ext cx="480" cy="192"/>
            </a:xfrm>
            <a:prstGeom prst="rect">
              <a:avLst/>
            </a:prstGeom>
            <a:solidFill>
              <a:srgbClr val="00FF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grpSp>
      <p:sp>
        <p:nvSpPr>
          <p:cNvPr id="2576613" name="Text Box 229"/>
          <p:cNvSpPr txBox="1">
            <a:spLocks noChangeArrowheads="1"/>
          </p:cNvSpPr>
          <p:nvPr/>
        </p:nvSpPr>
        <p:spPr bwMode="auto">
          <a:xfrm>
            <a:off x="7696200" y="5233988"/>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50000"/>
              </a:spcBef>
              <a:buClrTx/>
              <a:buSzTx/>
              <a:buFontTx/>
              <a:buNone/>
            </a:pPr>
            <a:r>
              <a:rPr lang="en-US" altLang="en-US" sz="2000" b="1">
                <a:solidFill>
                  <a:srgbClr val="000000"/>
                </a:solidFill>
              </a:rPr>
              <a:t>Misses=6Stalls=2</a:t>
            </a:r>
          </a:p>
        </p:txBody>
      </p:sp>
      <p:sp>
        <p:nvSpPr>
          <p:cNvPr id="2576614" name="Line 230"/>
          <p:cNvSpPr>
            <a:spLocks noChangeShapeType="1"/>
          </p:cNvSpPr>
          <p:nvPr/>
        </p:nvSpPr>
        <p:spPr bwMode="auto">
          <a:xfrm>
            <a:off x="6096000" y="5486400"/>
            <a:ext cx="1676400" cy="0"/>
          </a:xfrm>
          <a:prstGeom prst="line">
            <a:avLst/>
          </a:prstGeom>
          <a:noFill/>
          <a:ln w="381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76615" name="Text Box 231"/>
          <p:cNvSpPr txBox="1">
            <a:spLocks noChangeArrowheads="1"/>
          </p:cNvSpPr>
          <p:nvPr/>
        </p:nvSpPr>
        <p:spPr bwMode="auto">
          <a:xfrm>
            <a:off x="6400800" y="5105400"/>
            <a:ext cx="91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a:solidFill>
                  <a:srgbClr val="000000"/>
                </a:solidFill>
              </a:rPr>
              <a:t>Saved cycles</a:t>
            </a:r>
          </a:p>
        </p:txBody>
      </p:sp>
      <p:sp>
        <p:nvSpPr>
          <p:cNvPr id="2576618" name="Line 234"/>
          <p:cNvSpPr>
            <a:spLocks noChangeShapeType="1"/>
          </p:cNvSpPr>
          <p:nvPr/>
        </p:nvSpPr>
        <p:spPr bwMode="auto">
          <a:xfrm>
            <a:off x="0" y="274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6620" name="Line 236"/>
          <p:cNvSpPr>
            <a:spLocks noChangeShapeType="1"/>
          </p:cNvSpPr>
          <p:nvPr/>
        </p:nvSpPr>
        <p:spPr bwMode="auto">
          <a:xfrm>
            <a:off x="0" y="4267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6622" name="Text Box 238"/>
          <p:cNvSpPr txBox="1">
            <a:spLocks noChangeArrowheads="1"/>
          </p:cNvSpPr>
          <p:nvPr/>
        </p:nvSpPr>
        <p:spPr bwMode="auto">
          <a:xfrm>
            <a:off x="1060450" y="1506538"/>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1800">
                <a:solidFill>
                  <a:srgbClr val="000000"/>
                </a:solidFill>
                <a:latin typeface="Arial" charset="0"/>
              </a:rPr>
              <a:t>Cache</a:t>
            </a:r>
          </a:p>
        </p:txBody>
      </p:sp>
    </p:spTree>
    <p:extLst>
      <p:ext uri="{BB962C8B-B14F-4D97-AF65-F5344CB8AC3E}">
        <p14:creationId xmlns:p14="http://schemas.microsoft.com/office/powerpoint/2010/main" val="3560959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65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7643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766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576622"/>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764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7653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nodeType="click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7653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nodeType="clickEffect">
                                  <p:stCondLst>
                                    <p:cond delay="0"/>
                                  </p:stCondLst>
                                  <p:childTnLst>
                                    <p:set>
                                      <p:cBhvr>
                                        <p:cTn id="50" dur="1" fill="hold">
                                          <p:stCondLst>
                                            <p:cond delay="0"/>
                                          </p:stCondLst>
                                        </p:cTn>
                                        <p:tgtEl>
                                          <p:spTgt spid="6"/>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7"/>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7642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xit" presetSubtype="0" fill="hold" nodeType="clickEffect">
                                  <p:stCondLst>
                                    <p:cond delay="0"/>
                                  </p:stCondLst>
                                  <p:childTnLst>
                                    <p:animEffect transition="out" filter="dissolve">
                                      <p:cBhvr>
                                        <p:cTn id="66" dur="500"/>
                                        <p:tgtEl>
                                          <p:spTgt spid="9"/>
                                        </p:tgtEl>
                                      </p:cBhvr>
                                    </p:animEffect>
                                    <p:set>
                                      <p:cBhvr>
                                        <p:cTn id="67" dur="1" fill="hold">
                                          <p:stCondLst>
                                            <p:cond delay="499"/>
                                          </p:stCondLst>
                                        </p:cTn>
                                        <p:tgtEl>
                                          <p:spTgt spid="9"/>
                                        </p:tgtEl>
                                        <p:attrNameLst>
                                          <p:attrName>style.visibility</p:attrName>
                                        </p:attrNameLst>
                                      </p:cBhvr>
                                      <p:to>
                                        <p:strVal val="hidden"/>
                                      </p:to>
                                    </p:set>
                                  </p:childTnLst>
                                </p:cTn>
                              </p:par>
                              <p:par>
                                <p:cTn id="68" presetID="1" presetClass="entr" presetSubtype="0" fill="hold" nodeType="withEffect">
                                  <p:stCondLst>
                                    <p:cond delay="0"/>
                                  </p:stCondLst>
                                  <p:childTnLst>
                                    <p:set>
                                      <p:cBhvr>
                                        <p:cTn id="69" dur="1" fill="hold">
                                          <p:stCondLst>
                                            <p:cond delay="0"/>
                                          </p:stCondLst>
                                        </p:cTn>
                                        <p:tgtEl>
                                          <p:spTgt spid="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576442"/>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xit" presetSubtype="0" fill="hold" nodeType="clickEffect">
                                  <p:stCondLst>
                                    <p:cond delay="0"/>
                                  </p:stCondLst>
                                  <p:childTnLst>
                                    <p:set>
                                      <p:cBhvr>
                                        <p:cTn id="75" dur="1" fill="hold">
                                          <p:stCondLst>
                                            <p:cond delay="0"/>
                                          </p:stCondLst>
                                        </p:cTn>
                                        <p:tgtEl>
                                          <p:spTgt spid="2"/>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57661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57662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576535"/>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2576536"/>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0"/>
                                          </p:stCondLst>
                                        </p:cTn>
                                        <p:tgtEl>
                                          <p:spTgt spid="10"/>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576587"/>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nodeType="clickEffect">
                                  <p:stCondLst>
                                    <p:cond delay="0"/>
                                  </p:stCondLst>
                                  <p:childTnLst>
                                    <p:set>
                                      <p:cBhvr>
                                        <p:cTn id="95" dur="1" fill="hold">
                                          <p:stCondLst>
                                            <p:cond delay="0"/>
                                          </p:stCondLst>
                                        </p:cTn>
                                        <p:tgtEl>
                                          <p:spTgt spid="10"/>
                                        </p:tgtEl>
                                        <p:attrNameLst>
                                          <p:attrName>style.visibility</p:attrName>
                                        </p:attrNameLst>
                                      </p:cBhvr>
                                      <p:to>
                                        <p:strVal val="hidden"/>
                                      </p:to>
                                    </p:set>
                                  </p:childTnLst>
                                </p:cTn>
                              </p:par>
                              <p:par>
                                <p:cTn id="96" presetID="1" presetClass="entr" presetSubtype="0" fill="hold" nodeType="withEffect">
                                  <p:stCondLst>
                                    <p:cond delay="0"/>
                                  </p:stCondLst>
                                  <p:childTnLst>
                                    <p:set>
                                      <p:cBhvr>
                                        <p:cTn id="97" dur="1" fill="hold">
                                          <p:stCondLst>
                                            <p:cond delay="0"/>
                                          </p:stCondLst>
                                        </p:cTn>
                                        <p:tgtEl>
                                          <p:spTgt spid="11"/>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nodeType="clickEffect">
                                  <p:stCondLst>
                                    <p:cond delay="0"/>
                                  </p:stCondLst>
                                  <p:childTnLst>
                                    <p:set>
                                      <p:cBhvr>
                                        <p:cTn id="101" dur="1" fill="hold">
                                          <p:stCondLst>
                                            <p:cond delay="0"/>
                                          </p:stCondLst>
                                        </p:cTn>
                                        <p:tgtEl>
                                          <p:spTgt spid="2576593"/>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xit" presetSubtype="0" fill="hold" nodeType="clickEffect">
                                  <p:stCondLst>
                                    <p:cond delay="0"/>
                                  </p:stCondLst>
                                  <p:childTnLst>
                                    <p:set>
                                      <p:cBhvr>
                                        <p:cTn id="105" dur="1" fill="hold">
                                          <p:stCondLst>
                                            <p:cond delay="0"/>
                                          </p:stCondLst>
                                        </p:cTn>
                                        <p:tgtEl>
                                          <p:spTgt spid="11"/>
                                        </p:tgtEl>
                                        <p:attrNameLst>
                                          <p:attrName>style.visibility</p:attrName>
                                        </p:attrNameLst>
                                      </p:cBhvr>
                                      <p:to>
                                        <p:strVal val="hidden"/>
                                      </p:to>
                                    </p:set>
                                  </p:childTnLst>
                                </p:cTn>
                              </p:par>
                              <p:par>
                                <p:cTn id="106" presetID="1" presetClass="entr" presetSubtype="0" fill="hold" nodeType="withEffect">
                                  <p:stCondLst>
                                    <p:cond delay="0"/>
                                  </p:stCondLst>
                                  <p:childTnLst>
                                    <p:set>
                                      <p:cBhvr>
                                        <p:cTn id="107" dur="1" fill="hold">
                                          <p:stCondLst>
                                            <p:cond delay="0"/>
                                          </p:stCondLst>
                                        </p:cTn>
                                        <p:tgtEl>
                                          <p:spTgt spid="8"/>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nodeType="clickEffect">
                                  <p:stCondLst>
                                    <p:cond delay="0"/>
                                  </p:stCondLst>
                                  <p:childTnLst>
                                    <p:set>
                                      <p:cBhvr>
                                        <p:cTn id="111" dur="1" fill="hold">
                                          <p:stCondLst>
                                            <p:cond delay="0"/>
                                          </p:stCondLst>
                                        </p:cTn>
                                        <p:tgtEl>
                                          <p:spTgt spid="2576595"/>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xit" presetSubtype="0" fill="hold" nodeType="clickEffect">
                                  <p:stCondLst>
                                    <p:cond delay="0"/>
                                  </p:stCondLst>
                                  <p:childTnLst>
                                    <p:animEffect transition="out" filter="dissolve">
                                      <p:cBhvr>
                                        <p:cTn id="115" dur="500"/>
                                        <p:tgtEl>
                                          <p:spTgt spid="8"/>
                                        </p:tgtEl>
                                      </p:cBhvr>
                                    </p:animEffect>
                                    <p:set>
                                      <p:cBhvr>
                                        <p:cTn id="116" dur="1" fill="hold">
                                          <p:stCondLst>
                                            <p:cond delay="499"/>
                                          </p:stCondLst>
                                        </p:cTn>
                                        <p:tgtEl>
                                          <p:spTgt spid="8"/>
                                        </p:tgtEl>
                                        <p:attrNameLst>
                                          <p:attrName>style.visibility</p:attrName>
                                        </p:attrNameLst>
                                      </p:cBhvr>
                                      <p:to>
                                        <p:strVal val="hidden"/>
                                      </p:to>
                                    </p:set>
                                  </p:childTnLst>
                                </p:cTn>
                              </p:par>
                              <p:par>
                                <p:cTn id="117" presetID="1" presetClass="entr" presetSubtype="0" fill="hold" nodeType="withEffect">
                                  <p:stCondLst>
                                    <p:cond delay="0"/>
                                  </p:stCondLst>
                                  <p:childTnLst>
                                    <p:set>
                                      <p:cBhvr>
                                        <p:cTn id="118" dur="1" fill="hold">
                                          <p:stCondLst>
                                            <p:cond delay="0"/>
                                          </p:stCondLst>
                                        </p:cTn>
                                        <p:tgtEl>
                                          <p:spTgt spid="1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576613"/>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57661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576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6412" grpId="0"/>
      <p:bldP spid="2576422" grpId="0"/>
      <p:bldP spid="2576433" grpId="0"/>
      <p:bldP spid="2576442" grpId="0"/>
      <p:bldP spid="2576522" grpId="0"/>
      <p:bldP spid="2576530" grpId="0"/>
      <p:bldP spid="2576534" grpId="0"/>
      <p:bldP spid="2576535" grpId="0"/>
      <p:bldP spid="2576536" grpId="0"/>
      <p:bldP spid="2576587" grpId="0"/>
      <p:bldP spid="2576613" grpId="0"/>
      <p:bldP spid="2576614" grpId="0" animBg="1"/>
      <p:bldP spid="2576615" grpId="0"/>
      <p:bldP spid="2576618" grpId="0" animBg="1"/>
      <p:bldP spid="2576620" grpId="0" animBg="1"/>
      <p:bldP spid="2576622" grpId="0"/>
      <p:bldP spid="257662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Title 1"/>
          <p:cNvSpPr>
            <a:spLocks noGrp="1"/>
          </p:cNvSpPr>
          <p:nvPr>
            <p:ph type="title"/>
          </p:nvPr>
        </p:nvSpPr>
        <p:spPr/>
        <p:txBody>
          <a:bodyPr>
            <a:normAutofit fontScale="90000"/>
          </a:bodyPr>
          <a:lstStyle/>
          <a:p>
            <a:r>
              <a:rPr lang="en-US" altLang="en-US">
                <a:ea typeface="ＭＳ Ｐゴシック" charset="-128"/>
              </a:rPr>
              <a:t>Cache Parameters vs. Miss/Hit Rate</a:t>
            </a:r>
          </a:p>
        </p:txBody>
      </p:sp>
      <p:sp>
        <p:nvSpPr>
          <p:cNvPr id="236546" name="Content Placeholder 2"/>
          <p:cNvSpPr>
            <a:spLocks noGrp="1"/>
          </p:cNvSpPr>
          <p:nvPr>
            <p:ph idx="1"/>
          </p:nvPr>
        </p:nvSpPr>
        <p:spPr>
          <a:xfrm>
            <a:off x="266700" y="1527175"/>
            <a:ext cx="8610600" cy="5194300"/>
          </a:xfrm>
        </p:spPr>
        <p:txBody>
          <a:bodyPr/>
          <a:lstStyle/>
          <a:p>
            <a:r>
              <a:rPr lang="en-US" altLang="en-US" dirty="0">
                <a:ea typeface="ＭＳ Ｐゴシック" charset="-128"/>
              </a:rPr>
              <a:t>Cache size</a:t>
            </a:r>
          </a:p>
          <a:p>
            <a:r>
              <a:rPr lang="en-US" altLang="en-US" dirty="0">
                <a:ea typeface="ＭＳ Ｐゴシック" charset="-128"/>
              </a:rPr>
              <a:t>Block size</a:t>
            </a:r>
          </a:p>
          <a:p>
            <a:r>
              <a:rPr lang="en-US" altLang="en-US" dirty="0">
                <a:ea typeface="ＭＳ Ｐゴシック" charset="-128"/>
              </a:rPr>
              <a:t>Associativity</a:t>
            </a:r>
          </a:p>
          <a:p>
            <a:endParaRPr lang="en-US" altLang="en-US" dirty="0">
              <a:ea typeface="ＭＳ Ｐゴシック" charset="-128"/>
            </a:endParaRPr>
          </a:p>
          <a:p>
            <a:r>
              <a:rPr lang="en-US" altLang="en-US" dirty="0">
                <a:ea typeface="ＭＳ Ｐゴシック" charset="-128"/>
              </a:rPr>
              <a:t>Replacement policy</a:t>
            </a:r>
          </a:p>
          <a:p>
            <a:r>
              <a:rPr lang="en-US" altLang="en-US" dirty="0">
                <a:ea typeface="ＭＳ Ｐゴシック" charset="-128"/>
              </a:rPr>
              <a:t>Insertion/Placement policy</a:t>
            </a:r>
          </a:p>
        </p:txBody>
      </p:sp>
      <p:sp>
        <p:nvSpPr>
          <p:cNvPr id="23654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CE7DF092-64AA-6F44-A8BB-9DDC1226C64D}" type="slidenum">
              <a:rPr lang="en-US" altLang="en-US" sz="1600">
                <a:solidFill>
                  <a:srgbClr val="000000"/>
                </a:solidFill>
                <a:latin typeface="Garamond" charset="0"/>
              </a:rPr>
              <a:pPr eaLnBrk="1" hangingPunct="1">
                <a:spcBef>
                  <a:spcPct val="0"/>
                </a:spcBef>
                <a:buClrTx/>
                <a:buSzTx/>
                <a:buFontTx/>
                <a:buNone/>
              </a:pPr>
              <a:t>3</a:t>
            </a:fld>
            <a:endParaRPr lang="en-US" altLang="en-US" sz="1600">
              <a:solidFill>
                <a:srgbClr val="000000"/>
              </a:solidFill>
              <a:latin typeface="Garamond" charset="0"/>
            </a:endParaRPr>
          </a:p>
        </p:txBody>
      </p:sp>
    </p:spTree>
    <p:extLst>
      <p:ext uri="{BB962C8B-B14F-4D97-AF65-F5344CB8AC3E}">
        <p14:creationId xmlns:p14="http://schemas.microsoft.com/office/powerpoint/2010/main" val="1450766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3" name="Title 1"/>
          <p:cNvSpPr>
            <a:spLocks noGrp="1"/>
          </p:cNvSpPr>
          <p:nvPr>
            <p:ph type="title"/>
          </p:nvPr>
        </p:nvSpPr>
        <p:spPr>
          <a:xfrm>
            <a:off x="457200" y="0"/>
            <a:ext cx="8229600" cy="1143000"/>
          </a:xfrm>
        </p:spPr>
        <p:txBody>
          <a:bodyPr/>
          <a:lstStyle/>
          <a:p>
            <a:r>
              <a:rPr lang="en-US" altLang="en-US" dirty="0">
                <a:ea typeface="ＭＳ Ｐゴシック" charset="-128"/>
              </a:rPr>
              <a:t>MLP-Aware Cache Replacement</a:t>
            </a:r>
          </a:p>
        </p:txBody>
      </p:sp>
      <p:sp>
        <p:nvSpPr>
          <p:cNvPr id="340994" name="Content Placeholder 2"/>
          <p:cNvSpPr>
            <a:spLocks noGrp="1"/>
          </p:cNvSpPr>
          <p:nvPr>
            <p:ph idx="1"/>
          </p:nvPr>
        </p:nvSpPr>
        <p:spPr>
          <a:xfrm>
            <a:off x="228600" y="996950"/>
            <a:ext cx="8610600" cy="5194300"/>
          </a:xfrm>
        </p:spPr>
        <p:txBody>
          <a:bodyPr/>
          <a:lstStyle/>
          <a:p>
            <a:r>
              <a:rPr lang="en-US" altLang="en-US" dirty="0">
                <a:ea typeface="ＭＳ Ｐゴシック" charset="-128"/>
              </a:rPr>
              <a:t>How do we incorporate MLP into replacement decisions?</a:t>
            </a:r>
          </a:p>
          <a:p>
            <a:r>
              <a:rPr lang="en-US" altLang="en-US" dirty="0">
                <a:ea typeface="ＭＳ Ｐゴシック" charset="-128"/>
              </a:rPr>
              <a:t>Qureshi et al., “</a:t>
            </a:r>
            <a:r>
              <a:rPr lang="en-US" altLang="ja-JP" dirty="0">
                <a:solidFill>
                  <a:srgbClr val="0000FF"/>
                </a:solidFill>
                <a:ea typeface="ＭＳ Ｐゴシック" charset="-128"/>
              </a:rPr>
              <a:t>A Case for MLP-Aware Cache Replacement</a:t>
            </a:r>
            <a:r>
              <a:rPr lang="en-US" altLang="ja-JP" dirty="0">
                <a:ea typeface="ＭＳ Ｐゴシック" charset="-128"/>
              </a:rPr>
              <a:t>,</a:t>
            </a:r>
            <a:r>
              <a:rPr lang="en-US" altLang="en-US" dirty="0">
                <a:ea typeface="ＭＳ Ｐゴシック" charset="-128"/>
              </a:rPr>
              <a:t>”</a:t>
            </a:r>
            <a:r>
              <a:rPr lang="en-US" altLang="ja-JP" dirty="0">
                <a:ea typeface="ＭＳ Ｐゴシック" charset="-128"/>
              </a:rPr>
              <a:t> ISCA 2006.</a:t>
            </a:r>
          </a:p>
          <a:p>
            <a:endParaRPr lang="en-US" altLang="en-US" dirty="0">
              <a:ea typeface="ＭＳ Ｐゴシック" charset="-128"/>
            </a:endParaRPr>
          </a:p>
        </p:txBody>
      </p:sp>
      <p:sp>
        <p:nvSpPr>
          <p:cNvPr id="3409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5C8BC96C-420C-F741-9AD8-2D48B62B7064}" type="slidenum">
              <a:rPr lang="en-US" altLang="en-US" sz="1600">
                <a:solidFill>
                  <a:srgbClr val="000000"/>
                </a:solidFill>
                <a:latin typeface="Garamond" charset="0"/>
              </a:rPr>
              <a:pPr eaLnBrk="1" hangingPunct="1">
                <a:spcBef>
                  <a:spcPct val="0"/>
                </a:spcBef>
                <a:buClrTx/>
                <a:buSzTx/>
                <a:buFontTx/>
                <a:buNone/>
              </a:pPr>
              <a:t>30</a:t>
            </a:fld>
            <a:endParaRPr lang="en-US" altLang="en-US" sz="1600">
              <a:solidFill>
                <a:srgbClr val="000000"/>
              </a:solidFill>
              <a:latin typeface="Garamond" charset="0"/>
            </a:endParaRPr>
          </a:p>
        </p:txBody>
      </p:sp>
    </p:spTree>
    <p:extLst>
      <p:ext uri="{BB962C8B-B14F-4D97-AF65-F5344CB8AC3E}">
        <p14:creationId xmlns:p14="http://schemas.microsoft.com/office/powerpoint/2010/main" val="3104480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53" y="609600"/>
            <a:ext cx="9091863" cy="2819400"/>
          </a:xfrm>
          <a:solidFill>
            <a:schemeClr val="bg1">
              <a:lumMod val="95000"/>
            </a:schemeClr>
          </a:solidFill>
        </p:spPr>
        <p:txBody>
          <a:bodyPr anchor="ctr" anchorCtr="0">
            <a:noAutofit/>
          </a:bodyPr>
          <a:lstStyle/>
          <a:p>
            <a:pPr fontAlgn="base"/>
            <a:r>
              <a:rPr lang="en-US" b="1" dirty="0"/>
              <a:t>CSC 2224: Parallel Computer Architecture and Programming</a:t>
            </a:r>
            <a:br>
              <a:rPr lang="en-US" b="1" dirty="0"/>
            </a:br>
            <a:r>
              <a:rPr lang="en-US" b="1" dirty="0"/>
              <a:t>Memory Hierarchy &amp; Caches</a:t>
            </a:r>
          </a:p>
        </p:txBody>
      </p:sp>
      <p:sp>
        <p:nvSpPr>
          <p:cNvPr id="8" name="Subtitle 2"/>
          <p:cNvSpPr txBox="1">
            <a:spLocks/>
          </p:cNvSpPr>
          <p:nvPr/>
        </p:nvSpPr>
        <p:spPr>
          <a:xfrm>
            <a:off x="5905500" y="5414556"/>
            <a:ext cx="571500" cy="4270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200" dirty="0"/>
          </a:p>
        </p:txBody>
      </p:sp>
      <p:sp>
        <p:nvSpPr>
          <p:cNvPr id="5" name="Subtitle 4">
            <a:extLst>
              <a:ext uri="{FF2B5EF4-FFF2-40B4-BE49-F238E27FC236}">
                <a16:creationId xmlns:a16="http://schemas.microsoft.com/office/drawing/2014/main" id="{A38BC0D9-9426-462E-A586-ED53F18E4840}"/>
              </a:ext>
            </a:extLst>
          </p:cNvPr>
          <p:cNvSpPr>
            <a:spLocks noGrp="1"/>
          </p:cNvSpPr>
          <p:nvPr>
            <p:ph type="subTitle" idx="1"/>
          </p:nvPr>
        </p:nvSpPr>
        <p:spPr>
          <a:xfrm>
            <a:off x="609600" y="3875481"/>
            <a:ext cx="8153400" cy="1752600"/>
          </a:xfrm>
        </p:spPr>
        <p:txBody>
          <a:bodyPr>
            <a:normAutofit/>
          </a:bodyPr>
          <a:lstStyle/>
          <a:p>
            <a:r>
              <a:rPr lang="en-US" dirty="0">
                <a:solidFill>
                  <a:srgbClr val="0000FF"/>
                </a:solidFill>
              </a:rPr>
              <a:t>Prof. Gennady </a:t>
            </a:r>
            <a:r>
              <a:rPr lang="en-US" dirty="0" err="1">
                <a:solidFill>
                  <a:srgbClr val="0000FF"/>
                </a:solidFill>
              </a:rPr>
              <a:t>Pekhimenko</a:t>
            </a:r>
            <a:endParaRPr lang="en-US" dirty="0">
              <a:solidFill>
                <a:srgbClr val="0000FF"/>
              </a:solidFill>
            </a:endParaRPr>
          </a:p>
          <a:p>
            <a:r>
              <a:rPr lang="en-US" dirty="0">
                <a:solidFill>
                  <a:schemeClr val="tx1"/>
                </a:solidFill>
              </a:rPr>
              <a:t>University of Toronto</a:t>
            </a:r>
          </a:p>
          <a:p>
            <a:r>
              <a:rPr lang="en-US" dirty="0">
                <a:solidFill>
                  <a:schemeClr val="tx1"/>
                </a:solidFill>
              </a:rPr>
              <a:t>Fall 2019</a:t>
            </a:r>
            <a:endParaRPr lang="en-CA" dirty="0">
              <a:solidFill>
                <a:schemeClr val="tx1"/>
              </a:solidFill>
            </a:endParaRPr>
          </a:p>
        </p:txBody>
      </p:sp>
      <p:sp>
        <p:nvSpPr>
          <p:cNvPr id="3" name="Rectangle 2">
            <a:extLst>
              <a:ext uri="{FF2B5EF4-FFF2-40B4-BE49-F238E27FC236}">
                <a16:creationId xmlns:a16="http://schemas.microsoft.com/office/drawing/2014/main" id="{FEA2E33A-EA90-4EC4-B1F5-051D808F97CF}"/>
              </a:ext>
            </a:extLst>
          </p:cNvPr>
          <p:cNvSpPr/>
          <p:nvPr/>
        </p:nvSpPr>
        <p:spPr>
          <a:xfrm>
            <a:off x="1371600" y="5947139"/>
            <a:ext cx="6553200" cy="646331"/>
          </a:xfrm>
          <a:prstGeom prst="rect">
            <a:avLst/>
          </a:prstGeom>
        </p:spPr>
        <p:txBody>
          <a:bodyPr wrap="square">
            <a:spAutoFit/>
          </a:bodyPr>
          <a:lstStyle/>
          <a:p>
            <a:pPr algn="ctr"/>
            <a:r>
              <a:rPr lang="en-US" b="1" i="1" dirty="0">
                <a:solidFill>
                  <a:schemeClr val="tx2"/>
                </a:solidFill>
              </a:rPr>
              <a:t>The content of this lecture is adapted from the lectures of </a:t>
            </a:r>
          </a:p>
          <a:p>
            <a:pPr algn="ctr"/>
            <a:r>
              <a:rPr lang="en-US" b="1" i="1" dirty="0" err="1">
                <a:solidFill>
                  <a:schemeClr val="tx2"/>
                </a:solidFill>
              </a:rPr>
              <a:t>Onur</a:t>
            </a:r>
            <a:r>
              <a:rPr lang="en-US" b="1" i="1" dirty="0">
                <a:solidFill>
                  <a:schemeClr val="tx2"/>
                </a:solidFill>
              </a:rPr>
              <a:t> </a:t>
            </a:r>
            <a:r>
              <a:rPr lang="en-US" b="1" i="1" dirty="0" err="1">
                <a:solidFill>
                  <a:schemeClr val="tx2"/>
                </a:solidFill>
              </a:rPr>
              <a:t>Mutlu</a:t>
            </a:r>
            <a:r>
              <a:rPr lang="en-US" b="1" i="1" dirty="0">
                <a:solidFill>
                  <a:schemeClr val="tx2"/>
                </a:solidFill>
              </a:rPr>
              <a:t> @ CMU and ETH</a:t>
            </a:r>
            <a:endParaRPr lang="en-US" dirty="0"/>
          </a:p>
        </p:txBody>
      </p:sp>
    </p:spTree>
    <p:extLst>
      <p:ext uri="{BB962C8B-B14F-4D97-AF65-F5344CB8AC3E}">
        <p14:creationId xmlns:p14="http://schemas.microsoft.com/office/powerpoint/2010/main" val="3645163641"/>
      </p:ext>
    </p:extLst>
  </p:cSld>
  <p:clrMapOvr>
    <a:masterClrMapping/>
  </p:clrMapOvr>
  <mc:AlternateContent xmlns:mc="http://schemas.openxmlformats.org/markup-compatibility/2006" xmlns:p14="http://schemas.microsoft.com/office/powerpoint/2010/main">
    <mc:Choice Requires="p14">
      <p:transition spd="slow" p14:dur="2000" advTm="2972"/>
    </mc:Choice>
    <mc:Fallback xmlns="">
      <p:transition spd="slow" advTm="297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Title 1"/>
          <p:cNvSpPr>
            <a:spLocks noGrp="1"/>
          </p:cNvSpPr>
          <p:nvPr>
            <p:ph type="title"/>
          </p:nvPr>
        </p:nvSpPr>
        <p:spPr>
          <a:xfrm>
            <a:off x="419100" y="-24493"/>
            <a:ext cx="8229600" cy="1143000"/>
          </a:xfrm>
        </p:spPr>
        <p:txBody>
          <a:bodyPr/>
          <a:lstStyle/>
          <a:p>
            <a:r>
              <a:rPr lang="en-US" altLang="en-US" dirty="0">
                <a:ea typeface="ＭＳ Ｐゴシック" charset="-128"/>
              </a:rPr>
              <a:t>Cache Size</a:t>
            </a:r>
          </a:p>
        </p:txBody>
      </p:sp>
      <p:sp>
        <p:nvSpPr>
          <p:cNvPr id="14339" name="Content Placeholder 2"/>
          <p:cNvSpPr>
            <a:spLocks noGrp="1"/>
          </p:cNvSpPr>
          <p:nvPr>
            <p:ph idx="1"/>
          </p:nvPr>
        </p:nvSpPr>
        <p:spPr>
          <a:xfrm>
            <a:off x="76200" y="996950"/>
            <a:ext cx="8610600" cy="5194300"/>
          </a:xfrm>
        </p:spPr>
        <p:txBody>
          <a:bodyPr>
            <a:normAutofit fontScale="85000" lnSpcReduction="20000"/>
          </a:bodyPr>
          <a:lstStyle/>
          <a:p>
            <a:r>
              <a:rPr lang="en-US" altLang="en-US" dirty="0">
                <a:ea typeface="ＭＳ Ｐゴシック" charset="-128"/>
              </a:rPr>
              <a:t>Cache size: total data (not including tag) capacity</a:t>
            </a:r>
          </a:p>
          <a:p>
            <a:pPr lvl="1"/>
            <a:r>
              <a:rPr lang="en-US" altLang="en-US" dirty="0">
                <a:ea typeface="ＭＳ Ｐゴシック" charset="-128"/>
              </a:rPr>
              <a:t> bigger can exploit temporal locality better</a:t>
            </a:r>
          </a:p>
          <a:p>
            <a:pPr lvl="1"/>
            <a:r>
              <a:rPr lang="en-US" altLang="en-US" dirty="0">
                <a:ea typeface="ＭＳ Ｐゴシック" charset="-128"/>
              </a:rPr>
              <a:t> not ALWAYS better</a:t>
            </a:r>
          </a:p>
          <a:p>
            <a:r>
              <a:rPr lang="en-US" altLang="en-US" dirty="0">
                <a:ea typeface="ＭＳ Ｐゴシック" charset="-128"/>
              </a:rPr>
              <a:t>Too large a cache adversely affects hit and miss latency</a:t>
            </a:r>
          </a:p>
          <a:p>
            <a:pPr lvl="1"/>
            <a:r>
              <a:rPr lang="en-US" altLang="en-US" dirty="0">
                <a:ea typeface="ＭＳ Ｐゴシック" charset="-128"/>
              </a:rPr>
              <a:t> smaller is faster =&gt; bigger is slower</a:t>
            </a:r>
          </a:p>
          <a:p>
            <a:pPr lvl="1"/>
            <a:r>
              <a:rPr lang="en-US" altLang="en-US" dirty="0">
                <a:ea typeface="ＭＳ Ｐゴシック" charset="-128"/>
              </a:rPr>
              <a:t> access time may degrade critical path</a:t>
            </a:r>
          </a:p>
          <a:p>
            <a:r>
              <a:rPr lang="en-US" altLang="en-US" dirty="0">
                <a:ea typeface="ＭＳ Ｐゴシック" charset="-128"/>
              </a:rPr>
              <a:t>Too small a cache</a:t>
            </a:r>
          </a:p>
          <a:p>
            <a:pPr lvl="1"/>
            <a:r>
              <a:rPr lang="en-US" altLang="en-US" dirty="0">
                <a:ea typeface="ＭＳ Ｐゴシック" charset="-128"/>
              </a:rPr>
              <a:t> </a:t>
            </a:r>
            <a:r>
              <a:rPr lang="en-US" altLang="en-US" dirty="0" err="1">
                <a:ea typeface="ＭＳ Ｐゴシック" charset="-128"/>
              </a:rPr>
              <a:t>doesn</a:t>
            </a:r>
            <a:r>
              <a:rPr lang="ja-JP" altLang="en-US" dirty="0">
                <a:ea typeface="ＭＳ Ｐゴシック" charset="-128"/>
              </a:rPr>
              <a:t>’</a:t>
            </a:r>
            <a:r>
              <a:rPr lang="en-US" altLang="ja-JP" dirty="0">
                <a:ea typeface="ＭＳ Ｐゴシック" charset="-128"/>
              </a:rPr>
              <a:t>t exploit temporal locality well</a:t>
            </a:r>
          </a:p>
          <a:p>
            <a:pPr lvl="1"/>
            <a:r>
              <a:rPr lang="en-US" altLang="en-US" dirty="0">
                <a:ea typeface="ＭＳ Ｐゴシック" charset="-128"/>
              </a:rPr>
              <a:t> useful data replaced often</a:t>
            </a:r>
          </a:p>
          <a:p>
            <a:pPr lvl="1"/>
            <a:endParaRPr lang="en-US" altLang="en-US" dirty="0">
              <a:ea typeface="ＭＳ Ｐゴシック" charset="-128"/>
            </a:endParaRPr>
          </a:p>
          <a:p>
            <a:r>
              <a:rPr lang="en-US" altLang="en-US" dirty="0">
                <a:solidFill>
                  <a:srgbClr val="0000FF"/>
                </a:solidFill>
                <a:ea typeface="ＭＳ Ｐゴシック" charset="-128"/>
              </a:rPr>
              <a:t>Working set</a:t>
            </a:r>
            <a:r>
              <a:rPr lang="en-US" altLang="en-US" dirty="0">
                <a:ea typeface="ＭＳ Ｐゴシック" charset="-128"/>
              </a:rPr>
              <a:t>: the whole set of data                                                    the executing application references </a:t>
            </a:r>
          </a:p>
          <a:p>
            <a:pPr lvl="1"/>
            <a:r>
              <a:rPr lang="en-US" altLang="en-US" dirty="0">
                <a:ea typeface="ＭＳ Ｐゴシック" charset="-128"/>
              </a:rPr>
              <a:t>Within a time interval </a:t>
            </a:r>
          </a:p>
          <a:p>
            <a:endParaRPr lang="en-US" altLang="en-US" dirty="0">
              <a:ea typeface="ＭＳ Ｐゴシック" charset="-128"/>
            </a:endParaRPr>
          </a:p>
        </p:txBody>
      </p:sp>
      <p:sp>
        <p:nvSpPr>
          <p:cNvPr id="23757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867FEFD5-2E7E-4741-B216-3E593C0E0229}" type="slidenum">
              <a:rPr lang="en-US" altLang="en-US" sz="1600">
                <a:solidFill>
                  <a:srgbClr val="000000"/>
                </a:solidFill>
                <a:latin typeface="Garamond" charset="0"/>
              </a:rPr>
              <a:pPr eaLnBrk="1" hangingPunct="1">
                <a:spcBef>
                  <a:spcPct val="0"/>
                </a:spcBef>
                <a:buClrTx/>
                <a:buSzTx/>
                <a:buFontTx/>
                <a:buNone/>
              </a:pPr>
              <a:t>4</a:t>
            </a:fld>
            <a:endParaRPr lang="en-US" altLang="en-US" sz="1600">
              <a:solidFill>
                <a:srgbClr val="000000"/>
              </a:solidFill>
              <a:latin typeface="Garamond" charset="0"/>
            </a:endParaRPr>
          </a:p>
        </p:txBody>
      </p:sp>
      <p:sp>
        <p:nvSpPr>
          <p:cNvPr id="237572" name="Freeform 4"/>
          <p:cNvSpPr>
            <a:spLocks/>
          </p:cNvSpPr>
          <p:nvPr/>
        </p:nvSpPr>
        <p:spPr bwMode="auto">
          <a:xfrm>
            <a:off x="5791200" y="3505200"/>
            <a:ext cx="3048000" cy="2286000"/>
          </a:xfrm>
          <a:custGeom>
            <a:avLst/>
            <a:gdLst>
              <a:gd name="T0" fmla="*/ 0 w 1920"/>
              <a:gd name="T1" fmla="*/ 0 h 1440"/>
              <a:gd name="T2" fmla="*/ 0 w 1920"/>
              <a:gd name="T3" fmla="*/ 2147483646 h 1440"/>
              <a:gd name="T4" fmla="*/ 2147483646 w 1920"/>
              <a:gd name="T5" fmla="*/ 2147483646 h 1440"/>
              <a:gd name="T6" fmla="*/ 0 60000 65536"/>
              <a:gd name="T7" fmla="*/ 0 60000 65536"/>
              <a:gd name="T8" fmla="*/ 0 60000 65536"/>
              <a:gd name="T9" fmla="*/ 0 w 1920"/>
              <a:gd name="T10" fmla="*/ 0 h 1440"/>
              <a:gd name="T11" fmla="*/ 1920 w 1920"/>
              <a:gd name="T12" fmla="*/ 1440 h 1440"/>
            </a:gdLst>
            <a:ahLst/>
            <a:cxnLst>
              <a:cxn ang="T6">
                <a:pos x="T0" y="T1"/>
              </a:cxn>
              <a:cxn ang="T7">
                <a:pos x="T2" y="T3"/>
              </a:cxn>
              <a:cxn ang="T8">
                <a:pos x="T4" y="T5"/>
              </a:cxn>
            </a:cxnLst>
            <a:rect l="T9" t="T10" r="T11" b="T12"/>
            <a:pathLst>
              <a:path w="1920" h="1440">
                <a:moveTo>
                  <a:pt x="0" y="0"/>
                </a:moveTo>
                <a:lnTo>
                  <a:pt x="0" y="1440"/>
                </a:lnTo>
                <a:lnTo>
                  <a:pt x="1920" y="1440"/>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7573" name="Text Box 5"/>
          <p:cNvSpPr txBox="1">
            <a:spLocks noChangeArrowheads="1"/>
          </p:cNvSpPr>
          <p:nvPr/>
        </p:nvSpPr>
        <p:spPr bwMode="auto">
          <a:xfrm>
            <a:off x="5764213" y="3276600"/>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1800">
                <a:solidFill>
                  <a:srgbClr val="000000"/>
                </a:solidFill>
                <a:latin typeface="Arial" charset="0"/>
              </a:rPr>
              <a:t>hit rate</a:t>
            </a:r>
          </a:p>
        </p:txBody>
      </p:sp>
      <p:sp>
        <p:nvSpPr>
          <p:cNvPr id="237574" name="Text Box 6"/>
          <p:cNvSpPr txBox="1">
            <a:spLocks noChangeArrowheads="1"/>
          </p:cNvSpPr>
          <p:nvPr/>
        </p:nvSpPr>
        <p:spPr bwMode="auto">
          <a:xfrm>
            <a:off x="7869238" y="5821363"/>
            <a:ext cx="1274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1800">
                <a:solidFill>
                  <a:srgbClr val="000000"/>
                </a:solidFill>
                <a:latin typeface="Arial" charset="0"/>
              </a:rPr>
              <a:t>cache size</a:t>
            </a:r>
          </a:p>
        </p:txBody>
      </p:sp>
      <p:sp>
        <p:nvSpPr>
          <p:cNvPr id="237575" name="Line 8"/>
          <p:cNvSpPr>
            <a:spLocks noChangeShapeType="1"/>
          </p:cNvSpPr>
          <p:nvPr/>
        </p:nvSpPr>
        <p:spPr bwMode="auto">
          <a:xfrm>
            <a:off x="7010400" y="3124200"/>
            <a:ext cx="0" cy="2667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37576" name="Oval 9"/>
          <p:cNvSpPr>
            <a:spLocks noChangeArrowheads="1"/>
          </p:cNvSpPr>
          <p:nvPr/>
        </p:nvSpPr>
        <p:spPr bwMode="auto">
          <a:xfrm>
            <a:off x="6934200" y="5715000"/>
            <a:ext cx="152400" cy="1524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1800">
              <a:solidFill>
                <a:srgbClr val="000000"/>
              </a:solidFill>
              <a:latin typeface="Arial" charset="0"/>
            </a:endParaRPr>
          </a:p>
        </p:txBody>
      </p:sp>
      <p:sp>
        <p:nvSpPr>
          <p:cNvPr id="237577" name="Text Box 10"/>
          <p:cNvSpPr txBox="1">
            <a:spLocks noChangeArrowheads="1"/>
          </p:cNvSpPr>
          <p:nvPr/>
        </p:nvSpPr>
        <p:spPr bwMode="auto">
          <a:xfrm>
            <a:off x="7620000" y="4364038"/>
            <a:ext cx="13477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ja-JP" altLang="en-US" sz="1600">
                <a:solidFill>
                  <a:srgbClr val="FF0000"/>
                </a:solidFill>
                <a:latin typeface="Arial" charset="0"/>
              </a:rPr>
              <a:t>“</a:t>
            </a:r>
            <a:r>
              <a:rPr lang="en-US" altLang="ja-JP" sz="1600">
                <a:solidFill>
                  <a:srgbClr val="FF0000"/>
                </a:solidFill>
                <a:latin typeface="Arial" charset="0"/>
              </a:rPr>
              <a:t>working set</a:t>
            </a:r>
            <a:r>
              <a:rPr lang="ja-JP" altLang="en-US" sz="1600">
                <a:solidFill>
                  <a:srgbClr val="FF0000"/>
                </a:solidFill>
                <a:latin typeface="Arial" charset="0"/>
              </a:rPr>
              <a:t>”</a:t>
            </a:r>
            <a:endParaRPr lang="en-US" altLang="ja-JP" sz="1600">
              <a:solidFill>
                <a:srgbClr val="FF0000"/>
              </a:solidFill>
              <a:latin typeface="Arial" charset="0"/>
            </a:endParaRPr>
          </a:p>
          <a:p>
            <a:pPr algn="ctr" eaLnBrk="1" hangingPunct="1">
              <a:spcBef>
                <a:spcPct val="0"/>
              </a:spcBef>
              <a:buClrTx/>
              <a:buSzTx/>
              <a:buFontTx/>
              <a:buNone/>
            </a:pPr>
            <a:r>
              <a:rPr lang="en-US" altLang="en-US" sz="1600">
                <a:solidFill>
                  <a:srgbClr val="FF0000"/>
                </a:solidFill>
                <a:latin typeface="Arial" charset="0"/>
              </a:rPr>
              <a:t> size</a:t>
            </a:r>
          </a:p>
        </p:txBody>
      </p:sp>
      <p:sp>
        <p:nvSpPr>
          <p:cNvPr id="237578" name="Freeform 11"/>
          <p:cNvSpPr>
            <a:spLocks/>
          </p:cNvSpPr>
          <p:nvPr/>
        </p:nvSpPr>
        <p:spPr bwMode="auto">
          <a:xfrm>
            <a:off x="7086600" y="4711700"/>
            <a:ext cx="990600" cy="1003300"/>
          </a:xfrm>
          <a:custGeom>
            <a:avLst/>
            <a:gdLst>
              <a:gd name="T0" fmla="*/ 2147483646 w 624"/>
              <a:gd name="T1" fmla="*/ 2147483646 h 632"/>
              <a:gd name="T2" fmla="*/ 2147483646 w 624"/>
              <a:gd name="T3" fmla="*/ 2147483646 h 632"/>
              <a:gd name="T4" fmla="*/ 2147483646 w 624"/>
              <a:gd name="T5" fmla="*/ 2147483646 h 632"/>
              <a:gd name="T6" fmla="*/ 0 w 624"/>
              <a:gd name="T7" fmla="*/ 2147483646 h 632"/>
              <a:gd name="T8" fmla="*/ 0 60000 65536"/>
              <a:gd name="T9" fmla="*/ 0 60000 65536"/>
              <a:gd name="T10" fmla="*/ 0 60000 65536"/>
              <a:gd name="T11" fmla="*/ 0 60000 65536"/>
              <a:gd name="T12" fmla="*/ 0 w 624"/>
              <a:gd name="T13" fmla="*/ 0 h 632"/>
              <a:gd name="T14" fmla="*/ 624 w 624"/>
              <a:gd name="T15" fmla="*/ 632 h 632"/>
            </a:gdLst>
            <a:ahLst/>
            <a:cxnLst>
              <a:cxn ang="T8">
                <a:pos x="T0" y="T1"/>
              </a:cxn>
              <a:cxn ang="T9">
                <a:pos x="T2" y="T3"/>
              </a:cxn>
              <a:cxn ang="T10">
                <a:pos x="T4" y="T5"/>
              </a:cxn>
              <a:cxn ang="T11">
                <a:pos x="T6" y="T7"/>
              </a:cxn>
            </a:cxnLst>
            <a:rect l="T12" t="T13" r="T14" b="T15"/>
            <a:pathLst>
              <a:path w="624" h="632">
                <a:moveTo>
                  <a:pt x="624" y="8"/>
                </a:moveTo>
                <a:cubicBezTo>
                  <a:pt x="484" y="4"/>
                  <a:pt x="344" y="0"/>
                  <a:pt x="288" y="56"/>
                </a:cubicBezTo>
                <a:cubicBezTo>
                  <a:pt x="232" y="112"/>
                  <a:pt x="336" y="248"/>
                  <a:pt x="288" y="344"/>
                </a:cubicBezTo>
                <a:cubicBezTo>
                  <a:pt x="240" y="440"/>
                  <a:pt x="120" y="536"/>
                  <a:pt x="0" y="632"/>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7579" name="Freeform 7"/>
          <p:cNvSpPr>
            <a:spLocks/>
          </p:cNvSpPr>
          <p:nvPr/>
        </p:nvSpPr>
        <p:spPr bwMode="auto">
          <a:xfrm>
            <a:off x="5791200" y="3505200"/>
            <a:ext cx="2895600" cy="2286000"/>
          </a:xfrm>
          <a:custGeom>
            <a:avLst/>
            <a:gdLst>
              <a:gd name="T0" fmla="*/ 0 w 1824"/>
              <a:gd name="T1" fmla="*/ 2147483646 h 1440"/>
              <a:gd name="T2" fmla="*/ 2147483646 w 1824"/>
              <a:gd name="T3" fmla="*/ 2147483646 h 1440"/>
              <a:gd name="T4" fmla="*/ 2147483646 w 1824"/>
              <a:gd name="T5" fmla="*/ 2147483646 h 1440"/>
              <a:gd name="T6" fmla="*/ 2147483646 w 1824"/>
              <a:gd name="T7" fmla="*/ 2147483646 h 1440"/>
              <a:gd name="T8" fmla="*/ 2147483646 w 1824"/>
              <a:gd name="T9" fmla="*/ 0 h 1440"/>
              <a:gd name="T10" fmla="*/ 0 60000 65536"/>
              <a:gd name="T11" fmla="*/ 0 60000 65536"/>
              <a:gd name="T12" fmla="*/ 0 60000 65536"/>
              <a:gd name="T13" fmla="*/ 0 60000 65536"/>
              <a:gd name="T14" fmla="*/ 0 60000 65536"/>
              <a:gd name="T15" fmla="*/ 0 w 1824"/>
              <a:gd name="T16" fmla="*/ 0 h 1440"/>
              <a:gd name="T17" fmla="*/ 1824 w 1824"/>
              <a:gd name="T18" fmla="*/ 1440 h 1440"/>
            </a:gdLst>
            <a:ahLst/>
            <a:cxnLst>
              <a:cxn ang="T10">
                <a:pos x="T0" y="T1"/>
              </a:cxn>
              <a:cxn ang="T11">
                <a:pos x="T2" y="T3"/>
              </a:cxn>
              <a:cxn ang="T12">
                <a:pos x="T4" y="T5"/>
              </a:cxn>
              <a:cxn ang="T13">
                <a:pos x="T6" y="T7"/>
              </a:cxn>
              <a:cxn ang="T14">
                <a:pos x="T8" y="T9"/>
              </a:cxn>
            </a:cxnLst>
            <a:rect l="T15" t="T16" r="T17" b="T18"/>
            <a:pathLst>
              <a:path w="1824" h="1440">
                <a:moveTo>
                  <a:pt x="0" y="1440"/>
                </a:moveTo>
                <a:cubicBezTo>
                  <a:pt x="36" y="1220"/>
                  <a:pt x="72" y="1000"/>
                  <a:pt x="144" y="816"/>
                </a:cubicBezTo>
                <a:cubicBezTo>
                  <a:pt x="216" y="632"/>
                  <a:pt x="318" y="457"/>
                  <a:pt x="432" y="336"/>
                </a:cubicBezTo>
                <a:cubicBezTo>
                  <a:pt x="546" y="215"/>
                  <a:pt x="597" y="146"/>
                  <a:pt x="829" y="90"/>
                </a:cubicBezTo>
                <a:cubicBezTo>
                  <a:pt x="1061" y="34"/>
                  <a:pt x="1617" y="19"/>
                  <a:pt x="182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2872113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3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Title 1"/>
          <p:cNvSpPr>
            <a:spLocks noGrp="1"/>
          </p:cNvSpPr>
          <p:nvPr>
            <p:ph type="title"/>
          </p:nvPr>
        </p:nvSpPr>
        <p:spPr>
          <a:xfrm>
            <a:off x="457200" y="-90487"/>
            <a:ext cx="8229600" cy="1143000"/>
          </a:xfrm>
        </p:spPr>
        <p:txBody>
          <a:bodyPr/>
          <a:lstStyle/>
          <a:p>
            <a:r>
              <a:rPr lang="en-US" altLang="en-US" dirty="0">
                <a:ea typeface="ＭＳ Ｐゴシック" charset="-128"/>
              </a:rPr>
              <a:t>Block Size</a:t>
            </a:r>
          </a:p>
        </p:txBody>
      </p:sp>
      <p:sp>
        <p:nvSpPr>
          <p:cNvPr id="3" name="Content Placeholder 2"/>
          <p:cNvSpPr>
            <a:spLocks noGrp="1"/>
          </p:cNvSpPr>
          <p:nvPr>
            <p:ph idx="1"/>
          </p:nvPr>
        </p:nvSpPr>
        <p:spPr>
          <a:xfrm>
            <a:off x="228600" y="901700"/>
            <a:ext cx="8915400" cy="5194300"/>
          </a:xfrm>
        </p:spPr>
        <p:txBody>
          <a:bodyPr>
            <a:normAutofit fontScale="85000" lnSpcReduction="20000"/>
          </a:bodyPr>
          <a:lstStyle/>
          <a:p>
            <a:r>
              <a:rPr lang="en-US" altLang="en-US" dirty="0">
                <a:ea typeface="ＭＳ Ｐゴシック" charset="-128"/>
              </a:rPr>
              <a:t>Block size is the data that is associated with an address tag </a:t>
            </a:r>
          </a:p>
          <a:p>
            <a:pPr lvl="1"/>
            <a:r>
              <a:rPr lang="en-US" altLang="en-US" dirty="0">
                <a:ea typeface="ＭＳ Ｐゴシック" charset="-128"/>
              </a:rPr>
              <a:t> not necessarily the unit of transfer between hierarchies</a:t>
            </a:r>
          </a:p>
          <a:p>
            <a:pPr lvl="2"/>
            <a:r>
              <a:rPr lang="en-US" altLang="en-US" dirty="0">
                <a:solidFill>
                  <a:srgbClr val="0000FF"/>
                </a:solidFill>
                <a:ea typeface="ＭＳ Ｐゴシック" charset="-128"/>
              </a:rPr>
              <a:t>Sub-blocking: A block divided into multiple pieces (each with V bit)</a:t>
            </a:r>
          </a:p>
          <a:p>
            <a:pPr lvl="3"/>
            <a:r>
              <a:rPr lang="en-US" altLang="en-US" dirty="0">
                <a:solidFill>
                  <a:srgbClr val="0000FF"/>
                </a:solidFill>
                <a:ea typeface="ＭＳ Ｐゴシック" charset="-128"/>
              </a:rPr>
              <a:t>Can improve </a:t>
            </a:r>
            <a:r>
              <a:rPr lang="ja-JP" altLang="en-US" dirty="0">
                <a:solidFill>
                  <a:srgbClr val="0000FF"/>
                </a:solidFill>
                <a:ea typeface="ＭＳ Ｐゴシック" charset="-128"/>
              </a:rPr>
              <a:t>“</a:t>
            </a:r>
            <a:r>
              <a:rPr lang="en-US" altLang="ja-JP" dirty="0">
                <a:solidFill>
                  <a:srgbClr val="0000FF"/>
                </a:solidFill>
                <a:ea typeface="ＭＳ Ｐゴシック" charset="-128"/>
              </a:rPr>
              <a:t>write</a:t>
            </a:r>
            <a:r>
              <a:rPr lang="ja-JP" altLang="en-US" dirty="0">
                <a:solidFill>
                  <a:srgbClr val="0000FF"/>
                </a:solidFill>
                <a:ea typeface="ＭＳ Ｐゴシック" charset="-128"/>
              </a:rPr>
              <a:t>”</a:t>
            </a:r>
            <a:r>
              <a:rPr lang="en-US" altLang="ja-JP" dirty="0">
                <a:solidFill>
                  <a:srgbClr val="0000FF"/>
                </a:solidFill>
                <a:ea typeface="ＭＳ Ｐゴシック" charset="-128"/>
              </a:rPr>
              <a:t> performance</a:t>
            </a:r>
          </a:p>
          <a:p>
            <a:endParaRPr lang="en-US" altLang="en-US" sz="2000" dirty="0">
              <a:ea typeface="ＭＳ Ｐゴシック" charset="-128"/>
            </a:endParaRPr>
          </a:p>
          <a:p>
            <a:r>
              <a:rPr lang="en-US" altLang="en-US" dirty="0">
                <a:ea typeface="ＭＳ Ｐゴシック" charset="-128"/>
              </a:rPr>
              <a:t>Too small blocks</a:t>
            </a:r>
          </a:p>
          <a:p>
            <a:pPr lvl="1"/>
            <a:r>
              <a:rPr lang="en-US" altLang="en-US" dirty="0">
                <a:ea typeface="ＭＳ Ｐゴシック" charset="-128"/>
              </a:rPr>
              <a:t> don’t exploit spatial locality well</a:t>
            </a:r>
          </a:p>
          <a:p>
            <a:pPr lvl="1"/>
            <a:r>
              <a:rPr lang="en-US" altLang="en-US" dirty="0">
                <a:ea typeface="ＭＳ Ｐゴシック" charset="-128"/>
              </a:rPr>
              <a:t> have larger tag overhead</a:t>
            </a:r>
          </a:p>
          <a:p>
            <a:endParaRPr lang="en-US" altLang="en-US" sz="2000" dirty="0">
              <a:ea typeface="ＭＳ Ｐゴシック" charset="-128"/>
            </a:endParaRPr>
          </a:p>
          <a:p>
            <a:r>
              <a:rPr lang="en-US" altLang="en-US" dirty="0">
                <a:ea typeface="ＭＳ Ｐゴシック" charset="-128"/>
              </a:rPr>
              <a:t>Too large blocks</a:t>
            </a:r>
          </a:p>
          <a:p>
            <a:pPr lvl="1"/>
            <a:r>
              <a:rPr lang="en-US" altLang="en-US" dirty="0">
                <a:ea typeface="ＭＳ Ｐゴシック" charset="-128"/>
              </a:rPr>
              <a:t>too few total # of blocks </a:t>
            </a:r>
            <a:r>
              <a:rPr lang="en-US" altLang="en-US" dirty="0">
                <a:ea typeface="ＭＳ Ｐゴシック" charset="-128"/>
                <a:sym typeface="Wingdings" charset="2"/>
              </a:rPr>
              <a:t> less</a:t>
            </a:r>
          </a:p>
          <a:p>
            <a:pPr lvl="2">
              <a:buFont typeface="Wingdings" charset="2"/>
              <a:buNone/>
            </a:pPr>
            <a:r>
              <a:rPr lang="en-US" altLang="en-US" sz="2200" dirty="0">
                <a:ea typeface="ＭＳ Ｐゴシック" charset="-128"/>
                <a:sym typeface="Wingdings" charset="2"/>
              </a:rPr>
              <a:t>temporal locality exploitation</a:t>
            </a:r>
          </a:p>
          <a:p>
            <a:pPr lvl="1"/>
            <a:r>
              <a:rPr lang="en-US" altLang="en-US" dirty="0">
                <a:ea typeface="ＭＳ Ｐゴシック" charset="-128"/>
                <a:sym typeface="Wingdings" charset="2"/>
              </a:rPr>
              <a:t>waste of cache space and </a:t>
            </a:r>
          </a:p>
          <a:p>
            <a:pPr marL="457200" lvl="1" indent="0">
              <a:buNone/>
            </a:pPr>
            <a:r>
              <a:rPr lang="en-US" altLang="en-US" dirty="0">
                <a:ea typeface="ＭＳ Ｐゴシック" charset="-128"/>
                <a:sym typeface="Wingdings" charset="2"/>
              </a:rPr>
              <a:t>bandwidth/energy:</a:t>
            </a:r>
          </a:p>
          <a:p>
            <a:pPr lvl="1">
              <a:buFont typeface="Wingdings" charset="2"/>
              <a:buNone/>
            </a:pPr>
            <a:r>
              <a:rPr lang="en-US" altLang="en-US" dirty="0">
                <a:ea typeface="ＭＳ Ｐゴシック" charset="-128"/>
                <a:sym typeface="Wingdings" charset="2"/>
              </a:rPr>
              <a:t>    if spatial locality is not high</a:t>
            </a:r>
            <a:endParaRPr lang="en-US" altLang="en-US" dirty="0">
              <a:ea typeface="ＭＳ Ｐゴシック" charset="-128"/>
            </a:endParaRPr>
          </a:p>
        </p:txBody>
      </p:sp>
      <p:sp>
        <p:nvSpPr>
          <p:cNvPr id="2385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B5E809E6-6957-2946-94FB-B84843B6CDB7}" type="slidenum">
              <a:rPr lang="en-US" altLang="en-US" sz="1600">
                <a:solidFill>
                  <a:srgbClr val="000000"/>
                </a:solidFill>
                <a:latin typeface="Garamond" charset="0"/>
              </a:rPr>
              <a:pPr eaLnBrk="1" hangingPunct="1">
                <a:spcBef>
                  <a:spcPct val="0"/>
                </a:spcBef>
                <a:buClrTx/>
                <a:buSzTx/>
                <a:buFontTx/>
                <a:buNone/>
              </a:pPr>
              <a:t>5</a:t>
            </a:fld>
            <a:endParaRPr lang="en-US" altLang="en-US" sz="1600">
              <a:solidFill>
                <a:srgbClr val="000000"/>
              </a:solidFill>
              <a:latin typeface="Garamond" charset="0"/>
            </a:endParaRPr>
          </a:p>
        </p:txBody>
      </p:sp>
      <p:sp>
        <p:nvSpPr>
          <p:cNvPr id="238596" name="Freeform 4"/>
          <p:cNvSpPr>
            <a:spLocks/>
          </p:cNvSpPr>
          <p:nvPr/>
        </p:nvSpPr>
        <p:spPr bwMode="auto">
          <a:xfrm>
            <a:off x="5659438" y="3228975"/>
            <a:ext cx="3048000" cy="2286000"/>
          </a:xfrm>
          <a:custGeom>
            <a:avLst/>
            <a:gdLst>
              <a:gd name="T0" fmla="*/ 0 w 1920"/>
              <a:gd name="T1" fmla="*/ 0 h 1440"/>
              <a:gd name="T2" fmla="*/ 0 w 1920"/>
              <a:gd name="T3" fmla="*/ 2147483646 h 1440"/>
              <a:gd name="T4" fmla="*/ 2147483646 w 1920"/>
              <a:gd name="T5" fmla="*/ 2147483646 h 1440"/>
              <a:gd name="T6" fmla="*/ 0 60000 65536"/>
              <a:gd name="T7" fmla="*/ 0 60000 65536"/>
              <a:gd name="T8" fmla="*/ 0 60000 65536"/>
              <a:gd name="T9" fmla="*/ 0 w 1920"/>
              <a:gd name="T10" fmla="*/ 0 h 1440"/>
              <a:gd name="T11" fmla="*/ 1920 w 1920"/>
              <a:gd name="T12" fmla="*/ 1440 h 1440"/>
            </a:gdLst>
            <a:ahLst/>
            <a:cxnLst>
              <a:cxn ang="T6">
                <a:pos x="T0" y="T1"/>
              </a:cxn>
              <a:cxn ang="T7">
                <a:pos x="T2" y="T3"/>
              </a:cxn>
              <a:cxn ang="T8">
                <a:pos x="T4" y="T5"/>
              </a:cxn>
            </a:cxnLst>
            <a:rect l="T9" t="T10" r="T11" b="T12"/>
            <a:pathLst>
              <a:path w="1920" h="1440">
                <a:moveTo>
                  <a:pt x="0" y="0"/>
                </a:moveTo>
                <a:lnTo>
                  <a:pt x="0" y="1440"/>
                </a:lnTo>
                <a:lnTo>
                  <a:pt x="1920" y="1440"/>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8597" name="Text Box 5"/>
          <p:cNvSpPr txBox="1">
            <a:spLocks noChangeArrowheads="1"/>
          </p:cNvSpPr>
          <p:nvPr/>
        </p:nvSpPr>
        <p:spPr bwMode="auto">
          <a:xfrm>
            <a:off x="5075238" y="2787650"/>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1800">
                <a:solidFill>
                  <a:srgbClr val="000000"/>
                </a:solidFill>
                <a:latin typeface="Arial" charset="0"/>
              </a:rPr>
              <a:t>hit rate</a:t>
            </a:r>
          </a:p>
        </p:txBody>
      </p:sp>
      <p:sp>
        <p:nvSpPr>
          <p:cNvPr id="238598" name="Text Box 6"/>
          <p:cNvSpPr txBox="1">
            <a:spLocks noChangeArrowheads="1"/>
          </p:cNvSpPr>
          <p:nvPr/>
        </p:nvSpPr>
        <p:spPr bwMode="auto">
          <a:xfrm>
            <a:off x="8347075" y="5514975"/>
            <a:ext cx="7223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1800">
                <a:solidFill>
                  <a:srgbClr val="000000"/>
                </a:solidFill>
                <a:latin typeface="Arial" charset="0"/>
              </a:rPr>
              <a:t>block</a:t>
            </a:r>
          </a:p>
          <a:p>
            <a:pPr algn="ctr" eaLnBrk="1" hangingPunct="1">
              <a:spcBef>
                <a:spcPct val="0"/>
              </a:spcBef>
              <a:buClrTx/>
              <a:buSzTx/>
              <a:buFontTx/>
              <a:buNone/>
            </a:pPr>
            <a:r>
              <a:rPr lang="en-US" altLang="en-US" sz="1800">
                <a:solidFill>
                  <a:srgbClr val="000000"/>
                </a:solidFill>
                <a:latin typeface="Arial" charset="0"/>
              </a:rPr>
              <a:t>size</a:t>
            </a:r>
          </a:p>
        </p:txBody>
      </p:sp>
      <p:sp>
        <p:nvSpPr>
          <p:cNvPr id="238599" name="Freeform 7"/>
          <p:cNvSpPr>
            <a:spLocks/>
          </p:cNvSpPr>
          <p:nvPr/>
        </p:nvSpPr>
        <p:spPr bwMode="auto">
          <a:xfrm>
            <a:off x="5659438" y="3244850"/>
            <a:ext cx="2863850" cy="2270125"/>
          </a:xfrm>
          <a:custGeom>
            <a:avLst/>
            <a:gdLst>
              <a:gd name="T0" fmla="*/ 0 w 1804"/>
              <a:gd name="T1" fmla="*/ 2147483646 h 1430"/>
              <a:gd name="T2" fmla="*/ 2147483646 w 1804"/>
              <a:gd name="T3" fmla="*/ 2147483646 h 1430"/>
              <a:gd name="T4" fmla="*/ 2147483646 w 1804"/>
              <a:gd name="T5" fmla="*/ 2147483646 h 1430"/>
              <a:gd name="T6" fmla="*/ 2147483646 w 1804"/>
              <a:gd name="T7" fmla="*/ 2147483646 h 1430"/>
              <a:gd name="T8" fmla="*/ 2147483646 w 1804"/>
              <a:gd name="T9" fmla="*/ 2147483646 h 1430"/>
              <a:gd name="T10" fmla="*/ 0 60000 65536"/>
              <a:gd name="T11" fmla="*/ 0 60000 65536"/>
              <a:gd name="T12" fmla="*/ 0 60000 65536"/>
              <a:gd name="T13" fmla="*/ 0 60000 65536"/>
              <a:gd name="T14" fmla="*/ 0 60000 65536"/>
              <a:gd name="T15" fmla="*/ 0 w 1804"/>
              <a:gd name="T16" fmla="*/ 0 h 1430"/>
              <a:gd name="T17" fmla="*/ 1804 w 1804"/>
              <a:gd name="T18" fmla="*/ 1430 h 1430"/>
            </a:gdLst>
            <a:ahLst/>
            <a:cxnLst>
              <a:cxn ang="T10">
                <a:pos x="T0" y="T1"/>
              </a:cxn>
              <a:cxn ang="T11">
                <a:pos x="T2" y="T3"/>
              </a:cxn>
              <a:cxn ang="T12">
                <a:pos x="T4" y="T5"/>
              </a:cxn>
              <a:cxn ang="T13">
                <a:pos x="T6" y="T7"/>
              </a:cxn>
              <a:cxn ang="T14">
                <a:pos x="T8" y="T9"/>
              </a:cxn>
            </a:cxnLst>
            <a:rect l="T15" t="T16" r="T17" b="T18"/>
            <a:pathLst>
              <a:path w="1804" h="1430">
                <a:moveTo>
                  <a:pt x="0" y="1430"/>
                </a:moveTo>
                <a:cubicBezTo>
                  <a:pt x="36" y="1210"/>
                  <a:pt x="52" y="1027"/>
                  <a:pt x="144" y="806"/>
                </a:cubicBezTo>
                <a:cubicBezTo>
                  <a:pt x="236" y="585"/>
                  <a:pt x="384" y="212"/>
                  <a:pt x="551" y="106"/>
                </a:cubicBezTo>
                <a:cubicBezTo>
                  <a:pt x="718" y="0"/>
                  <a:pt x="937" y="45"/>
                  <a:pt x="1146" y="169"/>
                </a:cubicBezTo>
                <a:cubicBezTo>
                  <a:pt x="1355" y="293"/>
                  <a:pt x="1667" y="710"/>
                  <a:pt x="1804" y="85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3589325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Title 1"/>
          <p:cNvSpPr>
            <a:spLocks noGrp="1"/>
          </p:cNvSpPr>
          <p:nvPr>
            <p:ph type="title"/>
          </p:nvPr>
        </p:nvSpPr>
        <p:spPr>
          <a:xfrm>
            <a:off x="446087" y="-16329"/>
            <a:ext cx="8229600" cy="1143000"/>
          </a:xfrm>
        </p:spPr>
        <p:txBody>
          <a:bodyPr>
            <a:normAutofit fontScale="90000"/>
          </a:bodyPr>
          <a:lstStyle/>
          <a:p>
            <a:r>
              <a:rPr lang="en-US" altLang="en-US" dirty="0">
                <a:ea typeface="ＭＳ Ｐゴシック" charset="-128"/>
              </a:rPr>
              <a:t>Large Blocks: </a:t>
            </a:r>
            <a:r>
              <a:rPr lang="en-US" altLang="en-US" sz="3600" dirty="0">
                <a:ea typeface="ＭＳ Ｐゴシック" charset="-128"/>
              </a:rPr>
              <a:t>Critical-Word and </a:t>
            </a:r>
            <a:r>
              <a:rPr lang="en-US" altLang="en-US" sz="3600" dirty="0" err="1">
                <a:ea typeface="ＭＳ Ｐゴシック" charset="-128"/>
              </a:rPr>
              <a:t>Subblocking</a:t>
            </a:r>
            <a:endParaRPr lang="en-US" altLang="en-US" sz="3600" dirty="0">
              <a:ea typeface="ＭＳ Ｐゴシック" charset="-128"/>
            </a:endParaRPr>
          </a:p>
        </p:txBody>
      </p:sp>
      <p:sp>
        <p:nvSpPr>
          <p:cNvPr id="3" name="Content Placeholder 2"/>
          <p:cNvSpPr>
            <a:spLocks noGrp="1"/>
          </p:cNvSpPr>
          <p:nvPr>
            <p:ph idx="1"/>
          </p:nvPr>
        </p:nvSpPr>
        <p:spPr>
          <a:xfrm>
            <a:off x="228600" y="996950"/>
            <a:ext cx="8915400" cy="5194300"/>
          </a:xfrm>
        </p:spPr>
        <p:txBody>
          <a:bodyPr/>
          <a:lstStyle/>
          <a:p>
            <a:r>
              <a:rPr lang="en-US" altLang="en-US" dirty="0">
                <a:ea typeface="ＭＳ Ｐゴシック" charset="-128"/>
              </a:rPr>
              <a:t>Large cache blocks can take a long time to fill into the cache</a:t>
            </a:r>
          </a:p>
          <a:p>
            <a:pPr lvl="1"/>
            <a:r>
              <a:rPr lang="en-US" altLang="en-US" dirty="0">
                <a:ea typeface="ＭＳ Ｐゴシック" charset="-128"/>
              </a:rPr>
              <a:t>fill cache line </a:t>
            </a:r>
            <a:r>
              <a:rPr lang="en-US" altLang="en-US" dirty="0">
                <a:solidFill>
                  <a:srgbClr val="0000FF"/>
                </a:solidFill>
                <a:ea typeface="ＭＳ Ｐゴシック" charset="-128"/>
              </a:rPr>
              <a:t>critical word first </a:t>
            </a:r>
          </a:p>
          <a:p>
            <a:pPr lvl="1"/>
            <a:r>
              <a:rPr lang="en-US" altLang="en-US" dirty="0">
                <a:ea typeface="ＭＳ Ｐゴシック" charset="-128"/>
              </a:rPr>
              <a:t>restart cache access before complete fill</a:t>
            </a:r>
          </a:p>
          <a:p>
            <a:r>
              <a:rPr lang="en-US" altLang="en-US" dirty="0">
                <a:ea typeface="ＭＳ Ｐゴシック" charset="-128"/>
              </a:rPr>
              <a:t>Large cache blocks can waste bus bandwidth </a:t>
            </a:r>
          </a:p>
          <a:p>
            <a:pPr lvl="1"/>
            <a:r>
              <a:rPr lang="en-US" altLang="en-US" dirty="0">
                <a:ea typeface="ＭＳ Ｐゴシック" charset="-128"/>
              </a:rPr>
              <a:t>divide a block into </a:t>
            </a:r>
            <a:r>
              <a:rPr lang="en-US" altLang="en-US" dirty="0" err="1">
                <a:ea typeface="ＭＳ Ｐゴシック" charset="-128"/>
              </a:rPr>
              <a:t>subblocks</a:t>
            </a:r>
            <a:endParaRPr lang="en-US" altLang="en-US" dirty="0">
              <a:ea typeface="ＭＳ Ｐゴシック" charset="-128"/>
            </a:endParaRPr>
          </a:p>
          <a:p>
            <a:pPr lvl="1"/>
            <a:r>
              <a:rPr lang="en-US" altLang="en-US" dirty="0">
                <a:ea typeface="ＭＳ Ｐゴシック" charset="-128"/>
              </a:rPr>
              <a:t>associate separate valid bits for each </a:t>
            </a:r>
            <a:r>
              <a:rPr lang="en-US" altLang="en-US" dirty="0" err="1">
                <a:ea typeface="ＭＳ Ｐゴシック" charset="-128"/>
              </a:rPr>
              <a:t>subblock</a:t>
            </a:r>
            <a:endParaRPr lang="en-US" altLang="en-US" dirty="0">
              <a:ea typeface="ＭＳ Ｐゴシック" charset="-128"/>
            </a:endParaRPr>
          </a:p>
          <a:p>
            <a:pPr lvl="1"/>
            <a:r>
              <a:rPr lang="en-US" altLang="en-US" dirty="0">
                <a:solidFill>
                  <a:srgbClr val="0000FF"/>
                </a:solidFill>
                <a:ea typeface="ＭＳ Ｐゴシック" charset="-128"/>
              </a:rPr>
              <a:t>When is this useful?</a:t>
            </a:r>
          </a:p>
          <a:p>
            <a:endParaRPr lang="en-US" altLang="en-US" dirty="0">
              <a:ea typeface="ＭＳ Ｐゴシック" charset="-128"/>
            </a:endParaRPr>
          </a:p>
        </p:txBody>
      </p:sp>
      <p:sp>
        <p:nvSpPr>
          <p:cNvPr id="23961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F586801D-32DF-1646-A54D-70FFE73EB7C7}" type="slidenum">
              <a:rPr lang="en-US" altLang="en-US" sz="1600">
                <a:solidFill>
                  <a:srgbClr val="000000"/>
                </a:solidFill>
                <a:latin typeface="Garamond" charset="0"/>
              </a:rPr>
              <a:pPr eaLnBrk="1" hangingPunct="1">
                <a:spcBef>
                  <a:spcPct val="0"/>
                </a:spcBef>
                <a:buClrTx/>
                <a:buSzTx/>
                <a:buFontTx/>
                <a:buNone/>
              </a:pPr>
              <a:t>6</a:t>
            </a:fld>
            <a:endParaRPr lang="en-US" altLang="en-US" sz="1600">
              <a:solidFill>
                <a:srgbClr val="000000"/>
              </a:solidFill>
              <a:latin typeface="Garamond" charset="0"/>
            </a:endParaRPr>
          </a:p>
        </p:txBody>
      </p:sp>
      <p:sp>
        <p:nvSpPr>
          <p:cNvPr id="239620" name="Rectangle 4"/>
          <p:cNvSpPr>
            <a:spLocks noChangeArrowheads="1"/>
          </p:cNvSpPr>
          <p:nvPr/>
        </p:nvSpPr>
        <p:spPr bwMode="auto">
          <a:xfrm>
            <a:off x="609600" y="5410200"/>
            <a:ext cx="80010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1800">
              <a:solidFill>
                <a:srgbClr val="000000"/>
              </a:solidFill>
              <a:latin typeface="Arial" charset="0"/>
            </a:endParaRPr>
          </a:p>
        </p:txBody>
      </p:sp>
      <p:sp>
        <p:nvSpPr>
          <p:cNvPr id="239621" name="Rectangle 5"/>
          <p:cNvSpPr>
            <a:spLocks noChangeArrowheads="1"/>
          </p:cNvSpPr>
          <p:nvPr/>
        </p:nvSpPr>
        <p:spPr bwMode="auto">
          <a:xfrm>
            <a:off x="7086600" y="5410200"/>
            <a:ext cx="1524000" cy="304800"/>
          </a:xfrm>
          <a:prstGeom prst="rect">
            <a:avLst/>
          </a:prstGeom>
          <a:solidFill>
            <a:srgbClr val="DDDDDD"/>
          </a:solidFill>
          <a:ln w="28575">
            <a:solidFill>
              <a:schemeClr val="tx1"/>
            </a:solidFill>
            <a:miter lim="800000"/>
            <a:headEnd/>
            <a:tailEnd/>
          </a:ln>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2000">
                <a:solidFill>
                  <a:srgbClr val="000000"/>
                </a:solidFill>
                <a:latin typeface="Arial" charset="0"/>
              </a:rPr>
              <a:t>tag</a:t>
            </a:r>
          </a:p>
        </p:txBody>
      </p:sp>
      <p:sp>
        <p:nvSpPr>
          <p:cNvPr id="239622" name="Rectangle 6"/>
          <p:cNvSpPr>
            <a:spLocks noChangeArrowheads="1"/>
          </p:cNvSpPr>
          <p:nvPr/>
        </p:nvSpPr>
        <p:spPr bwMode="auto">
          <a:xfrm>
            <a:off x="5410200" y="5410200"/>
            <a:ext cx="16764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2000">
                <a:solidFill>
                  <a:srgbClr val="000000"/>
                </a:solidFill>
                <a:latin typeface="Arial" charset="0"/>
              </a:rPr>
              <a:t>      subblock</a:t>
            </a:r>
          </a:p>
        </p:txBody>
      </p:sp>
      <p:sp>
        <p:nvSpPr>
          <p:cNvPr id="239623" name="Rectangle 7"/>
          <p:cNvSpPr>
            <a:spLocks noChangeArrowheads="1"/>
          </p:cNvSpPr>
          <p:nvPr/>
        </p:nvSpPr>
        <p:spPr bwMode="auto">
          <a:xfrm>
            <a:off x="5410200" y="5410200"/>
            <a:ext cx="228600" cy="304800"/>
          </a:xfrm>
          <a:prstGeom prst="rect">
            <a:avLst/>
          </a:prstGeom>
          <a:solidFill>
            <a:srgbClr val="DDDDDD"/>
          </a:solidFill>
          <a:ln w="28575">
            <a:solidFill>
              <a:schemeClr val="tx1"/>
            </a:solidFill>
            <a:miter lim="800000"/>
            <a:headEnd/>
            <a:tailEnd/>
          </a:ln>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2000">
                <a:solidFill>
                  <a:srgbClr val="000000"/>
                </a:solidFill>
                <a:latin typeface="Arial" charset="0"/>
              </a:rPr>
              <a:t>v</a:t>
            </a:r>
          </a:p>
        </p:txBody>
      </p:sp>
      <p:sp>
        <p:nvSpPr>
          <p:cNvPr id="239624" name="Rectangle 8"/>
          <p:cNvSpPr>
            <a:spLocks noChangeArrowheads="1"/>
          </p:cNvSpPr>
          <p:nvPr/>
        </p:nvSpPr>
        <p:spPr bwMode="auto">
          <a:xfrm>
            <a:off x="609600" y="5410200"/>
            <a:ext cx="16764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2000">
                <a:solidFill>
                  <a:srgbClr val="000000"/>
                </a:solidFill>
                <a:latin typeface="Arial" charset="0"/>
              </a:rPr>
              <a:t>      subblock</a:t>
            </a:r>
          </a:p>
        </p:txBody>
      </p:sp>
      <p:sp>
        <p:nvSpPr>
          <p:cNvPr id="239625" name="Rectangle 9"/>
          <p:cNvSpPr>
            <a:spLocks noChangeArrowheads="1"/>
          </p:cNvSpPr>
          <p:nvPr/>
        </p:nvSpPr>
        <p:spPr bwMode="auto">
          <a:xfrm>
            <a:off x="609600" y="5410200"/>
            <a:ext cx="228600" cy="304800"/>
          </a:xfrm>
          <a:prstGeom prst="rect">
            <a:avLst/>
          </a:prstGeom>
          <a:solidFill>
            <a:srgbClr val="DDDDDD"/>
          </a:solidFill>
          <a:ln w="28575">
            <a:solidFill>
              <a:schemeClr val="tx1"/>
            </a:solidFill>
            <a:miter lim="800000"/>
            <a:headEnd/>
            <a:tailEnd/>
          </a:ln>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2000">
                <a:solidFill>
                  <a:srgbClr val="000000"/>
                </a:solidFill>
                <a:latin typeface="Arial" charset="0"/>
              </a:rPr>
              <a:t>v</a:t>
            </a:r>
          </a:p>
        </p:txBody>
      </p:sp>
      <p:sp>
        <p:nvSpPr>
          <p:cNvPr id="239626" name="Rectangle 10"/>
          <p:cNvSpPr>
            <a:spLocks noChangeArrowheads="1"/>
          </p:cNvSpPr>
          <p:nvPr/>
        </p:nvSpPr>
        <p:spPr bwMode="auto">
          <a:xfrm>
            <a:off x="2286000" y="5410200"/>
            <a:ext cx="16764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2000">
                <a:solidFill>
                  <a:srgbClr val="000000"/>
                </a:solidFill>
                <a:latin typeface="Arial" charset="0"/>
              </a:rPr>
              <a:t>     subblock</a:t>
            </a:r>
          </a:p>
        </p:txBody>
      </p:sp>
      <p:sp>
        <p:nvSpPr>
          <p:cNvPr id="239627" name="Rectangle 11"/>
          <p:cNvSpPr>
            <a:spLocks noChangeArrowheads="1"/>
          </p:cNvSpPr>
          <p:nvPr/>
        </p:nvSpPr>
        <p:spPr bwMode="auto">
          <a:xfrm>
            <a:off x="2286000" y="5410200"/>
            <a:ext cx="228600" cy="304800"/>
          </a:xfrm>
          <a:prstGeom prst="rect">
            <a:avLst/>
          </a:prstGeom>
          <a:solidFill>
            <a:srgbClr val="DDDDDD"/>
          </a:solidFill>
          <a:ln w="28575">
            <a:solidFill>
              <a:schemeClr val="tx1"/>
            </a:solidFill>
            <a:miter lim="800000"/>
            <a:headEnd/>
            <a:tailEnd/>
          </a:ln>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2000">
                <a:solidFill>
                  <a:srgbClr val="000000"/>
                </a:solidFill>
                <a:latin typeface="Arial" charset="0"/>
              </a:rPr>
              <a:t>v</a:t>
            </a:r>
          </a:p>
        </p:txBody>
      </p:sp>
      <p:sp>
        <p:nvSpPr>
          <p:cNvPr id="239628" name="Oval 12"/>
          <p:cNvSpPr>
            <a:spLocks noChangeArrowheads="1"/>
          </p:cNvSpPr>
          <p:nvPr/>
        </p:nvSpPr>
        <p:spPr bwMode="auto">
          <a:xfrm rot="10800000">
            <a:off x="4294188" y="5532438"/>
            <a:ext cx="76200" cy="76200"/>
          </a:xfrm>
          <a:prstGeom prst="ellipse">
            <a:avLst/>
          </a:prstGeom>
          <a:solidFill>
            <a:schemeClr val="tx1"/>
          </a:solidFill>
          <a:ln w="28575">
            <a:solidFill>
              <a:schemeClr val="tx1"/>
            </a:solidFill>
            <a:round/>
            <a:headEnd/>
            <a:tailEnd/>
          </a:ln>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1800">
              <a:solidFill>
                <a:srgbClr val="000000"/>
              </a:solidFill>
              <a:latin typeface="Arial" charset="0"/>
            </a:endParaRPr>
          </a:p>
        </p:txBody>
      </p:sp>
      <p:sp>
        <p:nvSpPr>
          <p:cNvPr id="239629" name="Oval 13"/>
          <p:cNvSpPr>
            <a:spLocks noChangeArrowheads="1"/>
          </p:cNvSpPr>
          <p:nvPr/>
        </p:nvSpPr>
        <p:spPr bwMode="auto">
          <a:xfrm rot="10800000">
            <a:off x="4522788" y="5532438"/>
            <a:ext cx="76200" cy="76200"/>
          </a:xfrm>
          <a:prstGeom prst="ellipse">
            <a:avLst/>
          </a:prstGeom>
          <a:solidFill>
            <a:schemeClr val="tx1"/>
          </a:solidFill>
          <a:ln w="28575">
            <a:solidFill>
              <a:schemeClr val="tx1"/>
            </a:solidFill>
            <a:round/>
            <a:headEnd/>
            <a:tailEnd/>
          </a:ln>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1800">
              <a:solidFill>
                <a:srgbClr val="000000"/>
              </a:solidFill>
              <a:latin typeface="Arial" charset="0"/>
            </a:endParaRPr>
          </a:p>
        </p:txBody>
      </p:sp>
      <p:sp>
        <p:nvSpPr>
          <p:cNvPr id="239630" name="Oval 14"/>
          <p:cNvSpPr>
            <a:spLocks noChangeArrowheads="1"/>
          </p:cNvSpPr>
          <p:nvPr/>
        </p:nvSpPr>
        <p:spPr bwMode="auto">
          <a:xfrm rot="10800000">
            <a:off x="4751388" y="5532438"/>
            <a:ext cx="76200" cy="76200"/>
          </a:xfrm>
          <a:prstGeom prst="ellipse">
            <a:avLst/>
          </a:prstGeom>
          <a:solidFill>
            <a:schemeClr val="tx1"/>
          </a:solidFill>
          <a:ln w="28575">
            <a:solidFill>
              <a:schemeClr val="tx1"/>
            </a:solidFill>
            <a:round/>
            <a:headEnd/>
            <a:tailEnd/>
          </a:ln>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1800">
              <a:solidFill>
                <a:srgbClr val="000000"/>
              </a:solidFill>
              <a:latin typeface="Arial" charset="0"/>
            </a:endParaRPr>
          </a:p>
        </p:txBody>
      </p:sp>
      <p:sp>
        <p:nvSpPr>
          <p:cNvPr id="239631" name="Oval 15"/>
          <p:cNvSpPr>
            <a:spLocks noChangeArrowheads="1"/>
          </p:cNvSpPr>
          <p:nvPr/>
        </p:nvSpPr>
        <p:spPr bwMode="auto">
          <a:xfrm rot="10800000">
            <a:off x="4979988" y="5532438"/>
            <a:ext cx="76200" cy="76200"/>
          </a:xfrm>
          <a:prstGeom prst="ellipse">
            <a:avLst/>
          </a:prstGeom>
          <a:solidFill>
            <a:schemeClr val="tx1"/>
          </a:solidFill>
          <a:ln w="28575">
            <a:solidFill>
              <a:schemeClr val="tx1"/>
            </a:solidFill>
            <a:round/>
            <a:headEnd/>
            <a:tailEnd/>
          </a:ln>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1800">
              <a:solidFill>
                <a:srgbClr val="000000"/>
              </a:solidFill>
              <a:latin typeface="Arial" charset="0"/>
            </a:endParaRPr>
          </a:p>
        </p:txBody>
      </p:sp>
      <p:sp>
        <p:nvSpPr>
          <p:cNvPr id="239632" name="Rectangle 9"/>
          <p:cNvSpPr>
            <a:spLocks noChangeArrowheads="1"/>
          </p:cNvSpPr>
          <p:nvPr/>
        </p:nvSpPr>
        <p:spPr bwMode="auto">
          <a:xfrm>
            <a:off x="838200" y="5410200"/>
            <a:ext cx="228600" cy="304800"/>
          </a:xfrm>
          <a:prstGeom prst="rect">
            <a:avLst/>
          </a:prstGeom>
          <a:solidFill>
            <a:srgbClr val="DDDDDD"/>
          </a:solidFill>
          <a:ln w="28575">
            <a:solidFill>
              <a:schemeClr val="tx1"/>
            </a:solidFill>
            <a:miter lim="800000"/>
            <a:headEnd/>
            <a:tailEnd/>
          </a:ln>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2000">
                <a:solidFill>
                  <a:srgbClr val="000000"/>
                </a:solidFill>
                <a:latin typeface="Arial" charset="0"/>
              </a:rPr>
              <a:t>d</a:t>
            </a:r>
          </a:p>
        </p:txBody>
      </p:sp>
      <p:sp>
        <p:nvSpPr>
          <p:cNvPr id="239633" name="Rectangle 9"/>
          <p:cNvSpPr>
            <a:spLocks noChangeArrowheads="1"/>
          </p:cNvSpPr>
          <p:nvPr/>
        </p:nvSpPr>
        <p:spPr bwMode="auto">
          <a:xfrm>
            <a:off x="2514600" y="5410200"/>
            <a:ext cx="228600" cy="304800"/>
          </a:xfrm>
          <a:prstGeom prst="rect">
            <a:avLst/>
          </a:prstGeom>
          <a:solidFill>
            <a:srgbClr val="DDDDDD"/>
          </a:solidFill>
          <a:ln w="28575">
            <a:solidFill>
              <a:schemeClr val="tx1"/>
            </a:solidFill>
            <a:miter lim="800000"/>
            <a:headEnd/>
            <a:tailEnd/>
          </a:ln>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2000">
                <a:solidFill>
                  <a:srgbClr val="000000"/>
                </a:solidFill>
                <a:latin typeface="Arial" charset="0"/>
              </a:rPr>
              <a:t>d</a:t>
            </a:r>
          </a:p>
        </p:txBody>
      </p:sp>
      <p:sp>
        <p:nvSpPr>
          <p:cNvPr id="239634" name="Rectangle 9"/>
          <p:cNvSpPr>
            <a:spLocks noChangeArrowheads="1"/>
          </p:cNvSpPr>
          <p:nvPr/>
        </p:nvSpPr>
        <p:spPr bwMode="auto">
          <a:xfrm>
            <a:off x="5638800" y="5410200"/>
            <a:ext cx="228600" cy="304800"/>
          </a:xfrm>
          <a:prstGeom prst="rect">
            <a:avLst/>
          </a:prstGeom>
          <a:solidFill>
            <a:srgbClr val="DDDDDD"/>
          </a:solidFill>
          <a:ln w="28575">
            <a:solidFill>
              <a:schemeClr val="tx1"/>
            </a:solidFill>
            <a:miter lim="800000"/>
            <a:headEnd/>
            <a:tailEnd/>
          </a:ln>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2000">
                <a:solidFill>
                  <a:srgbClr val="000000"/>
                </a:solidFill>
                <a:latin typeface="Arial" charset="0"/>
              </a:rPr>
              <a:t>d</a:t>
            </a:r>
          </a:p>
        </p:txBody>
      </p:sp>
    </p:spTree>
    <p:extLst>
      <p:ext uri="{BB962C8B-B14F-4D97-AF65-F5344CB8AC3E}">
        <p14:creationId xmlns:p14="http://schemas.microsoft.com/office/powerpoint/2010/main" val="2393877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Title 1"/>
          <p:cNvSpPr>
            <a:spLocks noGrp="1"/>
          </p:cNvSpPr>
          <p:nvPr>
            <p:ph type="title"/>
          </p:nvPr>
        </p:nvSpPr>
        <p:spPr>
          <a:xfrm>
            <a:off x="464344" y="-8164"/>
            <a:ext cx="8229600" cy="1143000"/>
          </a:xfrm>
        </p:spPr>
        <p:txBody>
          <a:bodyPr/>
          <a:lstStyle/>
          <a:p>
            <a:r>
              <a:rPr lang="en-US" altLang="en-US" dirty="0">
                <a:ea typeface="ＭＳ Ｐゴシック" charset="-128"/>
              </a:rPr>
              <a:t>Associativity</a:t>
            </a:r>
          </a:p>
        </p:txBody>
      </p:sp>
      <p:sp>
        <p:nvSpPr>
          <p:cNvPr id="3" name="Content Placeholder 2"/>
          <p:cNvSpPr>
            <a:spLocks noGrp="1"/>
          </p:cNvSpPr>
          <p:nvPr>
            <p:ph idx="1"/>
          </p:nvPr>
        </p:nvSpPr>
        <p:spPr>
          <a:xfrm>
            <a:off x="76200" y="996950"/>
            <a:ext cx="9005888" cy="5194300"/>
          </a:xfrm>
        </p:spPr>
        <p:txBody>
          <a:bodyPr>
            <a:normAutofit fontScale="92500" lnSpcReduction="20000"/>
          </a:bodyPr>
          <a:lstStyle/>
          <a:p>
            <a:r>
              <a:rPr lang="en-US" altLang="en-US" sz="3000" dirty="0">
                <a:ea typeface="ＭＳ Ｐゴシック" charset="-128"/>
              </a:rPr>
              <a:t>How many blocks can be present in the same index (i.e., set)?</a:t>
            </a:r>
          </a:p>
          <a:p>
            <a:r>
              <a:rPr lang="en-US" altLang="en-US" sz="3000" dirty="0">
                <a:ea typeface="ＭＳ Ｐゴシック" charset="-128"/>
              </a:rPr>
              <a:t>Larger associativity</a:t>
            </a:r>
          </a:p>
          <a:p>
            <a:pPr lvl="1"/>
            <a:r>
              <a:rPr lang="en-US" altLang="en-US" dirty="0">
                <a:ea typeface="ＭＳ Ｐゴシック" charset="-128"/>
              </a:rPr>
              <a:t>lower miss rate (reduced conflicts)</a:t>
            </a:r>
          </a:p>
          <a:p>
            <a:pPr lvl="1"/>
            <a:r>
              <a:rPr lang="en-US" altLang="en-US" dirty="0">
                <a:ea typeface="ＭＳ Ｐゴシック" charset="-128"/>
              </a:rPr>
              <a:t>higher hit latency and area cost (plus diminishing returns)</a:t>
            </a:r>
          </a:p>
          <a:p>
            <a:endParaRPr lang="en-US" altLang="en-US" dirty="0">
              <a:ea typeface="ＭＳ Ｐゴシック" charset="-128"/>
            </a:endParaRPr>
          </a:p>
          <a:p>
            <a:r>
              <a:rPr lang="en-US" altLang="en-US" dirty="0">
                <a:ea typeface="ＭＳ Ｐゴシック" charset="-128"/>
              </a:rPr>
              <a:t>Smaller associativity</a:t>
            </a:r>
          </a:p>
          <a:p>
            <a:pPr lvl="1"/>
            <a:r>
              <a:rPr lang="en-US" altLang="en-US" dirty="0">
                <a:ea typeface="ＭＳ Ｐゴシック" charset="-128"/>
              </a:rPr>
              <a:t>lower cost</a:t>
            </a:r>
          </a:p>
          <a:p>
            <a:pPr lvl="1"/>
            <a:r>
              <a:rPr lang="en-US" altLang="en-US" dirty="0">
                <a:ea typeface="ＭＳ Ｐゴシック" charset="-128"/>
              </a:rPr>
              <a:t>lower hit latency</a:t>
            </a:r>
          </a:p>
          <a:p>
            <a:pPr lvl="2"/>
            <a:r>
              <a:rPr lang="en-US" altLang="en-US" dirty="0">
                <a:ea typeface="ＭＳ Ｐゴシック" charset="-128"/>
              </a:rPr>
              <a:t>Especially important for L1 caches</a:t>
            </a:r>
          </a:p>
          <a:p>
            <a:pPr lvl="2"/>
            <a:endParaRPr lang="en-US" altLang="en-US" dirty="0">
              <a:ea typeface="ＭＳ Ｐゴシック" charset="-128"/>
            </a:endParaRPr>
          </a:p>
          <a:p>
            <a:pPr lvl="1"/>
            <a:endParaRPr lang="en-US" altLang="en-US" dirty="0">
              <a:ea typeface="ＭＳ Ｐゴシック" charset="-128"/>
            </a:endParaRPr>
          </a:p>
          <a:p>
            <a:r>
              <a:rPr lang="en-US" altLang="en-US" sz="3000" dirty="0">
                <a:ea typeface="ＭＳ Ｐゴシック" charset="-128"/>
              </a:rPr>
              <a:t>Is power of 2 associativity required?</a:t>
            </a:r>
          </a:p>
          <a:p>
            <a:pPr lvl="1">
              <a:buFont typeface="Wingdings" charset="2"/>
              <a:buNone/>
            </a:pPr>
            <a:endParaRPr lang="en-US" altLang="en-US" dirty="0">
              <a:ea typeface="ＭＳ Ｐゴシック" charset="-128"/>
            </a:endParaRPr>
          </a:p>
          <a:p>
            <a:endParaRPr lang="en-US" altLang="en-US" dirty="0">
              <a:ea typeface="ＭＳ Ｐゴシック" charset="-128"/>
            </a:endParaRPr>
          </a:p>
        </p:txBody>
      </p:sp>
      <p:sp>
        <p:nvSpPr>
          <p:cNvPr id="24064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3EB739A1-8A9B-7E4C-BA15-99E13F9DD4EE}" type="slidenum">
              <a:rPr lang="en-US" altLang="en-US" sz="1600">
                <a:solidFill>
                  <a:srgbClr val="000000"/>
                </a:solidFill>
                <a:latin typeface="Garamond" charset="0"/>
              </a:rPr>
              <a:pPr eaLnBrk="1" hangingPunct="1">
                <a:spcBef>
                  <a:spcPct val="0"/>
                </a:spcBef>
                <a:buClrTx/>
                <a:buSzTx/>
                <a:buFontTx/>
                <a:buNone/>
              </a:pPr>
              <a:t>7</a:t>
            </a:fld>
            <a:endParaRPr lang="en-US" altLang="en-US" sz="1600">
              <a:solidFill>
                <a:srgbClr val="000000"/>
              </a:solidFill>
              <a:latin typeface="Garamond" charset="0"/>
            </a:endParaRPr>
          </a:p>
        </p:txBody>
      </p:sp>
      <p:sp>
        <p:nvSpPr>
          <p:cNvPr id="240644" name="Freeform 5"/>
          <p:cNvSpPr>
            <a:spLocks/>
          </p:cNvSpPr>
          <p:nvPr/>
        </p:nvSpPr>
        <p:spPr bwMode="auto">
          <a:xfrm>
            <a:off x="5486400" y="3414713"/>
            <a:ext cx="3048000" cy="2286000"/>
          </a:xfrm>
          <a:custGeom>
            <a:avLst/>
            <a:gdLst>
              <a:gd name="T0" fmla="*/ 0 w 1920"/>
              <a:gd name="T1" fmla="*/ 0 h 1440"/>
              <a:gd name="T2" fmla="*/ 0 w 1920"/>
              <a:gd name="T3" fmla="*/ 2147483646 h 1440"/>
              <a:gd name="T4" fmla="*/ 2147483646 w 1920"/>
              <a:gd name="T5" fmla="*/ 2147483646 h 1440"/>
              <a:gd name="T6" fmla="*/ 0 60000 65536"/>
              <a:gd name="T7" fmla="*/ 0 60000 65536"/>
              <a:gd name="T8" fmla="*/ 0 60000 65536"/>
              <a:gd name="T9" fmla="*/ 0 w 1920"/>
              <a:gd name="T10" fmla="*/ 0 h 1440"/>
              <a:gd name="T11" fmla="*/ 1920 w 1920"/>
              <a:gd name="T12" fmla="*/ 1440 h 1440"/>
            </a:gdLst>
            <a:ahLst/>
            <a:cxnLst>
              <a:cxn ang="T6">
                <a:pos x="T0" y="T1"/>
              </a:cxn>
              <a:cxn ang="T7">
                <a:pos x="T2" y="T3"/>
              </a:cxn>
              <a:cxn ang="T8">
                <a:pos x="T4" y="T5"/>
              </a:cxn>
            </a:cxnLst>
            <a:rect l="T9" t="T10" r="T11" b="T12"/>
            <a:pathLst>
              <a:path w="1920" h="1440">
                <a:moveTo>
                  <a:pt x="0" y="0"/>
                </a:moveTo>
                <a:lnTo>
                  <a:pt x="0" y="1440"/>
                </a:lnTo>
                <a:lnTo>
                  <a:pt x="1920" y="1440"/>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0645" name="Text Box 7"/>
          <p:cNvSpPr txBox="1">
            <a:spLocks noChangeArrowheads="1"/>
          </p:cNvSpPr>
          <p:nvPr/>
        </p:nvSpPr>
        <p:spPr bwMode="auto">
          <a:xfrm>
            <a:off x="7600950" y="5734050"/>
            <a:ext cx="1481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1800">
                <a:solidFill>
                  <a:srgbClr val="000000"/>
                </a:solidFill>
                <a:latin typeface="Arial" charset="0"/>
              </a:rPr>
              <a:t>associativity</a:t>
            </a:r>
          </a:p>
        </p:txBody>
      </p:sp>
      <p:sp>
        <p:nvSpPr>
          <p:cNvPr id="240646" name="Freeform 8"/>
          <p:cNvSpPr>
            <a:spLocks/>
          </p:cNvSpPr>
          <p:nvPr/>
        </p:nvSpPr>
        <p:spPr bwMode="auto">
          <a:xfrm>
            <a:off x="5772150" y="3414713"/>
            <a:ext cx="2609850" cy="852487"/>
          </a:xfrm>
          <a:custGeom>
            <a:avLst/>
            <a:gdLst>
              <a:gd name="T0" fmla="*/ 0 w 1644"/>
              <a:gd name="T1" fmla="*/ 2147483646 h 537"/>
              <a:gd name="T2" fmla="*/ 2147483646 w 1644"/>
              <a:gd name="T3" fmla="*/ 2147483646 h 537"/>
              <a:gd name="T4" fmla="*/ 2147483646 w 1644"/>
              <a:gd name="T5" fmla="*/ 2147483646 h 537"/>
              <a:gd name="T6" fmla="*/ 2147483646 w 1644"/>
              <a:gd name="T7" fmla="*/ 0 h 537"/>
              <a:gd name="T8" fmla="*/ 0 60000 65536"/>
              <a:gd name="T9" fmla="*/ 0 60000 65536"/>
              <a:gd name="T10" fmla="*/ 0 60000 65536"/>
              <a:gd name="T11" fmla="*/ 0 60000 65536"/>
              <a:gd name="T12" fmla="*/ 0 w 1644"/>
              <a:gd name="T13" fmla="*/ 0 h 537"/>
              <a:gd name="T14" fmla="*/ 1644 w 1644"/>
              <a:gd name="T15" fmla="*/ 537 h 537"/>
            </a:gdLst>
            <a:ahLst/>
            <a:cxnLst>
              <a:cxn ang="T8">
                <a:pos x="T0" y="T1"/>
              </a:cxn>
              <a:cxn ang="T9">
                <a:pos x="T2" y="T3"/>
              </a:cxn>
              <a:cxn ang="T10">
                <a:pos x="T4" y="T5"/>
              </a:cxn>
              <a:cxn ang="T11">
                <a:pos x="T6" y="T7"/>
              </a:cxn>
            </a:cxnLst>
            <a:rect l="T12" t="T13" r="T14" b="T15"/>
            <a:pathLst>
              <a:path w="1644" h="537">
                <a:moveTo>
                  <a:pt x="0" y="537"/>
                </a:moveTo>
                <a:cubicBezTo>
                  <a:pt x="35" y="492"/>
                  <a:pt x="101" y="341"/>
                  <a:pt x="209" y="267"/>
                </a:cubicBezTo>
                <a:cubicBezTo>
                  <a:pt x="317" y="193"/>
                  <a:pt x="410" y="134"/>
                  <a:pt x="649" y="90"/>
                </a:cubicBezTo>
                <a:cubicBezTo>
                  <a:pt x="888" y="46"/>
                  <a:pt x="1437" y="19"/>
                  <a:pt x="164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0647" name="Text Box 6"/>
          <p:cNvSpPr txBox="1">
            <a:spLocks noChangeArrowheads="1"/>
          </p:cNvSpPr>
          <p:nvPr/>
        </p:nvSpPr>
        <p:spPr bwMode="auto">
          <a:xfrm>
            <a:off x="4683125" y="313055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1800">
                <a:solidFill>
                  <a:srgbClr val="000000"/>
                </a:solidFill>
                <a:latin typeface="Arial" charset="0"/>
              </a:rPr>
              <a:t>hit rate</a:t>
            </a:r>
          </a:p>
        </p:txBody>
      </p:sp>
    </p:spTree>
    <p:extLst>
      <p:ext uri="{BB962C8B-B14F-4D97-AF65-F5344CB8AC3E}">
        <p14:creationId xmlns:p14="http://schemas.microsoft.com/office/powerpoint/2010/main" val="1121713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Title 1"/>
          <p:cNvSpPr>
            <a:spLocks noGrp="1"/>
          </p:cNvSpPr>
          <p:nvPr>
            <p:ph type="title"/>
          </p:nvPr>
        </p:nvSpPr>
        <p:spPr>
          <a:xfrm>
            <a:off x="457200" y="76200"/>
            <a:ext cx="8229600" cy="1143000"/>
          </a:xfrm>
        </p:spPr>
        <p:txBody>
          <a:bodyPr/>
          <a:lstStyle/>
          <a:p>
            <a:r>
              <a:rPr lang="en-US" altLang="en-US" dirty="0">
                <a:ea typeface="ＭＳ Ｐゴシック" charset="-128"/>
              </a:rPr>
              <a:t>Classification of Cache Misses</a:t>
            </a:r>
          </a:p>
        </p:txBody>
      </p:sp>
      <p:sp>
        <p:nvSpPr>
          <p:cNvPr id="48130" name="Content Placeholder 2"/>
          <p:cNvSpPr>
            <a:spLocks noGrp="1"/>
          </p:cNvSpPr>
          <p:nvPr>
            <p:ph idx="1"/>
          </p:nvPr>
        </p:nvSpPr>
        <p:spPr>
          <a:xfrm>
            <a:off x="228600" y="996950"/>
            <a:ext cx="8915400" cy="5194300"/>
          </a:xfrm>
        </p:spPr>
        <p:txBody>
          <a:bodyPr>
            <a:normAutofit fontScale="92500" lnSpcReduction="10000"/>
          </a:bodyPr>
          <a:lstStyle/>
          <a:p>
            <a:r>
              <a:rPr lang="en-US" altLang="en-US" dirty="0">
                <a:ea typeface="ＭＳ Ｐゴシック" charset="-128"/>
              </a:rPr>
              <a:t>Compulsory miss </a:t>
            </a:r>
          </a:p>
          <a:p>
            <a:pPr lvl="1"/>
            <a:r>
              <a:rPr lang="en-US" altLang="en-US" dirty="0">
                <a:solidFill>
                  <a:srgbClr val="0432FF"/>
                </a:solidFill>
                <a:ea typeface="ＭＳ Ｐゴシック" charset="-128"/>
              </a:rPr>
              <a:t>first reference to an address (block) always results in a miss</a:t>
            </a:r>
          </a:p>
          <a:p>
            <a:pPr lvl="1"/>
            <a:r>
              <a:rPr lang="en-US" altLang="en-US" dirty="0">
                <a:ea typeface="ＭＳ Ｐゴシック" charset="-128"/>
              </a:rPr>
              <a:t>subsequent references should hit unless the cache block is displaced for the reasons below</a:t>
            </a:r>
          </a:p>
          <a:p>
            <a:r>
              <a:rPr lang="en-US" altLang="en-US" dirty="0">
                <a:ea typeface="ＭＳ Ｐゴシック" charset="-128"/>
              </a:rPr>
              <a:t>Capacity miss </a:t>
            </a:r>
          </a:p>
          <a:p>
            <a:pPr lvl="1"/>
            <a:r>
              <a:rPr lang="en-US" altLang="en-US" dirty="0">
                <a:solidFill>
                  <a:srgbClr val="0432FF"/>
                </a:solidFill>
                <a:ea typeface="ＭＳ Ｐゴシック" charset="-128"/>
              </a:rPr>
              <a:t>cache is too small to hold everything needed</a:t>
            </a:r>
          </a:p>
          <a:p>
            <a:pPr lvl="1"/>
            <a:r>
              <a:rPr lang="en-US" altLang="en-US" dirty="0">
                <a:ea typeface="ＭＳ Ｐゴシック" charset="-128"/>
              </a:rPr>
              <a:t>defined as the misses that would occur even in a fully-associative cache (with optimal replacement) of the same capacity 	</a:t>
            </a:r>
          </a:p>
          <a:p>
            <a:r>
              <a:rPr lang="en-US" altLang="en-US" dirty="0">
                <a:ea typeface="ＭＳ Ｐゴシック" charset="-128"/>
              </a:rPr>
              <a:t>Conflict miss </a:t>
            </a:r>
          </a:p>
          <a:p>
            <a:pPr lvl="1"/>
            <a:r>
              <a:rPr lang="en-US" altLang="en-US" dirty="0">
                <a:ea typeface="ＭＳ Ｐゴシック" charset="-128"/>
              </a:rPr>
              <a:t>defined as </a:t>
            </a:r>
            <a:r>
              <a:rPr lang="en-US" altLang="en-US" dirty="0">
                <a:solidFill>
                  <a:srgbClr val="0432FF"/>
                </a:solidFill>
                <a:ea typeface="ＭＳ Ｐゴシック" charset="-128"/>
              </a:rPr>
              <a:t>any miss that is neither a compulsory nor a capacity miss	</a:t>
            </a:r>
          </a:p>
        </p:txBody>
      </p:sp>
      <p:sp>
        <p:nvSpPr>
          <p:cNvPr id="24269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4C8C3865-8022-054B-9409-9E9112BE31CB}" type="slidenum">
              <a:rPr lang="en-US" altLang="en-US" sz="1600">
                <a:solidFill>
                  <a:srgbClr val="000000"/>
                </a:solidFill>
                <a:latin typeface="Garamond" charset="0"/>
              </a:rPr>
              <a:pPr eaLnBrk="1" hangingPunct="1">
                <a:spcBef>
                  <a:spcPct val="0"/>
                </a:spcBef>
                <a:buClrTx/>
                <a:buSzTx/>
                <a:buFontTx/>
                <a:buNone/>
              </a:pPr>
              <a:t>8</a:t>
            </a:fld>
            <a:endParaRPr lang="en-US" altLang="en-US" sz="1600">
              <a:solidFill>
                <a:srgbClr val="000000"/>
              </a:solidFill>
              <a:latin typeface="Garamond" charset="0"/>
            </a:endParaRPr>
          </a:p>
        </p:txBody>
      </p:sp>
    </p:spTree>
    <p:extLst>
      <p:ext uri="{BB962C8B-B14F-4D97-AF65-F5344CB8AC3E}">
        <p14:creationId xmlns:p14="http://schemas.microsoft.com/office/powerpoint/2010/main" val="980857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3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130">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81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Title 1"/>
          <p:cNvSpPr>
            <a:spLocks noGrp="1"/>
          </p:cNvSpPr>
          <p:nvPr>
            <p:ph type="title"/>
          </p:nvPr>
        </p:nvSpPr>
        <p:spPr>
          <a:xfrm>
            <a:off x="457200" y="0"/>
            <a:ext cx="8229600" cy="1143000"/>
          </a:xfrm>
        </p:spPr>
        <p:txBody>
          <a:bodyPr/>
          <a:lstStyle/>
          <a:p>
            <a:r>
              <a:rPr lang="en-US" altLang="en-US" dirty="0">
                <a:ea typeface="ＭＳ Ｐゴシック" charset="-128"/>
              </a:rPr>
              <a:t>How to Reduce Each Miss Type</a:t>
            </a:r>
          </a:p>
        </p:txBody>
      </p:sp>
      <p:sp>
        <p:nvSpPr>
          <p:cNvPr id="3" name="Content Placeholder 2"/>
          <p:cNvSpPr>
            <a:spLocks noGrp="1"/>
          </p:cNvSpPr>
          <p:nvPr>
            <p:ph idx="1"/>
          </p:nvPr>
        </p:nvSpPr>
        <p:spPr>
          <a:xfrm>
            <a:off x="228600" y="996950"/>
            <a:ext cx="8610600" cy="5194300"/>
          </a:xfrm>
        </p:spPr>
        <p:txBody>
          <a:bodyPr>
            <a:normAutofit fontScale="85000" lnSpcReduction="20000"/>
          </a:bodyPr>
          <a:lstStyle/>
          <a:p>
            <a:r>
              <a:rPr lang="en-US" altLang="en-US">
                <a:ea typeface="ＭＳ Ｐゴシック" charset="-128"/>
              </a:rPr>
              <a:t>Compulsory</a:t>
            </a:r>
          </a:p>
          <a:p>
            <a:pPr lvl="1"/>
            <a:r>
              <a:rPr lang="en-US" altLang="en-US">
                <a:ea typeface="ＭＳ Ｐゴシック" charset="-128"/>
              </a:rPr>
              <a:t>Caching cannot help</a:t>
            </a:r>
          </a:p>
          <a:p>
            <a:pPr lvl="1"/>
            <a:r>
              <a:rPr lang="en-US" altLang="en-US">
                <a:ea typeface="ＭＳ Ｐゴシック" charset="-128"/>
              </a:rPr>
              <a:t>Prefetching can</a:t>
            </a:r>
          </a:p>
          <a:p>
            <a:r>
              <a:rPr lang="en-US" altLang="en-US">
                <a:ea typeface="ＭＳ Ｐゴシック" charset="-128"/>
              </a:rPr>
              <a:t>Conflict</a:t>
            </a:r>
          </a:p>
          <a:p>
            <a:pPr lvl="1"/>
            <a:r>
              <a:rPr lang="en-US" altLang="en-US">
                <a:ea typeface="ＭＳ Ｐゴシック" charset="-128"/>
              </a:rPr>
              <a:t>More associativity</a:t>
            </a:r>
          </a:p>
          <a:p>
            <a:pPr lvl="1"/>
            <a:r>
              <a:rPr lang="en-US" altLang="en-US">
                <a:ea typeface="ＭＳ Ｐゴシック" charset="-128"/>
              </a:rPr>
              <a:t>Other ways to get more associativity without making the cache associative</a:t>
            </a:r>
          </a:p>
          <a:p>
            <a:pPr lvl="2"/>
            <a:r>
              <a:rPr lang="en-US" altLang="en-US">
                <a:ea typeface="ＭＳ Ｐゴシック" charset="-128"/>
              </a:rPr>
              <a:t>Victim cache</a:t>
            </a:r>
          </a:p>
          <a:p>
            <a:pPr lvl="2"/>
            <a:r>
              <a:rPr lang="en-US" altLang="en-US">
                <a:ea typeface="ＭＳ Ｐゴシック" charset="-128"/>
              </a:rPr>
              <a:t>Better, randomized indexing</a:t>
            </a:r>
          </a:p>
          <a:p>
            <a:pPr lvl="2"/>
            <a:r>
              <a:rPr lang="en-US" altLang="en-US">
                <a:ea typeface="ＭＳ Ｐゴシック" charset="-128"/>
              </a:rPr>
              <a:t>Software hints?</a:t>
            </a:r>
          </a:p>
          <a:p>
            <a:r>
              <a:rPr lang="en-US" altLang="en-US">
                <a:ea typeface="ＭＳ Ｐゴシック" charset="-128"/>
              </a:rPr>
              <a:t>Capacity</a:t>
            </a:r>
          </a:p>
          <a:p>
            <a:pPr lvl="1"/>
            <a:r>
              <a:rPr lang="en-US" altLang="en-US">
                <a:ea typeface="ＭＳ Ｐゴシック" charset="-128"/>
              </a:rPr>
              <a:t>Utilize cache space better: keep blocks that will be referenced</a:t>
            </a:r>
          </a:p>
          <a:p>
            <a:pPr lvl="1"/>
            <a:r>
              <a:rPr lang="en-US" altLang="en-US">
                <a:ea typeface="ＭＳ Ｐゴシック" charset="-128"/>
              </a:rPr>
              <a:t>Software management: divide working set such that each </a:t>
            </a:r>
            <a:r>
              <a:rPr lang="ja-JP" altLang="en-US">
                <a:ea typeface="ＭＳ Ｐゴシック" charset="-128"/>
              </a:rPr>
              <a:t>“</a:t>
            </a:r>
            <a:r>
              <a:rPr lang="en-US" altLang="ja-JP">
                <a:ea typeface="ＭＳ Ｐゴシック" charset="-128"/>
              </a:rPr>
              <a:t>phase</a:t>
            </a:r>
            <a:r>
              <a:rPr lang="ja-JP" altLang="en-US">
                <a:ea typeface="ＭＳ Ｐゴシック" charset="-128"/>
              </a:rPr>
              <a:t>”</a:t>
            </a:r>
            <a:r>
              <a:rPr lang="en-US" altLang="ja-JP">
                <a:ea typeface="ＭＳ Ｐゴシック" charset="-128"/>
              </a:rPr>
              <a:t> fits in cache</a:t>
            </a:r>
            <a:endParaRPr lang="en-US" altLang="en-US">
              <a:ea typeface="ＭＳ Ｐゴシック" charset="-128"/>
            </a:endParaRPr>
          </a:p>
        </p:txBody>
      </p:sp>
      <p:sp>
        <p:nvSpPr>
          <p:cNvPr id="24371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FB43D19B-F58A-0C4C-8034-183548A8494D}" type="slidenum">
              <a:rPr lang="en-US" altLang="en-US" sz="1600">
                <a:solidFill>
                  <a:srgbClr val="000000"/>
                </a:solidFill>
                <a:latin typeface="Garamond" charset="0"/>
              </a:rPr>
              <a:pPr eaLnBrk="1" hangingPunct="1">
                <a:spcBef>
                  <a:spcPct val="0"/>
                </a:spcBef>
                <a:buClrTx/>
                <a:buSzTx/>
                <a:buFontTx/>
                <a:buNone/>
              </a:pPr>
              <a:t>9</a:t>
            </a:fld>
            <a:endParaRPr lang="en-US" altLang="en-US" sz="1600">
              <a:solidFill>
                <a:srgbClr val="000000"/>
              </a:solidFill>
              <a:latin typeface="Garamond" charset="0"/>
            </a:endParaRPr>
          </a:p>
        </p:txBody>
      </p:sp>
    </p:spTree>
    <p:extLst>
      <p:ext uri="{BB962C8B-B14F-4D97-AF65-F5344CB8AC3E}">
        <p14:creationId xmlns:p14="http://schemas.microsoft.com/office/powerpoint/2010/main" val="4277499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FARI_Templat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SAFARI_Template</Template>
  <TotalTime>0</TotalTime>
  <Words>2285</Words>
  <Application>Microsoft Office PowerPoint</Application>
  <PresentationFormat>On-screen Show (4:3)</PresentationFormat>
  <Paragraphs>463</Paragraphs>
  <Slides>31</Slides>
  <Notes>7</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31</vt:i4>
      </vt:variant>
    </vt:vector>
  </HeadingPairs>
  <TitlesOfParts>
    <vt:vector size="43" baseType="lpstr">
      <vt:lpstr>Arial</vt:lpstr>
      <vt:lpstr>Calibri</vt:lpstr>
      <vt:lpstr>Comic Sans MS</vt:lpstr>
      <vt:lpstr>Garamond</vt:lpstr>
      <vt:lpstr>Lucida Sans Unicode</vt:lpstr>
      <vt:lpstr>Tahoma</vt:lpstr>
      <vt:lpstr>Times New Roman</vt:lpstr>
      <vt:lpstr>Wingdings</vt:lpstr>
      <vt:lpstr>ZapfDingbats</vt:lpstr>
      <vt:lpstr>SAFARI_Template</vt:lpstr>
      <vt:lpstr>1_Edge</vt:lpstr>
      <vt:lpstr>Office Theme</vt:lpstr>
      <vt:lpstr>CSC 2224: Parallel Computer Architecture and Programming Memory Hierarchy &amp; Caches</vt:lpstr>
      <vt:lpstr>Cache Performance</vt:lpstr>
      <vt:lpstr>Cache Parameters vs. Miss/Hit Rate</vt:lpstr>
      <vt:lpstr>Cache Size</vt:lpstr>
      <vt:lpstr>Block Size</vt:lpstr>
      <vt:lpstr>Large Blocks: Critical-Word and Subblocking</vt:lpstr>
      <vt:lpstr>Associativity</vt:lpstr>
      <vt:lpstr>Classification of Cache Misses</vt:lpstr>
      <vt:lpstr>How to Reduce Each Miss Type</vt:lpstr>
      <vt:lpstr>How to Improve Cache Performance</vt:lpstr>
      <vt:lpstr>Improving Basic Cache Performance</vt:lpstr>
      <vt:lpstr>Cheap Ways of Reducing Conflict Misses</vt:lpstr>
      <vt:lpstr>Victim Cache: Reducing Conflict Misses</vt:lpstr>
      <vt:lpstr>Hashing and Pseudo-Associativity</vt:lpstr>
      <vt:lpstr>Skewed Associative Caches</vt:lpstr>
      <vt:lpstr>Skewed Associative Caches (I)</vt:lpstr>
      <vt:lpstr>Skewed Associative Caches (II)</vt:lpstr>
      <vt:lpstr>Skewed Associative Caches (III)</vt:lpstr>
      <vt:lpstr>Software Approaches for Higher Hit Rate</vt:lpstr>
      <vt:lpstr>Restructuring Data Access Patterns (I)</vt:lpstr>
      <vt:lpstr>Restructuring Data Access Patterns (II)</vt:lpstr>
      <vt:lpstr>Restructuring Data Layout (I)</vt:lpstr>
      <vt:lpstr>Restructuring Data Layout (II)</vt:lpstr>
      <vt:lpstr>Improving Basic Cache Performance</vt:lpstr>
      <vt:lpstr>Miss Latency/Cost</vt:lpstr>
      <vt:lpstr>Memory Level Parallelism (MLP) </vt:lpstr>
      <vt:lpstr>Traditional Cache Replacement Policies</vt:lpstr>
      <vt:lpstr>An Example</vt:lpstr>
      <vt:lpstr>Fewest Misses = Best Performance</vt:lpstr>
      <vt:lpstr>MLP-Aware Cache Replacement</vt:lpstr>
      <vt:lpstr>CSC 2224: Parallel Computer Architecture and Programming Memory Hierarchy &amp; Caches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2011-01-11T20:10:42Z</dcterms:created>
  <dcterms:modified xsi:type="dcterms:W3CDTF">2019-10-01T15:19:10Z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gpekh@LAPTOP-TADA56Q5</vt:lpwstr>
  </property>
  <property fmtid="{D5CDD505-2E9C-101B-9397-08002B2CF9AE}" pid="5" name="MSIP_Label_f42aa342-8706-4288-bd11-ebb85995028c_SetDate">
    <vt:lpwstr>2018-09-25T14:25:36.5637827Z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