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31"/>
  </p:notesMasterIdLst>
  <p:handoutMasterIdLst>
    <p:handoutMasterId r:id="rId32"/>
  </p:handoutMasterIdLst>
  <p:sldIdLst>
    <p:sldId id="488" r:id="rId4"/>
    <p:sldId id="538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54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70" r:id="rId30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FF"/>
    <a:srgbClr val="006600"/>
    <a:srgbClr val="960000"/>
    <a:srgbClr val="2A55D6"/>
    <a:srgbClr val="009900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535" autoAdjust="0"/>
  </p:normalViewPr>
  <p:slideViewPr>
    <p:cSldViewPr>
      <p:cViewPr varScale="1">
        <p:scale>
          <a:sx n="61" d="100"/>
          <a:sy n="61" d="100"/>
        </p:scale>
        <p:origin x="1862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ppts\speaking-skill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shared\ppts\speaking-skill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06448458648597E-2"/>
          <c:y val="0.11259675138445401"/>
          <c:w val="0.91081969533220097"/>
          <c:h val="0.42902848960544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Sheet6!$Q$3</c:f>
              <c:strCache>
                <c:ptCount val="1"/>
                <c:pt idx="0">
                  <c:v>Single 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Sheet6!$Q$4:$Q$16</c:f>
              <c:numCache>
                <c:formatCode>General</c:formatCode>
                <c:ptCount val="13"/>
                <c:pt idx="0">
                  <c:v>6.6390040999999997E-2</c:v>
                </c:pt>
                <c:pt idx="1">
                  <c:v>0.10482180300000001</c:v>
                </c:pt>
                <c:pt idx="2">
                  <c:v>9.4575800000000002E-2</c:v>
                </c:pt>
                <c:pt idx="3">
                  <c:v>0.131578947</c:v>
                </c:pt>
                <c:pt idx="4">
                  <c:v>0.13834586500000001</c:v>
                </c:pt>
                <c:pt idx="5">
                  <c:v>0.14399999999999999</c:v>
                </c:pt>
                <c:pt idx="6">
                  <c:v>0.124633431</c:v>
                </c:pt>
                <c:pt idx="7">
                  <c:v>1.8974285E-2</c:v>
                </c:pt>
                <c:pt idx="8">
                  <c:v>0.18400359899999999</c:v>
                </c:pt>
                <c:pt idx="10">
                  <c:v>1.386388E-2</c:v>
                </c:pt>
                <c:pt idx="11">
                  <c:v>6.6838352000000004E-2</c:v>
                </c:pt>
                <c:pt idx="12">
                  <c:v>5.008843795423E-2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AE-4E22-A9CB-B748CA2D5679}"/>
            </c:ext>
          </c:extLst>
        </c:ser>
        <c:ser>
          <c:idx val="1"/>
          <c:order val="1"/>
          <c:tx>
            <c:strRef>
              <c:f>Sheet6!$R$3</c:f>
              <c:strCache>
                <c:ptCount val="1"/>
                <c:pt idx="0">
                  <c:v>Multi Core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Sheet6!$R$4:$R$16</c:f>
              <c:numCache>
                <c:formatCode>General</c:formatCode>
                <c:ptCount val="13"/>
                <c:pt idx="0">
                  <c:v>0.15437788</c:v>
                </c:pt>
                <c:pt idx="1">
                  <c:v>0.123046875</c:v>
                </c:pt>
                <c:pt idx="2">
                  <c:v>0.145584726</c:v>
                </c:pt>
                <c:pt idx="3">
                  <c:v>0.13499043999999999</c:v>
                </c:pt>
                <c:pt idx="4">
                  <c:v>0.15580633399999999</c:v>
                </c:pt>
                <c:pt idx="5">
                  <c:v>0.15722924699999999</c:v>
                </c:pt>
                <c:pt idx="6">
                  <c:v>0.20029400999999999</c:v>
                </c:pt>
                <c:pt idx="7">
                  <c:v>0.14045163299999999</c:v>
                </c:pt>
                <c:pt idx="8">
                  <c:v>0.185781059</c:v>
                </c:pt>
                <c:pt idx="10">
                  <c:v>2.9225210000000001E-2</c:v>
                </c:pt>
                <c:pt idx="11">
                  <c:v>0.14039183699999999</c:v>
                </c:pt>
                <c:pt idx="12">
                  <c:v>0.10517875914618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AE-4E22-A9CB-B748CA2D5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49543504"/>
        <c:axId val="249543896"/>
      </c:barChart>
      <c:catAx>
        <c:axId val="24954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49543896"/>
        <c:crosses val="autoZero"/>
        <c:auto val="1"/>
        <c:lblAlgn val="ctr"/>
        <c:lblOffset val="100"/>
        <c:noMultiLvlLbl val="0"/>
      </c:catAx>
      <c:valAx>
        <c:axId val="2495438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4954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7382185334941196E-2"/>
          <c:y val="8.6303606921675796E-2"/>
          <c:w val="0.45108131753801001"/>
          <c:h val="0.14619332259873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06448458648597E-2"/>
          <c:y val="0.11259675138445401"/>
          <c:w val="0.91081969533220097"/>
          <c:h val="0.42902848960544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Sheet6!$Q$3</c:f>
              <c:strCache>
                <c:ptCount val="1"/>
                <c:pt idx="0">
                  <c:v>Single 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Sheet6!$Q$4:$Q$16</c:f>
              <c:numCache>
                <c:formatCode>General</c:formatCode>
                <c:ptCount val="13"/>
                <c:pt idx="0">
                  <c:v>6.6390040999999997E-2</c:v>
                </c:pt>
                <c:pt idx="1">
                  <c:v>0.10482180300000001</c:v>
                </c:pt>
                <c:pt idx="2">
                  <c:v>9.4575800000000002E-2</c:v>
                </c:pt>
                <c:pt idx="3">
                  <c:v>0.131578947</c:v>
                </c:pt>
                <c:pt idx="4">
                  <c:v>0.13834586500000001</c:v>
                </c:pt>
                <c:pt idx="5">
                  <c:v>0.14399999999999999</c:v>
                </c:pt>
                <c:pt idx="6">
                  <c:v>0.124633431</c:v>
                </c:pt>
                <c:pt idx="7">
                  <c:v>1.8974285E-2</c:v>
                </c:pt>
                <c:pt idx="8">
                  <c:v>0.18400359899999999</c:v>
                </c:pt>
                <c:pt idx="10">
                  <c:v>1.386388E-2</c:v>
                </c:pt>
                <c:pt idx="11">
                  <c:v>6.6838352000000004E-2</c:v>
                </c:pt>
                <c:pt idx="12">
                  <c:v>5.008843795423E-2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5-4E11-971A-FB40FFACEF0A}"/>
            </c:ext>
          </c:extLst>
        </c:ser>
        <c:ser>
          <c:idx val="1"/>
          <c:order val="1"/>
          <c:tx>
            <c:strRef>
              <c:f>Sheet6!$R$3</c:f>
              <c:strCache>
                <c:ptCount val="1"/>
                <c:pt idx="0">
                  <c:v>Multi Core</c:v>
                </c:pt>
              </c:strCache>
            </c:strRef>
          </c:tx>
          <c:spPr>
            <a:solidFill>
              <a:srgbClr val="A5002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B5-4E11-971A-FB40FFACEF0A}"/>
              </c:ext>
            </c:extLst>
          </c:dPt>
          <c:dPt>
            <c:idx val="1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CB5-4E11-971A-FB40FFACEF0A}"/>
              </c:ext>
            </c:extLst>
          </c:dPt>
          <c:dPt>
            <c:idx val="1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CB5-4E11-971A-FB40FFACEF0A}"/>
              </c:ext>
            </c:extLst>
          </c:dPt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Sheet6!$R$4:$R$16</c:f>
              <c:numCache>
                <c:formatCode>General</c:formatCode>
                <c:ptCount val="13"/>
                <c:pt idx="0">
                  <c:v>0.15437788</c:v>
                </c:pt>
                <c:pt idx="1">
                  <c:v>0.123046875</c:v>
                </c:pt>
                <c:pt idx="2">
                  <c:v>0.145584726</c:v>
                </c:pt>
                <c:pt idx="3">
                  <c:v>0.13499043999999999</c:v>
                </c:pt>
                <c:pt idx="4">
                  <c:v>0.15580633399999999</c:v>
                </c:pt>
                <c:pt idx="5">
                  <c:v>0.15722924699999999</c:v>
                </c:pt>
                <c:pt idx="6">
                  <c:v>0.20029400999999999</c:v>
                </c:pt>
                <c:pt idx="7">
                  <c:v>0.14045163299999999</c:v>
                </c:pt>
                <c:pt idx="8">
                  <c:v>0.185781059</c:v>
                </c:pt>
                <c:pt idx="10">
                  <c:v>2.9225210000000001E-2</c:v>
                </c:pt>
                <c:pt idx="11">
                  <c:v>0.14039183699999999</c:v>
                </c:pt>
                <c:pt idx="12">
                  <c:v>0.10517875914618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B5-4E11-971A-FB40FFACE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49544680"/>
        <c:axId val="249545072"/>
      </c:barChart>
      <c:catAx>
        <c:axId val="249544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49545072"/>
        <c:crosses val="autoZero"/>
        <c:auto val="1"/>
        <c:lblAlgn val="ctr"/>
        <c:lblOffset val="100"/>
        <c:noMultiLvlLbl val="0"/>
      </c:catAx>
      <c:valAx>
        <c:axId val="2495450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49544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7382185334941196E-2"/>
          <c:y val="8.6303606921675796E-2"/>
          <c:w val="0.45108131753801001"/>
          <c:h val="0.14619332259873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06448458648597E-2"/>
          <c:y val="0.11259675138445401"/>
          <c:w val="0.91081969533220097"/>
          <c:h val="0.42902848960544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Sheet6!$Q$3</c:f>
              <c:strCache>
                <c:ptCount val="1"/>
                <c:pt idx="0">
                  <c:v>Single 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Sheet6!$Q$4:$Q$16</c:f>
              <c:numCache>
                <c:formatCode>General</c:formatCode>
                <c:ptCount val="13"/>
                <c:pt idx="0">
                  <c:v>6.6390040999999997E-2</c:v>
                </c:pt>
                <c:pt idx="1">
                  <c:v>0.10482180300000001</c:v>
                </c:pt>
                <c:pt idx="2">
                  <c:v>9.4575800000000002E-2</c:v>
                </c:pt>
                <c:pt idx="3">
                  <c:v>0.131578947</c:v>
                </c:pt>
                <c:pt idx="4">
                  <c:v>0.13834586500000001</c:v>
                </c:pt>
                <c:pt idx="5">
                  <c:v>0.14399999999999999</c:v>
                </c:pt>
                <c:pt idx="6">
                  <c:v>0.124633431</c:v>
                </c:pt>
                <c:pt idx="7">
                  <c:v>1.8974285E-2</c:v>
                </c:pt>
                <c:pt idx="8">
                  <c:v>0.18400359899999999</c:v>
                </c:pt>
                <c:pt idx="10">
                  <c:v>1.386388E-2</c:v>
                </c:pt>
                <c:pt idx="11">
                  <c:v>6.6838352000000004E-2</c:v>
                </c:pt>
                <c:pt idx="12">
                  <c:v>5.008843795423E-2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7-4C99-A79A-80D941C7C326}"/>
            </c:ext>
          </c:extLst>
        </c:ser>
        <c:ser>
          <c:idx val="1"/>
          <c:order val="1"/>
          <c:tx>
            <c:strRef>
              <c:f>Sheet6!$R$3</c:f>
              <c:strCache>
                <c:ptCount val="1"/>
                <c:pt idx="0">
                  <c:v>Multi Core</c:v>
                </c:pt>
              </c:strCache>
            </c:strRef>
          </c:tx>
          <c:spPr>
            <a:solidFill>
              <a:srgbClr val="A50021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927-4C99-A79A-80D941C7C326}"/>
              </c:ext>
            </c:extLst>
          </c:dPt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Sheet6!$R$4:$R$16</c:f>
              <c:numCache>
                <c:formatCode>General</c:formatCode>
                <c:ptCount val="13"/>
                <c:pt idx="0">
                  <c:v>0.15437788</c:v>
                </c:pt>
                <c:pt idx="1">
                  <c:v>0.123046875</c:v>
                </c:pt>
                <c:pt idx="2">
                  <c:v>0.145584726</c:v>
                </c:pt>
                <c:pt idx="3">
                  <c:v>0.13499043999999999</c:v>
                </c:pt>
                <c:pt idx="4">
                  <c:v>0.15580633399999999</c:v>
                </c:pt>
                <c:pt idx="5">
                  <c:v>0.15722924699999999</c:v>
                </c:pt>
                <c:pt idx="6">
                  <c:v>0.20029400999999999</c:v>
                </c:pt>
                <c:pt idx="7">
                  <c:v>0.14045163299999999</c:v>
                </c:pt>
                <c:pt idx="8">
                  <c:v>0.185781059</c:v>
                </c:pt>
                <c:pt idx="10">
                  <c:v>2.9225210000000001E-2</c:v>
                </c:pt>
                <c:pt idx="11">
                  <c:v>0.14039183699999999</c:v>
                </c:pt>
                <c:pt idx="12">
                  <c:v>0.10517875914618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27-4C99-A79A-80D941C7C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49571392"/>
        <c:axId val="249571784"/>
      </c:barChart>
      <c:catAx>
        <c:axId val="2495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49571784"/>
        <c:crosses val="autoZero"/>
        <c:auto val="1"/>
        <c:lblAlgn val="ctr"/>
        <c:lblOffset val="100"/>
        <c:noMultiLvlLbl val="0"/>
      </c:catAx>
      <c:valAx>
        <c:axId val="2495717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4957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7382185334941196E-2"/>
          <c:y val="8.6303606921675796E-2"/>
          <c:w val="0.45108131753801001"/>
          <c:h val="0.14619332259873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06448458648597E-2"/>
          <c:y val="0.11259675138445401"/>
          <c:w val="0.91081969533220097"/>
          <c:h val="0.42902848960544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Sheet6!$Q$3</c:f>
              <c:strCache>
                <c:ptCount val="1"/>
                <c:pt idx="0">
                  <c:v>Single 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Sheet6!$Q$4:$Q$16</c:f>
              <c:numCache>
                <c:formatCode>General</c:formatCode>
                <c:ptCount val="13"/>
                <c:pt idx="0">
                  <c:v>6.6390040999999997E-2</c:v>
                </c:pt>
                <c:pt idx="1">
                  <c:v>0.10482180300000001</c:v>
                </c:pt>
                <c:pt idx="2">
                  <c:v>9.4575800000000002E-2</c:v>
                </c:pt>
                <c:pt idx="3">
                  <c:v>0.131578947</c:v>
                </c:pt>
                <c:pt idx="4">
                  <c:v>0.13834586500000001</c:v>
                </c:pt>
                <c:pt idx="5">
                  <c:v>0.14399999999999999</c:v>
                </c:pt>
                <c:pt idx="6">
                  <c:v>0.124633431</c:v>
                </c:pt>
                <c:pt idx="7">
                  <c:v>1.8974285E-2</c:v>
                </c:pt>
                <c:pt idx="8">
                  <c:v>0.18400359899999999</c:v>
                </c:pt>
                <c:pt idx="10">
                  <c:v>1.386388E-2</c:v>
                </c:pt>
                <c:pt idx="11">
                  <c:v>6.6838352000000004E-2</c:v>
                </c:pt>
                <c:pt idx="12">
                  <c:v>5.008843795423E-2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B-4AA9-88FA-5B347A5F779C}"/>
            </c:ext>
          </c:extLst>
        </c:ser>
        <c:ser>
          <c:idx val="1"/>
          <c:order val="1"/>
          <c:tx>
            <c:strRef>
              <c:f>Sheet6!$R$3</c:f>
              <c:strCache>
                <c:ptCount val="1"/>
                <c:pt idx="0">
                  <c:v>Multi-Core</c:v>
                </c:pt>
              </c:strCache>
            </c:strRef>
          </c:tx>
          <c:spPr>
            <a:solidFill>
              <a:srgbClr val="A50021"/>
            </a:solidFill>
            <a:ln>
              <a:noFill/>
            </a:ln>
            <a:effectLst/>
          </c:spPr>
          <c:invertIfNegative val="0"/>
          <c:cat>
            <c:strRef>
              <c:f>Sheet6!$P$4:$P$16</c:f>
              <c:strCache>
                <c:ptCount val="13"/>
                <c:pt idx="0">
                  <c:v>soplex</c:v>
                </c:pt>
                <c:pt idx="1">
                  <c:v>mcf</c:v>
                </c:pt>
                <c:pt idx="2">
                  <c:v>milc</c:v>
                </c:pt>
                <c:pt idx="3">
                  <c:v>libq</c:v>
                </c:pt>
                <c:pt idx="4">
                  <c:v>lbm</c:v>
                </c:pt>
                <c:pt idx="5">
                  <c:v>gems</c:v>
                </c:pt>
                <c:pt idx="6">
                  <c:v>copy</c:v>
                </c:pt>
                <c:pt idx="7">
                  <c:v>s.cluster</c:v>
                </c:pt>
                <c:pt idx="8">
                  <c:v>gups</c:v>
                </c:pt>
                <c:pt idx="10">
                  <c:v>non-intensive</c:v>
                </c:pt>
                <c:pt idx="11">
                  <c:v>intensive</c:v>
                </c:pt>
                <c:pt idx="12">
                  <c:v>all-workloads</c:v>
                </c:pt>
              </c:strCache>
            </c:strRef>
          </c:cat>
          <c:val>
            <c:numRef>
              <c:f>Sheet6!$R$4:$R$16</c:f>
              <c:numCache>
                <c:formatCode>General</c:formatCode>
                <c:ptCount val="13"/>
                <c:pt idx="0">
                  <c:v>0.15437788</c:v>
                </c:pt>
                <c:pt idx="1">
                  <c:v>0.123046875</c:v>
                </c:pt>
                <c:pt idx="2">
                  <c:v>0.145584726</c:v>
                </c:pt>
                <c:pt idx="3">
                  <c:v>0.13499043999999999</c:v>
                </c:pt>
                <c:pt idx="4">
                  <c:v>0.15580633399999999</c:v>
                </c:pt>
                <c:pt idx="5">
                  <c:v>0.15722924699999999</c:v>
                </c:pt>
                <c:pt idx="6">
                  <c:v>0.20029400999999999</c:v>
                </c:pt>
                <c:pt idx="7">
                  <c:v>0.14045163299999999</c:v>
                </c:pt>
                <c:pt idx="8">
                  <c:v>0.185781059</c:v>
                </c:pt>
                <c:pt idx="10">
                  <c:v>2.9225210000000001E-2</c:v>
                </c:pt>
                <c:pt idx="11">
                  <c:v>0.14039183699999999</c:v>
                </c:pt>
                <c:pt idx="12">
                  <c:v>0.10517875914618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4B-4AA9-88FA-5B347A5F7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1009496"/>
        <c:axId val="401009888"/>
      </c:barChart>
      <c:catAx>
        <c:axId val="40100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401009888"/>
        <c:crosses val="autoZero"/>
        <c:auto val="1"/>
        <c:lblAlgn val="ctr"/>
        <c:lblOffset val="100"/>
        <c:noMultiLvlLbl val="0"/>
      </c:catAx>
      <c:valAx>
        <c:axId val="40100988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/>
              </a:solidFill>
              <a:prstDash val="lg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40100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7382185334941196E-2"/>
          <c:y val="8.6303606921675796E-2"/>
          <c:w val="0.45108131753801001"/>
          <c:h val="0.14619332259873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SALP!$B$1</c:f>
              <c:strCache>
                <c:ptCount val="1"/>
                <c:pt idx="0">
                  <c:v>Commodity DRAM</c:v>
                </c:pt>
              </c:strCache>
            </c:strRef>
          </c:tx>
          <c:invertIfNegative val="0"/>
          <c:cat>
            <c:strRef>
              <c:f>SALP!$A$2</c:f>
              <c:strCache>
                <c:ptCount val="1"/>
                <c:pt idx="0">
                  <c:v>Performance</c:v>
                </c:pt>
              </c:strCache>
            </c:strRef>
          </c:cat>
          <c:val>
            <c:numRef>
              <c:f>SALP!$B$2</c:f>
              <c:numCache>
                <c:formatCode>0.00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7-4680-907B-A6C36CA49C77}"/>
            </c:ext>
          </c:extLst>
        </c:ser>
        <c:ser>
          <c:idx val="1"/>
          <c:order val="1"/>
          <c:tx>
            <c:strRef>
              <c:f>SALP!$C$1</c:f>
              <c:strCache>
                <c:ptCount val="1"/>
                <c:pt idx="0">
                  <c:v>SALP</c:v>
                </c:pt>
              </c:strCache>
            </c:strRef>
          </c:tx>
          <c:invertIfNegative val="0"/>
          <c:cat>
            <c:strRef>
              <c:f>SALP!$A$2</c:f>
              <c:strCache>
                <c:ptCount val="1"/>
                <c:pt idx="0">
                  <c:v>Performance</c:v>
                </c:pt>
              </c:strCache>
            </c:strRef>
          </c:cat>
          <c:val>
            <c:numRef>
              <c:f>SALP!$C$2</c:f>
              <c:numCache>
                <c:formatCode>0.00</c:formatCode>
                <c:ptCount val="1"/>
                <c:pt idx="0">
                  <c:v>1.1700000000000006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C7-4680-907B-A6C36CA49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51904"/>
        <c:axId val="65453440"/>
      </c:barChart>
      <c:catAx>
        <c:axId val="65451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65453440"/>
        <c:crosses val="autoZero"/>
        <c:auto val="1"/>
        <c:lblAlgn val="ctr"/>
        <c:lblOffset val="100"/>
        <c:noMultiLvlLbl val="0"/>
      </c:catAx>
      <c:valAx>
        <c:axId val="65453440"/>
        <c:scaling>
          <c:orientation val="minMax"/>
          <c:max val="1.2"/>
          <c:min val="0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5451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SALP!$B$1</c:f>
              <c:strCache>
                <c:ptCount val="1"/>
                <c:pt idx="0">
                  <c:v>Commodity DRAM</c:v>
                </c:pt>
              </c:strCache>
            </c:strRef>
          </c:tx>
          <c:invertIfNegative val="0"/>
          <c:cat>
            <c:strRef>
              <c:f>SALP!$A$3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SALP!$B$3</c:f>
              <c:numCache>
                <c:formatCode>0.00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E-497B-8B25-A3A3E7C8731A}"/>
            </c:ext>
          </c:extLst>
        </c:ser>
        <c:ser>
          <c:idx val="1"/>
          <c:order val="1"/>
          <c:tx>
            <c:strRef>
              <c:f>SALP!$C$1</c:f>
              <c:strCache>
                <c:ptCount val="1"/>
                <c:pt idx="0">
                  <c:v>SALP</c:v>
                </c:pt>
              </c:strCache>
            </c:strRef>
          </c:tx>
          <c:invertIfNegative val="0"/>
          <c:cat>
            <c:strRef>
              <c:f>SALP!$A$3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SALP!$C$3</c:f>
              <c:numCache>
                <c:formatCode>0.00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E-497B-8B25-A3A3E7C87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65344"/>
        <c:axId val="65471232"/>
      </c:barChart>
      <c:catAx>
        <c:axId val="65465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65471232"/>
        <c:crosses val="autoZero"/>
        <c:auto val="1"/>
        <c:lblAlgn val="ctr"/>
        <c:lblOffset val="100"/>
        <c:noMultiLvlLbl val="0"/>
      </c:catAx>
      <c:valAx>
        <c:axId val="65471232"/>
        <c:scaling>
          <c:orientation val="minMax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5465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0.36036</cdr:x>
      <cdr:y>0.125</cdr:y>
    </cdr:from>
    <cdr:to>
      <cdr:x>0.54054</cdr:x>
      <cdr:y>0.18631</cdr:y>
    </cdr:to>
    <cdr:sp macro="" textlink="">
      <cdr:nvSpPr>
        <cdr:cNvPr id="3" name="TextBox 54"/>
        <cdr:cNvSpPr txBox="1"/>
      </cdr:nvSpPr>
      <cdr:spPr>
        <a:xfrm xmlns:a="http://schemas.openxmlformats.org/drawingml/2006/main">
          <a:off x="3048000" y="533399"/>
          <a:ext cx="1524000" cy="26161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b="1" i="1" dirty="0">
            <a:ln>
              <a:noFill/>
            </a:ln>
            <a:solidFill>
              <a:srgbClr val="0000FF"/>
            </a:solidFill>
            <a:latin typeface="+mj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1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in DRAM operation is restore.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larger size and less leakage, typical DRAM cells have more charge than the worst cell.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typical DRAM does not restore the excessive charge during restore operation,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 the typical cell has more charge than the worst case cell, guaranteeing reliable operations.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reducing this restore time in DRAM read/write, our DRAM latency characterization shows significant potential to reduce corresponding timing parameters. For example, 37% for read and 54% for write.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more charge in typical cases enables restore time reduction.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is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Previously we explained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simply as going back to original state.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more details about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detect data in DRAM cell, DRAM has sense-amplifier and wire connection to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bitline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 preserve their a bit of data in two charge state, empty and fully charged.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sensing and restore,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bitline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moves to either of these two states.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finishing the access,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bitline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go back to the half of these two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this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Unfortunately,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bitline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usually long by connecting hundred of cells such that it takes long time for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observe the impact of reducing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 simple example.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sense-amplifier first accesses an empty cell then not fully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reducing corresponding timing parameter.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DRAM next access a fully charged cell.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 bias in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bitline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takes longer time to access the fully charged cell.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the cell has much excessive charge, the strong charge flow overcomes the bias in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bitline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leading to reliable access.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DRAM latency evaluation shows that in typical case, we can reduce corresponding timing parameter by 35% without errors.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more charge in typical cases enables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precharge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reduction.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4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summarize.</a:t>
            </a:r>
          </a:p>
          <a:p>
            <a:endParaRPr lang="en-US" dirty="0"/>
          </a:p>
          <a:p>
            <a:r>
              <a:rPr lang="en-US" dirty="0"/>
              <a:t>DRAM timing parameters are dictated by the worst</a:t>
            </a:r>
            <a:r>
              <a:rPr lang="en-US" baseline="0" dirty="0"/>
              <a:t> case cell.</a:t>
            </a:r>
          </a:p>
          <a:p>
            <a:endParaRPr lang="en-US" baseline="0" dirty="0"/>
          </a:p>
          <a:p>
            <a:r>
              <a:rPr lang="en-US" baseline="0" dirty="0"/>
              <a:t>We propose Adaptive-Latency DRAM that optimizes DRAM timing parameters for common cases</a:t>
            </a:r>
          </a:p>
          <a:p>
            <a:endParaRPr lang="en-US" baseline="0" dirty="0"/>
          </a:p>
          <a:p>
            <a:r>
              <a:rPr lang="en-US" baseline="0" dirty="0"/>
              <a:t>Our characterization shows the significant potential to lower DRAM timing parameters.</a:t>
            </a:r>
          </a:p>
          <a:p>
            <a:endParaRPr lang="en-US" baseline="0" dirty="0"/>
          </a:p>
          <a:p>
            <a:r>
              <a:rPr lang="en-US" baseline="0" dirty="0"/>
              <a:t>Our real system evaluation shows that our mechanism provides significant performance improvement without introducing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70A6-A454-462A-A689-3406220B2E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right figure shows DRAM organization which is consists of DRAM cells and sense-amplifiers. </a:t>
            </a:r>
          </a:p>
          <a:p>
            <a:r>
              <a:rPr lang="en-US" baseline="0" dirty="0"/>
              <a:t>There are three steps for accessing DRAM.</a:t>
            </a:r>
          </a:p>
          <a:p>
            <a:endParaRPr lang="en-US" baseline="0" dirty="0"/>
          </a:p>
          <a:p>
            <a:r>
              <a:rPr lang="en-US" baseline="0" dirty="0"/>
              <a:t>First, when</a:t>
            </a:r>
            <a:r>
              <a:rPr lang="en-US" dirty="0"/>
              <a:t> DRAM selects one of rows</a:t>
            </a:r>
            <a:r>
              <a:rPr lang="en-US" baseline="0" dirty="0"/>
              <a:t> in its </a:t>
            </a:r>
            <a:r>
              <a:rPr lang="en-US" dirty="0"/>
              <a:t>cell array, the selected cells drive their charge to sense-amplifiers. </a:t>
            </a:r>
          </a:p>
          <a:p>
            <a:r>
              <a:rPr lang="en-US" dirty="0"/>
              <a:t>Then, sense-amplifiers detect the charge, recognizing data of cells. </a:t>
            </a:r>
          </a:p>
          <a:p>
            <a:r>
              <a:rPr lang="en-US" dirty="0"/>
              <a:t>We call this operation as sensing.</a:t>
            </a:r>
          </a:p>
          <a:p>
            <a:endParaRPr lang="en-US" dirty="0"/>
          </a:p>
          <a:p>
            <a:r>
              <a:rPr lang="en-US" dirty="0"/>
              <a:t>Second, after sensing data from DRAM cells, sense-amplifiers drive charge to the cells for reconstructing original</a:t>
            </a:r>
            <a:r>
              <a:rPr lang="en-US" baseline="0" dirty="0"/>
              <a:t> </a:t>
            </a:r>
            <a:r>
              <a:rPr lang="en-US" dirty="0"/>
              <a:t>data. </a:t>
            </a:r>
          </a:p>
          <a:p>
            <a:r>
              <a:rPr lang="en-US" dirty="0"/>
              <a:t>We call this operation as restore.</a:t>
            </a:r>
          </a:p>
          <a:p>
            <a:endParaRPr lang="en-US" dirty="0"/>
          </a:p>
          <a:p>
            <a:r>
              <a:rPr lang="en-US" dirty="0"/>
              <a:t>Third, after restoring the cell data, DRAM deselects the accessed row and puts the sense-amplifiers to original state for next access. </a:t>
            </a:r>
          </a:p>
          <a:p>
            <a:r>
              <a:rPr lang="en-US" dirty="0"/>
              <a:t>We call this operation as </a:t>
            </a:r>
            <a:r>
              <a:rPr lang="en-US" dirty="0" err="1"/>
              <a:t>precharge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shown in these three steps, DRAM operation is charge movement between cell and sense-amplifier.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Timing parameters exist to ensure sufficient movement of charge. </a:t>
            </a:r>
          </a:p>
          <a:p>
            <a:endParaRPr lang="en-US" dirty="0"/>
          </a:p>
          <a:p>
            <a:r>
              <a:rPr lang="en-US" dirty="0"/>
              <a:t>The figure shows the time</a:t>
            </a:r>
            <a:r>
              <a:rPr lang="en-US" baseline="0" dirty="0"/>
              <a:t>line for accessing DRAM in X-axis and Y-axis shows the charge amount in DRAM cell and sense-amplifier. </a:t>
            </a:r>
          </a:p>
          <a:p>
            <a:endParaRPr lang="en-US" dirty="0"/>
          </a:p>
          <a:p>
            <a:r>
              <a:rPr lang="en-US" dirty="0"/>
              <a:t>When selecting a row of cells, each cell drives their charge toward to the corresponding sense-amplifier. </a:t>
            </a:r>
          </a:p>
          <a:p>
            <a:r>
              <a:rPr lang="en-US" dirty="0"/>
              <a:t>If driven charge is more than enough to detect the data, the sense-amplifier starts to restore data by driving charge toward the cell. </a:t>
            </a:r>
          </a:p>
          <a:p>
            <a:r>
              <a:rPr lang="en-US" dirty="0"/>
              <a:t>This restore operation finishes when the cell is fully charged. </a:t>
            </a:r>
          </a:p>
          <a:p>
            <a:endParaRPr lang="en-US" dirty="0"/>
          </a:p>
          <a:p>
            <a:r>
              <a:rPr lang="en-US" dirty="0"/>
              <a:t>Ideally, DRAM</a:t>
            </a:r>
            <a:r>
              <a:rPr lang="en-US" baseline="0" dirty="0"/>
              <a:t> timing parameters are just enough for the sufficient movement of charge. </a:t>
            </a:r>
          </a:p>
          <a:p>
            <a:r>
              <a:rPr lang="en-US" baseline="0" dirty="0"/>
              <a:t>However, in practice, there are large margin in DRAM timing parameters.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</a:t>
            </a:r>
            <a:r>
              <a:rPr lang="en-US" baseline="0" dirty="0"/>
              <a:t> are these margin required?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two reasons for the margin in DRAM timing parameters.</a:t>
            </a:r>
          </a:p>
          <a:p>
            <a:endParaRPr lang="en-US" baseline="0" dirty="0"/>
          </a:p>
          <a:p>
            <a:r>
              <a:rPr lang="en-US" baseline="0" dirty="0"/>
              <a:t>First is process variation and second is temperature dependence.</a:t>
            </a:r>
          </a:p>
          <a:p>
            <a:r>
              <a:rPr lang="en-US" baseline="0" dirty="0"/>
              <a:t>Let me introduce the first factor, process variation.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Ideally, DRAM would have</a:t>
            </a:r>
            <a:r>
              <a:rPr lang="en-US" dirty="0"/>
              <a:t> uniform cells which have same size, thereby having same access latency. </a:t>
            </a:r>
          </a:p>
          <a:p>
            <a:endParaRPr lang="en-US" dirty="0"/>
          </a:p>
          <a:p>
            <a:r>
              <a:rPr lang="en-US" dirty="0"/>
              <a:t>Unfortunately, due to process variation, each cell has different size, thereby having different access latency. </a:t>
            </a:r>
          </a:p>
          <a:p>
            <a:endParaRPr lang="en-US" dirty="0"/>
          </a:p>
          <a:p>
            <a:r>
              <a:rPr lang="en-US" dirty="0"/>
              <a:t>Therefore, DRAM shows large variation in both charge amount in its cell and access latency to its cell.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two reasons for the margin in DRAM timing parameters.</a:t>
            </a:r>
          </a:p>
          <a:p>
            <a:endParaRPr lang="en-US" baseline="0" dirty="0"/>
          </a:p>
          <a:p>
            <a:r>
              <a:rPr lang="en-US" baseline="0" dirty="0"/>
              <a:t>First is process variation and second is temperature dependence.</a:t>
            </a:r>
          </a:p>
          <a:p>
            <a:r>
              <a:rPr lang="en-US" baseline="0" dirty="0"/>
              <a:t>Let me introduce the first factor, process variation.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DRAM leakage increases the variation.</a:t>
            </a:r>
          </a:p>
          <a:p>
            <a:r>
              <a:rPr lang="en-US" baseline="0" dirty="0"/>
              <a:t>DRAM</a:t>
            </a:r>
            <a:r>
              <a:rPr lang="en-US" dirty="0"/>
              <a:t> loses their charge over time and loses more charge at higher temperature.</a:t>
            </a:r>
          </a:p>
          <a:p>
            <a:r>
              <a:rPr lang="en-US" baseline="0" dirty="0"/>
              <a:t>Therefore, DRAM</a:t>
            </a:r>
            <a:r>
              <a:rPr lang="en-US" dirty="0"/>
              <a:t> cell has smallest charge when operating at hot temperature, for example 85C which is the highest temperature guaranteed by DRAM standard.</a:t>
            </a:r>
          </a:p>
          <a:p>
            <a:r>
              <a:rPr lang="en-US" baseline="0" dirty="0"/>
              <a:t>This</a:t>
            </a:r>
            <a:r>
              <a:rPr lang="en-US" dirty="0"/>
              <a:t> temperature dependence increases the variation in DRAM cell charge.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photo of our infrastructure,</a:t>
            </a:r>
            <a:r>
              <a:rPr lang="en-US" baseline="0" dirty="0"/>
              <a:t> that we built mostly from scratch.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</a:t>
            </a:r>
            <a:r>
              <a:rPr lang="en-US" baseline="0" dirty="0"/>
              <a:t> higher throughput, we employ eight FPGAs, all of which are enclosed in thermally-regulated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in DRAM operation is sensing.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typical case, there are more charge in DRAM cell compared to the worst case.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excessive charge enables stronger charge drive to sense-amplifier.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sense-amplifier can detect data of DRAM cell fast, thereby complete sensing operation fast.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DRAM latency profiling results of 115 DRAM modules,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17% potential reduction for the corresponding timing parameters of sensing.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more charge in typical cases lead to fast sensing.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2224: Parallel Computer Architecture and Programming</a:t>
            </a:r>
            <a:br>
              <a:rPr lang="en-US" b="1" dirty="0"/>
            </a:br>
            <a:r>
              <a:rPr lang="en-US" b="1" dirty="0"/>
              <a:t>Main Memory Fundamentals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Fall 2019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2E33A-EA90-4EC4-B1F5-051D808F97CF}"/>
              </a:ext>
            </a:extLst>
          </p:cNvPr>
          <p:cNvSpPr/>
          <p:nvPr/>
        </p:nvSpPr>
        <p:spPr>
          <a:xfrm>
            <a:off x="1371600" y="594713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slides of </a:t>
            </a:r>
          </a:p>
          <a:p>
            <a:pPr algn="ctr"/>
            <a:r>
              <a:rPr lang="en-US" b="1" i="1" dirty="0" err="1">
                <a:solidFill>
                  <a:schemeClr val="tx2"/>
                </a:solidFill>
              </a:rPr>
              <a:t>Vivek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Seshadri</a:t>
            </a:r>
            <a:r>
              <a:rPr lang="en-US" b="1" i="1" dirty="0">
                <a:solidFill>
                  <a:schemeClr val="tx2"/>
                </a:solidFill>
              </a:rPr>
              <a:t>, </a:t>
            </a:r>
            <a:r>
              <a:rPr lang="en-US" b="1" i="1" dirty="0" err="1">
                <a:solidFill>
                  <a:schemeClr val="tx2"/>
                </a:solidFill>
              </a:rPr>
              <a:t>Donghyuk</a:t>
            </a:r>
            <a:r>
              <a:rPr lang="en-US" b="1" i="1" dirty="0">
                <a:solidFill>
                  <a:schemeClr val="tx2"/>
                </a:solidFill>
              </a:rPr>
              <a:t> Lee, </a:t>
            </a:r>
            <a:r>
              <a:rPr lang="en-US" b="1" i="1" dirty="0" err="1">
                <a:solidFill>
                  <a:schemeClr val="tx2"/>
                </a:solidFill>
              </a:rPr>
              <a:t>Yoongu</a:t>
            </a:r>
            <a:r>
              <a:rPr lang="en-US" b="1" i="1" dirty="0">
                <a:solidFill>
                  <a:schemeClr val="tx2"/>
                </a:solidFill>
              </a:rPr>
              <a:t> Kim,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and lectures of </a:t>
            </a:r>
            <a:r>
              <a:rPr lang="en-US" b="1" i="1" dirty="0" err="1">
                <a:solidFill>
                  <a:schemeClr val="tx2"/>
                </a:solidFill>
              </a:rPr>
              <a:t>Onur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Mutlu</a:t>
            </a:r>
            <a:r>
              <a:rPr lang="en-US" b="1" i="1" dirty="0">
                <a:solidFill>
                  <a:schemeClr val="tx2"/>
                </a:solidFill>
              </a:rPr>
              <a:t> @ ETH and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2" y="1143000"/>
            <a:ext cx="2209798" cy="1524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Temperature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Controller</a:t>
            </a:r>
          </a:p>
          <a:p>
            <a:pPr algn="ctr">
              <a:lnSpc>
                <a:spcPct val="90000"/>
              </a:lnSpc>
            </a:pP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2" y="2667000"/>
            <a:ext cx="2209798" cy="27432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639386"/>
            <a:ext cx="1447800" cy="255161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Heater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1639389"/>
            <a:ext cx="2057400" cy="377081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FPGAs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1639389"/>
            <a:ext cx="2057400" cy="377081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FPGAs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 Testing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4489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28600" y="838200"/>
            <a:ext cx="3581400" cy="4419600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Punchline"/>
          <p:cNvSpPr txBox="1"/>
          <p:nvPr/>
        </p:nvSpPr>
        <p:spPr>
          <a:xfrm>
            <a:off x="152400" y="838201"/>
            <a:ext cx="3733800" cy="1062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3500"/>
              </a:lnSpc>
            </a:pPr>
            <a:r>
              <a:rPr lang="en-US" sz="3200" dirty="0">
                <a:latin typeface="+mj-lt"/>
              </a:rPr>
              <a:t>Typical DIMM at </a:t>
            </a:r>
          </a:p>
          <a:p>
            <a:pPr algn="ctr">
              <a:lnSpc>
                <a:spcPts val="3500"/>
              </a:lnSpc>
            </a:pPr>
            <a:r>
              <a:rPr lang="en-US" sz="3200" dirty="0">
                <a:latin typeface="+mj-lt"/>
              </a:rPr>
              <a:t>Low Temperature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798" y="152401"/>
            <a:ext cx="8458201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/>
              <a:t>Obs</a:t>
            </a:r>
            <a:r>
              <a:rPr lang="en-US" sz="4400" b="1" dirty="0"/>
              <a:t> 1. Faster Sensing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799" y="2514951"/>
            <a:ext cx="2743200" cy="459105"/>
            <a:chOff x="4724400" y="2590800"/>
            <a:chExt cx="2743200" cy="45910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46" y="1981200"/>
            <a:ext cx="2740153" cy="3019157"/>
            <a:chOff x="4572000" y="1981200"/>
            <a:chExt cx="2740153" cy="301915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5" name="Straight Connector 14"/>
            <p:cNvCxnSpPr/>
            <p:nvPr/>
          </p:nvCxnSpPr>
          <p:spPr>
            <a:xfrm flipV="1">
              <a:off x="48006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RAM"/>
            <p:cNvSpPr/>
            <p:nvPr/>
          </p:nvSpPr>
          <p:spPr>
            <a:xfrm>
              <a:off x="45720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2578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RAM"/>
            <p:cNvSpPr/>
            <p:nvPr/>
          </p:nvSpPr>
          <p:spPr>
            <a:xfrm>
              <a:off x="50292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5715000" y="1981200"/>
              <a:ext cx="3046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RAM"/>
            <p:cNvSpPr/>
            <p:nvPr/>
          </p:nvSpPr>
          <p:spPr>
            <a:xfrm>
              <a:off x="54894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6172200" y="1981200"/>
              <a:ext cx="3046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RAM"/>
            <p:cNvSpPr/>
            <p:nvPr/>
          </p:nvSpPr>
          <p:spPr>
            <a:xfrm>
              <a:off x="59466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94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RAM"/>
            <p:cNvSpPr/>
            <p:nvPr/>
          </p:nvSpPr>
          <p:spPr>
            <a:xfrm>
              <a:off x="64008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083553" y="1981200"/>
              <a:ext cx="3047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RAM"/>
            <p:cNvSpPr/>
            <p:nvPr/>
          </p:nvSpPr>
          <p:spPr>
            <a:xfrm>
              <a:off x="6854953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8846" y="2067086"/>
            <a:ext cx="2743200" cy="459105"/>
            <a:chOff x="1066800" y="2067086"/>
            <a:chExt cx="2743200" cy="459105"/>
          </a:xfrm>
        </p:grpSpPr>
        <p:sp>
          <p:nvSpPr>
            <p:cNvPr id="29" name="Oval 28"/>
            <p:cNvSpPr/>
            <p:nvPr/>
          </p:nvSpPr>
          <p:spPr>
            <a:xfrm>
              <a:off x="19812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956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528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668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5240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8846" y="2977676"/>
            <a:ext cx="2743200" cy="1367790"/>
            <a:chOff x="4572000" y="2977676"/>
            <a:chExt cx="2743200" cy="1367790"/>
          </a:xfrm>
          <a:solidFill>
            <a:schemeClr val="accent6">
              <a:lumMod val="75000"/>
            </a:schemeClr>
          </a:solidFill>
        </p:grpSpPr>
        <p:sp>
          <p:nvSpPr>
            <p:cNvPr id="41" name="Oval 40"/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7229" y="2526381"/>
            <a:ext cx="2724912" cy="440817"/>
            <a:chOff x="4583430" y="2539526"/>
            <a:chExt cx="2724912" cy="440817"/>
          </a:xfrm>
        </p:grpSpPr>
        <p:sp>
          <p:nvSpPr>
            <p:cNvPr id="60" name="Oval 59"/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5046" y="2969895"/>
            <a:ext cx="2592325" cy="1455581"/>
            <a:chOff x="4648200" y="2969895"/>
            <a:chExt cx="2592325" cy="1455581"/>
          </a:xfrm>
        </p:grpSpPr>
        <p:sp>
          <p:nvSpPr>
            <p:cNvPr id="67" name="Down Arrow 66"/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0" name="Down Arrow 69"/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" name="Down Arrow 70"/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971717" y="2524286"/>
            <a:ext cx="2505284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More charge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62400" y="3200400"/>
            <a:ext cx="2514600" cy="838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Strong charge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flow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67610" y="4466957"/>
            <a:ext cx="2509390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Faster sensing</a:t>
            </a:r>
          </a:p>
        </p:txBody>
      </p:sp>
      <p:sp>
        <p:nvSpPr>
          <p:cNvPr id="93" name="Punchline"/>
          <p:cNvSpPr txBox="1"/>
          <p:nvPr/>
        </p:nvSpPr>
        <p:spPr>
          <a:xfrm>
            <a:off x="0" y="5334000"/>
            <a:ext cx="9144000" cy="10668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+mj-lt"/>
              </a:rPr>
              <a:t>Typical DIMM at Low Temperature</a:t>
            </a:r>
          </a:p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600" i="1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 More charge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600" i="1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 Faster sensing</a:t>
            </a:r>
            <a:endParaRPr lang="en-US" sz="3600" i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72200" y="838200"/>
            <a:ext cx="2971800" cy="4419600"/>
            <a:chOff x="6172200" y="838200"/>
            <a:chExt cx="2971800" cy="4419600"/>
          </a:xfrm>
        </p:grpSpPr>
        <p:sp>
          <p:nvSpPr>
            <p:cNvPr id="91" name="Rectangle 90"/>
            <p:cNvSpPr/>
            <p:nvPr/>
          </p:nvSpPr>
          <p:spPr>
            <a:xfrm>
              <a:off x="6172200" y="838200"/>
              <a:ext cx="2971800" cy="441960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accent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+mj-lt"/>
                </a:rPr>
                <a:t>Timing</a:t>
              </a:r>
            </a:p>
            <a:p>
              <a:pPr algn="ctr">
                <a:lnSpc>
                  <a:spcPct val="7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tRCD</a:t>
              </a:r>
              <a:r>
                <a:rPr lang="en-US" sz="3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4800" b="1" dirty="0">
                  <a:solidFill>
                    <a:srgbClr val="C00000"/>
                  </a:solidFill>
                  <a:latin typeface="+mj-lt"/>
                </a:rPr>
                <a:t>17% ↓</a:t>
              </a:r>
              <a:endParaRPr lang="en-US" sz="100" b="1" dirty="0">
                <a:solidFill>
                  <a:srgbClr val="C00000"/>
                </a:solidFill>
                <a:latin typeface="+mj-lt"/>
              </a:endParaRPr>
            </a:p>
            <a:p>
              <a:pPr algn="ctr"/>
              <a:r>
                <a:rPr lang="en-US" sz="4800" b="1" dirty="0">
                  <a:solidFill>
                    <a:srgbClr val="CC0000"/>
                  </a:solidFill>
                  <a:latin typeface="+mj-lt"/>
                </a:rPr>
                <a:t> </a:t>
              </a:r>
              <a:r>
                <a:rPr lang="en-US" sz="4000" b="1" dirty="0">
                  <a:solidFill>
                    <a:srgbClr val="C00000"/>
                  </a:solidFill>
                  <a:latin typeface="+mj-lt"/>
                </a:rPr>
                <a:t>No Errors</a:t>
              </a:r>
            </a:p>
            <a:p>
              <a:pPr algn="ctr"/>
              <a:endParaRPr 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Punchline"/>
            <p:cNvSpPr txBox="1"/>
            <p:nvPr/>
          </p:nvSpPr>
          <p:spPr>
            <a:xfrm>
              <a:off x="6172200" y="838200"/>
              <a:ext cx="2971800" cy="1066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dirty="0">
                  <a:latin typeface="+mj-lt"/>
                </a:rPr>
                <a:t>115 DIMM </a:t>
              </a:r>
            </a:p>
            <a:p>
              <a:pPr algn="ctr">
                <a:lnSpc>
                  <a:spcPts val="3500"/>
                </a:lnSpc>
              </a:pPr>
              <a:r>
                <a:rPr lang="en-US" sz="3200" dirty="0">
                  <a:latin typeface="+mj-lt"/>
                </a:rPr>
                <a:t>characterization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4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28600" y="838200"/>
            <a:ext cx="3581400" cy="4419600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10726"/>
            <a:ext cx="78486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/>
              <a:t>Obs</a:t>
            </a:r>
            <a:r>
              <a:rPr lang="en-US" sz="4400" b="1" dirty="0"/>
              <a:t> 2. Reducing Restore Time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799" y="2514951"/>
            <a:ext cx="2743200" cy="459105"/>
            <a:chOff x="4724400" y="2590800"/>
            <a:chExt cx="2743200" cy="45910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46" y="1981200"/>
            <a:ext cx="2740153" cy="3019157"/>
            <a:chOff x="4572000" y="1981200"/>
            <a:chExt cx="2740153" cy="301915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5" name="Straight Connector 14"/>
            <p:cNvCxnSpPr/>
            <p:nvPr/>
          </p:nvCxnSpPr>
          <p:spPr>
            <a:xfrm flipV="1">
              <a:off x="48006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RAM"/>
            <p:cNvSpPr/>
            <p:nvPr/>
          </p:nvSpPr>
          <p:spPr>
            <a:xfrm>
              <a:off x="45720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2578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RAM"/>
            <p:cNvSpPr/>
            <p:nvPr/>
          </p:nvSpPr>
          <p:spPr>
            <a:xfrm>
              <a:off x="50292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5715000" y="1981200"/>
              <a:ext cx="3046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RAM"/>
            <p:cNvSpPr/>
            <p:nvPr/>
          </p:nvSpPr>
          <p:spPr>
            <a:xfrm>
              <a:off x="54894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6172200" y="1981200"/>
              <a:ext cx="3046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RAM"/>
            <p:cNvSpPr/>
            <p:nvPr/>
          </p:nvSpPr>
          <p:spPr>
            <a:xfrm>
              <a:off x="59466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94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RAM"/>
            <p:cNvSpPr/>
            <p:nvPr/>
          </p:nvSpPr>
          <p:spPr>
            <a:xfrm>
              <a:off x="64008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083553" y="1981200"/>
              <a:ext cx="3047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RAM"/>
            <p:cNvSpPr/>
            <p:nvPr/>
          </p:nvSpPr>
          <p:spPr>
            <a:xfrm>
              <a:off x="6854953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8846" y="2067086"/>
            <a:ext cx="2743200" cy="459105"/>
            <a:chOff x="1066800" y="2067086"/>
            <a:chExt cx="2743200" cy="459105"/>
          </a:xfrm>
        </p:grpSpPr>
        <p:sp>
          <p:nvSpPr>
            <p:cNvPr id="29" name="Oval 28"/>
            <p:cNvSpPr/>
            <p:nvPr/>
          </p:nvSpPr>
          <p:spPr>
            <a:xfrm>
              <a:off x="19812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956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528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668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5240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8846" y="2977676"/>
            <a:ext cx="2743200" cy="1367790"/>
            <a:chOff x="4572000" y="2977676"/>
            <a:chExt cx="2743200" cy="1367790"/>
          </a:xfrm>
          <a:solidFill>
            <a:schemeClr val="accent6">
              <a:lumMod val="75000"/>
            </a:schemeClr>
          </a:solidFill>
        </p:grpSpPr>
        <p:sp>
          <p:nvSpPr>
            <p:cNvPr id="41" name="Oval 40"/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7229" y="2526381"/>
            <a:ext cx="2724912" cy="440817"/>
            <a:chOff x="4583430" y="2539526"/>
            <a:chExt cx="2724912" cy="4408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0" name="Oval 59"/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 rot="10800000">
            <a:off x="765046" y="2971800"/>
            <a:ext cx="2592325" cy="1455581"/>
            <a:chOff x="4648200" y="2969895"/>
            <a:chExt cx="2592325" cy="1455581"/>
          </a:xfrm>
        </p:grpSpPr>
        <p:sp>
          <p:nvSpPr>
            <p:cNvPr id="74" name="Down Arrow 73"/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6" name="Down Arrow 75"/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7" name="Down Arrow 76"/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8" name="Down Arrow 77"/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9" name="Down Arrow 78"/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657600" y="1524000"/>
            <a:ext cx="2667000" cy="13002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Larger cell &amp; 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Less leakage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 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Extra charge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0" y="2819399"/>
            <a:ext cx="2762223" cy="1447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No need to fully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restore charge</a:t>
            </a:r>
          </a:p>
        </p:txBody>
      </p:sp>
      <p:sp>
        <p:nvSpPr>
          <p:cNvPr id="89" name="Punchline"/>
          <p:cNvSpPr txBox="1"/>
          <p:nvPr/>
        </p:nvSpPr>
        <p:spPr>
          <a:xfrm>
            <a:off x="0" y="5334000"/>
            <a:ext cx="9144000" cy="10668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+mj-lt"/>
              </a:rPr>
              <a:t>Typical DIMM at lower temperature</a:t>
            </a:r>
          </a:p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 More charge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 Restore time reduction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69152" y="838200"/>
            <a:ext cx="2974848" cy="4419600"/>
            <a:chOff x="6169152" y="838200"/>
            <a:chExt cx="2974848" cy="4419600"/>
          </a:xfrm>
        </p:grpSpPr>
        <p:sp>
          <p:nvSpPr>
            <p:cNvPr id="87" name="Rectangle 86"/>
            <p:cNvSpPr/>
            <p:nvPr/>
          </p:nvSpPr>
          <p:spPr>
            <a:xfrm>
              <a:off x="6172200" y="838200"/>
              <a:ext cx="2971800" cy="441960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accent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+mj-lt"/>
                </a:rPr>
                <a:t> Read </a:t>
              </a:r>
              <a:r>
                <a:rPr lang="en-US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tRAS</a:t>
              </a:r>
              <a:r>
                <a:rPr lang="en-US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ctr">
                <a:lnSpc>
                  <a:spcPct val="90000"/>
                </a:lnSpc>
              </a:pPr>
              <a:r>
                <a:rPr lang="en-US" sz="4800" b="1" dirty="0">
                  <a:solidFill>
                    <a:srgbClr val="CC0000"/>
                  </a:solidFill>
                  <a:latin typeface="+mj-lt"/>
                </a:rPr>
                <a:t>37% ↓</a:t>
              </a:r>
            </a:p>
            <a:p>
              <a:pPr algn="ctr"/>
              <a:endParaRPr lang="en-US" sz="7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+mj-lt"/>
                </a:rPr>
                <a:t> Write </a:t>
              </a:r>
              <a:r>
                <a:rPr lang="en-US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tWR</a:t>
              </a:r>
              <a:r>
                <a:rPr lang="en-US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ctr">
                <a:lnSpc>
                  <a:spcPct val="90000"/>
                </a:lnSpc>
              </a:pPr>
              <a:r>
                <a:rPr lang="en-US" sz="4800" b="1" dirty="0">
                  <a:solidFill>
                    <a:srgbClr val="CC0000"/>
                  </a:solidFill>
                  <a:latin typeface="+mj-lt"/>
                </a:rPr>
                <a:t>54%</a:t>
              </a:r>
              <a:r>
                <a:rPr lang="en-US" sz="4000" b="1" dirty="0">
                  <a:solidFill>
                    <a:srgbClr val="CC0000"/>
                  </a:solidFill>
                  <a:latin typeface="+mj-lt"/>
                </a:rPr>
                <a:t> ↓</a:t>
              </a:r>
            </a:p>
            <a:p>
              <a:pPr algn="ctr"/>
              <a:endParaRPr lang="en-US" sz="100" b="1" dirty="0">
                <a:solidFill>
                  <a:srgbClr val="CC0000"/>
                </a:solidFill>
                <a:latin typeface="+mj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4000" b="1" dirty="0">
                  <a:solidFill>
                    <a:srgbClr val="CC0000"/>
                  </a:solidFill>
                  <a:latin typeface="+mj-lt"/>
                </a:rPr>
                <a:t>No Errors</a:t>
              </a:r>
            </a:p>
          </p:txBody>
        </p:sp>
        <p:sp>
          <p:nvSpPr>
            <p:cNvPr id="71" name="Punchline"/>
            <p:cNvSpPr txBox="1"/>
            <p:nvPr/>
          </p:nvSpPr>
          <p:spPr>
            <a:xfrm>
              <a:off x="6169152" y="838200"/>
              <a:ext cx="2974847" cy="1066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dirty="0">
                  <a:latin typeface="+mj-lt"/>
                </a:rPr>
                <a:t>115 DIMM </a:t>
              </a:r>
            </a:p>
            <a:p>
              <a:pPr algn="ctr">
                <a:lnSpc>
                  <a:spcPts val="3500"/>
                </a:lnSpc>
              </a:pPr>
              <a:r>
                <a:rPr lang="en-US" sz="3200" dirty="0">
                  <a:latin typeface="+mj-lt"/>
                </a:rPr>
                <a:t>characterization</a:t>
              </a:r>
            </a:p>
          </p:txBody>
        </p:sp>
      </p:grpSp>
      <p:sp>
        <p:nvSpPr>
          <p:cNvPr id="72" name="Punchline"/>
          <p:cNvSpPr txBox="1"/>
          <p:nvPr/>
        </p:nvSpPr>
        <p:spPr>
          <a:xfrm>
            <a:off x="152400" y="838201"/>
            <a:ext cx="3733800" cy="1062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3500"/>
              </a:lnSpc>
            </a:pPr>
            <a:r>
              <a:rPr lang="en-US" sz="3200" dirty="0">
                <a:latin typeface="+mj-lt"/>
              </a:rPr>
              <a:t>Typical DIMM at </a:t>
            </a:r>
          </a:p>
          <a:p>
            <a:pPr algn="ctr">
              <a:lnSpc>
                <a:spcPts val="3500"/>
              </a:lnSpc>
            </a:pPr>
            <a:r>
              <a:rPr lang="en-US" sz="3200" dirty="0">
                <a:latin typeface="+mj-lt"/>
              </a:rPr>
              <a:t>Low Temperature</a:t>
            </a:r>
          </a:p>
        </p:txBody>
      </p:sp>
    </p:spTree>
    <p:extLst>
      <p:ext uri="{BB962C8B-B14F-4D97-AF65-F5344CB8AC3E}">
        <p14:creationId xmlns:p14="http://schemas.microsoft.com/office/powerpoint/2010/main" val="30409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3962400" y="915447"/>
            <a:ext cx="4914100" cy="3340699"/>
            <a:chOff x="4303653" y="915447"/>
            <a:chExt cx="4914100" cy="3340699"/>
          </a:xfrm>
        </p:grpSpPr>
        <p:sp>
          <p:nvSpPr>
            <p:cNvPr id="117" name="Oval 116"/>
            <p:cNvSpPr/>
            <p:nvPr/>
          </p:nvSpPr>
          <p:spPr>
            <a:xfrm>
              <a:off x="5403440" y="1512946"/>
              <a:ext cx="2743200" cy="2743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  <a:latin typeface="+mj-lt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5435188" y="2332787"/>
              <a:ext cx="142652" cy="7132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rnd">
              <a:solidFill>
                <a:schemeClr val="accent5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985761" y="2377440"/>
              <a:ext cx="146684" cy="61967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rnd">
              <a:solidFill>
                <a:schemeClr val="accent5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6779293" y="1451917"/>
              <a:ext cx="0" cy="139318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rnd">
              <a:solidFill>
                <a:schemeClr val="accent5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303653" y="1907092"/>
              <a:ext cx="13600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Empty (0V)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857743" y="1913417"/>
              <a:ext cx="13600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Full (</a:t>
              </a:r>
              <a:r>
                <a:rPr lang="en-US" sz="2800" dirty="0" err="1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Vdd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)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090143" y="915447"/>
              <a:ext cx="13600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Half</a:t>
              </a:r>
            </a:p>
          </p:txBody>
        </p:sp>
      </p:grpSp>
      <p:sp>
        <p:nvSpPr>
          <p:cNvPr id="152" name="Arc 151"/>
          <p:cNvSpPr/>
          <p:nvPr/>
        </p:nvSpPr>
        <p:spPr>
          <a:xfrm rot="16200000">
            <a:off x="5715985" y="1985766"/>
            <a:ext cx="1143000" cy="1058369"/>
          </a:xfrm>
          <a:prstGeom prst="arc">
            <a:avLst/>
          </a:prstGeom>
          <a:ln w="5715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Arc 150"/>
          <p:cNvSpPr/>
          <p:nvPr/>
        </p:nvSpPr>
        <p:spPr>
          <a:xfrm>
            <a:off x="6059547" y="1956258"/>
            <a:ext cx="1143000" cy="1058369"/>
          </a:xfrm>
          <a:prstGeom prst="arc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7" name="Arc 156"/>
          <p:cNvSpPr/>
          <p:nvPr/>
        </p:nvSpPr>
        <p:spPr>
          <a:xfrm rot="16200000">
            <a:off x="5718528" y="1983892"/>
            <a:ext cx="1143000" cy="1058369"/>
          </a:xfrm>
          <a:prstGeom prst="arc">
            <a:avLst/>
          </a:prstGeom>
          <a:ln w="5715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Arc 155"/>
          <p:cNvSpPr/>
          <p:nvPr/>
        </p:nvSpPr>
        <p:spPr>
          <a:xfrm>
            <a:off x="6062090" y="1954384"/>
            <a:ext cx="1143000" cy="1058369"/>
          </a:xfrm>
          <a:prstGeom prst="arc">
            <a:avLst/>
          </a:prstGeom>
          <a:ln w="57150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" y="838200"/>
            <a:ext cx="3581400" cy="4419600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1"/>
            <a:ext cx="89916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/>
              <a:t>Obs</a:t>
            </a:r>
            <a:r>
              <a:rPr lang="en-US" sz="4400" b="1" dirty="0"/>
              <a:t> 3. Reducing </a:t>
            </a:r>
            <a:r>
              <a:rPr lang="en-US" sz="4400" b="1" dirty="0" err="1"/>
              <a:t>Precharge</a:t>
            </a:r>
            <a:r>
              <a:rPr lang="en-US" sz="4400" b="1" dirty="0"/>
              <a:t> Time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0373" y="2514951"/>
            <a:ext cx="2743200" cy="459105"/>
            <a:chOff x="4724400" y="2590800"/>
            <a:chExt cx="2743200" cy="45910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" y="1981200"/>
            <a:ext cx="2740153" cy="3019157"/>
            <a:chOff x="4572000" y="1981200"/>
            <a:chExt cx="2740153" cy="301915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5" name="Straight Connector 14"/>
            <p:cNvCxnSpPr/>
            <p:nvPr/>
          </p:nvCxnSpPr>
          <p:spPr>
            <a:xfrm flipV="1">
              <a:off x="48006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RAM"/>
            <p:cNvSpPr/>
            <p:nvPr/>
          </p:nvSpPr>
          <p:spPr>
            <a:xfrm>
              <a:off x="45720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2578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RAM"/>
            <p:cNvSpPr/>
            <p:nvPr/>
          </p:nvSpPr>
          <p:spPr>
            <a:xfrm>
              <a:off x="50292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5715000" y="1981200"/>
              <a:ext cx="3046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RAM"/>
            <p:cNvSpPr/>
            <p:nvPr/>
          </p:nvSpPr>
          <p:spPr>
            <a:xfrm>
              <a:off x="54894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6172200" y="1981200"/>
              <a:ext cx="3046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RAM"/>
            <p:cNvSpPr/>
            <p:nvPr/>
          </p:nvSpPr>
          <p:spPr>
            <a:xfrm>
              <a:off x="59466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9400" y="1981200"/>
              <a:ext cx="0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RAM"/>
            <p:cNvSpPr/>
            <p:nvPr/>
          </p:nvSpPr>
          <p:spPr>
            <a:xfrm>
              <a:off x="64008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083553" y="1981200"/>
              <a:ext cx="3047" cy="2485758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RAM"/>
            <p:cNvSpPr/>
            <p:nvPr/>
          </p:nvSpPr>
          <p:spPr>
            <a:xfrm>
              <a:off x="6854953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93420" y="2067086"/>
            <a:ext cx="2743200" cy="459105"/>
            <a:chOff x="1066800" y="2067086"/>
            <a:chExt cx="2743200" cy="459105"/>
          </a:xfrm>
        </p:grpSpPr>
        <p:sp>
          <p:nvSpPr>
            <p:cNvPr id="29" name="Oval 28"/>
            <p:cNvSpPr/>
            <p:nvPr/>
          </p:nvSpPr>
          <p:spPr>
            <a:xfrm>
              <a:off x="19812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95600" y="2068991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528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668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524000" y="2067086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3420" y="2977676"/>
            <a:ext cx="2743200" cy="1367790"/>
            <a:chOff x="4572000" y="2977676"/>
            <a:chExt cx="2743200" cy="1367790"/>
          </a:xfrm>
          <a:solidFill>
            <a:schemeClr val="accent6">
              <a:lumMod val="75000"/>
            </a:schemeClr>
          </a:solidFill>
        </p:grpSpPr>
        <p:sp>
          <p:nvSpPr>
            <p:cNvPr id="41" name="Oval 40"/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1803" y="2526381"/>
            <a:ext cx="2724912" cy="440817"/>
            <a:chOff x="4583430" y="2539526"/>
            <a:chExt cx="2724912" cy="440817"/>
          </a:xfrm>
        </p:grpSpPr>
        <p:sp>
          <p:nvSpPr>
            <p:cNvPr id="60" name="Oval 59"/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764147" y="1676400"/>
            <a:ext cx="3276600" cy="4038600"/>
            <a:chOff x="5105400" y="1676400"/>
            <a:chExt cx="3276600" cy="4038600"/>
          </a:xfrm>
        </p:grpSpPr>
        <p:grpSp>
          <p:nvGrpSpPr>
            <p:cNvPr id="2" name="Group 1"/>
            <p:cNvGrpSpPr/>
            <p:nvPr/>
          </p:nvGrpSpPr>
          <p:grpSpPr>
            <a:xfrm>
              <a:off x="6541549" y="2979580"/>
              <a:ext cx="457200" cy="2054777"/>
              <a:chOff x="3846577" y="3212280"/>
              <a:chExt cx="457200" cy="2054777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4086828" y="3212280"/>
                <a:ext cx="2508" cy="1521378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DRAM"/>
              <p:cNvSpPr/>
              <p:nvPr/>
            </p:nvSpPr>
            <p:spPr>
              <a:xfrm>
                <a:off x="3846577" y="4733657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 rot="16200000">
              <a:off x="5863989" y="3433432"/>
              <a:ext cx="13600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 err="1">
                  <a:latin typeface="+mj-lt"/>
                </a:rPr>
                <a:t>Bitline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05400" y="4879645"/>
              <a:ext cx="3276600" cy="8353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+mj-lt"/>
                </a:rPr>
                <a:t>Sense amplifier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779293" y="1676400"/>
              <a:ext cx="2507" cy="130318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/>
          <p:nvPr/>
        </p:nvCxnSpPr>
        <p:spPr>
          <a:xfrm flipH="1">
            <a:off x="6440549" y="2462837"/>
            <a:ext cx="1142998" cy="50896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284188" y="2439406"/>
            <a:ext cx="1153852" cy="532394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126687" y="919292"/>
            <a:ext cx="1934495" cy="45230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Sensing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828861" y="919292"/>
            <a:ext cx="2250946" cy="45230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+mj-lt"/>
              </a:rPr>
              <a:t>Precharge</a:t>
            </a:r>
            <a:endParaRPr lang="en-US" sz="3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5" name="Punchline"/>
          <p:cNvSpPr txBox="1"/>
          <p:nvPr/>
        </p:nvSpPr>
        <p:spPr>
          <a:xfrm>
            <a:off x="304800" y="5334000"/>
            <a:ext cx="2362200" cy="10668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 err="1">
                <a:latin typeface="+mj-lt"/>
              </a:rPr>
              <a:t>Precharge</a:t>
            </a:r>
            <a:r>
              <a:rPr lang="en-US" sz="3600" dirty="0">
                <a:latin typeface="+mj-lt"/>
              </a:rPr>
              <a:t> ?</a:t>
            </a:r>
          </a:p>
        </p:txBody>
      </p:sp>
      <p:sp>
        <p:nvSpPr>
          <p:cNvPr id="166" name="Punchline"/>
          <p:cNvSpPr txBox="1"/>
          <p:nvPr/>
        </p:nvSpPr>
        <p:spPr>
          <a:xfrm>
            <a:off x="2667000" y="5334002"/>
            <a:ext cx="6477000" cy="10668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latin typeface="+mj-lt"/>
              </a:rPr>
              <a:t>– Setting </a:t>
            </a:r>
            <a:r>
              <a:rPr lang="en-US" sz="3600" dirty="0" err="1">
                <a:latin typeface="+mj-lt"/>
              </a:rPr>
              <a:t>bitline</a:t>
            </a:r>
            <a:r>
              <a:rPr lang="en-US" sz="3600" dirty="0">
                <a:latin typeface="+mj-lt"/>
              </a:rPr>
              <a:t> to half-full charge </a:t>
            </a:r>
          </a:p>
        </p:txBody>
      </p:sp>
      <p:sp>
        <p:nvSpPr>
          <p:cNvPr id="88" name="Punchline"/>
          <p:cNvSpPr txBox="1"/>
          <p:nvPr/>
        </p:nvSpPr>
        <p:spPr>
          <a:xfrm>
            <a:off x="152400" y="838201"/>
            <a:ext cx="3733800" cy="1062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3500"/>
              </a:lnSpc>
            </a:pPr>
            <a:r>
              <a:rPr lang="en-US" sz="3200" dirty="0">
                <a:latin typeface="+mj-lt"/>
              </a:rPr>
              <a:t>Typical DIMM at </a:t>
            </a:r>
          </a:p>
          <a:p>
            <a:pPr algn="ctr">
              <a:lnSpc>
                <a:spcPts val="3500"/>
              </a:lnSpc>
            </a:pPr>
            <a:r>
              <a:rPr lang="en-US" sz="3200" dirty="0">
                <a:latin typeface="+mj-lt"/>
              </a:rPr>
              <a:t>Low Temperature</a:t>
            </a:r>
          </a:p>
        </p:txBody>
      </p:sp>
    </p:spTree>
    <p:extLst>
      <p:ext uri="{BB962C8B-B14F-4D97-AF65-F5344CB8AC3E}">
        <p14:creationId xmlns:p14="http://schemas.microsoft.com/office/powerpoint/2010/main" val="19021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51" grpId="0" animBg="1"/>
      <p:bldP spid="151" grpId="1" animBg="1"/>
      <p:bldP spid="157" grpId="0" animBg="1"/>
      <p:bldP spid="156" grpId="0" animBg="1"/>
      <p:bldP spid="163" grpId="0"/>
      <p:bldP spid="163" grpId="1"/>
      <p:bldP spid="164" grpId="0"/>
      <p:bldP spid="165" grpId="0"/>
      <p:bldP spid="1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98831" y="1870533"/>
            <a:ext cx="5463769" cy="3234867"/>
            <a:chOff x="3957682" y="1021279"/>
            <a:chExt cx="5463769" cy="3234867"/>
          </a:xfrm>
        </p:grpSpPr>
        <p:sp>
          <p:nvSpPr>
            <p:cNvPr id="117" name="Oval 116"/>
            <p:cNvSpPr/>
            <p:nvPr/>
          </p:nvSpPr>
          <p:spPr>
            <a:xfrm>
              <a:off x="5403440" y="1512946"/>
              <a:ext cx="2743200" cy="2743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  <a:latin typeface="+mj-lt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5435188" y="2332787"/>
              <a:ext cx="142652" cy="7132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rnd">
              <a:solidFill>
                <a:schemeClr val="accent5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985761" y="2377440"/>
              <a:ext cx="146684" cy="61967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rnd">
              <a:solidFill>
                <a:schemeClr val="accent5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6779293" y="1451917"/>
              <a:ext cx="0" cy="139318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 cap="rnd">
              <a:solidFill>
                <a:schemeClr val="accent5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957682" y="1949172"/>
              <a:ext cx="15513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accent5"/>
                  </a:solidFill>
                  <a:latin typeface="+mj-lt"/>
                </a:rPr>
                <a:t>Empty (0V)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061441" y="2040735"/>
              <a:ext cx="13600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accent5"/>
                  </a:solidFill>
                  <a:latin typeface="+mj-lt"/>
                </a:rPr>
                <a:t>Full (</a:t>
              </a:r>
              <a:r>
                <a:rPr lang="en-US" sz="2400" dirty="0" err="1">
                  <a:solidFill>
                    <a:schemeClr val="accent5"/>
                  </a:solidFill>
                  <a:latin typeface="+mj-lt"/>
                </a:rPr>
                <a:t>Vdd</a:t>
              </a:r>
              <a:r>
                <a:rPr lang="en-US" sz="2400" dirty="0">
                  <a:solidFill>
                    <a:schemeClr val="accent5"/>
                  </a:solidFill>
                  <a:latin typeface="+mj-lt"/>
                </a:rPr>
                <a:t>)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090143" y="1021279"/>
              <a:ext cx="1360010" cy="45230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accent5"/>
                  </a:solidFill>
                  <a:latin typeface="+mj-lt"/>
                </a:rPr>
                <a:t>Half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16200000">
            <a:off x="2130880" y="3092910"/>
            <a:ext cx="953288" cy="728553"/>
          </a:xfrm>
          <a:prstGeom prst="arc">
            <a:avLst/>
          </a:prstGeom>
          <a:ln w="5715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3247" y="3967702"/>
            <a:ext cx="1360010" cy="45230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err="1">
                <a:latin typeface="+mj-lt"/>
              </a:rPr>
              <a:t>bitline</a:t>
            </a:r>
            <a:endParaRPr lang="en-US" sz="2800" dirty="0">
              <a:latin typeface="+mj-lt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438400" y="2514600"/>
            <a:ext cx="492169" cy="1311694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930571" y="3309551"/>
            <a:ext cx="1142998" cy="50896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774210" y="3286120"/>
            <a:ext cx="1153852" cy="532394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6200" y="1600200"/>
            <a:ext cx="2250946" cy="10637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Not fully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precharged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7" name="Arc 86"/>
          <p:cNvSpPr/>
          <p:nvPr/>
        </p:nvSpPr>
        <p:spPr>
          <a:xfrm rot="21322428">
            <a:off x="1600726" y="2739898"/>
            <a:ext cx="2153737" cy="1464141"/>
          </a:xfrm>
          <a:prstGeom prst="arc">
            <a:avLst/>
          </a:prstGeom>
          <a:ln w="117475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05200" y="1544103"/>
            <a:ext cx="2743200" cy="110094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2800" dirty="0">
                <a:solidFill>
                  <a:schemeClr val="accent5"/>
                </a:solidFill>
                <a:latin typeface="+mj-lt"/>
              </a:rPr>
              <a:t>More charge</a:t>
            </a:r>
          </a:p>
          <a:p>
            <a:pPr algn="ctr">
              <a:lnSpc>
                <a:spcPts val="3000"/>
              </a:lnSpc>
            </a:pPr>
            <a:r>
              <a:rPr lang="en-US" sz="2800" dirty="0">
                <a:solidFill>
                  <a:schemeClr val="accent5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accent5"/>
                </a:solidFill>
                <a:latin typeface="+mj-lt"/>
                <a:sym typeface="Wingdings"/>
              </a:rPr>
              <a:t> strong sensing</a:t>
            </a:r>
            <a:endParaRPr lang="en-US" sz="28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228600" y="762000"/>
            <a:ext cx="3571188" cy="838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+mj-lt"/>
              </a:rPr>
              <a:t>Access empty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29000" y="609600"/>
            <a:ext cx="2895600" cy="11538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+mj-lt"/>
              </a:rPr>
              <a:t>Access full cell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72200" y="838200"/>
            <a:ext cx="2971800" cy="4419600"/>
            <a:chOff x="6172200" y="762000"/>
            <a:chExt cx="2971800" cy="4419600"/>
          </a:xfrm>
        </p:grpSpPr>
        <p:sp>
          <p:nvSpPr>
            <p:cNvPr id="24" name="Rectangle 23"/>
            <p:cNvSpPr/>
            <p:nvPr/>
          </p:nvSpPr>
          <p:spPr>
            <a:xfrm>
              <a:off x="6172200" y="762000"/>
              <a:ext cx="2971800" cy="441960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accent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+mj-lt"/>
                </a:rPr>
                <a:t>Timing</a:t>
              </a:r>
            </a:p>
            <a:p>
              <a:pPr algn="ctr">
                <a:lnSpc>
                  <a:spcPct val="7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tRP</a:t>
              </a:r>
              <a:r>
                <a:rPr lang="en-US" sz="3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sz="4800" b="1" dirty="0">
                  <a:solidFill>
                    <a:srgbClr val="CC0000"/>
                  </a:solidFill>
                  <a:latin typeface="+mj-lt"/>
                </a:rPr>
                <a:t>35% ↓</a:t>
              </a:r>
              <a:endParaRPr lang="en-US" sz="100" b="1" dirty="0">
                <a:solidFill>
                  <a:srgbClr val="CC0000"/>
                </a:solidFill>
                <a:latin typeface="+mj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4800" b="1" dirty="0">
                  <a:solidFill>
                    <a:srgbClr val="CC0000"/>
                  </a:solidFill>
                  <a:latin typeface="+mj-lt"/>
                </a:rPr>
                <a:t> </a:t>
              </a:r>
              <a:r>
                <a:rPr lang="en-US" sz="4000" b="1" dirty="0">
                  <a:solidFill>
                    <a:srgbClr val="CC0000"/>
                  </a:solidFill>
                  <a:latin typeface="+mj-lt"/>
                </a:rPr>
                <a:t>No Errors</a:t>
              </a:r>
            </a:p>
            <a:p>
              <a:pPr algn="ctr"/>
              <a:endParaRPr 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Punchline"/>
            <p:cNvSpPr txBox="1"/>
            <p:nvPr/>
          </p:nvSpPr>
          <p:spPr>
            <a:xfrm>
              <a:off x="6172200" y="762000"/>
              <a:ext cx="2971800" cy="1066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dirty="0">
                  <a:latin typeface="+mj-lt"/>
                </a:rPr>
                <a:t>115 DIMM </a:t>
              </a:r>
            </a:p>
            <a:p>
              <a:pPr algn="ctr">
                <a:lnSpc>
                  <a:spcPts val="3500"/>
                </a:lnSpc>
              </a:pPr>
              <a:r>
                <a:rPr lang="en-US" sz="3200" dirty="0">
                  <a:latin typeface="+mj-lt"/>
                </a:rPr>
                <a:t>characterization</a:t>
              </a:r>
            </a:p>
          </p:txBody>
        </p:sp>
      </p:grpSp>
      <p:sp>
        <p:nvSpPr>
          <p:cNvPr id="26" name="Punchline"/>
          <p:cNvSpPr txBox="1"/>
          <p:nvPr/>
        </p:nvSpPr>
        <p:spPr>
          <a:xfrm>
            <a:off x="0" y="5257800"/>
            <a:ext cx="9144000" cy="10668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Typical DIMM at Lower Temperature</a:t>
            </a:r>
          </a:p>
          <a:p>
            <a:pPr algn="ctr"/>
            <a:r>
              <a:rPr lang="en-US" sz="3600" dirty="0">
                <a:solidFill>
                  <a:schemeClr val="accent5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5"/>
                </a:solidFill>
                <a:latin typeface="+mj-lt"/>
                <a:sym typeface="Wingdings"/>
              </a:rPr>
              <a:t> More charge </a:t>
            </a:r>
            <a:r>
              <a:rPr lang="en-US" sz="3600" dirty="0">
                <a:solidFill>
                  <a:schemeClr val="accent5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5"/>
                </a:solidFill>
                <a:latin typeface="+mj-lt"/>
                <a:sym typeface="Wingdings"/>
              </a:rPr>
              <a:t> </a:t>
            </a:r>
            <a:r>
              <a:rPr lang="en-US" sz="3600" dirty="0" err="1">
                <a:solidFill>
                  <a:schemeClr val="accent5"/>
                </a:solidFill>
                <a:latin typeface="+mj-lt"/>
                <a:sym typeface="Wingdings"/>
              </a:rPr>
              <a:t>Precharge</a:t>
            </a:r>
            <a:r>
              <a:rPr lang="en-US" sz="3600" dirty="0">
                <a:solidFill>
                  <a:schemeClr val="accent5"/>
                </a:solidFill>
                <a:latin typeface="+mj-lt"/>
                <a:sym typeface="Wingdings"/>
              </a:rPr>
              <a:t> time reduction</a:t>
            </a:r>
            <a:endParaRPr lang="en-US" sz="3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152401"/>
            <a:ext cx="89154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/>
              <a:t>Obs</a:t>
            </a:r>
            <a:r>
              <a:rPr lang="en-US" sz="4400" b="1" dirty="0"/>
              <a:t> 3. Reducing </a:t>
            </a:r>
            <a:r>
              <a:rPr lang="en-US" sz="4400" b="1" dirty="0" err="1"/>
              <a:t>Precharge</a:t>
            </a:r>
            <a:r>
              <a:rPr lang="en-US" sz="4400" b="1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2041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64" grpId="0"/>
      <p:bldP spid="87" grpId="0" animBg="1"/>
      <p:bldP spid="88" grpId="0"/>
      <p:bldP spid="93" grpId="0"/>
      <p:bldP spid="9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Adaptive-Latency 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3" y="1242646"/>
            <a:ext cx="9144000" cy="4648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Key idea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Optimize DRAM timing parameters online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Two components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a typeface="Cambria Math" panose="02040503050406030204" pitchFamily="18" charset="0"/>
              </a:rPr>
              <a:t>DRAM manufacturer profiles multiple sets of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a typeface="Cambria Math" panose="02040503050406030204" pitchFamily="18" charset="0"/>
              </a:rPr>
              <a:t>reliable DRAM timing parameters at different temperatures for each DIMM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System monitors DRAM temperature &amp; uses appropriate DRAM timing parameters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3379763"/>
            <a:ext cx="5638800" cy="548640"/>
          </a:xfrm>
          <a:prstGeom prst="rect">
            <a:avLst/>
          </a:prstGeom>
          <a:solidFill>
            <a:schemeClr val="accent5"/>
          </a:solidFill>
          <a:effectLst>
            <a:softEdge rad="50800"/>
          </a:effectLst>
        </p:spPr>
        <p:txBody>
          <a:bodyPr vert="horz" wrap="none" lIns="0" tIns="0" rIns="0" bIns="91440" rtlCol="0" anchor="ctr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Cambria Math" panose="02040503050406030204" pitchFamily="18" charset="0"/>
              </a:rPr>
              <a:t>reliable DRAM timing parameters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0400" y="4213860"/>
            <a:ext cx="3352800" cy="548640"/>
          </a:xfrm>
          <a:prstGeom prst="rect">
            <a:avLst/>
          </a:prstGeom>
          <a:solidFill>
            <a:schemeClr val="accent5"/>
          </a:solidFill>
          <a:effectLst>
            <a:softEdge rad="50800"/>
          </a:effectLst>
        </p:spPr>
        <p:txBody>
          <a:bodyPr vert="horz" lIns="0" tIns="0" rIns="0" bIns="91440" rtlCol="0" anchor="ctr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ea typeface="Cambria Math" panose="02040503050406030204" pitchFamily="18" charset="0"/>
              </a:rPr>
              <a:t>DRAM temperature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461666" y="990600"/>
          <a:ext cx="8458200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54"/>
          <p:cNvSpPr txBox="1"/>
          <p:nvPr/>
        </p:nvSpPr>
        <p:spPr>
          <a:xfrm>
            <a:off x="3357266" y="1525280"/>
            <a:ext cx="1752600" cy="261610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>
              <a:ln>
                <a:noFill/>
              </a:ln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461666" y="990601"/>
          <a:ext cx="8458200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1666" y="990600"/>
            <a:ext cx="8458200" cy="4267199"/>
            <a:chOff x="461666" y="1143000"/>
            <a:chExt cx="8458200" cy="4267199"/>
          </a:xfrm>
        </p:grpSpPr>
        <p:graphicFrame>
          <p:nvGraphicFramePr>
            <p:cNvPr id="14" name="Chart 13"/>
            <p:cNvGraphicFramePr>
              <a:graphicFrameLocks/>
            </p:cNvGraphicFramePr>
            <p:nvPr/>
          </p:nvGraphicFramePr>
          <p:xfrm>
            <a:off x="461666" y="1143000"/>
            <a:ext cx="8458200" cy="4267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0" name="TextBox 54"/>
            <p:cNvSpPr txBox="1"/>
            <p:nvPr/>
          </p:nvSpPr>
          <p:spPr>
            <a:xfrm>
              <a:off x="7548251" y="2020897"/>
              <a:ext cx="914416" cy="43090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200" b="1" i="1" dirty="0">
                  <a:solidFill>
                    <a:schemeClr val="accent5"/>
                  </a:solidFill>
                  <a:latin typeface="+mj-lt"/>
                </a:rPr>
                <a:t>14.0%</a:t>
              </a:r>
            </a:p>
          </p:txBody>
        </p:sp>
        <p:sp>
          <p:nvSpPr>
            <p:cNvPr id="21" name="TextBox 54"/>
            <p:cNvSpPr txBox="1"/>
            <p:nvPr/>
          </p:nvSpPr>
          <p:spPr>
            <a:xfrm>
              <a:off x="6858000" y="2884992"/>
              <a:ext cx="914416" cy="43090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200" b="1" i="1" dirty="0">
                  <a:solidFill>
                    <a:schemeClr val="accent5"/>
                  </a:solidFill>
                  <a:latin typeface="+mj-lt"/>
                </a:rPr>
                <a:t>2.9%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666" y="990600"/>
            <a:ext cx="8610617" cy="4267199"/>
            <a:chOff x="461666" y="1143000"/>
            <a:chExt cx="8610617" cy="4267199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461666" y="1143000"/>
            <a:ext cx="8458200" cy="4267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" name="TextBox 54"/>
            <p:cNvSpPr txBox="1"/>
            <p:nvPr/>
          </p:nvSpPr>
          <p:spPr>
            <a:xfrm>
              <a:off x="8157867" y="2312299"/>
              <a:ext cx="914416" cy="43090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200" b="1" i="1" dirty="0">
                  <a:solidFill>
                    <a:schemeClr val="accent5"/>
                  </a:solidFill>
                  <a:latin typeface="+mj-lt"/>
                </a:rPr>
                <a:t>10.4%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461666" y="152401"/>
            <a:ext cx="8682334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0000"/>
                </a:solidFill>
              </a:rPr>
              <a:t>Real System Evaluation</a:t>
            </a:r>
          </a:p>
        </p:txBody>
      </p:sp>
      <p:sp>
        <p:nvSpPr>
          <p:cNvPr id="16" name="Punchline"/>
          <p:cNvSpPr txBox="1"/>
          <p:nvPr/>
        </p:nvSpPr>
        <p:spPr>
          <a:xfrm>
            <a:off x="0" y="5181600"/>
            <a:ext cx="9144000" cy="10668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+mj-lt"/>
              </a:rPr>
              <a:t>AL-DRAM provides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high performance improvement, greater for multi-core workloads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559868" y="2626666"/>
            <a:ext cx="358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 Improvement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0" y="838200"/>
            <a:ext cx="0" cy="43434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0" y="1005840"/>
            <a:ext cx="228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800" dirty="0">
                <a:latin typeface="+mj-lt"/>
              </a:rPr>
              <a:t>Average    </a:t>
            </a:r>
          </a:p>
          <a:p>
            <a:pPr algn="ctr">
              <a:lnSpc>
                <a:spcPts val="3000"/>
              </a:lnSpc>
            </a:pPr>
            <a:r>
              <a:rPr lang="en-US" sz="2800" dirty="0">
                <a:latin typeface="+mj-lt"/>
              </a:rPr>
              <a:t>Improvement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431733" y="4379268"/>
            <a:ext cx="2514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+mj-lt"/>
              </a:rPr>
              <a:t>all-35-workload</a:t>
            </a:r>
          </a:p>
        </p:txBody>
      </p:sp>
    </p:spTree>
    <p:extLst>
      <p:ext uri="{BB962C8B-B14F-4D97-AF65-F5344CB8AC3E}">
        <p14:creationId xmlns:p14="http://schemas.microsoft.com/office/powerpoint/2010/main" val="41255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152401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Summary: AL-DRAM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3000"/>
            <a:ext cx="91440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2500"/>
              </a:lnSpc>
              <a:spcBef>
                <a:spcPts val="600"/>
              </a:spcBef>
            </a:pPr>
            <a:r>
              <a:rPr lang="en-US" sz="3200" dirty="0"/>
              <a:t>Observation</a:t>
            </a:r>
          </a:p>
          <a:p>
            <a:pPr marL="914400" lvl="1" indent="-457200">
              <a:lnSpc>
                <a:spcPts val="2500"/>
              </a:lnSpc>
              <a:spcBef>
                <a:spcPts val="600"/>
              </a:spcBef>
            </a:pPr>
            <a:r>
              <a:rPr lang="en-US" sz="2800" spc="-100" dirty="0">
                <a:solidFill>
                  <a:srgbClr val="C00000"/>
                </a:solidFill>
              </a:rPr>
              <a:t>DRAM timing parameters are dictated by the worst-case cell  </a:t>
            </a:r>
            <a:r>
              <a:rPr lang="en-US" sz="2800" spc="-100" dirty="0"/>
              <a:t>(smallest cell at highest temperature)</a:t>
            </a:r>
          </a:p>
          <a:p>
            <a:pPr marL="914400" lvl="1" indent="-457200">
              <a:lnSpc>
                <a:spcPts val="1000"/>
              </a:lnSpc>
              <a:spcBef>
                <a:spcPts val="600"/>
              </a:spcBef>
            </a:pPr>
            <a:endParaRPr lang="en-US" sz="2800" i="1" spc="-100" dirty="0">
              <a:solidFill>
                <a:schemeClr val="accent5"/>
              </a:solidFill>
            </a:endParaRPr>
          </a:p>
          <a:p>
            <a:pPr marL="457200" indent="-457200">
              <a:lnSpc>
                <a:spcPts val="2500"/>
              </a:lnSpc>
              <a:spcBef>
                <a:spcPts val="600"/>
              </a:spcBef>
            </a:pPr>
            <a:r>
              <a:rPr lang="en-US" sz="3200" dirty="0"/>
              <a:t>Our Approach: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Adaptive-Latency DRAM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(AL-DRAM) </a:t>
            </a:r>
          </a:p>
          <a:p>
            <a:pPr marL="914400" lvl="1" indent="-457200">
              <a:lnSpc>
                <a:spcPts val="2500"/>
              </a:lnSpc>
              <a:spcBef>
                <a:spcPts val="600"/>
              </a:spcBef>
            </a:pPr>
            <a:r>
              <a:rPr lang="en-US" sz="2800" spc="-100" dirty="0">
                <a:solidFill>
                  <a:srgbClr val="000000"/>
                </a:solidFill>
              </a:rPr>
              <a:t>Optimizes DRAM timing parameters for </a:t>
            </a:r>
            <a:r>
              <a:rPr lang="en-US" sz="2800" i="1" spc="-100" dirty="0">
                <a:solidFill>
                  <a:schemeClr val="accent5">
                    <a:lumMod val="75000"/>
                  </a:schemeClr>
                </a:solidFill>
              </a:rPr>
              <a:t>the common case </a:t>
            </a:r>
            <a:r>
              <a:rPr lang="en-US" sz="2800" spc="-100" dirty="0"/>
              <a:t>(typical DIMM operating at low temperatures)</a:t>
            </a:r>
          </a:p>
          <a:p>
            <a:pPr marL="914400" lvl="1" indent="-457200">
              <a:lnSpc>
                <a:spcPts val="1000"/>
              </a:lnSpc>
              <a:spcBef>
                <a:spcPts val="600"/>
              </a:spcBef>
            </a:pPr>
            <a:endParaRPr lang="en-US" sz="2800" i="1" dirty="0">
              <a:solidFill>
                <a:srgbClr val="0000FF"/>
              </a:solidFill>
            </a:endParaRPr>
          </a:p>
          <a:p>
            <a:pPr marL="457200" indent="-457200">
              <a:lnSpc>
                <a:spcPts val="2500"/>
              </a:lnSpc>
              <a:spcBef>
                <a:spcPts val="600"/>
              </a:spcBef>
            </a:pPr>
            <a:r>
              <a:rPr lang="en-US" sz="3200" dirty="0">
                <a:solidFill>
                  <a:srgbClr val="000000"/>
                </a:solidFill>
              </a:rPr>
              <a:t>Analysis: Characterization of 115 DIMMs</a:t>
            </a:r>
          </a:p>
          <a:p>
            <a:pPr marL="914400" lvl="1" indent="-457200">
              <a:lnSpc>
                <a:spcPts val="2500"/>
              </a:lnSpc>
              <a:spcBef>
                <a:spcPts val="600"/>
              </a:spcBef>
            </a:pPr>
            <a:r>
              <a:rPr lang="en-US" sz="2800" spc="-100" dirty="0">
                <a:solidFill>
                  <a:srgbClr val="000000"/>
                </a:solidFill>
              </a:rPr>
              <a:t>Great potential to </a:t>
            </a:r>
            <a:r>
              <a:rPr lang="en-US" sz="2800" i="1" spc="-100" dirty="0">
                <a:solidFill>
                  <a:schemeClr val="accent5">
                    <a:lumMod val="75000"/>
                  </a:schemeClr>
                </a:solidFill>
              </a:rPr>
              <a:t>lower DRAM timing parameters </a:t>
            </a:r>
            <a:r>
              <a:rPr lang="en-US" sz="2800" spc="-100" dirty="0">
                <a:solidFill>
                  <a:schemeClr val="tx2"/>
                </a:solidFill>
              </a:rPr>
              <a:t>(</a:t>
            </a:r>
            <a:r>
              <a:rPr lang="en-US" sz="2800" spc="-100" dirty="0">
                <a:solidFill>
                  <a:schemeClr val="accent5">
                    <a:lumMod val="75000"/>
                  </a:schemeClr>
                </a:solidFill>
              </a:rPr>
              <a:t>17 – 54%</a:t>
            </a:r>
            <a:r>
              <a:rPr lang="en-US" sz="2800" spc="-100" dirty="0">
                <a:solidFill>
                  <a:schemeClr val="tx2"/>
                </a:solidFill>
              </a:rPr>
              <a:t>) </a:t>
            </a:r>
            <a:r>
              <a:rPr lang="en-US" sz="2800" spc="-100" dirty="0"/>
              <a:t>without any errors</a:t>
            </a:r>
          </a:p>
          <a:p>
            <a:pPr marL="914400" lvl="1" indent="-457200">
              <a:lnSpc>
                <a:spcPts val="1000"/>
              </a:lnSpc>
              <a:spcBef>
                <a:spcPts val="600"/>
              </a:spcBef>
            </a:pPr>
            <a:endParaRPr lang="en-US" sz="2800" i="1" dirty="0"/>
          </a:p>
          <a:p>
            <a:pPr marL="457200" indent="-457200">
              <a:lnSpc>
                <a:spcPts val="2500"/>
              </a:lnSpc>
              <a:spcBef>
                <a:spcPts val="600"/>
              </a:spcBef>
            </a:pPr>
            <a:r>
              <a:rPr lang="en-US" sz="3200" dirty="0"/>
              <a:t>Real System Performance Evaluation </a:t>
            </a:r>
          </a:p>
          <a:p>
            <a:pPr marL="914400" lvl="1" indent="-457200">
              <a:lnSpc>
                <a:spcPts val="2500"/>
              </a:lnSpc>
              <a:spcBef>
                <a:spcPts val="600"/>
              </a:spcBef>
            </a:pPr>
            <a:r>
              <a:rPr lang="en-US" sz="2800" spc="-100" dirty="0">
                <a:solidFill>
                  <a:srgbClr val="000000"/>
                </a:solidFill>
              </a:rPr>
              <a:t>Significant </a:t>
            </a:r>
            <a:r>
              <a:rPr lang="en-US" sz="2800" i="1" spc="-100" dirty="0">
                <a:solidFill>
                  <a:schemeClr val="accent5">
                    <a:lumMod val="75000"/>
                  </a:schemeClr>
                </a:solidFill>
              </a:rPr>
              <a:t>performance improvement </a:t>
            </a:r>
            <a:r>
              <a:rPr lang="en-US" sz="2800" spc="-100" dirty="0">
                <a:solidFill>
                  <a:schemeClr val="tx2"/>
                </a:solidFill>
              </a:rPr>
              <a:t>(</a:t>
            </a:r>
            <a:r>
              <a:rPr lang="en-US" sz="2800" spc="-100" dirty="0">
                <a:solidFill>
                  <a:schemeClr val="accent5">
                    <a:lumMod val="75000"/>
                  </a:schemeClr>
                </a:solidFill>
              </a:rPr>
              <a:t>14%</a:t>
            </a:r>
            <a:r>
              <a:rPr lang="en-US" sz="2800" spc="-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spc="-100" dirty="0">
                <a:solidFill>
                  <a:srgbClr val="000000"/>
                </a:solidFill>
              </a:rPr>
              <a:t>for memory-intensive workloads) without errors (</a:t>
            </a:r>
            <a:r>
              <a:rPr lang="en-US" sz="2800" spc="-100" dirty="0">
                <a:solidFill>
                  <a:schemeClr val="accent5"/>
                </a:solidFill>
              </a:rPr>
              <a:t>33</a:t>
            </a:r>
            <a:r>
              <a:rPr lang="en-US" sz="2800" spc="-100" dirty="0">
                <a:solidFill>
                  <a:schemeClr val="tx2"/>
                </a:solidFill>
              </a:rPr>
              <a:t> </a:t>
            </a:r>
            <a:r>
              <a:rPr lang="en-US" sz="2800" spc="-100" dirty="0">
                <a:solidFill>
                  <a:srgbClr val="000000"/>
                </a:solidFill>
              </a:rPr>
              <a:t>days)</a:t>
            </a:r>
          </a:p>
        </p:txBody>
      </p:sp>
    </p:spTree>
    <p:extLst>
      <p:ext uri="{BB962C8B-B14F-4D97-AF65-F5344CB8AC3E}">
        <p14:creationId xmlns:p14="http://schemas.microsoft.com/office/powerpoint/2010/main" val="13734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686800" cy="1924051"/>
          </a:xfrm>
        </p:spPr>
        <p:txBody>
          <a:bodyPr>
            <a:noAutofit/>
          </a:bodyPr>
          <a:lstStyle/>
          <a:p>
            <a:r>
              <a:rPr lang="en-US" sz="4000" dirty="0"/>
              <a:t>Adaptive-Latency DRAM: Optimizing DRAM Timing for the Common-Case</a:t>
            </a:r>
            <a:endParaRPr lang="en-US" sz="4000" i="1" dirty="0">
              <a:latin typeface="+mj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77200" cy="1295400"/>
          </a:xfrm>
        </p:spPr>
        <p:txBody>
          <a:bodyPr>
            <a:noAutofit/>
          </a:bodyPr>
          <a:lstStyle/>
          <a:p>
            <a:r>
              <a:rPr lang="en-CA" dirty="0" err="1"/>
              <a:t>Donghyuk</a:t>
            </a:r>
            <a:r>
              <a:rPr lang="en-CA" dirty="0"/>
              <a:t> Lee, </a:t>
            </a:r>
            <a:r>
              <a:rPr lang="en-CA" dirty="0" err="1"/>
              <a:t>Yoongu</a:t>
            </a:r>
            <a:r>
              <a:rPr lang="en-CA" dirty="0"/>
              <a:t> Kim, </a:t>
            </a:r>
          </a:p>
          <a:p>
            <a:r>
              <a:rPr lang="en-CA" dirty="0"/>
              <a:t>Gennady Pekhimenko, Samira Khan, </a:t>
            </a:r>
            <a:r>
              <a:rPr lang="en-CA" dirty="0" err="1"/>
              <a:t>Vivek</a:t>
            </a:r>
            <a:r>
              <a:rPr lang="en-CA" dirty="0"/>
              <a:t> </a:t>
            </a:r>
            <a:r>
              <a:rPr lang="en-CA" dirty="0" err="1"/>
              <a:t>Seshadri</a:t>
            </a:r>
            <a:r>
              <a:rPr lang="en-CA" dirty="0"/>
              <a:t>, Kevin Chang, and </a:t>
            </a:r>
            <a:r>
              <a:rPr lang="en-CA" dirty="0" err="1"/>
              <a:t>Onur</a:t>
            </a:r>
            <a:r>
              <a:rPr lang="en-CA" dirty="0"/>
              <a:t> </a:t>
            </a:r>
            <a:r>
              <a:rPr lang="en-CA" dirty="0" err="1"/>
              <a:t>Mutlu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0" y="6248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84982" y="4775201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proceedings of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/>
              <a:t>International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/>
              <a:t>Symposium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/>
              <a:t>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/>
              <a:t>H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igh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Performance Computer Architecture 2015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sz="3600" dirty="0"/>
              <a:t>What is DRAM?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sz="3600" dirty="0"/>
              <a:t>DRAM Internal Organization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sz="3600" dirty="0"/>
              <a:t>Problems and Solutions</a:t>
            </a:r>
          </a:p>
          <a:p>
            <a:pPr marL="914400" lvl="1" indent="-514350">
              <a:spcBef>
                <a:spcPts val="600"/>
              </a:spcBef>
            </a:pPr>
            <a:r>
              <a:rPr lang="en-US" dirty="0"/>
              <a:t>Latency (Tiered-Latency DRAM, HPCA 2013;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dirty="0"/>
              <a:t>Adaptive-Latency DRAM, HPCA 2015)</a:t>
            </a:r>
          </a:p>
          <a:p>
            <a:pPr marL="914400" lvl="1" indent="-514350">
              <a:spcBef>
                <a:spcPts val="600"/>
              </a:spcBef>
            </a:pPr>
            <a:r>
              <a:rPr lang="en-US" dirty="0"/>
              <a:t>Parallelism (</a:t>
            </a:r>
            <a:r>
              <a:rPr lang="en-US" dirty="0" err="1"/>
              <a:t>Subarray</a:t>
            </a:r>
            <a:r>
              <a:rPr lang="en-US" dirty="0"/>
              <a:t>-level Parallelism, ISCA 2012)</a:t>
            </a:r>
          </a:p>
          <a:p>
            <a:pPr marL="914400" lvl="1" indent="-514350">
              <a:spcBef>
                <a:spcPts val="3000"/>
              </a:spcBef>
            </a:pPr>
            <a:endParaRPr lang="en-US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114800"/>
            <a:ext cx="8305800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5105400"/>
            <a:ext cx="83058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686800" cy="192405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j-lt"/>
              </a:rPr>
              <a:t>Tiered-Latency DRAM:</a:t>
            </a: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>A Low Latency and Low Cost DRAM Architecture</a:t>
            </a:r>
            <a:endParaRPr lang="en-US" sz="4000" b="0" i="1" dirty="0">
              <a:latin typeface="+mj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77200" cy="129540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Donghyuk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Lee,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Yoongu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Kim, Vivek Seshadri, 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Jamie Liu,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Lavanya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Subramanian, Onur Mutlu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0" y="6248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33400" y="46482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proceedings of 19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IEEE International Symposium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Performance Computer Architecture 2013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Parallelism: Demand vs. Supply</a:t>
            </a:r>
          </a:p>
        </p:txBody>
      </p:sp>
      <p:pic>
        <p:nvPicPr>
          <p:cNvPr id="5" name="Picture 4" descr="intel.jpg"/>
          <p:cNvPicPr>
            <a:picLocks noChangeAspect="1"/>
          </p:cNvPicPr>
          <p:nvPr/>
        </p:nvPicPr>
        <p:blipFill>
          <a:blip r:embed="rId2" cstate="print"/>
          <a:srcRect l="5366" t="4603" b="21334"/>
          <a:stretch>
            <a:fillRect/>
          </a:stretch>
        </p:blipFill>
        <p:spPr>
          <a:xfrm>
            <a:off x="2688930" y="3276600"/>
            <a:ext cx="1730670" cy="1580250"/>
          </a:xfrm>
          <a:prstGeom prst="rect">
            <a:avLst/>
          </a:prstGeom>
        </p:spPr>
      </p:pic>
      <p:pic>
        <p:nvPicPr>
          <p:cNvPr id="6" name="Picture 5" descr="Micron-D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352800"/>
            <a:ext cx="2949456" cy="1426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82" y="1391550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391550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Supply</a:t>
            </a:r>
          </a:p>
        </p:txBody>
      </p:sp>
      <p:sp>
        <p:nvSpPr>
          <p:cNvPr id="9" name="Oval 8"/>
          <p:cNvSpPr/>
          <p:nvPr/>
        </p:nvSpPr>
        <p:spPr>
          <a:xfrm>
            <a:off x="304800" y="2286000"/>
            <a:ext cx="2590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Out-of-order Execution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3886200"/>
            <a:ext cx="2286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Multi-cores</a:t>
            </a:r>
          </a:p>
        </p:txBody>
      </p:sp>
      <p:sp>
        <p:nvSpPr>
          <p:cNvPr id="11" name="Oval 10"/>
          <p:cNvSpPr/>
          <p:nvPr/>
        </p:nvSpPr>
        <p:spPr>
          <a:xfrm>
            <a:off x="1143000" y="5257800"/>
            <a:ext cx="2286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Prefetchers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6934200" y="3200400"/>
            <a:ext cx="1981200" cy="1371600"/>
            <a:chOff x="5895692" y="4481892"/>
            <a:chExt cx="1114708" cy="928308"/>
          </a:xfrm>
        </p:grpSpPr>
        <p:pic>
          <p:nvPicPr>
            <p:cNvPr id="18" name="Picture 17" descr="chip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5692" y="4481892"/>
              <a:ext cx="1114708" cy="92830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5934723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2813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06900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81800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4723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2813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06900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81800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291574" y="4953000"/>
            <a:ext cx="14141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</a:t>
            </a:r>
          </a:p>
          <a:p>
            <a:pPr algn="ctr"/>
            <a:r>
              <a:rPr lang="en-US" sz="2800" dirty="0"/>
              <a:t>Banks</a:t>
            </a:r>
          </a:p>
        </p:txBody>
      </p:sp>
    </p:spTree>
    <p:extLst>
      <p:ext uri="{BB962C8B-B14F-4D97-AF65-F5344CB8AC3E}">
        <p14:creationId xmlns:p14="http://schemas.microsoft.com/office/powerpoint/2010/main" val="409168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Number of Banks?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" y="5715000"/>
            <a:ext cx="81534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to improve available parallelism within DRAM?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667000" y="1524000"/>
            <a:ext cx="3962400" cy="2743200"/>
            <a:chOff x="5895692" y="4481892"/>
            <a:chExt cx="1114708" cy="928308"/>
          </a:xfrm>
        </p:grpSpPr>
        <p:pic>
          <p:nvPicPr>
            <p:cNvPr id="41" name="Picture 40" descr="chi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5692" y="4481892"/>
              <a:ext cx="1114708" cy="92830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42" name="Rectangle 41"/>
            <p:cNvSpPr/>
            <p:nvPr/>
          </p:nvSpPr>
          <p:spPr>
            <a:xfrm>
              <a:off x="5934723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2813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06900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81800" y="4495800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34723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22813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06900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81800" y="5011446"/>
              <a:ext cx="198700" cy="381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400" y="44958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dirty="0"/>
              <a:t>Adding more banks → Replication of shared structures</a:t>
            </a:r>
          </a:p>
          <a:p>
            <a:pPr algn="ctr"/>
            <a:r>
              <a:rPr lang="en-US" sz="2800" dirty="0"/>
              <a:t>Replication → Cost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4695" y="5486400"/>
            <a:ext cx="7924800" cy="1588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75983" y="54864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895" y="4429780"/>
            <a:ext cx="4572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095" y="4429780"/>
            <a:ext cx="3048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2895" y="4429780"/>
            <a:ext cx="11430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35895" y="4429780"/>
            <a:ext cx="33528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8695" y="4429780"/>
            <a:ext cx="4572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45895" y="4429780"/>
            <a:ext cx="8382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695" y="2296180"/>
            <a:ext cx="2942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Wordline</a:t>
            </a:r>
            <a:r>
              <a:rPr lang="en-US" sz="2800" dirty="0"/>
              <a:t> enable</a:t>
            </a:r>
          </a:p>
        </p:txBody>
      </p:sp>
      <p:cxnSp>
        <p:nvCxnSpPr>
          <p:cNvPr id="17" name="Shape 16"/>
          <p:cNvCxnSpPr>
            <a:stCxn id="8" idx="0"/>
          </p:cNvCxnSpPr>
          <p:nvPr/>
        </p:nvCxnSpPr>
        <p:spPr>
          <a:xfrm rot="5400000" flipH="1" flipV="1">
            <a:off x="66400" y="3150885"/>
            <a:ext cx="1871990" cy="685800"/>
          </a:xfrm>
          <a:prstGeom prst="curved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73895" y="2839760"/>
            <a:ext cx="270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Charge sharing</a:t>
            </a:r>
          </a:p>
        </p:txBody>
      </p:sp>
      <p:cxnSp>
        <p:nvCxnSpPr>
          <p:cNvPr id="19" name="Shape 18"/>
          <p:cNvCxnSpPr>
            <a:stCxn id="9" idx="0"/>
            <a:endCxn id="18" idx="1"/>
          </p:cNvCxnSpPr>
          <p:nvPr/>
        </p:nvCxnSpPr>
        <p:spPr>
          <a:xfrm rot="5400000" flipH="1" flipV="1">
            <a:off x="642990" y="3498875"/>
            <a:ext cx="1328410" cy="533400"/>
          </a:xfrm>
          <a:prstGeom prst="curved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18538" y="3373160"/>
            <a:ext cx="255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Sense amplify</a:t>
            </a:r>
          </a:p>
        </p:txBody>
      </p:sp>
      <p:cxnSp>
        <p:nvCxnSpPr>
          <p:cNvPr id="24" name="Shape 23"/>
          <p:cNvCxnSpPr>
            <a:endCxn id="23" idx="1"/>
          </p:cNvCxnSpPr>
          <p:nvPr/>
        </p:nvCxnSpPr>
        <p:spPr>
          <a:xfrm rot="5400000" flipH="1" flipV="1">
            <a:off x="1222512" y="3833755"/>
            <a:ext cx="795010" cy="397041"/>
          </a:xfrm>
          <a:prstGeom prst="curved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63745" y="2296180"/>
            <a:ext cx="3244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 Charge restoration</a:t>
            </a:r>
          </a:p>
        </p:txBody>
      </p:sp>
      <p:cxnSp>
        <p:nvCxnSpPr>
          <p:cNvPr id="29" name="Shape 28"/>
          <p:cNvCxnSpPr/>
          <p:nvPr/>
        </p:nvCxnSpPr>
        <p:spPr>
          <a:xfrm rot="5400000" flipH="1" flipV="1">
            <a:off x="3906099" y="3181345"/>
            <a:ext cx="1828801" cy="581692"/>
          </a:xfrm>
          <a:prstGeom prst="curved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1495" y="2915960"/>
            <a:ext cx="2987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 </a:t>
            </a:r>
            <a:r>
              <a:rPr lang="en-US" sz="2800" dirty="0" err="1"/>
              <a:t>Wordline</a:t>
            </a:r>
            <a:r>
              <a:rPr lang="en-US" sz="2800" dirty="0"/>
              <a:t> disable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83895" y="3515380"/>
            <a:ext cx="34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Restore sense-amps</a:t>
            </a:r>
          </a:p>
        </p:txBody>
      </p:sp>
      <p:cxnSp>
        <p:nvCxnSpPr>
          <p:cNvPr id="34" name="Shape 33"/>
          <p:cNvCxnSpPr>
            <a:stCxn id="13" idx="0"/>
            <a:endCxn id="31" idx="1"/>
          </p:cNvCxnSpPr>
          <p:nvPr/>
        </p:nvCxnSpPr>
        <p:spPr>
          <a:xfrm rot="16200000" flipV="1">
            <a:off x="4948290" y="3460775"/>
            <a:ext cx="1252210" cy="685800"/>
          </a:xfrm>
          <a:prstGeom prst="curvedConnector4">
            <a:avLst>
              <a:gd name="adj1" fmla="val 19270"/>
              <a:gd name="adj2" fmla="val 144444"/>
            </a:avLst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0"/>
          </p:cNvCxnSpPr>
          <p:nvPr/>
        </p:nvCxnSpPr>
        <p:spPr>
          <a:xfrm rot="5400000" flipH="1" flipV="1">
            <a:off x="6393545" y="4220230"/>
            <a:ext cx="381000" cy="3810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35895" y="4876800"/>
            <a:ext cx="19050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2209800"/>
            <a:ext cx="8458200" cy="1905000"/>
          </a:xfrm>
          <a:prstGeom prst="rect">
            <a:avLst/>
          </a:prstGeom>
          <a:solidFill>
            <a:srgbClr val="C0C0C0">
              <a:alpha val="30196"/>
            </a:srgb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6508" y="1676400"/>
            <a:ext cx="291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 to a </a:t>
            </a:r>
            <a:r>
              <a:rPr lang="en-US" sz="2800" dirty="0" err="1"/>
              <a:t>subarray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32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Subarray</a:t>
            </a:r>
            <a:r>
              <a:rPr lang="en-US" dirty="0"/>
              <a:t>-Level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222"/>
          <p:cNvGrpSpPr/>
          <p:nvPr/>
        </p:nvGrpSpPr>
        <p:grpSpPr>
          <a:xfrm>
            <a:off x="3811935" y="1557752"/>
            <a:ext cx="3198465" cy="4438685"/>
            <a:chOff x="4816288" y="1447800"/>
            <a:chExt cx="3184712" cy="4419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11270" y="4242547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1270" y="4502524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11270" y="4762500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11270" y="5022476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1270" y="2357718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11270" y="1837765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011270" y="2097741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11270" y="2617694"/>
              <a:ext cx="2989730" cy="0"/>
            </a:xfrm>
            <a:prstGeom prst="line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70"/>
            <p:cNvGrpSpPr/>
            <p:nvPr/>
          </p:nvGrpSpPr>
          <p:grpSpPr>
            <a:xfrm>
              <a:off x="5401235" y="1447800"/>
              <a:ext cx="2339788" cy="3769659"/>
              <a:chOff x="1143000" y="1676400"/>
              <a:chExt cx="2743200" cy="4191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-9525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-6477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-3429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-381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667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5715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8763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811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14859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790700" y="3771900"/>
                <a:ext cx="4191000" cy="0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5271247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71247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71247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31223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31223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31223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791200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91200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1200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51176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051176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051176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11153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311153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311153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71129" y="411255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571129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571129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71129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831106" y="411255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6831106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831106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831106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91082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91082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91082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51059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351059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351059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11035" y="4372535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611035" y="4632512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611035" y="4892488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8"/>
            <p:cNvGrpSpPr/>
            <p:nvPr/>
          </p:nvGrpSpPr>
          <p:grpSpPr>
            <a:xfrm>
              <a:off x="5271247" y="5217459"/>
              <a:ext cx="2599765" cy="649941"/>
              <a:chOff x="2362200" y="3657600"/>
              <a:chExt cx="3048000" cy="7620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3622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6670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718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2766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5814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8862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1910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4958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8006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1054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816288" y="3982571"/>
              <a:ext cx="324971" cy="13648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Row Decoder</a:t>
              </a:r>
            </a:p>
          </p:txBody>
        </p:sp>
        <p:grpSp>
          <p:nvGrpSpPr>
            <p:cNvPr id="16" name="Group 90"/>
            <p:cNvGrpSpPr/>
            <p:nvPr/>
          </p:nvGrpSpPr>
          <p:grpSpPr>
            <a:xfrm>
              <a:off x="5271247" y="4112559"/>
              <a:ext cx="2599765" cy="259976"/>
              <a:chOff x="2362200" y="5867400"/>
              <a:chExt cx="3048000" cy="3048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3622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6670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9718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766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5814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4958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8006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1054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5271247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271247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271247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5271247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531223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31223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531223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5531223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791200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791200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91200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5791200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051176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51176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51176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6051176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311153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311153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11153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6311153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571129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71129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571129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571129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831106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831106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31106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6831106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091082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091082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091082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31" name="Oval 130"/>
            <p:cNvSpPr/>
            <p:nvPr/>
          </p:nvSpPr>
          <p:spPr>
            <a:xfrm>
              <a:off x="7091082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51059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351059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351059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7351059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611035" y="170777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611035" y="1967753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611035" y="2227729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7611035" y="2487706"/>
              <a:ext cx="259976" cy="259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39"/>
            <p:cNvGrpSpPr/>
            <p:nvPr/>
          </p:nvGrpSpPr>
          <p:grpSpPr>
            <a:xfrm>
              <a:off x="5271247" y="2227729"/>
              <a:ext cx="2599765" cy="259976"/>
              <a:chOff x="2362200" y="5867400"/>
              <a:chExt cx="3048000" cy="3048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23622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6670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9718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2766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5814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4958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8006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105400" y="5867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159"/>
            <p:cNvGrpSpPr/>
            <p:nvPr/>
          </p:nvGrpSpPr>
          <p:grpSpPr>
            <a:xfrm>
              <a:off x="5271247" y="2812676"/>
              <a:ext cx="2599765" cy="649941"/>
              <a:chOff x="2362200" y="3657600"/>
              <a:chExt cx="3048000" cy="76200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23622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6670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718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32766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5814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8862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1910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4958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006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5105400" y="3657600"/>
                <a:ext cx="304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4816288" y="1577788"/>
              <a:ext cx="324971" cy="13648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Row Decoder</a:t>
              </a:r>
            </a:p>
          </p:txBody>
        </p:sp>
        <p:grpSp>
          <p:nvGrpSpPr>
            <p:cNvPr id="225" name="Group 221"/>
            <p:cNvGrpSpPr/>
            <p:nvPr/>
          </p:nvGrpSpPr>
          <p:grpSpPr>
            <a:xfrm>
              <a:off x="5367438" y="3592606"/>
              <a:ext cx="2408682" cy="324970"/>
              <a:chOff x="5367438" y="3592606"/>
              <a:chExt cx="2408682" cy="324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5370038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367438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367438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630014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627415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627415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889991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887391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887391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149967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6147368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147368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6411244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408644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408644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667321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664721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664721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6931197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28597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928597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7187274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7184674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7184674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7447250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444650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444650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711126" y="3592606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08526" y="3722594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708526" y="3852582"/>
                <a:ext cx="64994" cy="64994"/>
              </a:xfrm>
              <a:prstGeom prst="ellipse">
                <a:avLst/>
              </a:prstGeom>
              <a:solidFill>
                <a:srgbClr val="1C1C1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6" name="Straight Arrow Connector 225"/>
          <p:cNvCxnSpPr>
            <a:stCxn id="224" idx="2"/>
          </p:cNvCxnSpPr>
          <p:nvPr/>
        </p:nvCxnSpPr>
        <p:spPr>
          <a:xfrm rot="5400000" flipH="1" flipV="1">
            <a:off x="240164" y="3949287"/>
            <a:ext cx="4974387" cy="38262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2743200" y="2326226"/>
            <a:ext cx="1052976" cy="1588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2743200" y="4775148"/>
            <a:ext cx="1044293" cy="1588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1981200" y="6149495"/>
            <a:ext cx="1454053" cy="3061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Row Address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4255353" y="6149495"/>
            <a:ext cx="2678518" cy="3061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Column Read/Write</a:t>
            </a:r>
          </a:p>
        </p:txBody>
      </p:sp>
      <p:sp>
        <p:nvSpPr>
          <p:cNvPr id="212" name="Rectangle 211"/>
          <p:cNvSpPr/>
          <p:nvPr/>
        </p:nvSpPr>
        <p:spPr>
          <a:xfrm rot="16200000">
            <a:off x="2474032" y="2250369"/>
            <a:ext cx="1454053" cy="3061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Row Address</a:t>
            </a:r>
          </a:p>
        </p:txBody>
      </p:sp>
      <p:sp>
        <p:nvSpPr>
          <p:cNvPr id="215" name="Rectangle 214"/>
          <p:cNvSpPr/>
          <p:nvPr/>
        </p:nvSpPr>
        <p:spPr>
          <a:xfrm rot="16200000">
            <a:off x="2474032" y="4606315"/>
            <a:ext cx="1454053" cy="3061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Row Address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85800" y="3505200"/>
            <a:ext cx="1556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Replicate</a:t>
            </a:r>
          </a:p>
        </p:txBody>
      </p:sp>
      <p:cxnSp>
        <p:nvCxnSpPr>
          <p:cNvPr id="238" name="Straight Arrow Connector 237"/>
          <p:cNvCxnSpPr>
            <a:stCxn id="217" idx="0"/>
          </p:cNvCxnSpPr>
          <p:nvPr/>
        </p:nvCxnSpPr>
        <p:spPr>
          <a:xfrm rot="5400000" flipH="1" flipV="1">
            <a:off x="1913049" y="2370249"/>
            <a:ext cx="685800" cy="1584102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17" idx="2"/>
          </p:cNvCxnSpPr>
          <p:nvPr/>
        </p:nvCxnSpPr>
        <p:spPr>
          <a:xfrm rot="16200000" flipH="1">
            <a:off x="2022259" y="3470059"/>
            <a:ext cx="467380" cy="1584102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232" idx="3"/>
            <a:endCxn id="89" idx="6"/>
          </p:cNvCxnSpPr>
          <p:nvPr/>
        </p:nvCxnSpPr>
        <p:spPr>
          <a:xfrm flipH="1" flipV="1">
            <a:off x="6879851" y="5670063"/>
            <a:ext cx="54020" cy="632490"/>
          </a:xfrm>
          <a:prstGeom prst="curvedConnector3">
            <a:avLst>
              <a:gd name="adj1" fmla="val -398284"/>
            </a:avLst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>
            <a:stCxn id="232" idx="3"/>
            <a:endCxn id="170" idx="6"/>
          </p:cNvCxnSpPr>
          <p:nvPr/>
        </p:nvCxnSpPr>
        <p:spPr>
          <a:xfrm flipH="1" flipV="1">
            <a:off x="6879851" y="3254896"/>
            <a:ext cx="54020" cy="3047657"/>
          </a:xfrm>
          <a:prstGeom prst="curvedConnector3">
            <a:avLst>
              <a:gd name="adj1" fmla="val -1095282"/>
            </a:avLst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162800" y="2819400"/>
            <a:ext cx="1823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 share</a:t>
            </a:r>
          </a:p>
        </p:txBody>
      </p:sp>
    </p:spTree>
    <p:extLst>
      <p:ext uri="{BB962C8B-B14F-4D97-AF65-F5344CB8AC3E}">
        <p14:creationId xmlns:p14="http://schemas.microsoft.com/office/powerpoint/2010/main" val="15525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12" grpId="0" animBg="1"/>
      <p:bldP spid="215" grpId="0" animBg="1"/>
      <p:bldP spid="217" grpId="0"/>
      <p:bldP spid="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Subarray</a:t>
            </a:r>
            <a:r>
              <a:rPr lang="en-US" dirty="0"/>
              <a:t>-Level Parallelism: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" y="3808412"/>
            <a:ext cx="7924800" cy="1588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38201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5800" y="220980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14400" y="220980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19200" y="2209800"/>
            <a:ext cx="4572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76400" y="2209800"/>
            <a:ext cx="2209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86200" y="220980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4800" y="220980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76400" y="2428220"/>
            <a:ext cx="1676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Access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19600" y="282958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48200" y="282958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53000" y="2829580"/>
            <a:ext cx="4572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410200" y="2829580"/>
            <a:ext cx="2209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20000" y="282958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848600" y="282958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10200" y="3048000"/>
            <a:ext cx="1676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Access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426720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4400" y="426720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219200" y="4267200"/>
            <a:ext cx="4572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76400" y="4267200"/>
            <a:ext cx="2209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86200" y="426720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14800" y="426720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76400" y="4485620"/>
            <a:ext cx="1676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Access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14400" y="488698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43000" y="488698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447800" y="4886980"/>
            <a:ext cx="4572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905000" y="4886980"/>
            <a:ext cx="2209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29200" y="4886980"/>
            <a:ext cx="2286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257800" y="4886980"/>
            <a:ext cx="304800" cy="5994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352800" y="5105400"/>
            <a:ext cx="1676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Access</a:t>
            </a:r>
          </a:p>
        </p:txBody>
      </p:sp>
      <p:cxnSp>
        <p:nvCxnSpPr>
          <p:cNvPr id="88" name="Straight Connector 87"/>
          <p:cNvCxnSpPr/>
          <p:nvPr/>
        </p:nvCxnSpPr>
        <p:spPr>
          <a:xfrm rot="5400000">
            <a:off x="7616399" y="4956601"/>
            <a:ext cx="1074003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638800" y="5105400"/>
            <a:ext cx="2514600" cy="1588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19801" y="5188803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Saved Time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5800" y="14478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Commodity DRAM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" y="5725180"/>
            <a:ext cx="4095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Subarray</a:t>
            </a:r>
            <a:r>
              <a:rPr lang="en-US" sz="2800" b="1" dirty="0"/>
              <a:t>-Level Parallelism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67400" y="12954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requests to different </a:t>
            </a:r>
            <a:r>
              <a:rPr lang="en-US" sz="2400" dirty="0" err="1"/>
              <a:t>subarrays</a:t>
            </a:r>
            <a:r>
              <a:rPr lang="en-US" sz="2400" dirty="0"/>
              <a:t> in same bank</a:t>
            </a:r>
          </a:p>
        </p:txBody>
      </p:sp>
      <p:cxnSp>
        <p:nvCxnSpPr>
          <p:cNvPr id="97" name="Shape 96"/>
          <p:cNvCxnSpPr>
            <a:stCxn id="95" idx="1"/>
            <a:endCxn id="54" idx="0"/>
          </p:cNvCxnSpPr>
          <p:nvPr/>
        </p:nvCxnSpPr>
        <p:spPr>
          <a:xfrm rot="10800000" flipV="1">
            <a:off x="4000500" y="1895564"/>
            <a:ext cx="1866900" cy="314235"/>
          </a:xfrm>
          <a:prstGeom prst="curved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95" idx="1"/>
            <a:endCxn id="67" idx="0"/>
          </p:cNvCxnSpPr>
          <p:nvPr/>
        </p:nvCxnSpPr>
        <p:spPr>
          <a:xfrm rot="10800000" flipV="1">
            <a:off x="5181600" y="1895564"/>
            <a:ext cx="685800" cy="934015"/>
          </a:xfrm>
          <a:prstGeom prst="curved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0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09600" y="2133600"/>
          <a:ext cx="3733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648200" y="2133600"/>
          <a:ext cx="3733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149099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81780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Commodity DRAM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6056" y="149099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856" y="1381780"/>
            <a:ext cx="397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Subarray</a:t>
            </a:r>
            <a:r>
              <a:rPr lang="en-US" sz="2800" dirty="0"/>
              <a:t>-Level Parallelism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2969" y="1991380"/>
            <a:ext cx="8066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17%</a:t>
            </a:r>
          </a:p>
        </p:txBody>
      </p:sp>
      <p:sp>
        <p:nvSpPr>
          <p:cNvPr id="11" name="Oval 10"/>
          <p:cNvSpPr/>
          <p:nvPr/>
        </p:nvSpPr>
        <p:spPr>
          <a:xfrm>
            <a:off x="2590800" y="2362200"/>
            <a:ext cx="129540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24800" y="2600980"/>
            <a:ext cx="8066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19%</a:t>
            </a:r>
          </a:p>
        </p:txBody>
      </p:sp>
      <p:sp>
        <p:nvSpPr>
          <p:cNvPr id="13" name="Oval 12"/>
          <p:cNvSpPr/>
          <p:nvPr/>
        </p:nvSpPr>
        <p:spPr>
          <a:xfrm>
            <a:off x="6604000" y="2667000"/>
            <a:ext cx="1295400" cy="914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686800" cy="192405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j-lt"/>
              </a:rPr>
              <a:t>A Case for Exploiting </a:t>
            </a:r>
            <a:r>
              <a:rPr lang="en-US" sz="4000" dirty="0" err="1">
                <a:latin typeface="+mj-lt"/>
              </a:rPr>
              <a:t>Subarray</a:t>
            </a:r>
            <a:r>
              <a:rPr lang="en-US" sz="4000" dirty="0">
                <a:latin typeface="+mj-lt"/>
              </a:rPr>
              <a:t>-Level Parallelism (SALP) in DRAM</a:t>
            </a:r>
            <a:endParaRPr lang="en-US" sz="4000" b="0" i="1" dirty="0">
              <a:latin typeface="+mj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77200" cy="129540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Yoongu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Kim, Vivek Seshadri,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Donghyuk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Lee,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Jamie Liu, Onur Mutlu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0" y="6248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33400" y="46482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proceedings of 39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/>
              <a:t>International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/>
              <a:t>Symposium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/>
              <a:t>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Architecture 2012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941-7121-4DD9-905F-76A0714B05E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2224: Parallel Computer Architecture and Programming</a:t>
            </a:r>
            <a:br>
              <a:rPr lang="en-US" b="1" dirty="0"/>
            </a:br>
            <a:r>
              <a:rPr lang="en-US" b="1" dirty="0"/>
              <a:t>Main Memory Fundamentals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Fall 2019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2E33A-EA90-4EC4-B1F5-051D808F97CF}"/>
              </a:ext>
            </a:extLst>
          </p:cNvPr>
          <p:cNvSpPr/>
          <p:nvPr/>
        </p:nvSpPr>
        <p:spPr>
          <a:xfrm>
            <a:off x="1371600" y="594713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slides of </a:t>
            </a:r>
          </a:p>
          <a:p>
            <a:pPr algn="ctr"/>
            <a:r>
              <a:rPr lang="en-US" b="1" i="1" dirty="0" err="1">
                <a:solidFill>
                  <a:schemeClr val="tx2"/>
                </a:solidFill>
              </a:rPr>
              <a:t>Vivek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Seshadri</a:t>
            </a:r>
            <a:r>
              <a:rPr lang="en-US" b="1" i="1" dirty="0">
                <a:solidFill>
                  <a:schemeClr val="tx2"/>
                </a:solidFill>
              </a:rPr>
              <a:t>, </a:t>
            </a:r>
            <a:r>
              <a:rPr lang="en-US" b="1" i="1" dirty="0" err="1">
                <a:solidFill>
                  <a:schemeClr val="tx2"/>
                </a:solidFill>
              </a:rPr>
              <a:t>Donghyuk</a:t>
            </a:r>
            <a:r>
              <a:rPr lang="en-US" b="1" i="1" dirty="0">
                <a:solidFill>
                  <a:schemeClr val="tx2"/>
                </a:solidFill>
              </a:rPr>
              <a:t> Lee, </a:t>
            </a:r>
            <a:r>
              <a:rPr lang="en-US" b="1" i="1" dirty="0" err="1">
                <a:solidFill>
                  <a:schemeClr val="tx2"/>
                </a:solidFill>
              </a:rPr>
              <a:t>Yoongu</a:t>
            </a:r>
            <a:r>
              <a:rPr lang="en-US" b="1" i="1" dirty="0">
                <a:solidFill>
                  <a:schemeClr val="tx2"/>
                </a:solidFill>
              </a:rPr>
              <a:t> Kim,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and lectures of </a:t>
            </a:r>
            <a:r>
              <a:rPr lang="en-US" b="1" i="1" dirty="0" err="1">
                <a:solidFill>
                  <a:schemeClr val="tx2"/>
                </a:solidFill>
              </a:rPr>
              <a:t>Onur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Mutlu</a:t>
            </a:r>
            <a:r>
              <a:rPr lang="en-US" b="1" i="1" dirty="0">
                <a:solidFill>
                  <a:schemeClr val="tx2"/>
                </a:solidFill>
              </a:rPr>
              <a:t> @ ETH and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5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13314" y="2514951"/>
            <a:ext cx="2743200" cy="459105"/>
            <a:chOff x="4724400" y="2590800"/>
            <a:chExt cx="2743200" cy="459105"/>
          </a:xfrm>
          <a:solidFill>
            <a:schemeClr val="bg1"/>
          </a:solidFill>
        </p:grpSpPr>
        <p:sp>
          <p:nvSpPr>
            <p:cNvPr id="7" name="Oval 6"/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381000" y="152400"/>
            <a:ext cx="89154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DRAM Stores Data as Charge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16361" y="1524000"/>
            <a:ext cx="2740153" cy="3476357"/>
            <a:chOff x="4572000" y="1524000"/>
            <a:chExt cx="2740153" cy="347635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8" name="Straight Connector 17"/>
            <p:cNvCxnSpPr/>
            <p:nvPr/>
          </p:nvCxnSpPr>
          <p:spPr>
            <a:xfrm flipV="1">
              <a:off x="4800600" y="1524000"/>
              <a:ext cx="0" cy="2942957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RAM"/>
            <p:cNvSpPr/>
            <p:nvPr/>
          </p:nvSpPr>
          <p:spPr>
            <a:xfrm>
              <a:off x="45720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257800" y="1524000"/>
              <a:ext cx="0" cy="2942957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RAM"/>
            <p:cNvSpPr/>
            <p:nvPr/>
          </p:nvSpPr>
          <p:spPr>
            <a:xfrm>
              <a:off x="50292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5718046" y="1524000"/>
              <a:ext cx="0" cy="2942957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RAM"/>
            <p:cNvSpPr/>
            <p:nvPr/>
          </p:nvSpPr>
          <p:spPr>
            <a:xfrm>
              <a:off x="54894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6175246" y="1524000"/>
              <a:ext cx="0" cy="2942957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RAM"/>
            <p:cNvSpPr/>
            <p:nvPr/>
          </p:nvSpPr>
          <p:spPr>
            <a:xfrm>
              <a:off x="5946646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6629400" y="1524000"/>
              <a:ext cx="0" cy="2942957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RAM"/>
            <p:cNvSpPr/>
            <p:nvPr/>
          </p:nvSpPr>
          <p:spPr>
            <a:xfrm>
              <a:off x="6400800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7083553" y="1524000"/>
              <a:ext cx="0" cy="2942957"/>
            </a:xfrm>
            <a:prstGeom prst="line">
              <a:avLst/>
            </a:pr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RAM"/>
            <p:cNvSpPr/>
            <p:nvPr/>
          </p:nvSpPr>
          <p:spPr>
            <a:xfrm>
              <a:off x="6854953" y="4466957"/>
              <a:ext cx="457200" cy="533400"/>
            </a:xfrm>
            <a:prstGeom prst="roundRect">
              <a:avLst>
                <a:gd name="adj" fmla="val 11319"/>
              </a:avLst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16361" y="1609886"/>
            <a:ext cx="2743200" cy="916305"/>
            <a:chOff x="4572000" y="1609886"/>
            <a:chExt cx="2743200" cy="916305"/>
          </a:xfrm>
          <a:solidFill>
            <a:schemeClr val="accent6">
              <a:lumMod val="75000"/>
            </a:schemeClr>
          </a:solidFill>
        </p:grpSpPr>
        <p:sp>
          <p:nvSpPr>
            <p:cNvPr id="31" name="Oval 30"/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16361" y="2977676"/>
            <a:ext cx="2743200" cy="1367790"/>
            <a:chOff x="4572000" y="2977676"/>
            <a:chExt cx="2743200" cy="1367790"/>
          </a:xfrm>
          <a:solidFill>
            <a:schemeClr val="accent6">
              <a:lumMod val="75000"/>
            </a:schemeClr>
          </a:solidFill>
        </p:grpSpPr>
        <p:sp>
          <p:nvSpPr>
            <p:cNvPr id="44" name="Oval 43"/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224744" y="2526381"/>
            <a:ext cx="2724912" cy="440817"/>
            <a:chOff x="4583430" y="2539526"/>
            <a:chExt cx="2724912" cy="440817"/>
          </a:xfrm>
        </p:grpSpPr>
        <p:sp>
          <p:nvSpPr>
            <p:cNvPr id="63" name="Oval 62"/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92561" y="2969895"/>
            <a:ext cx="2592325" cy="1455581"/>
            <a:chOff x="4648200" y="2969895"/>
            <a:chExt cx="2592325" cy="1455581"/>
          </a:xfrm>
        </p:grpSpPr>
        <p:sp>
          <p:nvSpPr>
            <p:cNvPr id="70" name="Down Arrow 69"/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" name="Down Arrow 70"/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5292561" y="2971800"/>
            <a:ext cx="2592325" cy="1455581"/>
            <a:chOff x="4648200" y="2969895"/>
            <a:chExt cx="2592325" cy="1455581"/>
          </a:xfrm>
        </p:grpSpPr>
        <p:sp>
          <p:nvSpPr>
            <p:cNvPr id="77" name="Down Arrow 76"/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8" name="Down Arrow 77"/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9" name="Down Arrow 78"/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225301" y="32004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1. Sensing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" y="37338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2. Restore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4066" y="42672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3. </a:t>
            </a:r>
            <a:r>
              <a:rPr lang="en-US" sz="3600" dirty="0" err="1">
                <a:solidFill>
                  <a:srgbClr val="000000"/>
                </a:solidFill>
                <a:latin typeface="+mj-lt"/>
              </a:rPr>
              <a:t>Precharge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18050" y="841766"/>
            <a:ext cx="2130966" cy="1004789"/>
            <a:chOff x="6818050" y="841766"/>
            <a:chExt cx="2130966" cy="1004789"/>
          </a:xfrm>
        </p:grpSpPr>
        <p:sp>
          <p:nvSpPr>
            <p:cNvPr id="86" name="67Text"/>
            <p:cNvSpPr txBox="1"/>
            <p:nvPr/>
          </p:nvSpPr>
          <p:spPr>
            <a:xfrm>
              <a:off x="7238901" y="841766"/>
              <a:ext cx="1710115" cy="492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000000"/>
                  </a:solidFill>
                  <a:latin typeface="+mj-lt"/>
                </a:rPr>
                <a:t>DRAM cell</a:t>
              </a:r>
            </a:p>
          </p:txBody>
        </p:sp>
        <p:sp>
          <p:nvSpPr>
            <p:cNvPr id="2" name="Freeform 1"/>
            <p:cNvSpPr/>
            <p:nvPr/>
          </p:nvSpPr>
          <p:spPr>
            <a:xfrm>
              <a:off x="6818050" y="1127464"/>
              <a:ext cx="443884" cy="719091"/>
            </a:xfrm>
            <a:custGeom>
              <a:avLst/>
              <a:gdLst>
                <a:gd name="connsiteX0" fmla="*/ 443884 w 443884"/>
                <a:gd name="connsiteY0" fmla="*/ 0 h 719091"/>
                <a:gd name="connsiteX1" fmla="*/ 168676 w 443884"/>
                <a:gd name="connsiteY1" fmla="*/ 186431 h 719091"/>
                <a:gd name="connsiteX2" fmla="*/ 0 w 443884"/>
                <a:gd name="connsiteY2" fmla="*/ 719091 h 71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884" h="719091">
                  <a:moveTo>
                    <a:pt x="443884" y="0"/>
                  </a:moveTo>
                  <a:cubicBezTo>
                    <a:pt x="343270" y="33291"/>
                    <a:pt x="242657" y="66583"/>
                    <a:pt x="168676" y="186431"/>
                  </a:cubicBezTo>
                  <a:cubicBezTo>
                    <a:pt x="94695" y="306279"/>
                    <a:pt x="47347" y="512685"/>
                    <a:pt x="0" y="7190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59262" y="4811697"/>
            <a:ext cx="3089755" cy="839900"/>
            <a:chOff x="5859262" y="4811697"/>
            <a:chExt cx="3089755" cy="839900"/>
          </a:xfrm>
        </p:grpSpPr>
        <p:sp>
          <p:nvSpPr>
            <p:cNvPr id="88" name="67Text"/>
            <p:cNvSpPr txBox="1"/>
            <p:nvPr/>
          </p:nvSpPr>
          <p:spPr>
            <a:xfrm>
              <a:off x="6217248" y="5158885"/>
              <a:ext cx="2731769" cy="492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000000"/>
                  </a:solidFill>
                  <a:latin typeface="+mj-lt"/>
                </a:rPr>
                <a:t>Sense amplifier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5859262" y="4811697"/>
              <a:ext cx="532660" cy="612559"/>
            </a:xfrm>
            <a:custGeom>
              <a:avLst/>
              <a:gdLst>
                <a:gd name="connsiteX0" fmla="*/ 532660 w 532660"/>
                <a:gd name="connsiteY0" fmla="*/ 612559 h 612559"/>
                <a:gd name="connsiteX1" fmla="*/ 106532 w 532660"/>
                <a:gd name="connsiteY1" fmla="*/ 390618 h 612559"/>
                <a:gd name="connsiteX2" fmla="*/ 0 w 532660"/>
                <a:gd name="connsiteY2" fmla="*/ 0 h 61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660" h="612559">
                  <a:moveTo>
                    <a:pt x="532660" y="612559"/>
                  </a:moveTo>
                  <a:cubicBezTo>
                    <a:pt x="363984" y="552635"/>
                    <a:pt x="195309" y="492711"/>
                    <a:pt x="106532" y="390618"/>
                  </a:cubicBezTo>
                  <a:cubicBezTo>
                    <a:pt x="17755" y="288525"/>
                    <a:pt x="8877" y="144262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8200" y="1676400"/>
            <a:ext cx="3935834" cy="1393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latin typeface="+mj-lt"/>
              </a:rPr>
              <a:t>Three steps of charge movement</a:t>
            </a:r>
          </a:p>
        </p:txBody>
      </p:sp>
    </p:spTree>
    <p:extLst>
      <p:ext uri="{BB962C8B-B14F-4D97-AF65-F5344CB8AC3E}">
        <p14:creationId xmlns:p14="http://schemas.microsoft.com/office/powerpoint/2010/main" val="2725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67Text"/>
          <p:cNvSpPr txBox="1"/>
          <p:nvPr/>
        </p:nvSpPr>
        <p:spPr>
          <a:xfrm>
            <a:off x="2965172" y="4152803"/>
            <a:ext cx="1317805" cy="3787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rgbClr val="000000"/>
                </a:solidFill>
                <a:latin typeface="+mj-lt"/>
              </a:rPr>
              <a:t>Sensing</a:t>
            </a:r>
          </a:p>
        </p:txBody>
      </p:sp>
      <p:sp>
        <p:nvSpPr>
          <p:cNvPr id="76" name="67Text"/>
          <p:cNvSpPr txBox="1"/>
          <p:nvPr/>
        </p:nvSpPr>
        <p:spPr>
          <a:xfrm>
            <a:off x="4884572" y="4140528"/>
            <a:ext cx="1317805" cy="3787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rgbClr val="000000"/>
                </a:solidFill>
                <a:latin typeface="+mj-lt"/>
              </a:rPr>
              <a:t>Restore</a:t>
            </a:r>
          </a:p>
        </p:txBody>
      </p:sp>
      <p:sp>
        <p:nvSpPr>
          <p:cNvPr id="48" name="67Text"/>
          <p:cNvSpPr txBox="1"/>
          <p:nvPr/>
        </p:nvSpPr>
        <p:spPr>
          <a:xfrm>
            <a:off x="-76200" y="4111946"/>
            <a:ext cx="2938003" cy="3815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i="1" dirty="0">
                <a:solidFill>
                  <a:srgbClr val="000000"/>
                </a:solidFill>
                <a:latin typeface="+mj-lt"/>
              </a:rPr>
              <a:t>Timing Parameters</a:t>
            </a:r>
          </a:p>
        </p:txBody>
      </p:sp>
      <p:sp>
        <p:nvSpPr>
          <p:cNvPr id="168" name="DRAM"/>
          <p:cNvSpPr/>
          <p:nvPr/>
        </p:nvSpPr>
        <p:spPr>
          <a:xfrm>
            <a:off x="927299" y="2790455"/>
            <a:ext cx="438912" cy="13823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DRAM"/>
          <p:cNvSpPr/>
          <p:nvPr/>
        </p:nvSpPr>
        <p:spPr>
          <a:xfrm>
            <a:off x="927299" y="2667000"/>
            <a:ext cx="438912" cy="138230"/>
          </a:xfrm>
          <a:prstGeom prst="roundRect">
            <a:avLst>
              <a:gd name="adj" fmla="val 20672"/>
            </a:avLst>
          </a:prstGeom>
          <a:solidFill>
            <a:schemeClr val="accent6">
              <a:lumMod val="75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DRAM"/>
          <p:cNvSpPr/>
          <p:nvPr/>
        </p:nvSpPr>
        <p:spPr>
          <a:xfrm>
            <a:off x="927299" y="2924737"/>
            <a:ext cx="438912" cy="2655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3849" y="3229273"/>
            <a:ext cx="6243104" cy="921266"/>
            <a:chOff x="2743849" y="3427979"/>
            <a:chExt cx="6243104" cy="921266"/>
          </a:xfrm>
        </p:grpSpPr>
        <p:sp>
          <p:nvSpPr>
            <p:cNvPr id="35" name="Rectangle 34"/>
            <p:cNvSpPr/>
            <p:nvPr/>
          </p:nvSpPr>
          <p:spPr>
            <a:xfrm>
              <a:off x="2743849" y="3427979"/>
              <a:ext cx="6189223" cy="91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67Text"/>
            <p:cNvSpPr txBox="1"/>
            <p:nvPr/>
          </p:nvSpPr>
          <p:spPr>
            <a:xfrm>
              <a:off x="7634774" y="3434845"/>
              <a:ext cx="1352179" cy="9144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dirty="0">
                  <a:solidFill>
                    <a:srgbClr val="000000"/>
                  </a:solidFill>
                  <a:latin typeface="+mj-lt"/>
                </a:rPr>
                <a:t>Data 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1424" y="1401492"/>
            <a:ext cx="6235662" cy="920247"/>
            <a:chOff x="2751424" y="1600198"/>
            <a:chExt cx="6235662" cy="920247"/>
          </a:xfrm>
        </p:grpSpPr>
        <p:sp>
          <p:nvSpPr>
            <p:cNvPr id="4" name="Rectangle 3"/>
            <p:cNvSpPr/>
            <p:nvPr/>
          </p:nvSpPr>
          <p:spPr>
            <a:xfrm>
              <a:off x="2751424" y="1600198"/>
              <a:ext cx="6181648" cy="914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67Text"/>
            <p:cNvSpPr txBox="1"/>
            <p:nvPr/>
          </p:nvSpPr>
          <p:spPr>
            <a:xfrm>
              <a:off x="7620000" y="1606045"/>
              <a:ext cx="1367086" cy="9144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dirty="0">
                  <a:solidFill>
                    <a:srgbClr val="000000"/>
                  </a:solidFill>
                  <a:latin typeface="+mj-lt"/>
                </a:rPr>
                <a:t>Data 1</a:t>
              </a:r>
            </a:p>
          </p:txBody>
        </p:sp>
      </p:grpSp>
      <p:sp>
        <p:nvSpPr>
          <p:cNvPr id="121" name="TextBox 44"/>
          <p:cNvSpPr txBox="1"/>
          <p:nvPr/>
        </p:nvSpPr>
        <p:spPr>
          <a:xfrm>
            <a:off x="2861803" y="990600"/>
            <a:ext cx="769663" cy="4309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cell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2743200" y="4114800"/>
            <a:ext cx="6181649" cy="2287"/>
          </a:xfrm>
          <a:prstGeom prst="straightConnector1">
            <a:avLst/>
          </a:prstGeom>
          <a:ln w="38100" cap="rnd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67Text"/>
          <p:cNvSpPr txBox="1"/>
          <p:nvPr/>
        </p:nvSpPr>
        <p:spPr>
          <a:xfrm>
            <a:off x="7637673" y="4150539"/>
            <a:ext cx="1295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1" dirty="0">
                <a:solidFill>
                  <a:srgbClr val="000000"/>
                </a:solidFill>
                <a:latin typeface="+mj-lt"/>
              </a:rPr>
              <a:t>time</a:t>
            </a:r>
          </a:p>
        </p:txBody>
      </p:sp>
      <p:sp>
        <p:nvSpPr>
          <p:cNvPr id="94" name="67Text"/>
          <p:cNvSpPr txBox="1"/>
          <p:nvPr/>
        </p:nvSpPr>
        <p:spPr>
          <a:xfrm rot="16200000">
            <a:off x="1100750" y="2546882"/>
            <a:ext cx="2742182" cy="4514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charge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2713657" y="2758935"/>
            <a:ext cx="2758999" cy="4309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Sense amplifier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953" y="152401"/>
            <a:ext cx="83820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DRAM Charge over Time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63780" y="1410559"/>
            <a:ext cx="944578" cy="1367157"/>
            <a:chOff x="3611229" y="1661914"/>
            <a:chExt cx="944578" cy="1367157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611229" y="1661914"/>
              <a:ext cx="944578" cy="976371"/>
            </a:xfrm>
            <a:prstGeom prst="straightConnector1">
              <a:avLst/>
            </a:prstGeom>
            <a:ln w="25400" cap="rnd">
              <a:solidFill>
                <a:schemeClr val="accent5">
                  <a:lumMod val="7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3611229" y="2796042"/>
              <a:ext cx="944578" cy="233029"/>
            </a:xfrm>
            <a:prstGeom prst="straightConnector1">
              <a:avLst/>
            </a:prstGeom>
            <a:ln w="25400" cap="rnd">
              <a:solidFill>
                <a:schemeClr val="accent5">
                  <a:lumMod val="75000"/>
                </a:schemeClr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752230" y="1410559"/>
            <a:ext cx="914400" cy="1369062"/>
            <a:chOff x="2714504" y="1234438"/>
            <a:chExt cx="914400" cy="1369062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2714504" y="1234438"/>
              <a:ext cx="914400" cy="0"/>
            </a:xfrm>
            <a:prstGeom prst="straightConnector1">
              <a:avLst/>
            </a:prstGeom>
            <a:ln w="25400" cap="rnd">
              <a:solidFill>
                <a:schemeClr val="accent5">
                  <a:lumMod val="7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714701" y="2603500"/>
              <a:ext cx="911353" cy="0"/>
            </a:xfrm>
            <a:prstGeom prst="straightConnector1">
              <a:avLst/>
            </a:prstGeom>
            <a:ln w="25400" cap="rnd">
              <a:solidFill>
                <a:schemeClr val="accent5">
                  <a:lumMod val="75000"/>
                </a:schemeClr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618518" y="1419702"/>
            <a:ext cx="1867094" cy="1116969"/>
            <a:chOff x="4565094" y="1579885"/>
            <a:chExt cx="1867094" cy="1116969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4565094" y="1579885"/>
              <a:ext cx="1867094" cy="1116969"/>
            </a:xfrm>
            <a:prstGeom prst="straightConnector1">
              <a:avLst/>
            </a:prstGeom>
            <a:ln w="25400" cap="rnd">
              <a:solidFill>
                <a:schemeClr val="accent5">
                  <a:lumMod val="75000"/>
                </a:schemeClr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4565095" y="1582172"/>
              <a:ext cx="1856932" cy="971424"/>
            </a:xfrm>
            <a:prstGeom prst="straightConnector1">
              <a:avLst/>
            </a:prstGeom>
            <a:ln w="25400" cap="rnd">
              <a:solidFill>
                <a:schemeClr val="accent5">
                  <a:lumMod val="7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Down Arrow 50"/>
          <p:cNvSpPr/>
          <p:nvPr/>
        </p:nvSpPr>
        <p:spPr>
          <a:xfrm>
            <a:off x="3360437" y="1774957"/>
            <a:ext cx="575605" cy="751598"/>
          </a:xfrm>
          <a:prstGeom prst="downArrow">
            <a:avLst>
              <a:gd name="adj1" fmla="val 50000"/>
              <a:gd name="adj2" fmla="val 5766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Down Arrow 51"/>
          <p:cNvSpPr/>
          <p:nvPr/>
        </p:nvSpPr>
        <p:spPr>
          <a:xfrm rot="10800000">
            <a:off x="4330716" y="1982507"/>
            <a:ext cx="575605" cy="751598"/>
          </a:xfrm>
          <a:prstGeom prst="downArrow">
            <a:avLst>
              <a:gd name="adj1" fmla="val 50000"/>
              <a:gd name="adj2" fmla="val 5766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638165" y="4070069"/>
            <a:ext cx="3407" cy="148438"/>
          </a:xfrm>
          <a:prstGeom prst="straightConnector1">
            <a:avLst/>
          </a:prstGeom>
          <a:ln w="34925" cap="rnd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unchline"/>
          <p:cNvSpPr txBox="1"/>
          <p:nvPr/>
        </p:nvSpPr>
        <p:spPr>
          <a:xfrm>
            <a:off x="0" y="5486400"/>
            <a:ext cx="9144000" cy="7620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Why does DRAM need the extra timing margin?</a:t>
            </a:r>
          </a:p>
        </p:txBody>
      </p:sp>
      <p:sp>
        <p:nvSpPr>
          <p:cNvPr id="53" name="67Text"/>
          <p:cNvSpPr txBox="1"/>
          <p:nvPr/>
        </p:nvSpPr>
        <p:spPr>
          <a:xfrm>
            <a:off x="914400" y="4500330"/>
            <a:ext cx="1829449" cy="4526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In theory</a:t>
            </a:r>
          </a:p>
        </p:txBody>
      </p:sp>
      <p:sp>
        <p:nvSpPr>
          <p:cNvPr id="86" name="Oval 85"/>
          <p:cNvSpPr/>
          <p:nvPr/>
        </p:nvSpPr>
        <p:spPr>
          <a:xfrm>
            <a:off x="911833" y="1137459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01" name="Straight Connector 100"/>
          <p:cNvCxnSpPr>
            <a:stCxn id="169" idx="0"/>
            <a:endCxn id="86" idx="4"/>
          </p:cNvCxnSpPr>
          <p:nvPr/>
        </p:nvCxnSpPr>
        <p:spPr>
          <a:xfrm flipH="1" flipV="1">
            <a:off x="1140433" y="1594659"/>
            <a:ext cx="6322" cy="10723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RAM"/>
          <p:cNvSpPr/>
          <p:nvPr/>
        </p:nvSpPr>
        <p:spPr>
          <a:xfrm>
            <a:off x="916848" y="2667000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23263" y="1148889"/>
            <a:ext cx="438912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7" name="Down Arrow 156"/>
          <p:cNvSpPr/>
          <p:nvPr/>
        </p:nvSpPr>
        <p:spPr>
          <a:xfrm>
            <a:off x="991842" y="1613200"/>
            <a:ext cx="301752" cy="1046941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Down Arrow 158"/>
          <p:cNvSpPr/>
          <p:nvPr/>
        </p:nvSpPr>
        <p:spPr>
          <a:xfrm rot="10800000">
            <a:off x="993747" y="1613199"/>
            <a:ext cx="301752" cy="1053736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67" name="Straight Connector 166"/>
          <p:cNvCxnSpPr>
            <a:endCxn id="86" idx="0"/>
          </p:cNvCxnSpPr>
          <p:nvPr/>
        </p:nvCxnSpPr>
        <p:spPr>
          <a:xfrm>
            <a:off x="1140433" y="1059576"/>
            <a:ext cx="0" cy="778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473686" y="1407347"/>
            <a:ext cx="1378228" cy="3773123"/>
            <a:chOff x="6473686" y="4724657"/>
            <a:chExt cx="1378228" cy="517630"/>
          </a:xfrm>
        </p:grpSpPr>
        <p:sp>
          <p:nvSpPr>
            <p:cNvPr id="31" name="Rectangle 30"/>
            <p:cNvSpPr/>
            <p:nvPr/>
          </p:nvSpPr>
          <p:spPr>
            <a:xfrm>
              <a:off x="6477000" y="4724657"/>
              <a:ext cx="1371600" cy="51763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67Text"/>
            <p:cNvSpPr txBox="1"/>
            <p:nvPr/>
          </p:nvSpPr>
          <p:spPr>
            <a:xfrm>
              <a:off x="6473686" y="5163716"/>
              <a:ext cx="1378228" cy="6796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i="1" dirty="0">
                  <a:solidFill>
                    <a:schemeClr val="bg1"/>
                  </a:solidFill>
                  <a:latin typeface="+mj-lt"/>
                </a:rPr>
                <a:t>margin</a:t>
              </a:r>
            </a:p>
          </p:txBody>
        </p:sp>
      </p:grpSp>
      <p:sp>
        <p:nvSpPr>
          <p:cNvPr id="56" name="67Text"/>
          <p:cNvSpPr txBox="1"/>
          <p:nvPr/>
        </p:nvSpPr>
        <p:spPr>
          <a:xfrm>
            <a:off x="1318691" y="1104088"/>
            <a:ext cx="97496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cell</a:t>
            </a:r>
          </a:p>
        </p:txBody>
      </p:sp>
      <p:sp>
        <p:nvSpPr>
          <p:cNvPr id="58" name="67Text"/>
          <p:cNvSpPr txBox="1"/>
          <p:nvPr/>
        </p:nvSpPr>
        <p:spPr>
          <a:xfrm>
            <a:off x="-201667" y="3215729"/>
            <a:ext cx="273176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Sense amplifier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34056" y="1178739"/>
            <a:ext cx="3743592" cy="3617899"/>
            <a:chOff x="2743849" y="1143000"/>
            <a:chExt cx="3743592" cy="3617899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743849" y="4688662"/>
              <a:ext cx="3743592" cy="0"/>
            </a:xfrm>
            <a:prstGeom prst="straightConnector1">
              <a:avLst/>
            </a:prstGeom>
            <a:ln w="38100" cap="rnd" cmpd="sng">
              <a:solidFill>
                <a:schemeClr val="accent5">
                  <a:lumMod val="75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2743973" y="4612461"/>
              <a:ext cx="3407" cy="148438"/>
            </a:xfrm>
            <a:prstGeom prst="straightConnector1">
              <a:avLst/>
            </a:prstGeom>
            <a:ln w="38100" cap="rnd" cmpd="sng">
              <a:solidFill>
                <a:schemeClr val="accent5">
                  <a:lumMod val="75000"/>
                </a:schemeClr>
              </a:solidFill>
              <a:prstDash val="soli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486793" y="1143000"/>
              <a:ext cx="0" cy="3545662"/>
            </a:xfrm>
            <a:prstGeom prst="straightConnector1">
              <a:avLst/>
            </a:prstGeom>
            <a:ln w="38100" cap="rnd" cmpd="sng">
              <a:solidFill>
                <a:schemeClr val="accent5">
                  <a:lumMod val="75000"/>
                </a:schemeClr>
              </a:solidFill>
              <a:prstDash val="soli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 flipH="1" flipV="1">
            <a:off x="2743201" y="1096694"/>
            <a:ext cx="2446" cy="3015252"/>
          </a:xfrm>
          <a:prstGeom prst="straightConnector1">
            <a:avLst/>
          </a:prstGeom>
          <a:ln w="38100" cap="rnd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477000" y="4038600"/>
            <a:ext cx="2" cy="152400"/>
          </a:xfrm>
          <a:prstGeom prst="straightConnector1">
            <a:avLst/>
          </a:prstGeom>
          <a:ln w="34925" cap="rnd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14400" y="1143000"/>
            <a:ext cx="6935873" cy="4267200"/>
            <a:chOff x="914400" y="1143000"/>
            <a:chExt cx="6935873" cy="4267200"/>
          </a:xfrm>
        </p:grpSpPr>
        <p:sp>
          <p:nvSpPr>
            <p:cNvPr id="54" name="67Text"/>
            <p:cNvSpPr txBox="1"/>
            <p:nvPr/>
          </p:nvSpPr>
          <p:spPr>
            <a:xfrm>
              <a:off x="914400" y="4950734"/>
              <a:ext cx="1829449" cy="45946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i="1" dirty="0">
                  <a:solidFill>
                    <a:srgbClr val="C00000"/>
                  </a:solidFill>
                  <a:latin typeface="+mj-lt"/>
                </a:rPr>
                <a:t>In practice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2743200" y="5109362"/>
              <a:ext cx="3407" cy="14843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prstDash val="soli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850273" y="1143000"/>
              <a:ext cx="0" cy="411480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prstDash val="soli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4" idx="3"/>
            </p:cNvCxnSpPr>
            <p:nvPr/>
          </p:nvCxnSpPr>
          <p:spPr>
            <a:xfrm>
              <a:off x="2743849" y="5180467"/>
              <a:ext cx="5104751" cy="252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9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6" grpId="0"/>
      <p:bldP spid="48" grpId="0"/>
      <p:bldP spid="168" grpId="0" animBg="1"/>
      <p:bldP spid="169" grpId="0" animBg="1"/>
      <p:bldP spid="121" grpId="0"/>
      <p:bldP spid="43" grpId="0"/>
      <p:bldP spid="51" grpId="0" animBg="1"/>
      <p:bldP spid="52" grpId="0" animBg="1"/>
      <p:bldP spid="60" grpId="0"/>
      <p:bldP spid="53" grpId="0"/>
      <p:bldP spid="148" grpId="0" animBg="1"/>
      <p:bldP spid="148" grpId="1" animBg="1"/>
      <p:bldP spid="157" grpId="0" animBg="1"/>
      <p:bldP spid="157" grpId="1" animBg="1"/>
      <p:bldP spid="159" grpId="0" animBg="1"/>
      <p:bldP spid="1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1295400"/>
            <a:ext cx="7990840" cy="2286000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tx1"/>
                </a:solidFill>
                <a:latin typeface="Calibri Light"/>
              </a:rPr>
              <a:t>1. Process Variation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cells are not equal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Leads to extra timing margin for cell that can store small amount of charge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09600" y="3810000"/>
            <a:ext cx="7990840" cy="2286000"/>
          </a:xfrm>
          <a:prstGeom prst="roundRect">
            <a:avLst>
              <a:gd name="adj" fmla="val 434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tx1"/>
                </a:solidFill>
                <a:latin typeface="Calibri Light"/>
              </a:rPr>
              <a:t>2. Temperature Dependence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leaks more charge at higher temperature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Leads to extra timing margin when operating at low temperature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760" y="152401"/>
            <a:ext cx="852424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Two Reasons for Timing Margin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9760" y="1295400"/>
            <a:ext cx="7990840" cy="2286000"/>
          </a:xfrm>
          <a:prstGeom prst="roundRect">
            <a:avLst>
              <a:gd name="adj" fmla="val 334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Calibri Light"/>
              </a:rPr>
              <a:t>1. Process Variation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cells are not equal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/>
              </a:rPr>
              <a:t>Leads to extra timing margin for cell that can store small amount of charge;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600" y="1295400"/>
            <a:ext cx="7990840" cy="2286000"/>
          </a:xfrm>
          <a:prstGeom prst="roundRect">
            <a:avLst>
              <a:gd name="adj" fmla="val 334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Calibri Light"/>
              </a:rPr>
              <a:t>1. Process Variation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cells are not equal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Leads to extra timing margin for cells that can store large amount of charge</a:t>
            </a:r>
          </a:p>
        </p:txBody>
      </p:sp>
    </p:spTree>
    <p:extLst>
      <p:ext uri="{BB962C8B-B14F-4D97-AF65-F5344CB8AC3E}">
        <p14:creationId xmlns:p14="http://schemas.microsoft.com/office/powerpoint/2010/main" val="21929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3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1219200" y="4191000"/>
            <a:ext cx="3660647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Same size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19200" y="4572000"/>
            <a:ext cx="3660647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Same charge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76800" y="4191000"/>
            <a:ext cx="3810000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+mj-lt"/>
              </a:rPr>
              <a:t>Different size </a:t>
            </a:r>
            <a:r>
              <a:rPr lang="en-US" sz="32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76800" y="4572000"/>
            <a:ext cx="3810000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+mj-lt"/>
              </a:rPr>
              <a:t>Different charge </a:t>
            </a:r>
            <a:r>
              <a:rPr lang="en-US" sz="32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19200" y="4953000"/>
            <a:ext cx="3660647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Same latency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876800" y="4953000"/>
            <a:ext cx="3810000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+mj-lt"/>
              </a:rPr>
              <a:t>Different latency</a:t>
            </a:r>
          </a:p>
        </p:txBody>
      </p:sp>
      <p:sp>
        <p:nvSpPr>
          <p:cNvPr id="10" name="Punchline"/>
          <p:cNvSpPr txBox="1"/>
          <p:nvPr/>
        </p:nvSpPr>
        <p:spPr>
          <a:xfrm>
            <a:off x="1219200" y="4267200"/>
            <a:ext cx="6705600" cy="6096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Large variation in cell size </a:t>
            </a:r>
            <a:r>
              <a:rPr lang="en-US" sz="3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2" name="Punchline"/>
          <p:cNvSpPr txBox="1"/>
          <p:nvPr/>
        </p:nvSpPr>
        <p:spPr>
          <a:xfrm>
            <a:off x="1219200" y="4800600"/>
            <a:ext cx="6705600" cy="6096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Large variation in charge </a:t>
            </a:r>
            <a:r>
              <a:rPr lang="en-US" sz="3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3" name="Punchline"/>
          <p:cNvSpPr txBox="1"/>
          <p:nvPr/>
        </p:nvSpPr>
        <p:spPr>
          <a:xfrm>
            <a:off x="1219200" y="5334000"/>
            <a:ext cx="6705600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+mj-lt"/>
              </a:rPr>
              <a:t>Large variation in access latency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4462" y="54523"/>
            <a:ext cx="89154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DRAM Cells are Not Equal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64347" y="1221640"/>
            <a:ext cx="2822278" cy="2987093"/>
            <a:chOff x="4974507" y="1508707"/>
            <a:chExt cx="2822278" cy="2987093"/>
          </a:xfrm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5259324" y="1508707"/>
              <a:ext cx="1523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RAM"/>
            <p:cNvSpPr/>
            <p:nvPr/>
          </p:nvSpPr>
          <p:spPr>
            <a:xfrm>
              <a:off x="50322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5718047" y="1508707"/>
              <a:ext cx="0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RAM"/>
            <p:cNvSpPr/>
            <p:nvPr/>
          </p:nvSpPr>
          <p:spPr>
            <a:xfrm>
              <a:off x="54894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6175247" y="1508707"/>
              <a:ext cx="3046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RAM"/>
            <p:cNvSpPr/>
            <p:nvPr/>
          </p:nvSpPr>
          <p:spPr>
            <a:xfrm>
              <a:off x="5949693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632447" y="1508707"/>
              <a:ext cx="3046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RAM"/>
            <p:cNvSpPr/>
            <p:nvPr/>
          </p:nvSpPr>
          <p:spPr>
            <a:xfrm>
              <a:off x="6406893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7089647" y="1508707"/>
              <a:ext cx="0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RAM"/>
            <p:cNvSpPr/>
            <p:nvPr/>
          </p:nvSpPr>
          <p:spPr>
            <a:xfrm>
              <a:off x="68610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 flipV="1">
              <a:off x="7540755" y="1508707"/>
              <a:ext cx="3045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RAM"/>
            <p:cNvSpPr/>
            <p:nvPr/>
          </p:nvSpPr>
          <p:spPr>
            <a:xfrm>
              <a:off x="7315200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974588" y="1586386"/>
              <a:ext cx="402336" cy="4023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3096" y="1644288"/>
              <a:ext cx="292608" cy="2926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899140" y="1580761"/>
              <a:ext cx="393192" cy="3931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041390" y="1547827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532116" y="1615844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978650" y="2494031"/>
              <a:ext cx="402336" cy="4023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384034" y="2449118"/>
              <a:ext cx="502920" cy="50292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940296" y="2554878"/>
              <a:ext cx="292608" cy="2926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12153" y="2440304"/>
              <a:ext cx="484632" cy="4846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55737" y="2527630"/>
              <a:ext cx="329184" cy="3291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07314" y="2986703"/>
              <a:ext cx="341571" cy="3444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431911" y="2961696"/>
              <a:ext cx="411480" cy="411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861047" y="2930319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365488" y="2974134"/>
              <a:ext cx="365760" cy="3657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012937" y="3438220"/>
              <a:ext cx="329184" cy="3291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403847" y="3383709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318247" y="3381804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047104" y="2960173"/>
              <a:ext cx="411480" cy="411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452874" y="285848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079492" y="3438220"/>
              <a:ext cx="356616" cy="3566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504304" y="3413563"/>
              <a:ext cx="411480" cy="411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997835" y="2057496"/>
              <a:ext cx="356616" cy="3566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509846" y="2123542"/>
              <a:ext cx="256616" cy="2507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853928" y="2013637"/>
              <a:ext cx="512064" cy="51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113019" y="2062597"/>
              <a:ext cx="292608" cy="2926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492493" y="2020308"/>
              <a:ext cx="484632" cy="4846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360915" y="2050147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353295" y="1608909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903716" y="3430505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974507" y="2383711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</p:grpSp>
      <p:sp>
        <p:nvSpPr>
          <p:cNvPr id="13" name="Punchline"/>
          <p:cNvSpPr txBox="1"/>
          <p:nvPr/>
        </p:nvSpPr>
        <p:spPr>
          <a:xfrm>
            <a:off x="5022087" y="685800"/>
            <a:ext cx="2699001" cy="6273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+mj-lt"/>
              </a:rPr>
              <a:t>Real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364871" y="685800"/>
            <a:ext cx="2746247" cy="3522933"/>
            <a:chOff x="1375031" y="972867"/>
            <a:chExt cx="2746247" cy="3522933"/>
          </a:xfrm>
        </p:grpSpPr>
        <p:grpSp>
          <p:nvGrpSpPr>
            <p:cNvPr id="57" name="Group 56"/>
            <p:cNvGrpSpPr/>
            <p:nvPr/>
          </p:nvGrpSpPr>
          <p:grpSpPr>
            <a:xfrm>
              <a:off x="1375031" y="1508707"/>
              <a:ext cx="2746247" cy="2987093"/>
              <a:chOff x="1375031" y="1508707"/>
              <a:chExt cx="2746247" cy="298709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289431" y="201229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46631" y="201229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203831" y="201229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661031" y="2010394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375031" y="2010394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832231" y="2010394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1600200" y="1508707"/>
                <a:ext cx="6478" cy="245369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RAM"/>
              <p:cNvSpPr/>
              <p:nvPr/>
            </p:nvSpPr>
            <p:spPr>
              <a:xfrm>
                <a:off x="1378078" y="3962400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2057400" y="1508707"/>
                <a:ext cx="6478" cy="245369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RAM"/>
              <p:cNvSpPr/>
              <p:nvPr/>
            </p:nvSpPr>
            <p:spPr>
              <a:xfrm>
                <a:off x="1835278" y="3962400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2514600" y="1508707"/>
                <a:ext cx="9524" cy="245369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DRAM"/>
              <p:cNvSpPr/>
              <p:nvPr/>
            </p:nvSpPr>
            <p:spPr>
              <a:xfrm>
                <a:off x="2295524" y="3962400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2975231" y="1508707"/>
                <a:ext cx="6093" cy="245369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DRAM"/>
              <p:cNvSpPr/>
              <p:nvPr/>
            </p:nvSpPr>
            <p:spPr>
              <a:xfrm>
                <a:off x="2752724" y="3962400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3432431" y="1508707"/>
                <a:ext cx="3047" cy="245369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DRAM"/>
              <p:cNvSpPr/>
              <p:nvPr/>
            </p:nvSpPr>
            <p:spPr>
              <a:xfrm>
                <a:off x="3206878" y="3962400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V="1">
                <a:off x="3889631" y="1508707"/>
                <a:ext cx="0" cy="245369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DRAM"/>
              <p:cNvSpPr/>
              <p:nvPr/>
            </p:nvSpPr>
            <p:spPr>
              <a:xfrm>
                <a:off x="3661031" y="3962400"/>
                <a:ext cx="457200" cy="533400"/>
              </a:xfrm>
              <a:prstGeom prst="roundRect">
                <a:avLst>
                  <a:gd name="adj" fmla="val 113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292478" y="156443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678" y="156443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06878" y="156443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664078" y="156252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378078" y="156252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835278" y="156252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292478" y="247502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749678" y="247502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06878" y="247502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64078" y="247311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78078" y="247311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35278" y="247311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92478" y="293031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9678" y="293031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06878" y="293031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664078" y="292841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292478" y="338370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49678" y="338370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06878" y="3383709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664078" y="338180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378078" y="292841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835278" y="292841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378078" y="338180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835278" y="3381804"/>
                <a:ext cx="457200" cy="457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300861" y="2023729"/>
                <a:ext cx="438912" cy="4389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758061" y="2023729"/>
                <a:ext cx="438912" cy="4389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215261" y="2023729"/>
                <a:ext cx="438912" cy="4389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672461" y="2021824"/>
                <a:ext cx="438912" cy="4389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386461" y="2021824"/>
                <a:ext cx="438912" cy="4389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843661" y="2021824"/>
                <a:ext cx="438912" cy="43891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</p:grpSp>
        <p:sp>
          <p:nvSpPr>
            <p:cNvPr id="58" name="Punchline"/>
            <p:cNvSpPr txBox="1"/>
            <p:nvPr/>
          </p:nvSpPr>
          <p:spPr>
            <a:xfrm>
              <a:off x="1386461" y="972867"/>
              <a:ext cx="2731770" cy="6273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Ideal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47284" y="2568741"/>
            <a:ext cx="2706116" cy="1404936"/>
            <a:chOff x="5447284" y="3064088"/>
            <a:chExt cx="2706116" cy="14049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5718553" y="3629124"/>
              <a:ext cx="2434847" cy="839900"/>
              <a:chOff x="5859262" y="4811697"/>
              <a:chExt cx="2434847" cy="839900"/>
            </a:xfrm>
          </p:grpSpPr>
          <p:sp>
            <p:nvSpPr>
              <p:cNvPr id="115" name="67Text"/>
              <p:cNvSpPr txBox="1"/>
              <p:nvPr/>
            </p:nvSpPr>
            <p:spPr>
              <a:xfrm>
                <a:off x="6217248" y="5158885"/>
                <a:ext cx="2076861" cy="49271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Largest cell</a:t>
                </a: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5859262" y="4811697"/>
                <a:ext cx="532660" cy="612559"/>
              </a:xfrm>
              <a:custGeom>
                <a:avLst/>
                <a:gdLst>
                  <a:gd name="connsiteX0" fmla="*/ 532660 w 532660"/>
                  <a:gd name="connsiteY0" fmla="*/ 612559 h 612559"/>
                  <a:gd name="connsiteX1" fmla="*/ 106532 w 532660"/>
                  <a:gd name="connsiteY1" fmla="*/ 390618 h 612559"/>
                  <a:gd name="connsiteX2" fmla="*/ 0 w 532660"/>
                  <a:gd name="connsiteY2" fmla="*/ 0 h 61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660" h="612559">
                    <a:moveTo>
                      <a:pt x="532660" y="612559"/>
                    </a:moveTo>
                    <a:cubicBezTo>
                      <a:pt x="363984" y="552635"/>
                      <a:pt x="195309" y="492711"/>
                      <a:pt x="106532" y="390618"/>
                    </a:cubicBezTo>
                    <a:cubicBezTo>
                      <a:pt x="17755" y="288525"/>
                      <a:pt x="8877" y="144262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5447284" y="3064088"/>
              <a:ext cx="548640" cy="5486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9686" y="840379"/>
            <a:ext cx="2524364" cy="1246826"/>
            <a:chOff x="6499686" y="1335726"/>
            <a:chExt cx="2524364" cy="1246826"/>
          </a:xfrm>
        </p:grpSpPr>
        <p:grpSp>
          <p:nvGrpSpPr>
            <p:cNvPr id="111" name="Group 110"/>
            <p:cNvGrpSpPr/>
            <p:nvPr/>
          </p:nvGrpSpPr>
          <p:grpSpPr>
            <a:xfrm>
              <a:off x="6621900" y="1335726"/>
              <a:ext cx="2402150" cy="1004789"/>
              <a:chOff x="6818050" y="841766"/>
              <a:chExt cx="2402150" cy="1004789"/>
            </a:xfrm>
          </p:grpSpPr>
          <p:sp>
            <p:nvSpPr>
              <p:cNvPr id="112" name="67Text"/>
              <p:cNvSpPr txBox="1"/>
              <p:nvPr/>
            </p:nvSpPr>
            <p:spPr>
              <a:xfrm>
                <a:off x="7238901" y="841766"/>
                <a:ext cx="1981299" cy="49271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+mj-lt"/>
                  </a:rPr>
                  <a:t>Smallest cell</a:t>
                </a: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6818050" y="1127464"/>
                <a:ext cx="443884" cy="719091"/>
              </a:xfrm>
              <a:custGeom>
                <a:avLst/>
                <a:gdLst>
                  <a:gd name="connsiteX0" fmla="*/ 443884 w 443884"/>
                  <a:gd name="connsiteY0" fmla="*/ 0 h 719091"/>
                  <a:gd name="connsiteX1" fmla="*/ 168676 w 443884"/>
                  <a:gd name="connsiteY1" fmla="*/ 186431 h 719091"/>
                  <a:gd name="connsiteX2" fmla="*/ 0 w 443884"/>
                  <a:gd name="connsiteY2" fmla="*/ 719091 h 7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3884" h="719091">
                    <a:moveTo>
                      <a:pt x="443884" y="0"/>
                    </a:moveTo>
                    <a:cubicBezTo>
                      <a:pt x="343270" y="33291"/>
                      <a:pt x="242657" y="66583"/>
                      <a:pt x="168676" y="186431"/>
                    </a:cubicBezTo>
                    <a:cubicBezTo>
                      <a:pt x="94695" y="306279"/>
                      <a:pt x="47347" y="512685"/>
                      <a:pt x="0" y="719091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  <a:headEnd type="none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Oval 117"/>
            <p:cNvSpPr/>
            <p:nvPr/>
          </p:nvSpPr>
          <p:spPr>
            <a:xfrm>
              <a:off x="6499686" y="2331821"/>
              <a:ext cx="256616" cy="250731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9" grpId="0"/>
      <p:bldP spid="119" grpId="1"/>
      <p:bldP spid="120" grpId="0"/>
      <p:bldP spid="120" grpId="1"/>
      <p:bldP spid="10" grpId="0"/>
      <p:bldP spid="122" grpId="0"/>
      <p:bldP spid="12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1295400"/>
            <a:ext cx="7990840" cy="2286000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tx1"/>
                </a:solidFill>
                <a:latin typeface="Calibri Light"/>
              </a:rPr>
              <a:t>1. Process Variation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tx1"/>
                </a:solidFill>
                <a:latin typeface="Calibri Light"/>
              </a:rPr>
              <a:t>DRAM cells are not equal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tx1"/>
                </a:solidFill>
                <a:latin typeface="Calibri Light"/>
              </a:rPr>
              <a:t>Leads to </a:t>
            </a:r>
            <a:r>
              <a:rPr lang="en-US" sz="2800" i="1" dirty="0">
                <a:solidFill>
                  <a:srgbClr val="C00000"/>
                </a:solidFill>
                <a:latin typeface="Calibri Light"/>
              </a:rPr>
              <a:t>extra timing margin </a:t>
            </a:r>
            <a:r>
              <a:rPr lang="en-US" sz="2800" dirty="0">
                <a:solidFill>
                  <a:schemeClr val="tx1"/>
                </a:solidFill>
                <a:latin typeface="Calibri Light"/>
              </a:rPr>
              <a:t>for cells that can store large amount of charge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09600" y="3810000"/>
            <a:ext cx="7990840" cy="2286000"/>
          </a:xfrm>
          <a:prstGeom prst="roundRect">
            <a:avLst>
              <a:gd name="adj" fmla="val 434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tx1"/>
                </a:solidFill>
                <a:latin typeface="Calibri Light"/>
              </a:rPr>
              <a:t>2. Temperature Dependence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leaks more charge at higher temperature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Leads to extra timing margin when operating at low temperature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1"/>
            <a:ext cx="86868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Two Reasons for Timing Margin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810000"/>
            <a:ext cx="7990840" cy="2286000"/>
          </a:xfrm>
          <a:prstGeom prst="roundRect">
            <a:avLst>
              <a:gd name="adj" fmla="val 4341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Calibri Light"/>
              </a:rPr>
              <a:t>2. Temperature Dependence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leaks more charge at higher temperature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/>
              </a:rPr>
              <a:t>Leads to extra timing margin when operating at low temperature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3810000"/>
            <a:ext cx="7990840" cy="2286000"/>
          </a:xfrm>
          <a:prstGeom prst="roundRect">
            <a:avLst>
              <a:gd name="adj" fmla="val 4341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Calibri Light"/>
              </a:rPr>
              <a:t>2. Temperature Dependence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DRAM leaks more charge at higher temperature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bg1"/>
                </a:solidFill>
                <a:latin typeface="Calibri Light"/>
              </a:rPr>
              <a:t>Leads to extra timing margin when operating at low temperature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unchline"/>
          <p:cNvSpPr txBox="1"/>
          <p:nvPr/>
        </p:nvSpPr>
        <p:spPr>
          <a:xfrm>
            <a:off x="457199" y="4876800"/>
            <a:ext cx="8305801" cy="1676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Cells store small charge at high temperature 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and large charge at low temperature 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  <a:sym typeface="Wingdings"/>
              </a:rPr>
              <a:t> Large variation in access latency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90600" y="1066800"/>
            <a:ext cx="3581400" cy="3962400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314450" y="1716987"/>
            <a:ext cx="2822278" cy="2987093"/>
            <a:chOff x="4974507" y="1508707"/>
            <a:chExt cx="2822278" cy="2987093"/>
          </a:xfrm>
        </p:grpSpPr>
        <p:cxnSp>
          <p:nvCxnSpPr>
            <p:cNvPr id="101" name="Straight Connector 100"/>
            <p:cNvCxnSpPr/>
            <p:nvPr/>
          </p:nvCxnSpPr>
          <p:spPr>
            <a:xfrm flipH="1" flipV="1">
              <a:off x="5259324" y="1508707"/>
              <a:ext cx="1523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DRAM"/>
            <p:cNvSpPr/>
            <p:nvPr/>
          </p:nvSpPr>
          <p:spPr>
            <a:xfrm>
              <a:off x="50322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5718047" y="1508707"/>
              <a:ext cx="0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RAM"/>
            <p:cNvSpPr/>
            <p:nvPr/>
          </p:nvSpPr>
          <p:spPr>
            <a:xfrm>
              <a:off x="54894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175247" y="1508707"/>
              <a:ext cx="3046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DRAM"/>
            <p:cNvSpPr/>
            <p:nvPr/>
          </p:nvSpPr>
          <p:spPr>
            <a:xfrm>
              <a:off x="5949693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6632447" y="1508707"/>
              <a:ext cx="3046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RAM"/>
            <p:cNvSpPr/>
            <p:nvPr/>
          </p:nvSpPr>
          <p:spPr>
            <a:xfrm>
              <a:off x="6406893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V="1">
              <a:off x="7089647" y="1508707"/>
              <a:ext cx="0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DRAM"/>
            <p:cNvSpPr/>
            <p:nvPr/>
          </p:nvSpPr>
          <p:spPr>
            <a:xfrm>
              <a:off x="68610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7540755" y="1508707"/>
              <a:ext cx="3045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DRAM"/>
            <p:cNvSpPr/>
            <p:nvPr/>
          </p:nvSpPr>
          <p:spPr>
            <a:xfrm>
              <a:off x="7315200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5974588" y="1586386"/>
              <a:ext cx="402336" cy="4023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6483096" y="1644288"/>
              <a:ext cx="292608" cy="2926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899140" y="1580761"/>
              <a:ext cx="393192" cy="3931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5041390" y="1547827"/>
              <a:ext cx="438912" cy="4389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5532116" y="1615844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5978650" y="2494031"/>
              <a:ext cx="402336" cy="4023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384034" y="2449118"/>
              <a:ext cx="502920" cy="50292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940296" y="2554878"/>
              <a:ext cx="292608" cy="2926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312153" y="2440304"/>
              <a:ext cx="484632" cy="4846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555737" y="2527630"/>
              <a:ext cx="329184" cy="3291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7314" y="2986703"/>
              <a:ext cx="341571" cy="3444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431911" y="2961696"/>
              <a:ext cx="411480" cy="411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861047" y="2930319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7365488" y="2974134"/>
              <a:ext cx="365760" cy="3657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6012937" y="3438220"/>
              <a:ext cx="329184" cy="3291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403847" y="3383709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7318247" y="3381804"/>
              <a:ext cx="457200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5047104" y="2960173"/>
              <a:ext cx="411480" cy="411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5452874" y="285848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079492" y="3438220"/>
              <a:ext cx="356616" cy="3566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5504304" y="3413563"/>
              <a:ext cx="411480" cy="411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997835" y="2057496"/>
              <a:ext cx="356616" cy="3566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509846" y="2123542"/>
              <a:ext cx="256616" cy="2507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6853928" y="2013637"/>
              <a:ext cx="512064" cy="51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5113019" y="2062597"/>
              <a:ext cx="292608" cy="2926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492493" y="2020308"/>
              <a:ext cx="484632" cy="4846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7360915" y="2050147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7353295" y="1608909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903716" y="3430505"/>
              <a:ext cx="377953" cy="3713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974507" y="2383711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4620511" y="1066800"/>
            <a:ext cx="3581400" cy="3962400"/>
          </a:xfrm>
          <a:prstGeom prst="rect">
            <a:avLst/>
          </a:prstGeom>
          <a:solidFill>
            <a:srgbClr val="C00000">
              <a:alpha val="50000"/>
            </a:srgb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itle 1"/>
              <p:cNvSpPr txBox="1">
                <a:spLocks/>
              </p:cNvSpPr>
              <p:nvPr/>
            </p:nvSpPr>
            <p:spPr>
              <a:xfrm>
                <a:off x="152400" y="152401"/>
                <a:ext cx="9144000" cy="76199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 dirty="0"/>
                  <a:t>Charge Leakage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4400" b="1" dirty="0"/>
                  <a:t> Temperature</a:t>
                </a:r>
              </a:p>
            </p:txBody>
          </p:sp>
        </mc:Choice>
        <mc:Fallback xmlns="">
          <p:sp>
            <p:nvSpPr>
              <p:cNvPr id="1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1"/>
                <a:ext cx="9144000" cy="761999"/>
              </a:xfrm>
              <a:prstGeom prst="rect">
                <a:avLst/>
              </a:prstGeom>
              <a:blipFill>
                <a:blip r:embed="rId3"/>
                <a:stretch>
                  <a:fillRect l="-2667" t="-16000" b="-38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Punchline"/>
          <p:cNvSpPr txBox="1"/>
          <p:nvPr/>
        </p:nvSpPr>
        <p:spPr>
          <a:xfrm>
            <a:off x="1066800" y="1125267"/>
            <a:ext cx="3427981" cy="6273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Room Temp.</a:t>
            </a:r>
          </a:p>
        </p:txBody>
      </p:sp>
      <p:sp>
        <p:nvSpPr>
          <p:cNvPr id="167" name="Punchline"/>
          <p:cNvSpPr txBox="1"/>
          <p:nvPr/>
        </p:nvSpPr>
        <p:spPr>
          <a:xfrm>
            <a:off x="4648200" y="1125267"/>
            <a:ext cx="3505199" cy="6273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Hot Temp. (85°C)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942089" y="4953000"/>
            <a:ext cx="3660647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Small leakage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494782" y="4953000"/>
            <a:ext cx="3810000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+mj-lt"/>
              </a:rPr>
              <a:t>Large leakage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4964347" y="1716987"/>
            <a:ext cx="2822278" cy="2987093"/>
            <a:chOff x="4974507" y="1508707"/>
            <a:chExt cx="2822278" cy="2987093"/>
          </a:xfrm>
        </p:grpSpPr>
        <p:cxnSp>
          <p:nvCxnSpPr>
            <p:cNvPr id="148" name="Straight Connector 147"/>
            <p:cNvCxnSpPr/>
            <p:nvPr/>
          </p:nvCxnSpPr>
          <p:spPr>
            <a:xfrm flipH="1" flipV="1">
              <a:off x="5259324" y="1508707"/>
              <a:ext cx="1523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RAM"/>
            <p:cNvSpPr/>
            <p:nvPr/>
          </p:nvSpPr>
          <p:spPr>
            <a:xfrm>
              <a:off x="50322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5718047" y="1508707"/>
              <a:ext cx="0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DRAM"/>
            <p:cNvSpPr/>
            <p:nvPr/>
          </p:nvSpPr>
          <p:spPr>
            <a:xfrm>
              <a:off x="54894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 flipV="1">
              <a:off x="6175247" y="1508707"/>
              <a:ext cx="3046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DRAM"/>
            <p:cNvSpPr/>
            <p:nvPr/>
          </p:nvSpPr>
          <p:spPr>
            <a:xfrm>
              <a:off x="5949693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 flipH="1" flipV="1">
              <a:off x="6632447" y="1508707"/>
              <a:ext cx="3046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DRAM"/>
            <p:cNvSpPr/>
            <p:nvPr/>
          </p:nvSpPr>
          <p:spPr>
            <a:xfrm>
              <a:off x="6406893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7089647" y="1508707"/>
              <a:ext cx="0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DRAM"/>
            <p:cNvSpPr/>
            <p:nvPr/>
          </p:nvSpPr>
          <p:spPr>
            <a:xfrm>
              <a:off x="6861047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H="1" flipV="1">
              <a:off x="7540755" y="1508707"/>
              <a:ext cx="3045" cy="245369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RAM"/>
            <p:cNvSpPr/>
            <p:nvPr/>
          </p:nvSpPr>
          <p:spPr>
            <a:xfrm>
              <a:off x="7315200" y="3962400"/>
              <a:ext cx="457200" cy="533400"/>
            </a:xfrm>
            <a:prstGeom prst="roundRect">
              <a:avLst>
                <a:gd name="adj" fmla="val 11319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5974588" y="1586386"/>
              <a:ext cx="402336" cy="4023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6483096" y="1644288"/>
              <a:ext cx="292608" cy="29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6899140" y="1580761"/>
              <a:ext cx="393192" cy="3931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5041390" y="1547827"/>
              <a:ext cx="438912" cy="438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5532116" y="1615844"/>
              <a:ext cx="377953" cy="371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5978650" y="2494031"/>
              <a:ext cx="402336" cy="4023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6384034" y="2449118"/>
              <a:ext cx="502920" cy="5029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940296" y="2554878"/>
              <a:ext cx="292608" cy="29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7312153" y="2440304"/>
              <a:ext cx="484632" cy="4846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555737" y="2527630"/>
              <a:ext cx="329184" cy="3291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6007314" y="2986703"/>
              <a:ext cx="341571" cy="3444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431911" y="2961696"/>
              <a:ext cx="411480" cy="411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861047" y="2930319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7365488" y="297413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6012937" y="3438220"/>
              <a:ext cx="329184" cy="3291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403847" y="3383709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7318247" y="3381804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5047104" y="2960173"/>
              <a:ext cx="411480" cy="411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5452874" y="2858489"/>
              <a:ext cx="548640" cy="5486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5079492" y="3438220"/>
              <a:ext cx="356616" cy="3566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5504304" y="3413563"/>
              <a:ext cx="411480" cy="411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997835" y="2057496"/>
              <a:ext cx="356616" cy="3566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509846" y="2123542"/>
              <a:ext cx="256616" cy="2507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6853928" y="2013637"/>
              <a:ext cx="512064" cy="5120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5113019" y="2062597"/>
              <a:ext cx="292608" cy="2926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5492493" y="2020308"/>
              <a:ext cx="484632" cy="4846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7360915" y="2050147"/>
              <a:ext cx="377953" cy="371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7353295" y="1608909"/>
              <a:ext cx="377953" cy="371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6903716" y="3430505"/>
              <a:ext cx="377953" cy="3713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4974507" y="2383711"/>
              <a:ext cx="548640" cy="5486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216" grpId="0"/>
      <p:bldP spid="216" grpId="1"/>
      <p:bldP spid="217" grpId="0"/>
      <p:bldP spid="2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81000" y="152401"/>
            <a:ext cx="83820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DRAM Timing Parameters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143000"/>
            <a:ext cx="8382000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00"/>
              </a:lnSpc>
            </a:pPr>
            <a:r>
              <a:rPr lang="en-US" dirty="0"/>
              <a:t>DRAM timing parameters are dictated by </a:t>
            </a:r>
            <a:r>
              <a:rPr lang="en-US" i="1" dirty="0">
                <a:solidFill>
                  <a:srgbClr val="C00000"/>
                </a:solidFill>
              </a:rPr>
              <a:t>the worst case </a:t>
            </a:r>
          </a:p>
          <a:p>
            <a:pPr marL="914400" lvl="1" indent="-457200">
              <a:lnSpc>
                <a:spcPts val="3500"/>
              </a:lnSpc>
              <a:spcBef>
                <a:spcPts val="1000"/>
              </a:spcBef>
            </a:pPr>
            <a:r>
              <a:rPr lang="en-US" dirty="0"/>
              <a:t>The smallest cell with the smallest charge   </a:t>
            </a:r>
            <a:r>
              <a:rPr lang="en-US" b="1" u="sng" dirty="0"/>
              <a:t>in all DRAM products</a:t>
            </a:r>
            <a:endParaRPr lang="en-US" b="1" u="sng" dirty="0">
              <a:solidFill>
                <a:srgbClr val="000000"/>
              </a:solidFill>
            </a:endParaRPr>
          </a:p>
          <a:p>
            <a:pPr marL="914400" lvl="1" indent="-457200">
              <a:lnSpc>
                <a:spcPts val="3500"/>
              </a:lnSpc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</a:rPr>
              <a:t>Operating at </a:t>
            </a:r>
            <a:r>
              <a:rPr lang="en-US" b="1" u="sng" dirty="0">
                <a:solidFill>
                  <a:srgbClr val="000000"/>
                </a:solidFill>
              </a:rPr>
              <a:t>the highest temperature</a:t>
            </a:r>
          </a:p>
          <a:p>
            <a:pPr marL="914400" lvl="1" indent="-457200">
              <a:lnSpc>
                <a:spcPts val="3500"/>
              </a:lnSpc>
              <a:spcBef>
                <a:spcPts val="1000"/>
              </a:spcBef>
            </a:pPr>
            <a:endParaRPr lang="en-US" sz="3600" i="1" dirty="0">
              <a:solidFill>
                <a:srgbClr val="000000"/>
              </a:solidFill>
            </a:endParaRPr>
          </a:p>
          <a:p>
            <a:pPr marL="457200" lvl="0" indent="-457200">
              <a:lnSpc>
                <a:spcPts val="3500"/>
              </a:lnSpc>
            </a:pPr>
            <a:r>
              <a:rPr lang="en-US" dirty="0">
                <a:solidFill>
                  <a:srgbClr val="CC0000"/>
                </a:solidFill>
              </a:rPr>
              <a:t>Large timing margin for the common case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724400"/>
            <a:ext cx="8534400" cy="838200"/>
          </a:xfrm>
          <a:prstGeom prst="roundRect">
            <a:avLst>
              <a:gd name="adj" fmla="val 592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 algn="ctr">
              <a:lnSpc>
                <a:spcPct val="90000"/>
              </a:lnSpc>
              <a:spcBef>
                <a:spcPts val="1000"/>
              </a:spcBef>
              <a:buFont typeface="Wingdings" charset="0"/>
              <a:buChar char="à"/>
            </a:pPr>
            <a:r>
              <a:rPr lang="en-US" sz="3600" i="1" dirty="0">
                <a:solidFill>
                  <a:schemeClr val="accent5">
                    <a:lumMod val="75000"/>
                  </a:schemeClr>
                </a:solidFill>
                <a:latin typeface="Calibri Light"/>
                <a:sym typeface="Wingdings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alibri Light"/>
                <a:sym typeface="Wingdings"/>
              </a:rPr>
              <a:t>Can lower latency for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37067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2054</Words>
  <Application>Microsoft Office PowerPoint</Application>
  <PresentationFormat>On-screen Show (4:3)</PresentationFormat>
  <Paragraphs>397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2224: Parallel Computer Architecture and Programming Main Memory Fundamentals</vt:lpstr>
      <vt:lpstr>Tiered-Latency DRAM: A Low Latency and Low Cost DRAM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DRAM Testing Infrastructure</vt:lpstr>
      <vt:lpstr>PowerPoint Presentation</vt:lpstr>
      <vt:lpstr>PowerPoint Presentation</vt:lpstr>
      <vt:lpstr>PowerPoint Presentation</vt:lpstr>
      <vt:lpstr>PowerPoint Presentation</vt:lpstr>
      <vt:lpstr>Adaptive-Latency DRAM</vt:lpstr>
      <vt:lpstr>PowerPoint Presentation</vt:lpstr>
      <vt:lpstr>PowerPoint Presentation</vt:lpstr>
      <vt:lpstr>Adaptive-Latency DRAM: Optimizing DRAM Timing for the Common-Case</vt:lpstr>
      <vt:lpstr>Outline</vt:lpstr>
      <vt:lpstr>Parallelism: Demand vs. Supply</vt:lpstr>
      <vt:lpstr>Increasing Number of Banks?</vt:lpstr>
      <vt:lpstr>Our Observation</vt:lpstr>
      <vt:lpstr>Subarray-Level Parallelism</vt:lpstr>
      <vt:lpstr>Subarray-Level Parallelism: Benefits</vt:lpstr>
      <vt:lpstr>Results Summary</vt:lpstr>
      <vt:lpstr>A Case for Exploiting Subarray-Level Parallelism (SALP) in DRAM</vt:lpstr>
      <vt:lpstr>CSC 2224: Parallel Computer Architecture and Programming Main Memory Fundamentals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2019-10-08T17:39:39Z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gpekh@LAPTOP-TADA56Q5</vt:lpwstr>
  </property>
  <property fmtid="{D5CDD505-2E9C-101B-9397-08002B2CF9AE}" pid="5" name="MSIP_Label_f42aa342-8706-4288-bd11-ebb85995028c_SetDate">
    <vt:lpwstr>2018-10-02T14:14:50.0560095Z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