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4" r:id="rId2"/>
    <p:sldMasterId id="2147483701" r:id="rId3"/>
  </p:sldMasterIdLst>
  <p:notesMasterIdLst>
    <p:notesMasterId r:id="rId93"/>
  </p:notesMasterIdLst>
  <p:handoutMasterIdLst>
    <p:handoutMasterId r:id="rId94"/>
  </p:handoutMasterIdLst>
  <p:sldIdLst>
    <p:sldId id="488" r:id="rId4"/>
    <p:sldId id="489" r:id="rId5"/>
    <p:sldId id="659" r:id="rId6"/>
    <p:sldId id="563" r:id="rId7"/>
    <p:sldId id="564" r:id="rId8"/>
    <p:sldId id="565" r:id="rId9"/>
    <p:sldId id="566" r:id="rId10"/>
    <p:sldId id="567" r:id="rId11"/>
    <p:sldId id="568" r:id="rId12"/>
    <p:sldId id="569" r:id="rId13"/>
    <p:sldId id="570" r:id="rId14"/>
    <p:sldId id="571" r:id="rId15"/>
    <p:sldId id="572" r:id="rId16"/>
    <p:sldId id="573" r:id="rId17"/>
    <p:sldId id="574" r:id="rId18"/>
    <p:sldId id="575" r:id="rId19"/>
    <p:sldId id="576" r:id="rId20"/>
    <p:sldId id="577" r:id="rId21"/>
    <p:sldId id="660" r:id="rId22"/>
    <p:sldId id="578" r:id="rId23"/>
    <p:sldId id="579" r:id="rId24"/>
    <p:sldId id="580" r:id="rId25"/>
    <p:sldId id="581" r:id="rId26"/>
    <p:sldId id="582" r:id="rId27"/>
    <p:sldId id="583" r:id="rId28"/>
    <p:sldId id="584" r:id="rId29"/>
    <p:sldId id="585" r:id="rId30"/>
    <p:sldId id="586" r:id="rId31"/>
    <p:sldId id="587" r:id="rId32"/>
    <p:sldId id="590" r:id="rId33"/>
    <p:sldId id="591" r:id="rId34"/>
    <p:sldId id="592" r:id="rId35"/>
    <p:sldId id="593" r:id="rId36"/>
    <p:sldId id="594" r:id="rId37"/>
    <p:sldId id="595" r:id="rId38"/>
    <p:sldId id="596" r:id="rId39"/>
    <p:sldId id="597" r:id="rId40"/>
    <p:sldId id="598" r:id="rId41"/>
    <p:sldId id="599" r:id="rId42"/>
    <p:sldId id="600" r:id="rId43"/>
    <p:sldId id="601" r:id="rId44"/>
    <p:sldId id="602" r:id="rId45"/>
    <p:sldId id="603" r:id="rId46"/>
    <p:sldId id="604" r:id="rId47"/>
    <p:sldId id="605" r:id="rId48"/>
    <p:sldId id="606" r:id="rId49"/>
    <p:sldId id="607" r:id="rId50"/>
    <p:sldId id="608" r:id="rId51"/>
    <p:sldId id="609" r:id="rId52"/>
    <p:sldId id="610" r:id="rId53"/>
    <p:sldId id="615" r:id="rId54"/>
    <p:sldId id="616" r:id="rId55"/>
    <p:sldId id="619" r:id="rId56"/>
    <p:sldId id="620" r:id="rId57"/>
    <p:sldId id="621" r:id="rId58"/>
    <p:sldId id="622" r:id="rId59"/>
    <p:sldId id="626" r:id="rId60"/>
    <p:sldId id="627" r:id="rId61"/>
    <p:sldId id="628" r:id="rId62"/>
    <p:sldId id="629" r:id="rId63"/>
    <p:sldId id="630" r:id="rId64"/>
    <p:sldId id="631" r:id="rId65"/>
    <p:sldId id="632" r:id="rId66"/>
    <p:sldId id="633" r:id="rId67"/>
    <p:sldId id="634" r:id="rId68"/>
    <p:sldId id="635" r:id="rId69"/>
    <p:sldId id="636" r:id="rId70"/>
    <p:sldId id="637" r:id="rId71"/>
    <p:sldId id="638" r:id="rId72"/>
    <p:sldId id="639" r:id="rId73"/>
    <p:sldId id="640" r:id="rId74"/>
    <p:sldId id="641" r:id="rId75"/>
    <p:sldId id="642" r:id="rId76"/>
    <p:sldId id="643" r:id="rId77"/>
    <p:sldId id="644" r:id="rId78"/>
    <p:sldId id="645" r:id="rId79"/>
    <p:sldId id="646" r:id="rId80"/>
    <p:sldId id="647" r:id="rId81"/>
    <p:sldId id="648" r:id="rId82"/>
    <p:sldId id="649" r:id="rId83"/>
    <p:sldId id="650" r:id="rId84"/>
    <p:sldId id="651" r:id="rId85"/>
    <p:sldId id="652" r:id="rId86"/>
    <p:sldId id="653" r:id="rId87"/>
    <p:sldId id="654" r:id="rId88"/>
    <p:sldId id="656" r:id="rId89"/>
    <p:sldId id="658" r:id="rId90"/>
    <p:sldId id="561" r:id="rId91"/>
    <p:sldId id="655" r:id="rId92"/>
  </p:sldIdLst>
  <p:sldSz cx="9144000" cy="6858000" type="screen4x3"/>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0">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CC"/>
    <a:srgbClr val="006600"/>
    <a:srgbClr val="960000"/>
    <a:srgbClr val="2A55D6"/>
    <a:srgbClr val="009900"/>
    <a:srgbClr val="993300"/>
    <a:srgbClr val="649A6D"/>
    <a:srgbClr val="6ACE52"/>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6535" autoAdjust="0"/>
  </p:normalViewPr>
  <p:slideViewPr>
    <p:cSldViewPr>
      <p:cViewPr varScale="1">
        <p:scale>
          <a:sx n="111" d="100"/>
          <a:sy n="111" d="100"/>
        </p:scale>
        <p:origin x="1182" y="10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101" d="100"/>
          <a:sy n="101" d="100"/>
        </p:scale>
        <p:origin x="-3228" y="-108"/>
      </p:cViewPr>
      <p:guideLst>
        <p:guide orient="horz" pos="2200"/>
        <p:guide pos="29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Sheet1!$B$2:$F$2</c:f>
              <c:numCache>
                <c:formatCode>General</c:formatCode>
                <c:ptCount val="5"/>
                <c:pt idx="0">
                  <c:v>6</c:v>
                </c:pt>
                <c:pt idx="1">
                  <c:v>7</c:v>
                </c:pt>
                <c:pt idx="2">
                  <c:v>8</c:v>
                </c:pt>
                <c:pt idx="3">
                  <c:v>9</c:v>
                </c:pt>
                <c:pt idx="4">
                  <c:v>10</c:v>
                </c:pt>
              </c:numCache>
            </c:numRef>
          </c:cat>
          <c:val>
            <c:numRef>
              <c:f>Sheet1!$B$3:$F$3</c:f>
              <c:numCache>
                <c:formatCode>General</c:formatCode>
                <c:ptCount val="5"/>
                <c:pt idx="0">
                  <c:v>1</c:v>
                </c:pt>
                <c:pt idx="1">
                  <c:v>0</c:v>
                </c:pt>
                <c:pt idx="2">
                  <c:v>1</c:v>
                </c:pt>
                <c:pt idx="3">
                  <c:v>5</c:v>
                </c:pt>
                <c:pt idx="4">
                  <c:v>4</c:v>
                </c:pt>
              </c:numCache>
            </c:numRef>
          </c:val>
          <c:extLst>
            <c:ext xmlns:c16="http://schemas.microsoft.com/office/drawing/2014/chart" uri="{C3380CC4-5D6E-409C-BE32-E72D297353CC}">
              <c16:uniqueId val="{00000000-7953-48C0-9638-99EDCFB2EE96}"/>
            </c:ext>
          </c:extLst>
        </c:ser>
        <c:dLbls>
          <c:showLegendKey val="0"/>
          <c:showVal val="0"/>
          <c:showCatName val="0"/>
          <c:showSerName val="0"/>
          <c:showPercent val="0"/>
          <c:showBubbleSize val="0"/>
        </c:dLbls>
        <c:gapWidth val="219"/>
        <c:overlap val="-27"/>
        <c:axId val="554312608"/>
        <c:axId val="557195856"/>
      </c:barChart>
      <c:catAx>
        <c:axId val="55431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195856"/>
        <c:crosses val="autoZero"/>
        <c:auto val="1"/>
        <c:lblAlgn val="ctr"/>
        <c:lblOffset val="100"/>
        <c:noMultiLvlLbl val="0"/>
      </c:catAx>
      <c:valAx>
        <c:axId val="557195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312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sz="quarter" idx="1"/>
          </p:nvPr>
        </p:nvSpPr>
        <p:spPr>
          <a:xfrm>
            <a:off x="5258617" y="0"/>
            <a:ext cx="4022938" cy="349250"/>
          </a:xfrm>
          <a:prstGeom prst="rect">
            <a:avLst/>
          </a:prstGeom>
        </p:spPr>
        <p:txBody>
          <a:bodyPr vert="horz" lIns="92953" tIns="46477" rIns="92953" bIns="46477" rtlCol="0"/>
          <a:lstStyle>
            <a:lvl1pPr algn="r">
              <a:defRPr sz="1200"/>
            </a:lvl1pPr>
          </a:lstStyle>
          <a:p>
            <a:fld id="{AC167E78-EA36-40A1-A9A0-B443C6CB1F60}" type="datetimeFigureOut">
              <a:rPr lang="en-US" smtClean="0"/>
              <a:pPr/>
              <a:t>9/24/2020</a:t>
            </a:fld>
            <a:endParaRPr lang="en-US"/>
          </a:p>
        </p:txBody>
      </p:sp>
      <p:sp>
        <p:nvSpPr>
          <p:cNvPr id="4" name="Footer Placeholder 3"/>
          <p:cNvSpPr>
            <a:spLocks noGrp="1"/>
          </p:cNvSpPr>
          <p:nvPr>
            <p:ph type="ftr" sz="quarter" idx="2"/>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5" name="Slide Number Placeholder 4"/>
          <p:cNvSpPr>
            <a:spLocks noGrp="1"/>
          </p:cNvSpPr>
          <p:nvPr>
            <p:ph type="sldNum" sz="quarter" idx="3"/>
          </p:nvPr>
        </p:nvSpPr>
        <p:spPr>
          <a:xfrm>
            <a:off x="5258617" y="6634539"/>
            <a:ext cx="4022938" cy="349250"/>
          </a:xfrm>
          <a:prstGeom prst="rect">
            <a:avLst/>
          </a:prstGeom>
        </p:spPr>
        <p:txBody>
          <a:bodyPr vert="horz" lIns="92953" tIns="46477" rIns="92953" bIns="46477" rtlCol="0" anchor="b"/>
          <a:lstStyle>
            <a:lvl1pPr algn="r">
              <a:defRPr sz="1200"/>
            </a:lvl1pPr>
          </a:lstStyle>
          <a:p>
            <a:fld id="{1E401BE2-F7AC-4C50-A6E5-F6C806E13D7E}" type="slidenum">
              <a:rPr lang="en-US" smtClean="0"/>
              <a:pPr/>
              <a:t>‹#›</a:t>
            </a:fld>
            <a:endParaRPr lang="en-US"/>
          </a:p>
        </p:txBody>
      </p:sp>
    </p:spTree>
    <p:extLst>
      <p:ext uri="{BB962C8B-B14F-4D97-AF65-F5344CB8AC3E}">
        <p14:creationId xmlns:p14="http://schemas.microsoft.com/office/powerpoint/2010/main" val="3649685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idx="1"/>
          </p:nvPr>
        </p:nvSpPr>
        <p:spPr>
          <a:xfrm>
            <a:off x="5258617" y="0"/>
            <a:ext cx="4022938" cy="349250"/>
          </a:xfrm>
          <a:prstGeom prst="rect">
            <a:avLst/>
          </a:prstGeom>
        </p:spPr>
        <p:txBody>
          <a:bodyPr vert="horz" lIns="92953" tIns="46477" rIns="92953" bIns="46477" rtlCol="0"/>
          <a:lstStyle>
            <a:lvl1pPr algn="r">
              <a:defRPr sz="1200"/>
            </a:lvl1pPr>
          </a:lstStyle>
          <a:p>
            <a:fld id="{88D89EF4-2B2A-4F54-A6DD-1EB35DCF17B3}" type="datetimeFigureOut">
              <a:rPr lang="en-US" smtClean="0"/>
              <a:pPr/>
              <a:t>9/24/2020</a:t>
            </a:fld>
            <a:endParaRPr lang="en-US"/>
          </a:p>
        </p:txBody>
      </p:sp>
      <p:sp>
        <p:nvSpPr>
          <p:cNvPr id="4" name="Slide Image Placeholder 3"/>
          <p:cNvSpPr>
            <a:spLocks noGrp="1" noRot="1" noChangeAspect="1"/>
          </p:cNvSpPr>
          <p:nvPr>
            <p:ph type="sldImg" idx="2"/>
          </p:nvPr>
        </p:nvSpPr>
        <p:spPr>
          <a:xfrm>
            <a:off x="2895600" y="523875"/>
            <a:ext cx="3492500" cy="2619375"/>
          </a:xfrm>
          <a:prstGeom prst="rect">
            <a:avLst/>
          </a:prstGeom>
          <a:noFill/>
          <a:ln w="12700">
            <a:solidFill>
              <a:prstClr val="black"/>
            </a:solidFill>
          </a:ln>
        </p:spPr>
        <p:txBody>
          <a:bodyPr vert="horz" lIns="92953" tIns="46477" rIns="92953" bIns="46477" rtlCol="0" anchor="ctr"/>
          <a:lstStyle/>
          <a:p>
            <a:endParaRPr lang="en-US"/>
          </a:p>
        </p:txBody>
      </p:sp>
      <p:sp>
        <p:nvSpPr>
          <p:cNvPr id="5" name="Notes Placeholder 4"/>
          <p:cNvSpPr>
            <a:spLocks noGrp="1"/>
          </p:cNvSpPr>
          <p:nvPr>
            <p:ph type="body" sz="quarter" idx="3"/>
          </p:nvPr>
        </p:nvSpPr>
        <p:spPr>
          <a:xfrm>
            <a:off x="928370" y="3317877"/>
            <a:ext cx="7426960" cy="3143250"/>
          </a:xfrm>
          <a:prstGeom prst="rect">
            <a:avLst/>
          </a:prstGeom>
        </p:spPr>
        <p:txBody>
          <a:bodyPr vert="horz" lIns="92953" tIns="46477" rIns="92953" bIns="4647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7" name="Slide Number Placeholder 6"/>
          <p:cNvSpPr>
            <a:spLocks noGrp="1"/>
          </p:cNvSpPr>
          <p:nvPr>
            <p:ph type="sldNum" sz="quarter" idx="5"/>
          </p:nvPr>
        </p:nvSpPr>
        <p:spPr>
          <a:xfrm>
            <a:off x="5258617" y="6634539"/>
            <a:ext cx="4022938" cy="349250"/>
          </a:xfrm>
          <a:prstGeom prst="rect">
            <a:avLst/>
          </a:prstGeom>
        </p:spPr>
        <p:txBody>
          <a:bodyPr vert="horz" lIns="92953" tIns="46477" rIns="92953" bIns="46477" rtlCol="0" anchor="b"/>
          <a:lstStyle>
            <a:lvl1pPr algn="r">
              <a:defRPr sz="1200"/>
            </a:lvl1pPr>
          </a:lstStyle>
          <a:p>
            <a:fld id="{AB959945-7217-484B-8E74-88DC87A74BB0}" type="slidenum">
              <a:rPr lang="en-US" smtClean="0"/>
              <a:pPr/>
              <a:t>‹#›</a:t>
            </a:fld>
            <a:endParaRPr lang="en-US"/>
          </a:p>
        </p:txBody>
      </p:sp>
    </p:spTree>
    <p:extLst>
      <p:ext uri="{BB962C8B-B14F-4D97-AF65-F5344CB8AC3E}">
        <p14:creationId xmlns:p14="http://schemas.microsoft.com/office/powerpoint/2010/main" val="61071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a:t>
            </a:fld>
            <a:endParaRPr lang="en-US" dirty="0"/>
          </a:p>
        </p:txBody>
      </p:sp>
    </p:spTree>
    <p:extLst>
      <p:ext uri="{BB962C8B-B14F-4D97-AF65-F5344CB8AC3E}">
        <p14:creationId xmlns:p14="http://schemas.microsoft.com/office/powerpoint/2010/main" val="2476617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5421E2D3-4F6D-0C47-902F-54676A7822B1}" type="slidenum">
              <a:rPr lang="en-US" altLang="en-US">
                <a:solidFill>
                  <a:srgbClr val="000000"/>
                </a:solidFill>
              </a:rPr>
              <a:pPr>
                <a:spcBef>
                  <a:spcPct val="0"/>
                </a:spcBef>
              </a:pPr>
              <a:t>84</a:t>
            </a:fld>
            <a:endParaRPr lang="en-US" altLang="en-US">
              <a:solidFill>
                <a:srgbClr val="000000"/>
              </a:solidFill>
            </a:endParaRPr>
          </a:p>
        </p:txBody>
      </p:sp>
      <p:sp>
        <p:nvSpPr>
          <p:cNvPr id="339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99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charset="0"/>
                <a:ea typeface="ＭＳ Ｐゴシック" charset="-128"/>
              </a:rPr>
              <a:t>Although Belady</a:t>
            </a:r>
            <a:r>
              <a:rPr lang="ja-JP" altLang="en-US">
                <a:latin typeface="Arial" charset="0"/>
                <a:ea typeface="ＭＳ Ｐゴシック" charset="-128"/>
              </a:rPr>
              <a:t>’</a:t>
            </a:r>
            <a:r>
              <a:rPr lang="en-US" altLang="ja-JP">
                <a:latin typeface="Arial" charset="0"/>
                <a:ea typeface="ＭＳ Ｐゴシック" charset="-128"/>
              </a:rPr>
              <a:t>s OPT minimizes misses, it is impossible to implement it in a real processor as it requires knowledge of the future.  We employ the commonly used LRU policy in our experiments</a:t>
            </a:r>
            <a:endParaRPr lang="en-US" altLang="en-US">
              <a:latin typeface="Arial" charset="0"/>
              <a:ea typeface="ＭＳ Ｐゴシック" charset="-128"/>
            </a:endParaRPr>
          </a:p>
        </p:txBody>
      </p:sp>
    </p:spTree>
    <p:extLst>
      <p:ext uri="{BB962C8B-B14F-4D97-AF65-F5344CB8AC3E}">
        <p14:creationId xmlns:p14="http://schemas.microsoft.com/office/powerpoint/2010/main" val="378010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200" dirty="0">
                <a:solidFill>
                  <a:srgbClr val="222222"/>
                </a:solidFill>
                <a:latin typeface="georgia, serif"/>
              </a:rPr>
              <a:t>Therefore, the authors' conclusion will not be affected unless people can show that some components (e.g. hardware accelerators that most people talk about) can greatly boost the system performance without introducing must power or area overhead.</a:t>
            </a:r>
            <a:endParaRPr lang="en-CA" dirty="0"/>
          </a:p>
        </p:txBody>
      </p:sp>
      <p:sp>
        <p:nvSpPr>
          <p:cNvPr id="4" name="Slide Number Placeholder 3"/>
          <p:cNvSpPr>
            <a:spLocks noGrp="1"/>
          </p:cNvSpPr>
          <p:nvPr>
            <p:ph type="sldNum" sz="quarter" idx="5"/>
          </p:nvPr>
        </p:nvSpPr>
        <p:spPr/>
        <p:txBody>
          <a:bodyPr/>
          <a:lstStyle/>
          <a:p>
            <a:fld id="{AB959945-7217-484B-8E74-88DC87A74BB0}" type="slidenum">
              <a:rPr lang="en-US" smtClean="0"/>
              <a:pPr/>
              <a:t>86</a:t>
            </a:fld>
            <a:endParaRPr lang="en-US"/>
          </a:p>
        </p:txBody>
      </p:sp>
    </p:spTree>
    <p:extLst>
      <p:ext uri="{BB962C8B-B14F-4D97-AF65-F5344CB8AC3E}">
        <p14:creationId xmlns:p14="http://schemas.microsoft.com/office/powerpoint/2010/main" val="4129087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89</a:t>
            </a:fld>
            <a:endParaRPr lang="en-US" dirty="0"/>
          </a:p>
        </p:txBody>
      </p:sp>
    </p:spTree>
    <p:extLst>
      <p:ext uri="{BB962C8B-B14F-4D97-AF65-F5344CB8AC3E}">
        <p14:creationId xmlns:p14="http://schemas.microsoft.com/office/powerpoint/2010/main" val="351921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a:extLst>
              <a:ext uri="{FF2B5EF4-FFF2-40B4-BE49-F238E27FC236}">
                <a16:creationId xmlns:a16="http://schemas.microsoft.com/office/drawing/2014/main" id="{1351A20A-ED19-4076-B8F9-54D2258D9A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075FF4E-C5FE-46BF-8764-DBE42AC195B4}" type="slidenum">
              <a:rPr lang="en-US" altLang="en-US" smtClean="0">
                <a:solidFill>
                  <a:srgbClr val="000000"/>
                </a:solidFill>
                <a:latin typeface="Arial" panose="020B0604020202020204" pitchFamily="34" charset="0"/>
              </a:rPr>
              <a:pPr>
                <a:spcBef>
                  <a:spcPct val="0"/>
                </a:spcBef>
              </a:pPr>
              <a:t>8</a:t>
            </a:fld>
            <a:endParaRPr lang="en-US" altLang="en-US">
              <a:solidFill>
                <a:srgbClr val="000000"/>
              </a:solidFill>
              <a:latin typeface="Arial" panose="020B0604020202020204" pitchFamily="34" charset="0"/>
            </a:endParaRPr>
          </a:p>
        </p:txBody>
      </p:sp>
      <p:sp>
        <p:nvSpPr>
          <p:cNvPr id="168962" name="Rectangle 2">
            <a:extLst>
              <a:ext uri="{FF2B5EF4-FFF2-40B4-BE49-F238E27FC236}">
                <a16:creationId xmlns:a16="http://schemas.microsoft.com/office/drawing/2014/main" id="{FCAD106F-1713-432A-A200-C6EC1F63BF2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a:extLst>
              <a:ext uri="{FF2B5EF4-FFF2-40B4-BE49-F238E27FC236}">
                <a16:creationId xmlns:a16="http://schemas.microsoft.com/office/drawing/2014/main" id="{DD323713-79B5-4274-978E-9DDAA7C991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6530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Image Placeholder 1">
            <a:extLst>
              <a:ext uri="{FF2B5EF4-FFF2-40B4-BE49-F238E27FC236}">
                <a16:creationId xmlns:a16="http://schemas.microsoft.com/office/drawing/2014/main" id="{290607F7-8C1E-49C1-AAEF-B2C4712460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Notes Placeholder 2">
            <a:extLst>
              <a:ext uri="{FF2B5EF4-FFF2-40B4-BE49-F238E27FC236}">
                <a16:creationId xmlns:a16="http://schemas.microsoft.com/office/drawing/2014/main" id="{E9D9D877-7DE6-4415-B9F6-0F9CF2F9C4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75107" name="Slide Number Placeholder 3">
            <a:extLst>
              <a:ext uri="{FF2B5EF4-FFF2-40B4-BE49-F238E27FC236}">
                <a16:creationId xmlns:a16="http://schemas.microsoft.com/office/drawing/2014/main" id="{147118F9-A3E1-4A9B-B5D4-5AFA631227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C0CE666-225C-4191-ABC8-97F207D60420}" type="slidenum">
              <a:rPr lang="en-US" altLang="en-US" smtClean="0">
                <a:solidFill>
                  <a:srgbClr val="000000"/>
                </a:solidFill>
              </a:rPr>
              <a:pPr>
                <a:spcBef>
                  <a:spcPct val="0"/>
                </a:spcBef>
              </a:pPr>
              <a:t>13</a:t>
            </a:fld>
            <a:endParaRPr lang="en-US" altLang="en-US">
              <a:solidFill>
                <a:srgbClr val="000000"/>
              </a:solidFill>
            </a:endParaRPr>
          </a:p>
        </p:txBody>
      </p:sp>
    </p:spTree>
    <p:extLst>
      <p:ext uri="{BB962C8B-B14F-4D97-AF65-F5344CB8AC3E}">
        <p14:creationId xmlns:p14="http://schemas.microsoft.com/office/powerpoint/2010/main" val="1059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a:extLst>
              <a:ext uri="{FF2B5EF4-FFF2-40B4-BE49-F238E27FC236}">
                <a16:creationId xmlns:a16="http://schemas.microsoft.com/office/drawing/2014/main" id="{2BAE33FB-15C8-4D28-A349-37E3DF120EC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0" name="Rectangle 3">
            <a:extLst>
              <a:ext uri="{FF2B5EF4-FFF2-40B4-BE49-F238E27FC236}">
                <a16:creationId xmlns:a16="http://schemas.microsoft.com/office/drawing/2014/main" id="{0DA6D41F-3BFE-4269-BF62-E084530854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37471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a:extLst>
              <a:ext uri="{FF2B5EF4-FFF2-40B4-BE49-F238E27FC236}">
                <a16:creationId xmlns:a16="http://schemas.microsoft.com/office/drawing/2014/main" id="{D580C7A2-027E-4664-8DB6-5D7615F057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5DFFC0F-3768-403A-A4FC-C34828366C96}" type="slidenum">
              <a:rPr lang="en-US" altLang="en-US" smtClean="0">
                <a:solidFill>
                  <a:srgbClr val="000000"/>
                </a:solidFill>
                <a:latin typeface="Arial" panose="020B0604020202020204" pitchFamily="34" charset="0"/>
              </a:rPr>
              <a:pPr>
                <a:spcBef>
                  <a:spcPct val="0"/>
                </a:spcBef>
              </a:pPr>
              <a:t>34</a:t>
            </a:fld>
            <a:endParaRPr lang="en-US" altLang="en-US">
              <a:solidFill>
                <a:srgbClr val="000000"/>
              </a:solidFill>
              <a:latin typeface="Arial" panose="020B0604020202020204" pitchFamily="34" charset="0"/>
            </a:endParaRPr>
          </a:p>
        </p:txBody>
      </p:sp>
      <p:sp>
        <p:nvSpPr>
          <p:cNvPr id="198658" name="Rectangle 2">
            <a:extLst>
              <a:ext uri="{FF2B5EF4-FFF2-40B4-BE49-F238E27FC236}">
                <a16:creationId xmlns:a16="http://schemas.microsoft.com/office/drawing/2014/main" id="{2FF32C0A-BC92-4A47-ACBD-5480162A22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Rectangle 3">
            <a:extLst>
              <a:ext uri="{FF2B5EF4-FFF2-40B4-BE49-F238E27FC236}">
                <a16:creationId xmlns:a16="http://schemas.microsoft.com/office/drawing/2014/main" id="{049C040F-4A9C-4B75-A18B-7124B627B6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451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charset="0"/>
                <a:ea typeface="ＭＳ Ｐゴシック" charset="-128"/>
              </a:defRPr>
            </a:lvl1pPr>
            <a:lvl2pPr marL="742950" indent="-285750" defTabSz="911225">
              <a:spcBef>
                <a:spcPct val="30000"/>
              </a:spcBef>
              <a:defRPr sz="1200">
                <a:solidFill>
                  <a:schemeClr val="tx1"/>
                </a:solidFill>
                <a:latin typeface="Calibri" charset="0"/>
                <a:ea typeface="ＭＳ Ｐゴシック" charset="-128"/>
              </a:defRPr>
            </a:lvl2pPr>
            <a:lvl3pPr marL="1143000" indent="-228600" defTabSz="911225">
              <a:spcBef>
                <a:spcPct val="30000"/>
              </a:spcBef>
              <a:defRPr sz="1200">
                <a:solidFill>
                  <a:schemeClr val="tx1"/>
                </a:solidFill>
                <a:latin typeface="Calibri" charset="0"/>
                <a:ea typeface="ＭＳ Ｐゴシック" charset="-128"/>
              </a:defRPr>
            </a:lvl3pPr>
            <a:lvl4pPr marL="1600200" indent="-228600" defTabSz="911225">
              <a:spcBef>
                <a:spcPct val="30000"/>
              </a:spcBef>
              <a:defRPr sz="1200">
                <a:solidFill>
                  <a:schemeClr val="tx1"/>
                </a:solidFill>
                <a:latin typeface="Calibri" charset="0"/>
                <a:ea typeface="ＭＳ Ｐゴシック" charset="-128"/>
              </a:defRPr>
            </a:lvl4pPr>
            <a:lvl5pPr marL="2057400" indent="-228600" defTabSz="911225">
              <a:spcBef>
                <a:spcPct val="30000"/>
              </a:spcBef>
              <a:defRPr sz="1200">
                <a:solidFill>
                  <a:schemeClr val="tx1"/>
                </a:solidFill>
                <a:latin typeface="Calibri" charset="0"/>
                <a:ea typeface="ＭＳ Ｐゴシック" charset="-128"/>
              </a:defRPr>
            </a:lvl5pPr>
            <a:lvl6pPr marL="2514600" indent="-228600" defTabSz="911225"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911225"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911225"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911225"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89884E59-C2DA-0E4A-A211-3B0BB003CBB5}" type="slidenum">
              <a:rPr lang="en-US" altLang="en-US">
                <a:solidFill>
                  <a:srgbClr val="000000"/>
                </a:solidFill>
                <a:latin typeface="Arial" charset="0"/>
              </a:rPr>
              <a:pPr>
                <a:spcBef>
                  <a:spcPct val="0"/>
                </a:spcBef>
              </a:pPr>
              <a:t>57</a:t>
            </a:fld>
            <a:endParaRPr lang="en-US" altLang="en-US">
              <a:solidFill>
                <a:srgbClr val="000000"/>
              </a:solidFill>
              <a:latin typeface="Arial" charset="0"/>
            </a:endParaRPr>
          </a:p>
        </p:txBody>
      </p:sp>
      <p:sp>
        <p:nvSpPr>
          <p:cNvPr id="2355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latin typeface="Arial" charset="0"/>
              <a:ea typeface="ＭＳ Ｐゴシック" charset="-128"/>
            </a:endParaRPr>
          </a:p>
        </p:txBody>
      </p:sp>
    </p:spTree>
    <p:extLst>
      <p:ext uri="{BB962C8B-B14F-4D97-AF65-F5344CB8AC3E}">
        <p14:creationId xmlns:p14="http://schemas.microsoft.com/office/powerpoint/2010/main" val="202183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1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416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8738B805-B32E-9D4F-A8B6-62A775FE6ACF}" type="slidenum">
              <a:rPr lang="en-US" altLang="en-US">
                <a:solidFill>
                  <a:srgbClr val="000000"/>
                </a:solidFill>
              </a:rPr>
              <a:pPr>
                <a:spcBef>
                  <a:spcPct val="0"/>
                </a:spcBef>
              </a:pPr>
              <a:t>62</a:t>
            </a:fld>
            <a:endParaRPr lang="en-US" altLang="en-US">
              <a:solidFill>
                <a:srgbClr val="000000"/>
              </a:solidFill>
            </a:endParaRPr>
          </a:p>
        </p:txBody>
      </p:sp>
    </p:spTree>
    <p:extLst>
      <p:ext uri="{BB962C8B-B14F-4D97-AF65-F5344CB8AC3E}">
        <p14:creationId xmlns:p14="http://schemas.microsoft.com/office/powerpoint/2010/main" val="1657023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420D3AF8-0F0F-C94B-8271-5FBC4807E443}" type="slidenum">
              <a:rPr lang="en-US" altLang="en-US">
                <a:solidFill>
                  <a:srgbClr val="000000"/>
                </a:solidFill>
              </a:rPr>
              <a:pPr>
                <a:spcBef>
                  <a:spcPct val="0"/>
                </a:spcBef>
              </a:pPr>
              <a:t>81</a:t>
            </a:fld>
            <a:endParaRPr lang="en-US" altLang="en-US">
              <a:solidFill>
                <a:srgbClr val="000000"/>
              </a:solidFill>
            </a:endParaRPr>
          </a:p>
        </p:txBody>
      </p:sp>
      <p:sp>
        <p:nvSpPr>
          <p:cNvPr id="334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48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charset="0"/>
                <a:ea typeface="ＭＳ Ｐゴシック" charset="-128"/>
              </a:rPr>
              <a:t>Processors are fast, Memory is slow. One way to bridge this gap is to service the memory accesses in parallel.  If misses are serviced in parallel, the processor incurs only one long latency stall for all the parallel misses. The notion of generating and servicing off-chip accesses in parallel is termed as Memory Level Parallelism or MLP.  Out of order processors improve MLP by continuing processing of independent instructions till the instruction window is full.  If there is a miss during the processing of independent instructions, the miss is serviced concurrently with the stalling miss.  There are several techniques, such as Runahead, CFP, to improve the MLP of out-of-order processors.  MLP is not uniform for all cache misses.  Some misses, such as pointer chasing loads, are typically serviced with low MLP while other misses, such as array accesses are serviced with high MLP.  Current cache management techniques are not aware of this variation in MLP. </a:t>
            </a:r>
          </a:p>
        </p:txBody>
      </p:sp>
    </p:spTree>
    <p:extLst>
      <p:ext uri="{BB962C8B-B14F-4D97-AF65-F5344CB8AC3E}">
        <p14:creationId xmlns:p14="http://schemas.microsoft.com/office/powerpoint/2010/main" val="261599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8DD8F11-E0DD-E444-9FD9-DC0243617B35}" type="slidenum">
              <a:rPr lang="en-US" altLang="en-US">
                <a:solidFill>
                  <a:srgbClr val="000000"/>
                </a:solidFill>
              </a:rPr>
              <a:pPr>
                <a:spcBef>
                  <a:spcPct val="0"/>
                </a:spcBef>
              </a:pPr>
              <a:t>83</a:t>
            </a:fld>
            <a:endParaRPr lang="en-US" altLang="en-US">
              <a:solidFill>
                <a:srgbClr val="000000"/>
              </a:solidFill>
            </a:endParaRPr>
          </a:p>
        </p:txBody>
      </p:sp>
      <p:sp>
        <p:nvSpPr>
          <p:cNvPr id="337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charset="0"/>
                <a:ea typeface="ＭＳ Ｐゴシック" charset="-128"/>
              </a:rPr>
              <a:t>There are 11 memory access instructions in the loop. The  accesses to cache blocks P1, P2, P3, P4 occur in the instruction window at same time.  If these accesses result in more than 1 miss, then those misses are serviced in parallel.  Conversely, misses to the S blocks are spaced far apart in time to misses to the S blocks are always serviced in isolation.   This loop executes many time.  I will analyze the cache behavior of this loop for two replacement algorithms.  The first minimizes the number of misses.  The well known Belady's opt algorithm provides a theoretical lower bound on the number of misses.  The other is MLP-aware replacement, which tries to reduce the number of isolated miss.</a:t>
            </a:r>
          </a:p>
        </p:txBody>
      </p:sp>
    </p:spTree>
    <p:extLst>
      <p:ext uri="{BB962C8B-B14F-4D97-AF65-F5344CB8AC3E}">
        <p14:creationId xmlns:p14="http://schemas.microsoft.com/office/powerpoint/2010/main" val="2766150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
        <p:nvSpPr>
          <p:cNvPr id="7"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Tree>
    <p:extLst>
      <p:ext uri="{BB962C8B-B14F-4D97-AF65-F5344CB8AC3E}">
        <p14:creationId xmlns:p14="http://schemas.microsoft.com/office/powerpoint/2010/main" val="33440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EF5891-60A9-4DA4-8C9F-E9D9ADCD64CE}"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23594FA-E141-4234-AE05-360401972BE7}" type="slidenum">
              <a:rPr lang="en-US" altLang="en-US" smtClean="0"/>
              <a:pPr/>
              <a:t>‹#›</a:t>
            </a:fld>
            <a:endParaRPr lang="en-US" altLang="en-US"/>
          </a:p>
        </p:txBody>
      </p:sp>
    </p:spTree>
    <p:extLst>
      <p:ext uri="{BB962C8B-B14F-4D97-AF65-F5344CB8AC3E}">
        <p14:creationId xmlns:p14="http://schemas.microsoft.com/office/powerpoint/2010/main" val="245689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lvl1pPr>
              <a:defRPr sz="2000"/>
            </a:lvl1pPr>
          </a:lstStyle>
          <a:p>
            <a:fld id="{323594FA-E141-4234-AE05-360401972BE7}" type="slidenum">
              <a:rPr lang="en-US" altLang="en-US" smtClean="0"/>
              <a:pPr/>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F5891-60A9-4DA4-8C9F-E9D9ADCD64CE}"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EF5891-60A9-4DA4-8C9F-E9D9ADCD64CE}" type="datetimeFigureOut">
              <a:rPr lang="en-US" smtClean="0"/>
              <a:pPr/>
              <a:t>9/24/2020</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EF5891-60A9-4DA4-8C9F-E9D9ADCD64CE}" type="datetimeFigureOut">
              <a:rPr lang="en-US" smtClean="0"/>
              <a:pPr/>
              <a:t>9/24/2020</a:t>
            </a:fld>
            <a:endParaRPr lang="en-US"/>
          </a:p>
        </p:txBody>
      </p:sp>
      <p:sp>
        <p:nvSpPr>
          <p:cNvPr id="8" name="Footer Placeholder 7"/>
          <p:cNvSpPr>
            <a:spLocks noGrp="1"/>
          </p:cNvSpPr>
          <p:nvPr>
            <p:ph type="ftr" sz="quarter" idx="11"/>
          </p:nvPr>
        </p:nvSpPr>
        <p:spPr/>
        <p:txBody>
          <a:body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EF5891-60A9-4DA4-8C9F-E9D9ADCD64CE}" type="datetimeFigureOut">
              <a:rPr lang="en-US" smtClean="0"/>
              <a:pPr/>
              <a:t>9/24/2020</a:t>
            </a:fld>
            <a:endParaRPr lang="en-US"/>
          </a:p>
        </p:txBody>
      </p:sp>
      <p:sp>
        <p:nvSpPr>
          <p:cNvPr id="4" name="Footer Placeholder 3"/>
          <p:cNvSpPr>
            <a:spLocks noGrp="1"/>
          </p:cNvSpPr>
          <p:nvPr>
            <p:ph type="ftr" sz="quarter" idx="11"/>
          </p:nvPr>
        </p:nvSpPr>
        <p:spPr/>
        <p:txBody>
          <a:body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F5891-60A9-4DA4-8C9F-E9D9ADCD64CE}" type="datetimeFigureOut">
              <a:rPr lang="en-US" smtClean="0"/>
              <a:pPr/>
              <a:t>9/24/2020</a:t>
            </a:fld>
            <a:endParaRPr lang="en-US"/>
          </a:p>
        </p:txBody>
      </p:sp>
      <p:sp>
        <p:nvSpPr>
          <p:cNvPr id="3" name="Footer Placeholder 2"/>
          <p:cNvSpPr>
            <a:spLocks noGrp="1"/>
          </p:cNvSpPr>
          <p:nvPr>
            <p:ph type="ftr" sz="quarter" idx="11"/>
          </p:nvPr>
        </p:nvSpPr>
        <p:spPr/>
        <p:txBody>
          <a:body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9/24/2020</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9/24/2020</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9/24/2020</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Garamond" pitchFamily="18" charset="0"/>
        </a:defRPr>
      </a:lvl2pPr>
      <a:lvl3pPr algn="l" rtl="0" eaLnBrk="1" fontAlgn="base" hangingPunct="1">
        <a:spcBef>
          <a:spcPct val="0"/>
        </a:spcBef>
        <a:spcAft>
          <a:spcPct val="0"/>
        </a:spcAft>
        <a:defRPr sz="4000">
          <a:solidFill>
            <a:schemeClr val="tx2"/>
          </a:solidFill>
          <a:latin typeface="Garamond" pitchFamily="18" charset="0"/>
        </a:defRPr>
      </a:lvl3pPr>
      <a:lvl4pPr algn="l" rtl="0" eaLnBrk="1" fontAlgn="base" hangingPunct="1">
        <a:spcBef>
          <a:spcPct val="0"/>
        </a:spcBef>
        <a:spcAft>
          <a:spcPct val="0"/>
        </a:spcAft>
        <a:defRPr sz="4000">
          <a:solidFill>
            <a:schemeClr val="tx2"/>
          </a:solidFill>
          <a:latin typeface="Garamond" pitchFamily="18" charset="0"/>
        </a:defRPr>
      </a:lvl4pPr>
      <a:lvl5pPr algn="l" rtl="0" eaLnBrk="1" fontAlgn="base" hangingPunct="1">
        <a:spcBef>
          <a:spcPct val="0"/>
        </a:spcBef>
        <a:spcAft>
          <a:spcPct val="0"/>
        </a:spcAft>
        <a:defRPr sz="4000">
          <a:solidFill>
            <a:schemeClr val="tx2"/>
          </a:solidFill>
          <a:latin typeface="Garamond" pitchFamily="18" charset="0"/>
        </a:defRPr>
      </a:lvl5pPr>
      <a:lvl6pPr marL="457200" algn="l" rtl="0" eaLnBrk="1" fontAlgn="base" hangingPunct="1">
        <a:spcBef>
          <a:spcPct val="0"/>
        </a:spcBef>
        <a:spcAft>
          <a:spcPct val="0"/>
        </a:spcAft>
        <a:defRPr sz="4000">
          <a:solidFill>
            <a:schemeClr val="tx2"/>
          </a:solidFill>
          <a:latin typeface="Garamond" pitchFamily="18" charset="0"/>
        </a:defRPr>
      </a:lvl6pPr>
      <a:lvl7pPr marL="914400" algn="l" rtl="0" eaLnBrk="1" fontAlgn="base" hangingPunct="1">
        <a:spcBef>
          <a:spcPct val="0"/>
        </a:spcBef>
        <a:spcAft>
          <a:spcPct val="0"/>
        </a:spcAft>
        <a:defRPr sz="4000">
          <a:solidFill>
            <a:schemeClr val="tx2"/>
          </a:solidFill>
          <a:latin typeface="Garamond" pitchFamily="18" charset="0"/>
        </a:defRPr>
      </a:lvl7pPr>
      <a:lvl8pPr marL="1371600" algn="l" rtl="0" eaLnBrk="1" fontAlgn="base" hangingPunct="1">
        <a:spcBef>
          <a:spcPct val="0"/>
        </a:spcBef>
        <a:spcAft>
          <a:spcPct val="0"/>
        </a:spcAft>
        <a:defRPr sz="4000">
          <a:solidFill>
            <a:schemeClr val="tx2"/>
          </a:solidFill>
          <a:latin typeface="Garamond" pitchFamily="18" charset="0"/>
        </a:defRPr>
      </a:lvl8pPr>
      <a:lvl9pPr marL="1828800" algn="l" rtl="0" eaLnBrk="1" fontAlgn="base" hangingPunct="1">
        <a:spcBef>
          <a:spcPct val="0"/>
        </a:spcBef>
        <a:spcAft>
          <a:spcPct val="0"/>
        </a:spcAft>
        <a:defRPr sz="40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048B6-75C2-4B3C-A1E9-A765E362A827}" type="datetimeFigureOut">
              <a:rPr lang="en-US" smtClean="0"/>
              <a:t>9/24/2020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00BD0-49BF-48FC-8114-37C1D4F5AB3D}"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Memory Hierarchy &amp; Caches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dirty="0">
                <a:solidFill>
                  <a:schemeClr val="tx1"/>
                </a:solidFill>
              </a:rPr>
              <a:t>Fall 2020</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646331"/>
          </a:xfrm>
          <a:prstGeom prst="rect">
            <a:avLst/>
          </a:prstGeom>
        </p:spPr>
        <p:txBody>
          <a:bodyPr wrap="square">
            <a:spAutoFit/>
          </a:bodyPr>
          <a:lstStyle/>
          <a:p>
            <a:pPr algn="ctr"/>
            <a:r>
              <a:rPr lang="en-US" b="1" i="1" dirty="0">
                <a:solidFill>
                  <a:schemeClr val="tx2"/>
                </a:solidFill>
              </a:rPr>
              <a:t>The content of this lecture is adapted from the lectures of </a:t>
            </a:r>
          </a:p>
          <a:p>
            <a:pPr algn="ct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CMU and ETH</a:t>
            </a:r>
            <a:endParaRPr lang="en-US" dirty="0"/>
          </a:p>
        </p:txBody>
      </p:sp>
    </p:spTree>
    <p:extLst>
      <p:ext uri="{BB962C8B-B14F-4D97-AF65-F5344CB8AC3E}">
        <p14:creationId xmlns:p14="http://schemas.microsoft.com/office/powerpoint/2010/main" val="263144946"/>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a:extLst>
              <a:ext uri="{FF2B5EF4-FFF2-40B4-BE49-F238E27FC236}">
                <a16:creationId xmlns:a16="http://schemas.microsoft.com/office/drawing/2014/main" id="{B62D54F8-B725-4F3C-82EC-0E088CE5B939}"/>
              </a:ext>
            </a:extLst>
          </p:cNvPr>
          <p:cNvSpPr>
            <a:spLocks noGrp="1"/>
          </p:cNvSpPr>
          <p:nvPr>
            <p:ph type="title"/>
          </p:nvPr>
        </p:nvSpPr>
        <p:spPr/>
        <p:txBody>
          <a:bodyPr/>
          <a:lstStyle/>
          <a:p>
            <a:r>
              <a:rPr lang="en-US" altLang="en-US">
                <a:ea typeface="ＭＳ Ｐゴシック" panose="020B0600070205080204" pitchFamily="34" charset="-128"/>
              </a:rPr>
              <a:t>Ideal Memory</a:t>
            </a:r>
          </a:p>
        </p:txBody>
      </p:sp>
      <p:sp>
        <p:nvSpPr>
          <p:cNvPr id="171010" name="Content Placeholder 2">
            <a:extLst>
              <a:ext uri="{FF2B5EF4-FFF2-40B4-BE49-F238E27FC236}">
                <a16:creationId xmlns:a16="http://schemas.microsoft.com/office/drawing/2014/main" id="{6ED4C4A7-DBC3-40A1-B577-A8F9D15AE5C4}"/>
              </a:ext>
            </a:extLst>
          </p:cNvPr>
          <p:cNvSpPr>
            <a:spLocks noGrp="1"/>
          </p:cNvSpPr>
          <p:nvPr>
            <p:ph idx="1"/>
          </p:nvPr>
        </p:nvSpPr>
        <p:spPr>
          <a:xfrm>
            <a:off x="266700" y="1328283"/>
            <a:ext cx="8610600" cy="5194300"/>
          </a:xfrm>
        </p:spPr>
        <p:txBody>
          <a:bodyPr/>
          <a:lstStyle/>
          <a:p>
            <a:r>
              <a:rPr lang="en-US" altLang="en-US" dirty="0">
                <a:ea typeface="ＭＳ Ｐゴシック" panose="020B0600070205080204" pitchFamily="34" charset="-128"/>
              </a:rPr>
              <a:t>Zero access time (latency)</a:t>
            </a:r>
          </a:p>
          <a:p>
            <a:r>
              <a:rPr lang="en-US" altLang="en-US" dirty="0">
                <a:ea typeface="ＭＳ Ｐゴシック" panose="020B0600070205080204" pitchFamily="34" charset="-128"/>
              </a:rPr>
              <a:t>Infinite capacity</a:t>
            </a:r>
          </a:p>
          <a:p>
            <a:r>
              <a:rPr lang="en-US" altLang="en-US" dirty="0">
                <a:ea typeface="ＭＳ Ｐゴシック" panose="020B0600070205080204" pitchFamily="34" charset="-128"/>
              </a:rPr>
              <a:t>Zero cost</a:t>
            </a:r>
          </a:p>
          <a:p>
            <a:r>
              <a:rPr lang="en-US" altLang="en-US" dirty="0">
                <a:ea typeface="ＭＳ Ｐゴシック" panose="020B0600070205080204" pitchFamily="34" charset="-128"/>
              </a:rPr>
              <a:t>Infinite bandwidth (to support multiple accesses in parallel)</a:t>
            </a:r>
          </a:p>
          <a:p>
            <a:endParaRPr lang="en-US" altLang="en-US" dirty="0">
              <a:ea typeface="ＭＳ Ｐゴシック" panose="020B0600070205080204" pitchFamily="34" charset="-128"/>
            </a:endParaRPr>
          </a:p>
        </p:txBody>
      </p:sp>
      <p:sp>
        <p:nvSpPr>
          <p:cNvPr id="171011" name="Slide Number Placeholder 3">
            <a:extLst>
              <a:ext uri="{FF2B5EF4-FFF2-40B4-BE49-F238E27FC236}">
                <a16:creationId xmlns:a16="http://schemas.microsoft.com/office/drawing/2014/main" id="{968D9484-8E1B-4C5A-849D-9D6A5D50E8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1F16275A-A035-4072-A416-031658C987B1}" type="slidenum">
              <a:rPr lang="en-US" altLang="en-US" sz="1600">
                <a:solidFill>
                  <a:srgbClr val="000000"/>
                </a:solidFill>
                <a:latin typeface="Garamond" panose="02020404030301010803" pitchFamily="18" charset="0"/>
              </a:rPr>
              <a:pPr eaLnBrk="1" hangingPunct="1">
                <a:spcBef>
                  <a:spcPct val="0"/>
                </a:spcBef>
                <a:buClrTx/>
                <a:buSzTx/>
                <a:buFontTx/>
                <a:buNone/>
              </a:pPr>
              <a:t>10</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45810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a:extLst>
              <a:ext uri="{FF2B5EF4-FFF2-40B4-BE49-F238E27FC236}">
                <a16:creationId xmlns:a16="http://schemas.microsoft.com/office/drawing/2014/main" id="{4B82F5B6-5B48-45B3-9AB7-55107AFA87B9}"/>
              </a:ext>
            </a:extLst>
          </p:cNvPr>
          <p:cNvSpPr>
            <a:spLocks noGrp="1"/>
          </p:cNvSpPr>
          <p:nvPr>
            <p:ph type="title"/>
          </p:nvPr>
        </p:nvSpPr>
        <p:spPr/>
        <p:txBody>
          <a:bodyPr/>
          <a:lstStyle/>
          <a:p>
            <a:r>
              <a:rPr lang="en-US" altLang="en-US">
                <a:ea typeface="ＭＳ Ｐゴシック" panose="020B0600070205080204" pitchFamily="34" charset="-128"/>
              </a:rPr>
              <a:t>The Problem</a:t>
            </a:r>
          </a:p>
        </p:txBody>
      </p:sp>
      <p:sp>
        <p:nvSpPr>
          <p:cNvPr id="3" name="Content Placeholder 2">
            <a:extLst>
              <a:ext uri="{FF2B5EF4-FFF2-40B4-BE49-F238E27FC236}">
                <a16:creationId xmlns:a16="http://schemas.microsoft.com/office/drawing/2014/main" id="{C1DE952F-C863-4658-AD0E-A0C3D0B41563}"/>
              </a:ext>
            </a:extLst>
          </p:cNvPr>
          <p:cNvSpPr>
            <a:spLocks noGrp="1"/>
          </p:cNvSpPr>
          <p:nvPr>
            <p:ph idx="1"/>
          </p:nvPr>
        </p:nvSpPr>
        <p:spPr>
          <a:xfrm>
            <a:off x="266700" y="1417638"/>
            <a:ext cx="8610600" cy="5194300"/>
          </a:xfrm>
        </p:spPr>
        <p:txBody>
          <a:bodyPr>
            <a:normAutofit/>
          </a:bodyPr>
          <a:lstStyle/>
          <a:p>
            <a:r>
              <a:rPr lang="en-US" altLang="en-US" dirty="0">
                <a:ea typeface="ＭＳ Ｐゴシック" panose="020B0600070205080204" pitchFamily="34" charset="-128"/>
              </a:rPr>
              <a:t>Ideal memory’s requirements oppose each other</a:t>
            </a:r>
          </a:p>
          <a:p>
            <a:r>
              <a:rPr lang="en-US" altLang="en-US" dirty="0">
                <a:ea typeface="ＭＳ Ｐゴシック" panose="020B0600070205080204" pitchFamily="34" charset="-128"/>
              </a:rPr>
              <a:t>Bigger is slower</a:t>
            </a:r>
          </a:p>
          <a:p>
            <a:pPr lvl="1"/>
            <a:r>
              <a:rPr lang="en-US" altLang="en-US" dirty="0">
                <a:ea typeface="ＭＳ Ｐゴシック" panose="020B0600070205080204" pitchFamily="34" charset="-128"/>
              </a:rPr>
              <a:t>Bigger </a:t>
            </a:r>
            <a:r>
              <a:rPr lang="en-US" altLang="en-US" dirty="0">
                <a:ea typeface="ＭＳ Ｐゴシック" panose="020B0600070205080204" pitchFamily="34" charset="-128"/>
                <a:sym typeface="Wingdings" panose="05000000000000000000" pitchFamily="2" charset="2"/>
              </a:rPr>
              <a:t> Takes longer to determine the location</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Faster is more expensive</a:t>
            </a:r>
          </a:p>
          <a:p>
            <a:pPr lvl="1"/>
            <a:r>
              <a:rPr lang="en-US" altLang="en-US" dirty="0">
                <a:ea typeface="ＭＳ Ｐゴシック" panose="020B0600070205080204" pitchFamily="34" charset="-128"/>
              </a:rPr>
              <a:t>Memory technology: SRAM vs. DRAM vs. Disk vs. Tape</a:t>
            </a:r>
          </a:p>
          <a:p>
            <a:r>
              <a:rPr lang="en-US" altLang="en-US" dirty="0">
                <a:ea typeface="ＭＳ Ｐゴシック" panose="020B0600070205080204" pitchFamily="34" charset="-128"/>
              </a:rPr>
              <a:t>Higher bandwidth is more expensive</a:t>
            </a:r>
          </a:p>
          <a:p>
            <a:pPr lvl="1"/>
            <a:r>
              <a:rPr lang="en-US" altLang="en-US" dirty="0">
                <a:ea typeface="ＭＳ Ｐゴシック" panose="020B0600070205080204" pitchFamily="34" charset="-128"/>
              </a:rPr>
              <a:t>Need more banks, more ports, higher frequency, or faster technology</a:t>
            </a:r>
          </a:p>
        </p:txBody>
      </p:sp>
      <p:sp>
        <p:nvSpPr>
          <p:cNvPr id="172035" name="Slide Number Placeholder 3">
            <a:extLst>
              <a:ext uri="{FF2B5EF4-FFF2-40B4-BE49-F238E27FC236}">
                <a16:creationId xmlns:a16="http://schemas.microsoft.com/office/drawing/2014/main" id="{B8B772F8-ADDA-44FA-BB90-36816E0173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1CF6009C-7BD0-48F5-99EB-791382D20C52}" type="slidenum">
              <a:rPr lang="en-US" altLang="en-US" sz="1600">
                <a:solidFill>
                  <a:srgbClr val="000000"/>
                </a:solidFill>
                <a:latin typeface="Garamond" panose="02020404030301010803" pitchFamily="18" charset="0"/>
              </a:rPr>
              <a:pPr eaLnBrk="1" hangingPunct="1">
                <a:spcBef>
                  <a:spcPct val="0"/>
                </a:spcBef>
                <a:buClrTx/>
                <a:buSzTx/>
                <a:buFontTx/>
                <a:buNone/>
              </a:pPr>
              <a:t>11</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422211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le 1">
            <a:extLst>
              <a:ext uri="{FF2B5EF4-FFF2-40B4-BE49-F238E27FC236}">
                <a16:creationId xmlns:a16="http://schemas.microsoft.com/office/drawing/2014/main" id="{7F316B5C-5F84-430A-9D45-05C50B896211}"/>
              </a:ext>
            </a:extLst>
          </p:cNvPr>
          <p:cNvSpPr>
            <a:spLocks noGrp="1"/>
          </p:cNvSpPr>
          <p:nvPr>
            <p:ph type="title"/>
          </p:nvPr>
        </p:nvSpPr>
        <p:spPr/>
        <p:txBody>
          <a:bodyPr/>
          <a:lstStyle/>
          <a:p>
            <a:r>
              <a:rPr lang="en-US" altLang="en-US">
                <a:ea typeface="ＭＳ Ｐゴシック" panose="020B0600070205080204" pitchFamily="34" charset="-128"/>
              </a:rPr>
              <a:t>Memory Technology: DRAM</a:t>
            </a:r>
          </a:p>
        </p:txBody>
      </p:sp>
      <p:sp>
        <p:nvSpPr>
          <p:cNvPr id="3" name="Content Placeholder 2">
            <a:extLst>
              <a:ext uri="{FF2B5EF4-FFF2-40B4-BE49-F238E27FC236}">
                <a16:creationId xmlns:a16="http://schemas.microsoft.com/office/drawing/2014/main" id="{EF85130F-1140-437A-A128-A4A52AE0BDBB}"/>
              </a:ext>
            </a:extLst>
          </p:cNvPr>
          <p:cNvSpPr>
            <a:spLocks noGrp="1"/>
          </p:cNvSpPr>
          <p:nvPr>
            <p:ph idx="1"/>
          </p:nvPr>
        </p:nvSpPr>
        <p:spPr>
          <a:xfrm>
            <a:off x="72571" y="1344612"/>
            <a:ext cx="8610600" cy="5194300"/>
          </a:xfrm>
        </p:spPr>
        <p:txBody>
          <a:bodyPr>
            <a:normAutofit lnSpcReduction="10000"/>
          </a:bodyPr>
          <a:lstStyle/>
          <a:p>
            <a:r>
              <a:rPr lang="en-US" altLang="en-US" dirty="0">
                <a:ea typeface="ＭＳ Ｐゴシック" panose="020B0600070205080204" pitchFamily="34" charset="-128"/>
              </a:rPr>
              <a:t>Dynamic random access memory</a:t>
            </a:r>
          </a:p>
          <a:p>
            <a:r>
              <a:rPr lang="en-US" altLang="en-US" dirty="0">
                <a:ea typeface="ＭＳ Ｐゴシック" panose="020B0600070205080204" pitchFamily="34" charset="-128"/>
              </a:rPr>
              <a:t>Capacitor charge state indicates stored value</a:t>
            </a:r>
          </a:p>
          <a:p>
            <a:pPr lvl="1"/>
            <a:r>
              <a:rPr lang="en-US" altLang="en-US" dirty="0">
                <a:ea typeface="ＭＳ Ｐゴシック" panose="020B0600070205080204" pitchFamily="34" charset="-128"/>
              </a:rPr>
              <a:t>Whether the capacitor is charged or discharged indicates storage of 1 or 0</a:t>
            </a:r>
          </a:p>
          <a:p>
            <a:pPr lvl="1"/>
            <a:r>
              <a:rPr lang="en-US" altLang="en-US" dirty="0">
                <a:ea typeface="ＭＳ Ｐゴシック" panose="020B0600070205080204" pitchFamily="34" charset="-128"/>
              </a:rPr>
              <a:t>1 capacitor</a:t>
            </a:r>
          </a:p>
          <a:p>
            <a:pPr lvl="1"/>
            <a:r>
              <a:rPr lang="en-US" altLang="en-US" dirty="0">
                <a:ea typeface="ＭＳ Ｐゴシック" panose="020B0600070205080204" pitchFamily="34" charset="-128"/>
              </a:rPr>
              <a:t>1 access transistor</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Capacitor leaks through the RC path</a:t>
            </a:r>
          </a:p>
          <a:p>
            <a:pPr lvl="1"/>
            <a:r>
              <a:rPr lang="en-US" altLang="en-US" dirty="0">
                <a:ea typeface="ＭＳ Ｐゴシック" panose="020B0600070205080204" pitchFamily="34" charset="-128"/>
              </a:rPr>
              <a:t>DRAM cell loses charge over time</a:t>
            </a:r>
          </a:p>
          <a:p>
            <a:pPr lvl="1"/>
            <a:r>
              <a:rPr lang="en-US" altLang="en-US" dirty="0">
                <a:ea typeface="ＭＳ Ｐゴシック" panose="020B0600070205080204" pitchFamily="34" charset="-128"/>
              </a:rPr>
              <a:t>DRAM cell needs to be refreshed</a:t>
            </a:r>
          </a:p>
        </p:txBody>
      </p:sp>
      <p:sp>
        <p:nvSpPr>
          <p:cNvPr id="173059" name="Slide Number Placeholder 3">
            <a:extLst>
              <a:ext uri="{FF2B5EF4-FFF2-40B4-BE49-F238E27FC236}">
                <a16:creationId xmlns:a16="http://schemas.microsoft.com/office/drawing/2014/main" id="{648743DA-57F6-4466-A004-87F1E81BDF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F53AFEC8-FF8C-49EB-ADCC-451CC6762AFF}" type="slidenum">
              <a:rPr lang="en-US" altLang="en-US" sz="1600">
                <a:solidFill>
                  <a:srgbClr val="000000"/>
                </a:solidFill>
                <a:latin typeface="Garamond" panose="02020404030301010803" pitchFamily="18" charset="0"/>
              </a:rPr>
              <a:pPr eaLnBrk="1" hangingPunct="1">
                <a:spcBef>
                  <a:spcPct val="0"/>
                </a:spcBef>
                <a:buClrTx/>
                <a:buSzTx/>
                <a:buFontTx/>
                <a:buNone/>
              </a:pPr>
              <a:t>12</a:t>
            </a:fld>
            <a:endParaRPr lang="en-US" altLang="en-US" sz="1600">
              <a:solidFill>
                <a:srgbClr val="000000"/>
              </a:solidFill>
              <a:latin typeface="Garamond" panose="02020404030301010803" pitchFamily="18" charset="0"/>
            </a:endParaRPr>
          </a:p>
        </p:txBody>
      </p:sp>
      <p:grpSp>
        <p:nvGrpSpPr>
          <p:cNvPr id="18" name="Group 17">
            <a:extLst>
              <a:ext uri="{FF2B5EF4-FFF2-40B4-BE49-F238E27FC236}">
                <a16:creationId xmlns:a16="http://schemas.microsoft.com/office/drawing/2014/main" id="{1963CE35-FB39-4413-BEBD-8260B31A8EDD}"/>
              </a:ext>
            </a:extLst>
          </p:cNvPr>
          <p:cNvGrpSpPr>
            <a:grpSpLocks/>
          </p:cNvGrpSpPr>
          <p:nvPr/>
        </p:nvGrpSpPr>
        <p:grpSpPr bwMode="auto">
          <a:xfrm>
            <a:off x="6280150" y="3581400"/>
            <a:ext cx="2635250" cy="2133600"/>
            <a:chOff x="466725" y="3276600"/>
            <a:chExt cx="2635250" cy="2133600"/>
          </a:xfrm>
        </p:grpSpPr>
        <p:sp>
          <p:nvSpPr>
            <p:cNvPr id="173066" name="Freeform 4">
              <a:extLst>
                <a:ext uri="{FF2B5EF4-FFF2-40B4-BE49-F238E27FC236}">
                  <a16:creationId xmlns:a16="http://schemas.microsoft.com/office/drawing/2014/main" id="{0A4D9C53-2264-4E13-B152-BE1C7AF2607B}"/>
                </a:ext>
              </a:extLst>
            </p:cNvPr>
            <p:cNvSpPr>
              <a:spLocks/>
            </p:cNvSpPr>
            <p:nvPr/>
          </p:nvSpPr>
          <p:spPr bwMode="auto">
            <a:xfrm>
              <a:off x="1152525" y="44196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3067" name="Line 5">
              <a:extLst>
                <a:ext uri="{FF2B5EF4-FFF2-40B4-BE49-F238E27FC236}">
                  <a16:creationId xmlns:a16="http://schemas.microsoft.com/office/drawing/2014/main" id="{1A1F603A-47FC-4A34-BA4A-D47931B702BE}"/>
                </a:ext>
              </a:extLst>
            </p:cNvPr>
            <p:cNvSpPr>
              <a:spLocks noChangeShapeType="1"/>
            </p:cNvSpPr>
            <p:nvPr/>
          </p:nvSpPr>
          <p:spPr bwMode="auto">
            <a:xfrm>
              <a:off x="1381125" y="4343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8" name="Oval 6">
              <a:extLst>
                <a:ext uri="{FF2B5EF4-FFF2-40B4-BE49-F238E27FC236}">
                  <a16:creationId xmlns:a16="http://schemas.microsoft.com/office/drawing/2014/main" id="{26653B1C-1D99-4DC1-8711-AF7AED72BF14}"/>
                </a:ext>
              </a:extLst>
            </p:cNvPr>
            <p:cNvSpPr>
              <a:spLocks noChangeArrowheads="1"/>
            </p:cNvSpPr>
            <p:nvPr/>
          </p:nvSpPr>
          <p:spPr bwMode="auto">
            <a:xfrm flipH="1">
              <a:off x="1457325" y="41910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3069" name="Line 7">
              <a:extLst>
                <a:ext uri="{FF2B5EF4-FFF2-40B4-BE49-F238E27FC236}">
                  <a16:creationId xmlns:a16="http://schemas.microsoft.com/office/drawing/2014/main" id="{BCFFDBA5-956B-4472-8B64-D053F70B90C0}"/>
                </a:ext>
              </a:extLst>
            </p:cNvPr>
            <p:cNvSpPr>
              <a:spLocks noChangeShapeType="1"/>
            </p:cNvSpPr>
            <p:nvPr/>
          </p:nvSpPr>
          <p:spPr bwMode="auto">
            <a:xfrm>
              <a:off x="1152525" y="32766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70" name="Line 8">
              <a:extLst>
                <a:ext uri="{FF2B5EF4-FFF2-40B4-BE49-F238E27FC236}">
                  <a16:creationId xmlns:a16="http://schemas.microsoft.com/office/drawing/2014/main" id="{06FCD51C-210F-4669-AFAD-CA6D04DF5E34}"/>
                </a:ext>
              </a:extLst>
            </p:cNvPr>
            <p:cNvSpPr>
              <a:spLocks noChangeShapeType="1"/>
            </p:cNvSpPr>
            <p:nvPr/>
          </p:nvSpPr>
          <p:spPr bwMode="auto">
            <a:xfrm>
              <a:off x="466725" y="3810000"/>
              <a:ext cx="197167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71" name="Line 9">
              <a:extLst>
                <a:ext uri="{FF2B5EF4-FFF2-40B4-BE49-F238E27FC236}">
                  <a16:creationId xmlns:a16="http://schemas.microsoft.com/office/drawing/2014/main" id="{A0408D9E-8418-4E14-94FF-38EC232CA480}"/>
                </a:ext>
              </a:extLst>
            </p:cNvPr>
            <p:cNvSpPr>
              <a:spLocks noChangeShapeType="1"/>
            </p:cNvSpPr>
            <p:nvPr/>
          </p:nvSpPr>
          <p:spPr bwMode="auto">
            <a:xfrm>
              <a:off x="1533525" y="38100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72" name="Text Box 10">
              <a:extLst>
                <a:ext uri="{FF2B5EF4-FFF2-40B4-BE49-F238E27FC236}">
                  <a16:creationId xmlns:a16="http://schemas.microsoft.com/office/drawing/2014/main" id="{6A0B3110-92F5-417C-B92C-82BC312074D5}"/>
                </a:ext>
              </a:extLst>
            </p:cNvPr>
            <p:cNvSpPr txBox="1">
              <a:spLocks noChangeArrowheads="1"/>
            </p:cNvSpPr>
            <p:nvPr/>
          </p:nvSpPr>
          <p:spPr bwMode="auto">
            <a:xfrm>
              <a:off x="1800225" y="3487738"/>
              <a:ext cx="1301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row enable</a:t>
              </a:r>
            </a:p>
          </p:txBody>
        </p:sp>
        <p:sp>
          <p:nvSpPr>
            <p:cNvPr id="173073" name="Text Box 11">
              <a:extLst>
                <a:ext uri="{FF2B5EF4-FFF2-40B4-BE49-F238E27FC236}">
                  <a16:creationId xmlns:a16="http://schemas.microsoft.com/office/drawing/2014/main" id="{66E1199B-8DB2-438D-92C3-0DD0B77C6DD9}"/>
                </a:ext>
              </a:extLst>
            </p:cNvPr>
            <p:cNvSpPr txBox="1">
              <a:spLocks noChangeArrowheads="1"/>
            </p:cNvSpPr>
            <p:nvPr/>
          </p:nvSpPr>
          <p:spPr bwMode="auto">
            <a:xfrm rot="-5400000">
              <a:off x="525463" y="447357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_bitline</a:t>
              </a:r>
            </a:p>
          </p:txBody>
        </p:sp>
      </p:grpSp>
      <p:sp>
        <p:nvSpPr>
          <p:cNvPr id="173061" name="Line 30">
            <a:extLst>
              <a:ext uri="{FF2B5EF4-FFF2-40B4-BE49-F238E27FC236}">
                <a16:creationId xmlns:a16="http://schemas.microsoft.com/office/drawing/2014/main" id="{A5F41B76-D185-4ED0-8B6B-0B3E373A80C1}"/>
              </a:ext>
            </a:extLst>
          </p:cNvPr>
          <p:cNvSpPr>
            <a:spLocks noChangeShapeType="1"/>
          </p:cNvSpPr>
          <p:nvPr/>
        </p:nvSpPr>
        <p:spPr bwMode="auto">
          <a:xfrm>
            <a:off x="7794625" y="4953000"/>
            <a:ext cx="1588"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2" name="Line 31">
            <a:extLst>
              <a:ext uri="{FF2B5EF4-FFF2-40B4-BE49-F238E27FC236}">
                <a16:creationId xmlns:a16="http://schemas.microsoft.com/office/drawing/2014/main" id="{49BBFA8F-1CE9-4618-BEFA-9249CF5EAB82}"/>
              </a:ext>
            </a:extLst>
          </p:cNvPr>
          <p:cNvSpPr>
            <a:spLocks noChangeShapeType="1"/>
          </p:cNvSpPr>
          <p:nvPr/>
        </p:nvSpPr>
        <p:spPr bwMode="auto">
          <a:xfrm>
            <a:off x="7642225" y="5105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3" name="Line 32">
            <a:extLst>
              <a:ext uri="{FF2B5EF4-FFF2-40B4-BE49-F238E27FC236}">
                <a16:creationId xmlns:a16="http://schemas.microsoft.com/office/drawing/2014/main" id="{0B681B81-474D-439B-BBFB-208B826CE776}"/>
              </a:ext>
            </a:extLst>
          </p:cNvPr>
          <p:cNvSpPr>
            <a:spLocks noChangeShapeType="1"/>
          </p:cNvSpPr>
          <p:nvPr/>
        </p:nvSpPr>
        <p:spPr bwMode="auto">
          <a:xfrm>
            <a:off x="7642225" y="5181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4" name="Line 35">
            <a:extLst>
              <a:ext uri="{FF2B5EF4-FFF2-40B4-BE49-F238E27FC236}">
                <a16:creationId xmlns:a16="http://schemas.microsoft.com/office/drawing/2014/main" id="{40ED8915-C083-42AB-B5A1-C4DE5C6B3643}"/>
              </a:ext>
            </a:extLst>
          </p:cNvPr>
          <p:cNvSpPr>
            <a:spLocks noChangeShapeType="1"/>
          </p:cNvSpPr>
          <p:nvPr/>
        </p:nvSpPr>
        <p:spPr bwMode="auto">
          <a:xfrm>
            <a:off x="7794625" y="51816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3065" name="AutoShape 36">
            <a:extLst>
              <a:ext uri="{FF2B5EF4-FFF2-40B4-BE49-F238E27FC236}">
                <a16:creationId xmlns:a16="http://schemas.microsoft.com/office/drawing/2014/main" id="{096A8356-CA2E-43A0-9BEA-8321007541D0}"/>
              </a:ext>
            </a:extLst>
          </p:cNvPr>
          <p:cNvSpPr>
            <a:spLocks noChangeArrowheads="1"/>
          </p:cNvSpPr>
          <p:nvPr/>
        </p:nvSpPr>
        <p:spPr bwMode="auto">
          <a:xfrm flipV="1">
            <a:off x="7642225" y="5410200"/>
            <a:ext cx="304800" cy="2286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89138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95DF4-EF98-43CB-9578-25D4D94A5131}"/>
              </a:ext>
            </a:extLst>
          </p:cNvPr>
          <p:cNvSpPr>
            <a:spLocks noGrp="1"/>
          </p:cNvSpPr>
          <p:nvPr>
            <p:ph idx="1"/>
          </p:nvPr>
        </p:nvSpPr>
        <p:spPr>
          <a:xfrm>
            <a:off x="228600" y="996950"/>
            <a:ext cx="8610600" cy="5194300"/>
          </a:xfrm>
        </p:spPr>
        <p:txBody>
          <a:bodyPr/>
          <a:lstStyle/>
          <a:p>
            <a:r>
              <a:rPr lang="en-US" altLang="en-US" sz="2800" dirty="0">
                <a:ea typeface="ＭＳ Ｐゴシック" panose="020B0600070205080204" pitchFamily="34" charset="-128"/>
              </a:rPr>
              <a:t>Static random access memory</a:t>
            </a:r>
          </a:p>
          <a:p>
            <a:r>
              <a:rPr lang="en-US" altLang="en-US" sz="2800" dirty="0">
                <a:ea typeface="ＭＳ Ｐゴシック" panose="020B0600070205080204" pitchFamily="34" charset="-128"/>
              </a:rPr>
              <a:t>Two cross coupled inverters store a single bit</a:t>
            </a:r>
          </a:p>
          <a:p>
            <a:pPr lvl="1"/>
            <a:r>
              <a:rPr lang="en-US" altLang="en-US" sz="2400" dirty="0">
                <a:ea typeface="ＭＳ Ｐゴシック" panose="020B0600070205080204" pitchFamily="34" charset="-128"/>
              </a:rPr>
              <a:t>Feedback path enables the stored value to persist in the “cell”</a:t>
            </a:r>
          </a:p>
          <a:p>
            <a:pPr lvl="1"/>
            <a:r>
              <a:rPr lang="en-US" altLang="en-US" sz="2400" dirty="0">
                <a:ea typeface="ＭＳ Ｐゴシック" panose="020B0600070205080204" pitchFamily="34" charset="-128"/>
              </a:rPr>
              <a:t>4 transistors for storage</a:t>
            </a:r>
          </a:p>
          <a:p>
            <a:pPr lvl="1"/>
            <a:r>
              <a:rPr lang="en-US" altLang="en-US" sz="2400" dirty="0">
                <a:ea typeface="ＭＳ Ｐゴシック" panose="020B0600070205080204" pitchFamily="34" charset="-128"/>
              </a:rPr>
              <a:t>2 transistors for access</a:t>
            </a:r>
          </a:p>
          <a:p>
            <a:endParaRPr lang="en-US" altLang="en-US" dirty="0">
              <a:ea typeface="ＭＳ Ｐゴシック" panose="020B0600070205080204" pitchFamily="34" charset="-128"/>
            </a:endParaRPr>
          </a:p>
        </p:txBody>
      </p:sp>
      <p:sp>
        <p:nvSpPr>
          <p:cNvPr id="174082" name="Title 1">
            <a:extLst>
              <a:ext uri="{FF2B5EF4-FFF2-40B4-BE49-F238E27FC236}">
                <a16:creationId xmlns:a16="http://schemas.microsoft.com/office/drawing/2014/main" id="{2670F78E-1E2C-4C04-B80E-2A7B83CEC320}"/>
              </a:ext>
            </a:extLst>
          </p:cNvPr>
          <p:cNvSpPr>
            <a:spLocks noGrp="1"/>
          </p:cNvSpPr>
          <p:nvPr>
            <p:ph type="title"/>
          </p:nvPr>
        </p:nvSpPr>
        <p:spPr>
          <a:xfrm>
            <a:off x="457200" y="48986"/>
            <a:ext cx="8229600" cy="1143000"/>
          </a:xfrm>
        </p:spPr>
        <p:txBody>
          <a:bodyPr/>
          <a:lstStyle/>
          <a:p>
            <a:r>
              <a:rPr lang="en-US" altLang="en-US" dirty="0">
                <a:ea typeface="ＭＳ Ｐゴシック" panose="020B0600070205080204" pitchFamily="34" charset="-128"/>
              </a:rPr>
              <a:t>Memory Technology: SRAM</a:t>
            </a:r>
          </a:p>
        </p:txBody>
      </p:sp>
      <p:sp>
        <p:nvSpPr>
          <p:cNvPr id="174083" name="Slide Number Placeholder 3">
            <a:extLst>
              <a:ext uri="{FF2B5EF4-FFF2-40B4-BE49-F238E27FC236}">
                <a16:creationId xmlns:a16="http://schemas.microsoft.com/office/drawing/2014/main" id="{4892EF2F-F683-4186-9615-03F964B7083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7083D7D6-6347-43F9-B901-258BBDFF6398}" type="slidenum">
              <a:rPr lang="en-US" altLang="en-US" sz="1600">
                <a:solidFill>
                  <a:srgbClr val="000000"/>
                </a:solidFill>
                <a:latin typeface="Garamond" panose="02020404030301010803" pitchFamily="18" charset="0"/>
              </a:rPr>
              <a:pPr eaLnBrk="1" hangingPunct="1">
                <a:spcBef>
                  <a:spcPct val="0"/>
                </a:spcBef>
                <a:buClrTx/>
                <a:buSzTx/>
                <a:buFontTx/>
                <a:buNone/>
              </a:pPr>
              <a:t>13</a:t>
            </a:fld>
            <a:endParaRPr lang="en-US" altLang="en-US" sz="1600">
              <a:solidFill>
                <a:srgbClr val="000000"/>
              </a:solidFill>
              <a:latin typeface="Garamond" panose="02020404030301010803" pitchFamily="18" charset="0"/>
            </a:endParaRPr>
          </a:p>
        </p:txBody>
      </p:sp>
      <p:grpSp>
        <p:nvGrpSpPr>
          <p:cNvPr id="174084" name="Group 22">
            <a:extLst>
              <a:ext uri="{FF2B5EF4-FFF2-40B4-BE49-F238E27FC236}">
                <a16:creationId xmlns:a16="http://schemas.microsoft.com/office/drawing/2014/main" id="{E3434E9A-6652-4E06-BA4C-5D296D0389C5}"/>
              </a:ext>
            </a:extLst>
          </p:cNvPr>
          <p:cNvGrpSpPr>
            <a:grpSpLocks/>
          </p:cNvGrpSpPr>
          <p:nvPr/>
        </p:nvGrpSpPr>
        <p:grpSpPr bwMode="auto">
          <a:xfrm>
            <a:off x="2590800" y="4675188"/>
            <a:ext cx="1143000" cy="990600"/>
            <a:chOff x="3600" y="960"/>
            <a:chExt cx="864" cy="816"/>
          </a:xfrm>
        </p:grpSpPr>
        <p:grpSp>
          <p:nvGrpSpPr>
            <p:cNvPr id="174101" name="Group 23">
              <a:extLst>
                <a:ext uri="{FF2B5EF4-FFF2-40B4-BE49-F238E27FC236}">
                  <a16:creationId xmlns:a16="http://schemas.microsoft.com/office/drawing/2014/main" id="{A813968E-8143-4410-9518-D574123AA973}"/>
                </a:ext>
              </a:extLst>
            </p:cNvPr>
            <p:cNvGrpSpPr>
              <a:grpSpLocks/>
            </p:cNvGrpSpPr>
            <p:nvPr/>
          </p:nvGrpSpPr>
          <p:grpSpPr bwMode="auto">
            <a:xfrm>
              <a:off x="3840" y="960"/>
              <a:ext cx="384" cy="384"/>
              <a:chOff x="3600" y="960"/>
              <a:chExt cx="384" cy="384"/>
            </a:xfrm>
          </p:grpSpPr>
          <p:sp>
            <p:nvSpPr>
              <p:cNvPr id="174106" name="AutoShape 24">
                <a:extLst>
                  <a:ext uri="{FF2B5EF4-FFF2-40B4-BE49-F238E27FC236}">
                    <a16:creationId xmlns:a16="http://schemas.microsoft.com/office/drawing/2014/main" id="{0F9C59E8-57E6-40E4-ABED-6B16F291921C}"/>
                  </a:ext>
                </a:extLst>
              </p:cNvPr>
              <p:cNvSpPr>
                <a:spLocks noChangeArrowheads="1"/>
              </p:cNvSpPr>
              <p:nvPr/>
            </p:nvSpPr>
            <p:spPr bwMode="auto">
              <a:xfrm rot="5400000">
                <a:off x="3552" y="1008"/>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107" name="Oval 25">
                <a:extLst>
                  <a:ext uri="{FF2B5EF4-FFF2-40B4-BE49-F238E27FC236}">
                    <a16:creationId xmlns:a16="http://schemas.microsoft.com/office/drawing/2014/main" id="{415D5BEB-9570-4DD1-BCDB-29731C2BB31B}"/>
                  </a:ext>
                </a:extLst>
              </p:cNvPr>
              <p:cNvSpPr>
                <a:spLocks noChangeArrowheads="1"/>
              </p:cNvSpPr>
              <p:nvPr/>
            </p:nvSpPr>
            <p:spPr bwMode="auto">
              <a:xfrm>
                <a:off x="3888" y="1104"/>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sp>
          <p:nvSpPr>
            <p:cNvPr id="174102" name="AutoShape 26">
              <a:extLst>
                <a:ext uri="{FF2B5EF4-FFF2-40B4-BE49-F238E27FC236}">
                  <a16:creationId xmlns:a16="http://schemas.microsoft.com/office/drawing/2014/main" id="{14017685-8562-474C-A4A8-66DCF80A5E78}"/>
                </a:ext>
              </a:extLst>
            </p:cNvPr>
            <p:cNvSpPr>
              <a:spLocks noChangeArrowheads="1"/>
            </p:cNvSpPr>
            <p:nvPr/>
          </p:nvSpPr>
          <p:spPr bwMode="auto">
            <a:xfrm rot="16200000" flipH="1">
              <a:off x="3888" y="1440"/>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103" name="Oval 27">
              <a:extLst>
                <a:ext uri="{FF2B5EF4-FFF2-40B4-BE49-F238E27FC236}">
                  <a16:creationId xmlns:a16="http://schemas.microsoft.com/office/drawing/2014/main" id="{ACDEFFE8-AA03-4C17-AAC6-BE0026B98BD4}"/>
                </a:ext>
              </a:extLst>
            </p:cNvPr>
            <p:cNvSpPr>
              <a:spLocks noChangeArrowheads="1"/>
            </p:cNvSpPr>
            <p:nvPr/>
          </p:nvSpPr>
          <p:spPr bwMode="auto">
            <a:xfrm flipH="1">
              <a:off x="3840" y="1536"/>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104" name="Freeform 28">
              <a:extLst>
                <a:ext uri="{FF2B5EF4-FFF2-40B4-BE49-F238E27FC236}">
                  <a16:creationId xmlns:a16="http://schemas.microsoft.com/office/drawing/2014/main" id="{62574F0E-0507-428D-9512-D42C258A08BE}"/>
                </a:ext>
              </a:extLst>
            </p:cNvPr>
            <p:cNvSpPr>
              <a:spLocks/>
            </p:cNvSpPr>
            <p:nvPr/>
          </p:nvSpPr>
          <p:spPr bwMode="auto">
            <a:xfrm>
              <a:off x="4224"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4105" name="Freeform 29">
              <a:extLst>
                <a:ext uri="{FF2B5EF4-FFF2-40B4-BE49-F238E27FC236}">
                  <a16:creationId xmlns:a16="http://schemas.microsoft.com/office/drawing/2014/main" id="{4BE74BF9-131E-4DE5-B2CC-12B6626A09BE}"/>
                </a:ext>
              </a:extLst>
            </p:cNvPr>
            <p:cNvSpPr>
              <a:spLocks/>
            </p:cNvSpPr>
            <p:nvPr/>
          </p:nvSpPr>
          <p:spPr bwMode="auto">
            <a:xfrm flipH="1">
              <a:off x="3600"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28" name="Group 27">
            <a:extLst>
              <a:ext uri="{FF2B5EF4-FFF2-40B4-BE49-F238E27FC236}">
                <a16:creationId xmlns:a16="http://schemas.microsoft.com/office/drawing/2014/main" id="{E9758F33-868A-4A3D-8F73-BF8C8BD245F8}"/>
              </a:ext>
            </a:extLst>
          </p:cNvPr>
          <p:cNvGrpSpPr>
            <a:grpSpLocks/>
          </p:cNvGrpSpPr>
          <p:nvPr/>
        </p:nvGrpSpPr>
        <p:grpSpPr bwMode="auto">
          <a:xfrm>
            <a:off x="1066800" y="3810000"/>
            <a:ext cx="4267200" cy="2133600"/>
            <a:chOff x="-2438400" y="2971800"/>
            <a:chExt cx="4267200" cy="2133600"/>
          </a:xfrm>
        </p:grpSpPr>
        <p:sp>
          <p:nvSpPr>
            <p:cNvPr id="174086" name="Line 37">
              <a:extLst>
                <a:ext uri="{FF2B5EF4-FFF2-40B4-BE49-F238E27FC236}">
                  <a16:creationId xmlns:a16="http://schemas.microsoft.com/office/drawing/2014/main" id="{E78A06A2-602E-4793-BAE7-7F35CADFBD71}"/>
                </a:ext>
              </a:extLst>
            </p:cNvPr>
            <p:cNvSpPr>
              <a:spLocks noChangeShapeType="1"/>
            </p:cNvSpPr>
            <p:nvPr/>
          </p:nvSpPr>
          <p:spPr bwMode="auto">
            <a:xfrm>
              <a:off x="-2438400" y="3505200"/>
              <a:ext cx="42672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nvGrpSpPr>
            <p:cNvPr id="174087" name="Group 26">
              <a:extLst>
                <a:ext uri="{FF2B5EF4-FFF2-40B4-BE49-F238E27FC236}">
                  <a16:creationId xmlns:a16="http://schemas.microsoft.com/office/drawing/2014/main" id="{9F6D5E12-FF87-4DDE-8925-478F8568AA7A}"/>
                </a:ext>
              </a:extLst>
            </p:cNvPr>
            <p:cNvGrpSpPr>
              <a:grpSpLocks/>
            </p:cNvGrpSpPr>
            <p:nvPr/>
          </p:nvGrpSpPr>
          <p:grpSpPr bwMode="auto">
            <a:xfrm>
              <a:off x="-2092325" y="2971800"/>
              <a:ext cx="3498850" cy="2133600"/>
              <a:chOff x="-2092325" y="2971800"/>
              <a:chExt cx="3498850" cy="2133600"/>
            </a:xfrm>
          </p:grpSpPr>
          <p:sp>
            <p:nvSpPr>
              <p:cNvPr id="174088" name="Freeform 30">
                <a:extLst>
                  <a:ext uri="{FF2B5EF4-FFF2-40B4-BE49-F238E27FC236}">
                    <a16:creationId xmlns:a16="http://schemas.microsoft.com/office/drawing/2014/main" id="{C9C220D4-32EF-493C-80F4-C734065934D2}"/>
                  </a:ext>
                </a:extLst>
              </p:cNvPr>
              <p:cNvSpPr>
                <a:spLocks/>
              </p:cNvSpPr>
              <p:nvPr/>
            </p:nvSpPr>
            <p:spPr bwMode="auto">
              <a:xfrm>
                <a:off x="-1752600" y="4114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4089" name="Freeform 31">
                <a:extLst>
                  <a:ext uri="{FF2B5EF4-FFF2-40B4-BE49-F238E27FC236}">
                    <a16:creationId xmlns:a16="http://schemas.microsoft.com/office/drawing/2014/main" id="{78E2DC64-DB53-4F27-8A88-729D8F408B75}"/>
                  </a:ext>
                </a:extLst>
              </p:cNvPr>
              <p:cNvSpPr>
                <a:spLocks/>
              </p:cNvSpPr>
              <p:nvPr/>
            </p:nvSpPr>
            <p:spPr bwMode="auto">
              <a:xfrm flipH="1">
                <a:off x="228600" y="4114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4090" name="Line 32">
                <a:extLst>
                  <a:ext uri="{FF2B5EF4-FFF2-40B4-BE49-F238E27FC236}">
                    <a16:creationId xmlns:a16="http://schemas.microsoft.com/office/drawing/2014/main" id="{DF73F582-C460-43EE-B1D0-A4ABF3E338E1}"/>
                  </a:ext>
                </a:extLst>
              </p:cNvPr>
              <p:cNvSpPr>
                <a:spLocks noChangeShapeType="1"/>
              </p:cNvSpPr>
              <p:nvPr/>
            </p:nvSpPr>
            <p:spPr bwMode="auto">
              <a:xfrm>
                <a:off x="-1524000" y="4038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1" name="Oval 33">
                <a:extLst>
                  <a:ext uri="{FF2B5EF4-FFF2-40B4-BE49-F238E27FC236}">
                    <a16:creationId xmlns:a16="http://schemas.microsoft.com/office/drawing/2014/main" id="{603176A9-7991-4F98-92CF-F19245293D63}"/>
                  </a:ext>
                </a:extLst>
              </p:cNvPr>
              <p:cNvSpPr>
                <a:spLocks noChangeArrowheads="1"/>
              </p:cNvSpPr>
              <p:nvPr/>
            </p:nvSpPr>
            <p:spPr bwMode="auto">
              <a:xfrm flipH="1">
                <a:off x="-1447800" y="3886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092" name="Oval 34">
                <a:extLst>
                  <a:ext uri="{FF2B5EF4-FFF2-40B4-BE49-F238E27FC236}">
                    <a16:creationId xmlns:a16="http://schemas.microsoft.com/office/drawing/2014/main" id="{72E431CD-1090-4A7D-B662-3653D1B6458F}"/>
                  </a:ext>
                </a:extLst>
              </p:cNvPr>
              <p:cNvSpPr>
                <a:spLocks noChangeArrowheads="1"/>
              </p:cNvSpPr>
              <p:nvPr/>
            </p:nvSpPr>
            <p:spPr bwMode="auto">
              <a:xfrm flipH="1">
                <a:off x="609600" y="3886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4093" name="Line 35">
                <a:extLst>
                  <a:ext uri="{FF2B5EF4-FFF2-40B4-BE49-F238E27FC236}">
                    <a16:creationId xmlns:a16="http://schemas.microsoft.com/office/drawing/2014/main" id="{70493BBD-6CC1-4A30-B0C8-1ADF1645A1D1}"/>
                  </a:ext>
                </a:extLst>
              </p:cNvPr>
              <p:cNvSpPr>
                <a:spLocks noChangeShapeType="1"/>
              </p:cNvSpPr>
              <p:nvPr/>
            </p:nvSpPr>
            <p:spPr bwMode="auto">
              <a:xfrm>
                <a:off x="-1752600" y="2971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4" name="Line 36">
                <a:extLst>
                  <a:ext uri="{FF2B5EF4-FFF2-40B4-BE49-F238E27FC236}">
                    <a16:creationId xmlns:a16="http://schemas.microsoft.com/office/drawing/2014/main" id="{D3F59717-8CAA-4368-AF28-8659E15EA5E6}"/>
                  </a:ext>
                </a:extLst>
              </p:cNvPr>
              <p:cNvSpPr>
                <a:spLocks noChangeShapeType="1"/>
              </p:cNvSpPr>
              <p:nvPr/>
            </p:nvSpPr>
            <p:spPr bwMode="auto">
              <a:xfrm>
                <a:off x="1066800" y="2971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5" name="Line 38">
                <a:extLst>
                  <a:ext uri="{FF2B5EF4-FFF2-40B4-BE49-F238E27FC236}">
                    <a16:creationId xmlns:a16="http://schemas.microsoft.com/office/drawing/2014/main" id="{B471DB12-12EA-4CF1-A4FA-2043B03FBCB7}"/>
                  </a:ext>
                </a:extLst>
              </p:cNvPr>
              <p:cNvSpPr>
                <a:spLocks noChangeShapeType="1"/>
              </p:cNvSpPr>
              <p:nvPr/>
            </p:nvSpPr>
            <p:spPr bwMode="auto">
              <a:xfrm>
                <a:off x="-1371600" y="3505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6" name="Line 39">
                <a:extLst>
                  <a:ext uri="{FF2B5EF4-FFF2-40B4-BE49-F238E27FC236}">
                    <a16:creationId xmlns:a16="http://schemas.microsoft.com/office/drawing/2014/main" id="{C1EBFE60-DB57-45EC-B045-C7908BF86686}"/>
                  </a:ext>
                </a:extLst>
              </p:cNvPr>
              <p:cNvSpPr>
                <a:spLocks noChangeShapeType="1"/>
              </p:cNvSpPr>
              <p:nvPr/>
            </p:nvSpPr>
            <p:spPr bwMode="auto">
              <a:xfrm>
                <a:off x="685800" y="3505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7" name="Line 40">
                <a:extLst>
                  <a:ext uri="{FF2B5EF4-FFF2-40B4-BE49-F238E27FC236}">
                    <a16:creationId xmlns:a16="http://schemas.microsoft.com/office/drawing/2014/main" id="{5BD295B6-5A85-453C-B3BC-19910D8BDFD2}"/>
                  </a:ext>
                </a:extLst>
              </p:cNvPr>
              <p:cNvSpPr>
                <a:spLocks noChangeShapeType="1"/>
              </p:cNvSpPr>
              <p:nvPr/>
            </p:nvSpPr>
            <p:spPr bwMode="auto">
              <a:xfrm>
                <a:off x="533400" y="4038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4098" name="Text Box 41">
                <a:extLst>
                  <a:ext uri="{FF2B5EF4-FFF2-40B4-BE49-F238E27FC236}">
                    <a16:creationId xmlns:a16="http://schemas.microsoft.com/office/drawing/2014/main" id="{841A2BE3-72B0-4FEE-8C68-05A73D8923E6}"/>
                  </a:ext>
                </a:extLst>
              </p:cNvPr>
              <p:cNvSpPr txBox="1">
                <a:spLocks noChangeArrowheads="1"/>
              </p:cNvSpPr>
              <p:nvPr/>
            </p:nvSpPr>
            <p:spPr bwMode="auto">
              <a:xfrm>
                <a:off x="-1060450" y="3182938"/>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row select</a:t>
                </a:r>
              </a:p>
            </p:txBody>
          </p:sp>
          <p:sp>
            <p:nvSpPr>
              <p:cNvPr id="174099" name="Text Box 42">
                <a:extLst>
                  <a:ext uri="{FF2B5EF4-FFF2-40B4-BE49-F238E27FC236}">
                    <a16:creationId xmlns:a16="http://schemas.microsoft.com/office/drawing/2014/main" id="{59E4F78C-B9E3-4407-86BD-76D43F6DA726}"/>
                  </a:ext>
                </a:extLst>
              </p:cNvPr>
              <p:cNvSpPr txBox="1">
                <a:spLocks noChangeArrowheads="1"/>
              </p:cNvSpPr>
              <p:nvPr/>
            </p:nvSpPr>
            <p:spPr bwMode="auto">
              <a:xfrm rot="-5400000">
                <a:off x="-2312987" y="4168775"/>
                <a:ext cx="781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bitline</a:t>
                </a:r>
              </a:p>
            </p:txBody>
          </p:sp>
          <p:sp>
            <p:nvSpPr>
              <p:cNvPr id="174100" name="Text Box 43">
                <a:extLst>
                  <a:ext uri="{FF2B5EF4-FFF2-40B4-BE49-F238E27FC236}">
                    <a16:creationId xmlns:a16="http://schemas.microsoft.com/office/drawing/2014/main" id="{354866D7-F601-415F-92DD-597CDDF6FC3C}"/>
                  </a:ext>
                </a:extLst>
              </p:cNvPr>
              <p:cNvSpPr txBox="1">
                <a:spLocks noChangeArrowheads="1"/>
              </p:cNvSpPr>
              <p:nvPr/>
            </p:nvSpPr>
            <p:spPr bwMode="auto">
              <a:xfrm rot="-5400000">
                <a:off x="782638" y="416242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_bitline</a:t>
                </a:r>
              </a:p>
            </p:txBody>
          </p:sp>
        </p:grpSp>
      </p:grpSp>
    </p:spTree>
    <p:extLst>
      <p:ext uri="{BB962C8B-B14F-4D97-AF65-F5344CB8AC3E}">
        <p14:creationId xmlns:p14="http://schemas.microsoft.com/office/powerpoint/2010/main" val="425441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a:extLst>
              <a:ext uri="{FF2B5EF4-FFF2-40B4-BE49-F238E27FC236}">
                <a16:creationId xmlns:a16="http://schemas.microsoft.com/office/drawing/2014/main" id="{0B9E669D-1FDA-4BAE-90C1-451C07AC93BF}"/>
              </a:ext>
            </a:extLst>
          </p:cNvPr>
          <p:cNvSpPr>
            <a:spLocks noGrp="1"/>
          </p:cNvSpPr>
          <p:nvPr>
            <p:ph type="title"/>
          </p:nvPr>
        </p:nvSpPr>
        <p:spPr>
          <a:xfrm>
            <a:off x="381000" y="0"/>
            <a:ext cx="8229600" cy="1143000"/>
          </a:xfrm>
        </p:spPr>
        <p:txBody>
          <a:bodyPr>
            <a:normAutofit fontScale="90000"/>
          </a:bodyPr>
          <a:lstStyle/>
          <a:p>
            <a:r>
              <a:rPr lang="en-US" altLang="en-US" sz="3600" dirty="0">
                <a:ea typeface="ＭＳ Ｐゴシック" panose="020B0600070205080204" pitchFamily="34" charset="-128"/>
              </a:rPr>
              <a:t>Memory Bank Organization and Operation</a:t>
            </a:r>
          </a:p>
        </p:txBody>
      </p:sp>
      <p:sp>
        <p:nvSpPr>
          <p:cNvPr id="55298" name="Content Placeholder 2">
            <a:extLst>
              <a:ext uri="{FF2B5EF4-FFF2-40B4-BE49-F238E27FC236}">
                <a16:creationId xmlns:a16="http://schemas.microsoft.com/office/drawing/2014/main" id="{4ADEE826-694A-4962-97B9-792D64CC83EE}"/>
              </a:ext>
            </a:extLst>
          </p:cNvPr>
          <p:cNvSpPr>
            <a:spLocks noGrp="1"/>
          </p:cNvSpPr>
          <p:nvPr>
            <p:ph idx="1"/>
          </p:nvPr>
        </p:nvSpPr>
        <p:spPr>
          <a:xfrm>
            <a:off x="6069013" y="996950"/>
            <a:ext cx="2770187" cy="5194300"/>
          </a:xfrm>
        </p:spPr>
        <p:txBody>
          <a:bodyPr>
            <a:normAutofit lnSpcReduction="10000"/>
          </a:bodyPr>
          <a:lstStyle/>
          <a:p>
            <a:r>
              <a:rPr lang="en-US" altLang="en-US" sz="1800" dirty="0">
                <a:ea typeface="ＭＳ Ｐゴシック" panose="020B0600070205080204" pitchFamily="34" charset="-128"/>
              </a:rPr>
              <a:t>Read access sequence:</a:t>
            </a:r>
          </a:p>
          <a:p>
            <a:pPr>
              <a:buFont typeface="Wingdings" panose="05000000000000000000" pitchFamily="2" charset="2"/>
              <a:buNone/>
            </a:pPr>
            <a:r>
              <a:rPr lang="en-US" altLang="en-US" sz="1800" dirty="0">
                <a:ea typeface="ＭＳ Ｐゴシック" panose="020B0600070205080204" pitchFamily="34" charset="-128"/>
              </a:rPr>
              <a:t>	1. Decode row address &amp; drive word-lines</a:t>
            </a:r>
          </a:p>
          <a:p>
            <a:pPr>
              <a:buFont typeface="Wingdings" panose="05000000000000000000" pitchFamily="2" charset="2"/>
              <a:buNone/>
            </a:pPr>
            <a:r>
              <a:rPr lang="en-US" altLang="en-US" sz="1800" dirty="0">
                <a:ea typeface="ＭＳ Ｐゴシック" panose="020B0600070205080204" pitchFamily="34" charset="-128"/>
              </a:rPr>
              <a:t>	</a:t>
            </a:r>
          </a:p>
          <a:p>
            <a:pPr>
              <a:buFont typeface="Wingdings" panose="05000000000000000000" pitchFamily="2" charset="2"/>
              <a:buNone/>
            </a:pPr>
            <a:r>
              <a:rPr lang="en-US" altLang="en-US" sz="1800" dirty="0">
                <a:ea typeface="ＭＳ Ｐゴシック" panose="020B0600070205080204" pitchFamily="34" charset="-128"/>
              </a:rPr>
              <a:t>      2. Selected bits drive bit-lines</a:t>
            </a:r>
          </a:p>
          <a:p>
            <a:pPr>
              <a:buFont typeface="Wingdings" panose="05000000000000000000" pitchFamily="2" charset="2"/>
              <a:buNone/>
            </a:pPr>
            <a:r>
              <a:rPr lang="en-US" altLang="en-US" sz="1800" dirty="0">
                <a:ea typeface="ＭＳ Ｐゴシック" panose="020B0600070205080204" pitchFamily="34" charset="-128"/>
              </a:rPr>
              <a:t>	    • Entire row read</a:t>
            </a:r>
          </a:p>
          <a:p>
            <a:pPr>
              <a:buFont typeface="Wingdings" panose="05000000000000000000" pitchFamily="2" charset="2"/>
              <a:buNone/>
            </a:pPr>
            <a:r>
              <a:rPr lang="en-US" altLang="en-US" sz="1800" dirty="0">
                <a:ea typeface="ＭＳ Ｐゴシック" panose="020B0600070205080204" pitchFamily="34" charset="-128"/>
              </a:rPr>
              <a:t>      </a:t>
            </a:r>
          </a:p>
          <a:p>
            <a:pPr>
              <a:buFont typeface="Wingdings" panose="05000000000000000000" pitchFamily="2" charset="2"/>
              <a:buNone/>
            </a:pPr>
            <a:r>
              <a:rPr lang="en-US" altLang="en-US" sz="1800" dirty="0">
                <a:ea typeface="ＭＳ Ｐゴシック" panose="020B0600070205080204" pitchFamily="34" charset="-128"/>
              </a:rPr>
              <a:t>      3. Amplify row data</a:t>
            </a:r>
          </a:p>
          <a:p>
            <a:pPr>
              <a:buFont typeface="Wingdings" panose="05000000000000000000" pitchFamily="2" charset="2"/>
              <a:buNone/>
            </a:pPr>
            <a:r>
              <a:rPr lang="en-US" altLang="en-US" sz="1800" dirty="0">
                <a:ea typeface="ＭＳ Ｐゴシック" panose="020B0600070205080204" pitchFamily="34" charset="-128"/>
              </a:rPr>
              <a:t>      </a:t>
            </a:r>
          </a:p>
          <a:p>
            <a:pPr>
              <a:buFont typeface="Wingdings" panose="05000000000000000000" pitchFamily="2" charset="2"/>
              <a:buNone/>
            </a:pPr>
            <a:r>
              <a:rPr lang="en-US" altLang="en-US" sz="1800" dirty="0">
                <a:ea typeface="ＭＳ Ｐゴシック" panose="020B0600070205080204" pitchFamily="34" charset="-128"/>
              </a:rPr>
              <a:t>      4. Decode column address &amp; select subset of row</a:t>
            </a:r>
          </a:p>
          <a:p>
            <a:pPr>
              <a:buFont typeface="Wingdings" panose="05000000000000000000" pitchFamily="2" charset="2"/>
              <a:buNone/>
            </a:pPr>
            <a:r>
              <a:rPr lang="en-US" altLang="en-US" sz="1800" dirty="0">
                <a:ea typeface="ＭＳ Ｐゴシック" panose="020B0600070205080204" pitchFamily="34" charset="-128"/>
              </a:rPr>
              <a:t>         • Send to output</a:t>
            </a:r>
          </a:p>
          <a:p>
            <a:pPr>
              <a:buFont typeface="Wingdings" panose="05000000000000000000" pitchFamily="2" charset="2"/>
              <a:buNone/>
            </a:pPr>
            <a:r>
              <a:rPr lang="en-US" altLang="en-US" sz="1800" dirty="0">
                <a:ea typeface="ＭＳ Ｐゴシック" panose="020B0600070205080204" pitchFamily="34" charset="-128"/>
              </a:rPr>
              <a:t>      </a:t>
            </a:r>
          </a:p>
          <a:p>
            <a:pPr>
              <a:buFont typeface="Wingdings" panose="05000000000000000000" pitchFamily="2" charset="2"/>
              <a:buNone/>
            </a:pPr>
            <a:r>
              <a:rPr lang="en-US" altLang="en-US" sz="1800" dirty="0">
                <a:ea typeface="ＭＳ Ｐゴシック" panose="020B0600070205080204" pitchFamily="34" charset="-128"/>
              </a:rPr>
              <a:t>      5. </a:t>
            </a:r>
            <a:r>
              <a:rPr lang="en-US" altLang="en-US" sz="1800" dirty="0" err="1">
                <a:ea typeface="ＭＳ Ｐゴシック" panose="020B0600070205080204" pitchFamily="34" charset="-128"/>
              </a:rPr>
              <a:t>Precharge</a:t>
            </a:r>
            <a:r>
              <a:rPr lang="en-US" altLang="en-US" sz="1800" dirty="0">
                <a:ea typeface="ＭＳ Ｐゴシック" panose="020B0600070205080204" pitchFamily="34" charset="-128"/>
              </a:rPr>
              <a:t> bit-lines</a:t>
            </a:r>
          </a:p>
          <a:p>
            <a:pPr>
              <a:buFont typeface="Wingdings" panose="05000000000000000000" pitchFamily="2" charset="2"/>
              <a:buNone/>
            </a:pPr>
            <a:r>
              <a:rPr lang="en-US" altLang="en-US" sz="1800" dirty="0">
                <a:ea typeface="ＭＳ Ｐゴシック" panose="020B0600070205080204" pitchFamily="34" charset="-128"/>
              </a:rPr>
              <a:t>        • For next access</a:t>
            </a:r>
          </a:p>
        </p:txBody>
      </p:sp>
      <p:sp>
        <p:nvSpPr>
          <p:cNvPr id="176131" name="Slide Number Placeholder 3">
            <a:extLst>
              <a:ext uri="{FF2B5EF4-FFF2-40B4-BE49-F238E27FC236}">
                <a16:creationId xmlns:a16="http://schemas.microsoft.com/office/drawing/2014/main" id="{99FC962C-5FDB-4ACD-8F55-346B41611D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4B99030-B099-420D-8351-EEAE9E4B7115}" type="slidenum">
              <a:rPr lang="en-US" altLang="en-US" sz="1600">
                <a:solidFill>
                  <a:srgbClr val="000000"/>
                </a:solidFill>
                <a:latin typeface="Garamond" panose="02020404030301010803" pitchFamily="18" charset="0"/>
              </a:rPr>
              <a:pPr eaLnBrk="1" hangingPunct="1">
                <a:spcBef>
                  <a:spcPct val="0"/>
                </a:spcBef>
                <a:buClrTx/>
                <a:buSzTx/>
                <a:buFontTx/>
                <a:buNone/>
              </a:pPr>
              <a:t>14</a:t>
            </a:fld>
            <a:endParaRPr lang="en-US" altLang="en-US" sz="1600">
              <a:solidFill>
                <a:srgbClr val="000000"/>
              </a:solidFill>
              <a:latin typeface="Garamond" panose="02020404030301010803" pitchFamily="18" charset="0"/>
            </a:endParaRPr>
          </a:p>
        </p:txBody>
      </p:sp>
      <p:pic>
        <p:nvPicPr>
          <p:cNvPr id="176132" name="Picture 2">
            <a:extLst>
              <a:ext uri="{FF2B5EF4-FFF2-40B4-BE49-F238E27FC236}">
                <a16:creationId xmlns:a16="http://schemas.microsoft.com/office/drawing/2014/main" id="{0D8A7A85-CB37-4DFE-8C70-A580DFCF1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57054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2454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529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298">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529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29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a:extLst>
              <a:ext uri="{FF2B5EF4-FFF2-40B4-BE49-F238E27FC236}">
                <a16:creationId xmlns:a16="http://schemas.microsoft.com/office/drawing/2014/main" id="{C13C8426-A2BE-4AFF-B5AF-52C7C87740CB}"/>
              </a:ext>
            </a:extLst>
          </p:cNvPr>
          <p:cNvSpPr>
            <a:spLocks noGrp="1"/>
          </p:cNvSpPr>
          <p:nvPr>
            <p:ph type="title"/>
          </p:nvPr>
        </p:nvSpPr>
        <p:spPr>
          <a:xfrm>
            <a:off x="206375" y="-2241"/>
            <a:ext cx="8893629" cy="1143000"/>
          </a:xfrm>
        </p:spPr>
        <p:txBody>
          <a:bodyPr>
            <a:normAutofit fontScale="90000"/>
          </a:bodyPr>
          <a:lstStyle/>
          <a:p>
            <a:r>
              <a:rPr lang="en-US" altLang="en-US" dirty="0">
                <a:ea typeface="ＭＳ Ｐゴシック" panose="020B0600070205080204" pitchFamily="34" charset="-128"/>
              </a:rPr>
              <a:t>SRAM (Static Random Access Memory)</a:t>
            </a:r>
          </a:p>
        </p:txBody>
      </p:sp>
      <p:sp>
        <p:nvSpPr>
          <p:cNvPr id="177155" name="Slide Number Placeholder 3">
            <a:extLst>
              <a:ext uri="{FF2B5EF4-FFF2-40B4-BE49-F238E27FC236}">
                <a16:creationId xmlns:a16="http://schemas.microsoft.com/office/drawing/2014/main" id="{24305BA7-E5FF-4B67-A2BF-3C983074D0B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4594421C-B730-4C4F-B88B-6C5E53ACB371}" type="slidenum">
              <a:rPr lang="en-US" altLang="en-US" sz="1600">
                <a:solidFill>
                  <a:srgbClr val="000000"/>
                </a:solidFill>
                <a:latin typeface="Garamond" panose="02020404030301010803" pitchFamily="18" charset="0"/>
              </a:rPr>
              <a:pPr eaLnBrk="1" hangingPunct="1">
                <a:spcBef>
                  <a:spcPct val="0"/>
                </a:spcBef>
                <a:buClrTx/>
                <a:buSzTx/>
                <a:buFontTx/>
                <a:buNone/>
              </a:pPr>
              <a:t>15</a:t>
            </a:fld>
            <a:endParaRPr lang="en-US" altLang="en-US" sz="1600">
              <a:solidFill>
                <a:srgbClr val="000000"/>
              </a:solidFill>
              <a:latin typeface="Garamond" panose="02020404030301010803" pitchFamily="18" charset="0"/>
            </a:endParaRPr>
          </a:p>
        </p:txBody>
      </p:sp>
      <p:sp>
        <p:nvSpPr>
          <p:cNvPr id="177156" name="Rectangle 4">
            <a:extLst>
              <a:ext uri="{FF2B5EF4-FFF2-40B4-BE49-F238E27FC236}">
                <a16:creationId xmlns:a16="http://schemas.microsoft.com/office/drawing/2014/main" id="{37A6FDF4-BF86-400D-9AB4-ADE9828FE3EB}"/>
              </a:ext>
            </a:extLst>
          </p:cNvPr>
          <p:cNvSpPr>
            <a:spLocks noChangeArrowheads="1"/>
          </p:cNvSpPr>
          <p:nvPr/>
        </p:nvSpPr>
        <p:spPr bwMode="auto">
          <a:xfrm>
            <a:off x="1958975" y="3733800"/>
            <a:ext cx="2209800" cy="2057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bit-cell array</a:t>
            </a:r>
          </a:p>
          <a:p>
            <a:pPr algn="ctr" eaLnBrk="1" hangingPunct="1">
              <a:lnSpc>
                <a:spcPct val="90000"/>
              </a:lnSpc>
              <a:spcBef>
                <a:spcPct val="0"/>
              </a:spcBef>
              <a:buClrTx/>
              <a:buSzTx/>
              <a:buFontTx/>
              <a:buNone/>
            </a:pPr>
            <a:endParaRPr lang="en-US" altLang="en-US" sz="1800">
              <a:solidFill>
                <a:srgbClr val="5F5F5F"/>
              </a:solidFill>
              <a:latin typeface="Arial" panose="020B0604020202020204" pitchFamily="34" charset="0"/>
            </a:endParaRP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2</a:t>
            </a:r>
            <a:r>
              <a:rPr lang="en-US" altLang="en-US" sz="1800" baseline="30000">
                <a:solidFill>
                  <a:srgbClr val="5F5F5F"/>
                </a:solidFill>
                <a:latin typeface="Arial" panose="020B0604020202020204" pitchFamily="34" charset="0"/>
              </a:rPr>
              <a:t>n</a:t>
            </a:r>
            <a:r>
              <a:rPr lang="en-US" altLang="en-US" sz="1800">
                <a:solidFill>
                  <a:srgbClr val="5F5F5F"/>
                </a:solidFill>
                <a:latin typeface="Arial" panose="020B0604020202020204" pitchFamily="34" charset="0"/>
              </a:rPr>
              <a:t> row x 2</a:t>
            </a:r>
            <a:r>
              <a:rPr lang="en-US" altLang="en-US" sz="1800" baseline="30000">
                <a:solidFill>
                  <a:srgbClr val="5F5F5F"/>
                </a:solidFill>
                <a:latin typeface="Arial" panose="020B0604020202020204" pitchFamily="34" charset="0"/>
              </a:rPr>
              <a:t>m</a:t>
            </a:r>
            <a:r>
              <a:rPr lang="en-US" altLang="en-US" sz="1800">
                <a:solidFill>
                  <a:srgbClr val="5F5F5F"/>
                </a:solidFill>
                <a:latin typeface="Arial" panose="020B0604020202020204" pitchFamily="34" charset="0"/>
              </a:rPr>
              <a:t>-col</a:t>
            </a:r>
          </a:p>
          <a:p>
            <a:pPr algn="ctr" eaLnBrk="1" hangingPunct="1">
              <a:lnSpc>
                <a:spcPct val="90000"/>
              </a:lnSpc>
              <a:spcBef>
                <a:spcPct val="0"/>
              </a:spcBef>
              <a:buClrTx/>
              <a:buSzTx/>
              <a:buFontTx/>
              <a:buNone/>
            </a:pPr>
            <a:endParaRPr lang="en-US" altLang="en-US" sz="1800">
              <a:solidFill>
                <a:srgbClr val="5F5F5F"/>
              </a:solidFill>
              <a:latin typeface="Arial" panose="020B0604020202020204" pitchFamily="34" charset="0"/>
            </a:endParaRP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(n</a:t>
            </a:r>
            <a:r>
              <a:rPr lang="en-US" altLang="en-US" sz="1800">
                <a:solidFill>
                  <a:srgbClr val="5F5F5F"/>
                </a:solidFill>
                <a:latin typeface="Arial" panose="020B0604020202020204" pitchFamily="34" charset="0"/>
                <a:sym typeface="Symbol" panose="05050102010706020507" pitchFamily="18" charset="2"/>
              </a:rPr>
              <a:t></a:t>
            </a:r>
            <a:r>
              <a:rPr lang="en-US" altLang="en-US" sz="1800">
                <a:solidFill>
                  <a:srgbClr val="5F5F5F"/>
                </a:solidFill>
                <a:latin typeface="Arial" panose="020B0604020202020204" pitchFamily="34" charset="0"/>
              </a:rPr>
              <a:t>m to minimize</a:t>
            </a: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overall latency)</a:t>
            </a:r>
          </a:p>
        </p:txBody>
      </p:sp>
      <p:sp>
        <p:nvSpPr>
          <p:cNvPr id="177157" name="AutoShape 5">
            <a:extLst>
              <a:ext uri="{FF2B5EF4-FFF2-40B4-BE49-F238E27FC236}">
                <a16:creationId xmlns:a16="http://schemas.microsoft.com/office/drawing/2014/main" id="{981B3D9C-81E6-4B98-BE01-1D9957C1C59D}"/>
              </a:ext>
            </a:extLst>
          </p:cNvPr>
          <p:cNvSpPr>
            <a:spLocks noChangeArrowheads="1"/>
          </p:cNvSpPr>
          <p:nvPr/>
        </p:nvSpPr>
        <p:spPr bwMode="auto">
          <a:xfrm>
            <a:off x="1958975" y="6096000"/>
            <a:ext cx="2209800" cy="228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328 w 21600"/>
              <a:gd name="T13" fmla="*/ 2328 h 21600"/>
              <a:gd name="T14" fmla="*/ 19272 w 21600"/>
              <a:gd name="T15" fmla="*/ 19272 h 21600"/>
            </a:gdLst>
            <a:ahLst/>
            <a:cxnLst>
              <a:cxn ang="T8">
                <a:pos x="T0" y="T1"/>
              </a:cxn>
              <a:cxn ang="T9">
                <a:pos x="T2" y="T3"/>
              </a:cxn>
              <a:cxn ang="T10">
                <a:pos x="T4" y="T5"/>
              </a:cxn>
              <a:cxn ang="T11">
                <a:pos x="T6" y="T7"/>
              </a:cxn>
            </a:cxnLst>
            <a:rect l="T12" t="T13" r="T14" b="T15"/>
            <a:pathLst>
              <a:path w="21600" h="21600">
                <a:moveTo>
                  <a:pt x="0" y="0"/>
                </a:moveTo>
                <a:lnTo>
                  <a:pt x="1055" y="21600"/>
                </a:lnTo>
                <a:lnTo>
                  <a:pt x="20545"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sense amp and mux</a:t>
            </a:r>
          </a:p>
        </p:txBody>
      </p:sp>
      <p:sp>
        <p:nvSpPr>
          <p:cNvPr id="177158" name="Line 6">
            <a:extLst>
              <a:ext uri="{FF2B5EF4-FFF2-40B4-BE49-F238E27FC236}">
                <a16:creationId xmlns:a16="http://schemas.microsoft.com/office/drawing/2014/main" id="{DBA92DA1-8A58-4501-8512-273AECAB388B}"/>
              </a:ext>
            </a:extLst>
          </p:cNvPr>
          <p:cNvSpPr>
            <a:spLocks noChangeShapeType="1"/>
          </p:cNvSpPr>
          <p:nvPr/>
        </p:nvSpPr>
        <p:spPr bwMode="auto">
          <a:xfrm>
            <a:off x="3101975" y="5791200"/>
            <a:ext cx="0" cy="3048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59" name="AutoShape 7">
            <a:extLst>
              <a:ext uri="{FF2B5EF4-FFF2-40B4-BE49-F238E27FC236}">
                <a16:creationId xmlns:a16="http://schemas.microsoft.com/office/drawing/2014/main" id="{69CA7C00-B587-4880-BCFA-2529C3F463E5}"/>
              </a:ext>
            </a:extLst>
          </p:cNvPr>
          <p:cNvSpPr>
            <a:spLocks noChangeArrowheads="1"/>
          </p:cNvSpPr>
          <p:nvPr/>
        </p:nvSpPr>
        <p:spPr bwMode="auto">
          <a:xfrm rot="5400000">
            <a:off x="434975" y="4648200"/>
            <a:ext cx="2057400" cy="228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972 w 21600"/>
              <a:gd name="T13" fmla="*/ 2972 h 21600"/>
              <a:gd name="T14" fmla="*/ 18628 w 21600"/>
              <a:gd name="T15" fmla="*/ 18628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60" name="Line 8">
            <a:extLst>
              <a:ext uri="{FF2B5EF4-FFF2-40B4-BE49-F238E27FC236}">
                <a16:creationId xmlns:a16="http://schemas.microsoft.com/office/drawing/2014/main" id="{D973C00E-684F-42E4-A7F5-DB8447BFBE67}"/>
              </a:ext>
            </a:extLst>
          </p:cNvPr>
          <p:cNvSpPr>
            <a:spLocks noChangeShapeType="1"/>
          </p:cNvSpPr>
          <p:nvPr/>
        </p:nvSpPr>
        <p:spPr bwMode="auto">
          <a:xfrm>
            <a:off x="1577975" y="4800600"/>
            <a:ext cx="381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1" name="Line 9">
            <a:extLst>
              <a:ext uri="{FF2B5EF4-FFF2-40B4-BE49-F238E27FC236}">
                <a16:creationId xmlns:a16="http://schemas.microsoft.com/office/drawing/2014/main" id="{45550865-074A-4481-BF1F-C64EBB4AABAD}"/>
              </a:ext>
            </a:extLst>
          </p:cNvPr>
          <p:cNvSpPr>
            <a:spLocks noChangeShapeType="1"/>
          </p:cNvSpPr>
          <p:nvPr/>
        </p:nvSpPr>
        <p:spPr bwMode="auto">
          <a:xfrm flipV="1">
            <a:off x="1730375" y="4724400"/>
            <a:ext cx="76200" cy="152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2" name="Line 10">
            <a:extLst>
              <a:ext uri="{FF2B5EF4-FFF2-40B4-BE49-F238E27FC236}">
                <a16:creationId xmlns:a16="http://schemas.microsoft.com/office/drawing/2014/main" id="{D8E2FBC7-0FFA-44FA-8F52-BA4FFA21DE2E}"/>
              </a:ext>
            </a:extLst>
          </p:cNvPr>
          <p:cNvSpPr>
            <a:spLocks noChangeShapeType="1"/>
          </p:cNvSpPr>
          <p:nvPr/>
        </p:nvSpPr>
        <p:spPr bwMode="auto">
          <a:xfrm flipV="1">
            <a:off x="3025775" y="5943600"/>
            <a:ext cx="152400" cy="762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3" name="Line 11">
            <a:extLst>
              <a:ext uri="{FF2B5EF4-FFF2-40B4-BE49-F238E27FC236}">
                <a16:creationId xmlns:a16="http://schemas.microsoft.com/office/drawing/2014/main" id="{2061A4EF-223C-4A01-AE8F-5B11A8434914}"/>
              </a:ext>
            </a:extLst>
          </p:cNvPr>
          <p:cNvSpPr>
            <a:spLocks noChangeShapeType="1"/>
          </p:cNvSpPr>
          <p:nvPr/>
        </p:nvSpPr>
        <p:spPr bwMode="auto">
          <a:xfrm>
            <a:off x="206375" y="4800600"/>
            <a:ext cx="1143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4" name="Freeform 12">
            <a:extLst>
              <a:ext uri="{FF2B5EF4-FFF2-40B4-BE49-F238E27FC236}">
                <a16:creationId xmlns:a16="http://schemas.microsoft.com/office/drawing/2014/main" id="{EC089B16-D4F9-4339-8248-436865AF167A}"/>
              </a:ext>
            </a:extLst>
          </p:cNvPr>
          <p:cNvSpPr>
            <a:spLocks/>
          </p:cNvSpPr>
          <p:nvPr/>
        </p:nvSpPr>
        <p:spPr bwMode="auto">
          <a:xfrm>
            <a:off x="685800" y="4800600"/>
            <a:ext cx="1349375" cy="1371600"/>
          </a:xfrm>
          <a:custGeom>
            <a:avLst/>
            <a:gdLst>
              <a:gd name="T0" fmla="*/ 0 w 960"/>
              <a:gd name="T1" fmla="*/ 0 h 864"/>
              <a:gd name="T2" fmla="*/ 0 w 960"/>
              <a:gd name="T3" fmla="*/ 2147483646 h 864"/>
              <a:gd name="T4" fmla="*/ 2147483646 w 960"/>
              <a:gd name="T5" fmla="*/ 2147483646 h 864"/>
              <a:gd name="T6" fmla="*/ 0 60000 65536"/>
              <a:gd name="T7" fmla="*/ 0 60000 65536"/>
              <a:gd name="T8" fmla="*/ 0 60000 65536"/>
              <a:gd name="T9" fmla="*/ 0 w 960"/>
              <a:gd name="T10" fmla="*/ 0 h 864"/>
              <a:gd name="T11" fmla="*/ 960 w 960"/>
              <a:gd name="T12" fmla="*/ 864 h 864"/>
            </a:gdLst>
            <a:ahLst/>
            <a:cxnLst>
              <a:cxn ang="T6">
                <a:pos x="T0" y="T1"/>
              </a:cxn>
              <a:cxn ang="T7">
                <a:pos x="T2" y="T3"/>
              </a:cxn>
              <a:cxn ang="T8">
                <a:pos x="T4" y="T5"/>
              </a:cxn>
            </a:cxnLst>
            <a:rect l="T9" t="T10" r="T11" b="T12"/>
            <a:pathLst>
              <a:path w="960" h="864">
                <a:moveTo>
                  <a:pt x="0" y="0"/>
                </a:moveTo>
                <a:lnTo>
                  <a:pt x="0" y="864"/>
                </a:lnTo>
                <a:lnTo>
                  <a:pt x="960" y="86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65" name="Line 13">
            <a:extLst>
              <a:ext uri="{FF2B5EF4-FFF2-40B4-BE49-F238E27FC236}">
                <a16:creationId xmlns:a16="http://schemas.microsoft.com/office/drawing/2014/main" id="{EA48DE85-1A18-4E7A-BA52-BCC854C6854D}"/>
              </a:ext>
            </a:extLst>
          </p:cNvPr>
          <p:cNvSpPr>
            <a:spLocks noChangeShapeType="1"/>
          </p:cNvSpPr>
          <p:nvPr/>
        </p:nvSpPr>
        <p:spPr bwMode="auto">
          <a:xfrm flipV="1">
            <a:off x="1028700" y="47244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6" name="Line 14">
            <a:extLst>
              <a:ext uri="{FF2B5EF4-FFF2-40B4-BE49-F238E27FC236}">
                <a16:creationId xmlns:a16="http://schemas.microsoft.com/office/drawing/2014/main" id="{CD78200B-E773-4BD5-B44C-69032878B3E1}"/>
              </a:ext>
            </a:extLst>
          </p:cNvPr>
          <p:cNvSpPr>
            <a:spLocks noChangeShapeType="1"/>
          </p:cNvSpPr>
          <p:nvPr/>
        </p:nvSpPr>
        <p:spPr bwMode="auto">
          <a:xfrm flipV="1">
            <a:off x="1196975" y="60960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67" name="Rectangle 15">
            <a:extLst>
              <a:ext uri="{FF2B5EF4-FFF2-40B4-BE49-F238E27FC236}">
                <a16:creationId xmlns:a16="http://schemas.microsoft.com/office/drawing/2014/main" id="{CD907419-A328-4669-9558-CD0DA9EFFCC3}"/>
              </a:ext>
            </a:extLst>
          </p:cNvPr>
          <p:cNvSpPr>
            <a:spLocks noChangeArrowheads="1"/>
          </p:cNvSpPr>
          <p:nvPr/>
        </p:nvSpPr>
        <p:spPr bwMode="auto">
          <a:xfrm>
            <a:off x="3140075" y="5791200"/>
            <a:ext cx="1365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2</a:t>
            </a:r>
            <a:r>
              <a:rPr lang="en-US" altLang="en-US" sz="1800" i="1" baseline="30000">
                <a:solidFill>
                  <a:srgbClr val="5F5F5F"/>
                </a:solidFill>
                <a:latin typeface="Arial" panose="020B0604020202020204" pitchFamily="34" charset="0"/>
              </a:rPr>
              <a:t>m</a:t>
            </a:r>
            <a:r>
              <a:rPr lang="en-US" altLang="en-US" sz="1800" i="1">
                <a:solidFill>
                  <a:srgbClr val="5F5F5F"/>
                </a:solidFill>
                <a:latin typeface="Arial" panose="020B0604020202020204" pitchFamily="34" charset="0"/>
              </a:rPr>
              <a:t> diff pairs</a:t>
            </a:r>
          </a:p>
        </p:txBody>
      </p:sp>
      <p:sp>
        <p:nvSpPr>
          <p:cNvPr id="177168" name="Rectangle 16">
            <a:extLst>
              <a:ext uri="{FF2B5EF4-FFF2-40B4-BE49-F238E27FC236}">
                <a16:creationId xmlns:a16="http://schemas.microsoft.com/office/drawing/2014/main" id="{5B3FF138-979A-4BF8-ABA2-009B460A55D7}"/>
              </a:ext>
            </a:extLst>
          </p:cNvPr>
          <p:cNvSpPr>
            <a:spLocks noChangeArrowheads="1"/>
          </p:cNvSpPr>
          <p:nvPr/>
        </p:nvSpPr>
        <p:spPr bwMode="auto">
          <a:xfrm>
            <a:off x="1568450" y="4343400"/>
            <a:ext cx="395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2</a:t>
            </a:r>
            <a:r>
              <a:rPr lang="en-US" altLang="en-US" sz="1800" i="1" baseline="30000">
                <a:solidFill>
                  <a:srgbClr val="5F5F5F"/>
                </a:solidFill>
                <a:latin typeface="Arial" panose="020B0604020202020204" pitchFamily="34" charset="0"/>
              </a:rPr>
              <a:t>n</a:t>
            </a:r>
            <a:endParaRPr lang="en-US" altLang="en-US" sz="1800" i="1">
              <a:solidFill>
                <a:srgbClr val="5F5F5F"/>
              </a:solidFill>
              <a:latin typeface="Arial" panose="020B0604020202020204" pitchFamily="34" charset="0"/>
            </a:endParaRPr>
          </a:p>
        </p:txBody>
      </p:sp>
      <p:sp>
        <p:nvSpPr>
          <p:cNvPr id="177169" name="Rectangle 17">
            <a:extLst>
              <a:ext uri="{FF2B5EF4-FFF2-40B4-BE49-F238E27FC236}">
                <a16:creationId xmlns:a16="http://schemas.microsoft.com/office/drawing/2014/main" id="{3984AF64-360E-4047-A874-B9AFB0EAB112}"/>
              </a:ext>
            </a:extLst>
          </p:cNvPr>
          <p:cNvSpPr>
            <a:spLocks noChangeArrowheads="1"/>
          </p:cNvSpPr>
          <p:nvPr/>
        </p:nvSpPr>
        <p:spPr bwMode="auto">
          <a:xfrm>
            <a:off x="917575" y="4419600"/>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n</a:t>
            </a:r>
          </a:p>
        </p:txBody>
      </p:sp>
      <p:sp>
        <p:nvSpPr>
          <p:cNvPr id="177170" name="Rectangle 18">
            <a:extLst>
              <a:ext uri="{FF2B5EF4-FFF2-40B4-BE49-F238E27FC236}">
                <a16:creationId xmlns:a16="http://schemas.microsoft.com/office/drawing/2014/main" id="{AE6E3DE4-7709-4C30-8B05-5C3989A4E9A8}"/>
              </a:ext>
            </a:extLst>
          </p:cNvPr>
          <p:cNvSpPr>
            <a:spLocks noChangeArrowheads="1"/>
          </p:cNvSpPr>
          <p:nvPr/>
        </p:nvSpPr>
        <p:spPr bwMode="auto">
          <a:xfrm>
            <a:off x="1082675" y="5756275"/>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m</a:t>
            </a:r>
          </a:p>
        </p:txBody>
      </p:sp>
      <p:sp>
        <p:nvSpPr>
          <p:cNvPr id="177171" name="Line 19">
            <a:extLst>
              <a:ext uri="{FF2B5EF4-FFF2-40B4-BE49-F238E27FC236}">
                <a16:creationId xmlns:a16="http://schemas.microsoft.com/office/drawing/2014/main" id="{DA84A6F2-F1B3-4717-ADC8-AE4AD411FFFD}"/>
              </a:ext>
            </a:extLst>
          </p:cNvPr>
          <p:cNvSpPr>
            <a:spLocks noChangeShapeType="1"/>
          </p:cNvSpPr>
          <p:nvPr/>
        </p:nvSpPr>
        <p:spPr bwMode="auto">
          <a:xfrm>
            <a:off x="3101975" y="6324600"/>
            <a:ext cx="0" cy="3048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77172" name="Line 20">
            <a:extLst>
              <a:ext uri="{FF2B5EF4-FFF2-40B4-BE49-F238E27FC236}">
                <a16:creationId xmlns:a16="http://schemas.microsoft.com/office/drawing/2014/main" id="{E60D46BE-71AD-4192-9964-983D05D35066}"/>
              </a:ext>
            </a:extLst>
          </p:cNvPr>
          <p:cNvSpPr>
            <a:spLocks noChangeShapeType="1"/>
          </p:cNvSpPr>
          <p:nvPr/>
        </p:nvSpPr>
        <p:spPr bwMode="auto">
          <a:xfrm flipV="1">
            <a:off x="3025775" y="6426200"/>
            <a:ext cx="1524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73" name="Rectangle 21">
            <a:extLst>
              <a:ext uri="{FF2B5EF4-FFF2-40B4-BE49-F238E27FC236}">
                <a16:creationId xmlns:a16="http://schemas.microsoft.com/office/drawing/2014/main" id="{F57076E9-9F1B-4EDE-ABA1-380AC0E4D465}"/>
              </a:ext>
            </a:extLst>
          </p:cNvPr>
          <p:cNvSpPr>
            <a:spLocks noChangeArrowheads="1"/>
          </p:cNvSpPr>
          <p:nvPr/>
        </p:nvSpPr>
        <p:spPr bwMode="auto">
          <a:xfrm>
            <a:off x="3140075" y="6289675"/>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1</a:t>
            </a:r>
          </a:p>
        </p:txBody>
      </p:sp>
      <p:grpSp>
        <p:nvGrpSpPr>
          <p:cNvPr id="177174" name="Group 22">
            <a:extLst>
              <a:ext uri="{FF2B5EF4-FFF2-40B4-BE49-F238E27FC236}">
                <a16:creationId xmlns:a16="http://schemas.microsoft.com/office/drawing/2014/main" id="{E9F883F6-F898-4C63-A64A-ECAF7D7E0AA3}"/>
              </a:ext>
            </a:extLst>
          </p:cNvPr>
          <p:cNvGrpSpPr>
            <a:grpSpLocks/>
          </p:cNvGrpSpPr>
          <p:nvPr/>
        </p:nvGrpSpPr>
        <p:grpSpPr bwMode="auto">
          <a:xfrm>
            <a:off x="1828800" y="1905000"/>
            <a:ext cx="1143000" cy="990600"/>
            <a:chOff x="3600" y="960"/>
            <a:chExt cx="864" cy="816"/>
          </a:xfrm>
        </p:grpSpPr>
        <p:grpSp>
          <p:nvGrpSpPr>
            <p:cNvPr id="177192" name="Group 23">
              <a:extLst>
                <a:ext uri="{FF2B5EF4-FFF2-40B4-BE49-F238E27FC236}">
                  <a16:creationId xmlns:a16="http://schemas.microsoft.com/office/drawing/2014/main" id="{BF99EE25-05FB-41F6-A106-523C87A2D46E}"/>
                </a:ext>
              </a:extLst>
            </p:cNvPr>
            <p:cNvGrpSpPr>
              <a:grpSpLocks/>
            </p:cNvGrpSpPr>
            <p:nvPr/>
          </p:nvGrpSpPr>
          <p:grpSpPr bwMode="auto">
            <a:xfrm>
              <a:off x="3840" y="960"/>
              <a:ext cx="384" cy="384"/>
              <a:chOff x="3600" y="960"/>
              <a:chExt cx="384" cy="384"/>
            </a:xfrm>
          </p:grpSpPr>
          <p:sp>
            <p:nvSpPr>
              <p:cNvPr id="177197" name="AutoShape 24">
                <a:extLst>
                  <a:ext uri="{FF2B5EF4-FFF2-40B4-BE49-F238E27FC236}">
                    <a16:creationId xmlns:a16="http://schemas.microsoft.com/office/drawing/2014/main" id="{DC8CC752-EADA-49EC-9B7C-6A1379D31645}"/>
                  </a:ext>
                </a:extLst>
              </p:cNvPr>
              <p:cNvSpPr>
                <a:spLocks noChangeArrowheads="1"/>
              </p:cNvSpPr>
              <p:nvPr/>
            </p:nvSpPr>
            <p:spPr bwMode="auto">
              <a:xfrm rot="5400000">
                <a:off x="3552" y="1008"/>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98" name="Oval 25">
                <a:extLst>
                  <a:ext uri="{FF2B5EF4-FFF2-40B4-BE49-F238E27FC236}">
                    <a16:creationId xmlns:a16="http://schemas.microsoft.com/office/drawing/2014/main" id="{E472EF7F-77DB-4B18-95BA-6502B15B47D4}"/>
                  </a:ext>
                </a:extLst>
              </p:cNvPr>
              <p:cNvSpPr>
                <a:spLocks noChangeArrowheads="1"/>
              </p:cNvSpPr>
              <p:nvPr/>
            </p:nvSpPr>
            <p:spPr bwMode="auto">
              <a:xfrm>
                <a:off x="3888" y="1104"/>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sp>
          <p:nvSpPr>
            <p:cNvPr id="177193" name="AutoShape 26">
              <a:extLst>
                <a:ext uri="{FF2B5EF4-FFF2-40B4-BE49-F238E27FC236}">
                  <a16:creationId xmlns:a16="http://schemas.microsoft.com/office/drawing/2014/main" id="{62CA3B39-27C0-4750-B61D-1848A2AEADDD}"/>
                </a:ext>
              </a:extLst>
            </p:cNvPr>
            <p:cNvSpPr>
              <a:spLocks noChangeArrowheads="1"/>
            </p:cNvSpPr>
            <p:nvPr/>
          </p:nvSpPr>
          <p:spPr bwMode="auto">
            <a:xfrm rot="16200000" flipH="1">
              <a:off x="3888" y="1440"/>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94" name="Oval 27">
              <a:extLst>
                <a:ext uri="{FF2B5EF4-FFF2-40B4-BE49-F238E27FC236}">
                  <a16:creationId xmlns:a16="http://schemas.microsoft.com/office/drawing/2014/main" id="{B3BB7DA9-43DE-47AD-A828-B22F51692691}"/>
                </a:ext>
              </a:extLst>
            </p:cNvPr>
            <p:cNvSpPr>
              <a:spLocks noChangeArrowheads="1"/>
            </p:cNvSpPr>
            <p:nvPr/>
          </p:nvSpPr>
          <p:spPr bwMode="auto">
            <a:xfrm flipH="1">
              <a:off x="3840" y="1536"/>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95" name="Freeform 28">
              <a:extLst>
                <a:ext uri="{FF2B5EF4-FFF2-40B4-BE49-F238E27FC236}">
                  <a16:creationId xmlns:a16="http://schemas.microsoft.com/office/drawing/2014/main" id="{42EA980A-DFBA-4297-93E2-C1ECBD58E585}"/>
                </a:ext>
              </a:extLst>
            </p:cNvPr>
            <p:cNvSpPr>
              <a:spLocks/>
            </p:cNvSpPr>
            <p:nvPr/>
          </p:nvSpPr>
          <p:spPr bwMode="auto">
            <a:xfrm>
              <a:off x="4224"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96" name="Freeform 29">
              <a:extLst>
                <a:ext uri="{FF2B5EF4-FFF2-40B4-BE49-F238E27FC236}">
                  <a16:creationId xmlns:a16="http://schemas.microsoft.com/office/drawing/2014/main" id="{B420052C-908F-4A66-A731-F51269B1B4EF}"/>
                </a:ext>
              </a:extLst>
            </p:cNvPr>
            <p:cNvSpPr>
              <a:spLocks/>
            </p:cNvSpPr>
            <p:nvPr/>
          </p:nvSpPr>
          <p:spPr bwMode="auto">
            <a:xfrm flipH="1">
              <a:off x="3600"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sp>
        <p:nvSpPr>
          <p:cNvPr id="177175" name="Freeform 30">
            <a:extLst>
              <a:ext uri="{FF2B5EF4-FFF2-40B4-BE49-F238E27FC236}">
                <a16:creationId xmlns:a16="http://schemas.microsoft.com/office/drawing/2014/main" id="{D322D4E6-92E6-4AC2-9EC0-9F21874DACF3}"/>
              </a:ext>
            </a:extLst>
          </p:cNvPr>
          <p:cNvSpPr>
            <a:spLocks/>
          </p:cNvSpPr>
          <p:nvPr/>
        </p:nvSpPr>
        <p:spPr bwMode="auto">
          <a:xfrm>
            <a:off x="990600" y="2209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76" name="Freeform 31">
            <a:extLst>
              <a:ext uri="{FF2B5EF4-FFF2-40B4-BE49-F238E27FC236}">
                <a16:creationId xmlns:a16="http://schemas.microsoft.com/office/drawing/2014/main" id="{B3DC74E9-B86A-47E1-9944-8A85A7EF93BF}"/>
              </a:ext>
            </a:extLst>
          </p:cNvPr>
          <p:cNvSpPr>
            <a:spLocks/>
          </p:cNvSpPr>
          <p:nvPr/>
        </p:nvSpPr>
        <p:spPr bwMode="auto">
          <a:xfrm flipH="1">
            <a:off x="2971800" y="2209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7177" name="Line 32">
            <a:extLst>
              <a:ext uri="{FF2B5EF4-FFF2-40B4-BE49-F238E27FC236}">
                <a16:creationId xmlns:a16="http://schemas.microsoft.com/office/drawing/2014/main" id="{7EA2AD1B-749C-43B3-AA9D-6B36F76DCA11}"/>
              </a:ext>
            </a:extLst>
          </p:cNvPr>
          <p:cNvSpPr>
            <a:spLocks noChangeShapeType="1"/>
          </p:cNvSpPr>
          <p:nvPr/>
        </p:nvSpPr>
        <p:spPr bwMode="auto">
          <a:xfrm>
            <a:off x="1219200" y="2133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78" name="Oval 33">
            <a:extLst>
              <a:ext uri="{FF2B5EF4-FFF2-40B4-BE49-F238E27FC236}">
                <a16:creationId xmlns:a16="http://schemas.microsoft.com/office/drawing/2014/main" id="{9DFB2D54-44E1-4D72-B3A8-DACCB36980AD}"/>
              </a:ext>
            </a:extLst>
          </p:cNvPr>
          <p:cNvSpPr>
            <a:spLocks noChangeArrowheads="1"/>
          </p:cNvSpPr>
          <p:nvPr/>
        </p:nvSpPr>
        <p:spPr bwMode="auto">
          <a:xfrm flipH="1">
            <a:off x="1295400" y="1981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79" name="Oval 34">
            <a:extLst>
              <a:ext uri="{FF2B5EF4-FFF2-40B4-BE49-F238E27FC236}">
                <a16:creationId xmlns:a16="http://schemas.microsoft.com/office/drawing/2014/main" id="{15DAD1D8-0749-4472-BCA8-A10E7D20AFC1}"/>
              </a:ext>
            </a:extLst>
          </p:cNvPr>
          <p:cNvSpPr>
            <a:spLocks noChangeArrowheads="1"/>
          </p:cNvSpPr>
          <p:nvPr/>
        </p:nvSpPr>
        <p:spPr bwMode="auto">
          <a:xfrm flipH="1">
            <a:off x="3352800" y="1981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7180" name="Line 35">
            <a:extLst>
              <a:ext uri="{FF2B5EF4-FFF2-40B4-BE49-F238E27FC236}">
                <a16:creationId xmlns:a16="http://schemas.microsoft.com/office/drawing/2014/main" id="{D1477CDA-4070-4887-9F51-FC043D01B89C}"/>
              </a:ext>
            </a:extLst>
          </p:cNvPr>
          <p:cNvSpPr>
            <a:spLocks noChangeShapeType="1"/>
          </p:cNvSpPr>
          <p:nvPr/>
        </p:nvSpPr>
        <p:spPr bwMode="auto">
          <a:xfrm>
            <a:off x="990600" y="1066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1" name="Line 36">
            <a:extLst>
              <a:ext uri="{FF2B5EF4-FFF2-40B4-BE49-F238E27FC236}">
                <a16:creationId xmlns:a16="http://schemas.microsoft.com/office/drawing/2014/main" id="{428EF575-8CDE-4B3E-8EF5-DE3D014CB389}"/>
              </a:ext>
            </a:extLst>
          </p:cNvPr>
          <p:cNvSpPr>
            <a:spLocks noChangeShapeType="1"/>
          </p:cNvSpPr>
          <p:nvPr/>
        </p:nvSpPr>
        <p:spPr bwMode="auto">
          <a:xfrm>
            <a:off x="3810000" y="1066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2" name="Line 37">
            <a:extLst>
              <a:ext uri="{FF2B5EF4-FFF2-40B4-BE49-F238E27FC236}">
                <a16:creationId xmlns:a16="http://schemas.microsoft.com/office/drawing/2014/main" id="{BCEF1704-AE2A-4F4B-B220-650890BA06BE}"/>
              </a:ext>
            </a:extLst>
          </p:cNvPr>
          <p:cNvSpPr>
            <a:spLocks noChangeShapeType="1"/>
          </p:cNvSpPr>
          <p:nvPr/>
        </p:nvSpPr>
        <p:spPr bwMode="auto">
          <a:xfrm>
            <a:off x="304800" y="1600200"/>
            <a:ext cx="42672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3" name="Line 38">
            <a:extLst>
              <a:ext uri="{FF2B5EF4-FFF2-40B4-BE49-F238E27FC236}">
                <a16:creationId xmlns:a16="http://schemas.microsoft.com/office/drawing/2014/main" id="{021696E0-C808-4C74-8454-792DDAC0A3B1}"/>
              </a:ext>
            </a:extLst>
          </p:cNvPr>
          <p:cNvSpPr>
            <a:spLocks noChangeShapeType="1"/>
          </p:cNvSpPr>
          <p:nvPr/>
        </p:nvSpPr>
        <p:spPr bwMode="auto">
          <a:xfrm>
            <a:off x="1371600" y="1600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4" name="Line 39">
            <a:extLst>
              <a:ext uri="{FF2B5EF4-FFF2-40B4-BE49-F238E27FC236}">
                <a16:creationId xmlns:a16="http://schemas.microsoft.com/office/drawing/2014/main" id="{985B956A-06EA-40BB-8FE6-EBE458E16BD9}"/>
              </a:ext>
            </a:extLst>
          </p:cNvPr>
          <p:cNvSpPr>
            <a:spLocks noChangeShapeType="1"/>
          </p:cNvSpPr>
          <p:nvPr/>
        </p:nvSpPr>
        <p:spPr bwMode="auto">
          <a:xfrm>
            <a:off x="3429000" y="1600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5" name="Line 40">
            <a:extLst>
              <a:ext uri="{FF2B5EF4-FFF2-40B4-BE49-F238E27FC236}">
                <a16:creationId xmlns:a16="http://schemas.microsoft.com/office/drawing/2014/main" id="{478FC36A-82BF-4FF9-BA34-2F5E38D5E5DB}"/>
              </a:ext>
            </a:extLst>
          </p:cNvPr>
          <p:cNvSpPr>
            <a:spLocks noChangeShapeType="1"/>
          </p:cNvSpPr>
          <p:nvPr/>
        </p:nvSpPr>
        <p:spPr bwMode="auto">
          <a:xfrm>
            <a:off x="3276600" y="2133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86" name="Text Box 41">
            <a:extLst>
              <a:ext uri="{FF2B5EF4-FFF2-40B4-BE49-F238E27FC236}">
                <a16:creationId xmlns:a16="http://schemas.microsoft.com/office/drawing/2014/main" id="{78595A11-D214-4A2B-B196-78C297544E2F}"/>
              </a:ext>
            </a:extLst>
          </p:cNvPr>
          <p:cNvSpPr txBox="1">
            <a:spLocks noChangeArrowheads="1"/>
          </p:cNvSpPr>
          <p:nvPr/>
        </p:nvSpPr>
        <p:spPr bwMode="auto">
          <a:xfrm>
            <a:off x="1682750" y="1277938"/>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row select</a:t>
            </a:r>
          </a:p>
        </p:txBody>
      </p:sp>
      <p:sp>
        <p:nvSpPr>
          <p:cNvPr id="177187" name="Text Box 42">
            <a:extLst>
              <a:ext uri="{FF2B5EF4-FFF2-40B4-BE49-F238E27FC236}">
                <a16:creationId xmlns:a16="http://schemas.microsoft.com/office/drawing/2014/main" id="{01CA4A6A-E6E3-448A-A6C6-FB21A9CFDFB8}"/>
              </a:ext>
            </a:extLst>
          </p:cNvPr>
          <p:cNvSpPr txBox="1">
            <a:spLocks noChangeArrowheads="1"/>
          </p:cNvSpPr>
          <p:nvPr/>
        </p:nvSpPr>
        <p:spPr bwMode="auto">
          <a:xfrm rot="-5400000">
            <a:off x="430213" y="2263775"/>
            <a:ext cx="781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bitline</a:t>
            </a:r>
          </a:p>
        </p:txBody>
      </p:sp>
      <p:sp>
        <p:nvSpPr>
          <p:cNvPr id="177188" name="Text Box 43">
            <a:extLst>
              <a:ext uri="{FF2B5EF4-FFF2-40B4-BE49-F238E27FC236}">
                <a16:creationId xmlns:a16="http://schemas.microsoft.com/office/drawing/2014/main" id="{6C8E254E-5B5C-4AB7-9716-421B5728FC70}"/>
              </a:ext>
            </a:extLst>
          </p:cNvPr>
          <p:cNvSpPr txBox="1">
            <a:spLocks noChangeArrowheads="1"/>
          </p:cNvSpPr>
          <p:nvPr/>
        </p:nvSpPr>
        <p:spPr bwMode="auto">
          <a:xfrm rot="-5400000">
            <a:off x="3525838" y="225742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_bitline</a:t>
            </a:r>
          </a:p>
        </p:txBody>
      </p:sp>
      <p:sp>
        <p:nvSpPr>
          <p:cNvPr id="177189" name="Line 44">
            <a:extLst>
              <a:ext uri="{FF2B5EF4-FFF2-40B4-BE49-F238E27FC236}">
                <a16:creationId xmlns:a16="http://schemas.microsoft.com/office/drawing/2014/main" id="{DE8A4276-6CF5-40B2-A462-402EDDC148A7}"/>
              </a:ext>
            </a:extLst>
          </p:cNvPr>
          <p:cNvSpPr>
            <a:spLocks noChangeShapeType="1"/>
          </p:cNvSpPr>
          <p:nvPr/>
        </p:nvSpPr>
        <p:spPr bwMode="auto">
          <a:xfrm flipV="1">
            <a:off x="342900" y="47244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7190" name="Rectangle 45">
            <a:extLst>
              <a:ext uri="{FF2B5EF4-FFF2-40B4-BE49-F238E27FC236}">
                <a16:creationId xmlns:a16="http://schemas.microsoft.com/office/drawing/2014/main" id="{D5B94F3A-32A2-4C01-AA0B-15425A34D0D6}"/>
              </a:ext>
            </a:extLst>
          </p:cNvPr>
          <p:cNvSpPr>
            <a:spLocks noChangeArrowheads="1"/>
          </p:cNvSpPr>
          <p:nvPr/>
        </p:nvSpPr>
        <p:spPr bwMode="auto">
          <a:xfrm>
            <a:off x="98425" y="4384675"/>
            <a:ext cx="635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n+m</a:t>
            </a:r>
          </a:p>
        </p:txBody>
      </p:sp>
      <p:sp>
        <p:nvSpPr>
          <p:cNvPr id="59431" name="Rectangle 3">
            <a:extLst>
              <a:ext uri="{FF2B5EF4-FFF2-40B4-BE49-F238E27FC236}">
                <a16:creationId xmlns:a16="http://schemas.microsoft.com/office/drawing/2014/main" id="{AEE84832-EE2C-42A2-A660-F583EE969127}"/>
              </a:ext>
            </a:extLst>
          </p:cNvPr>
          <p:cNvSpPr txBox="1">
            <a:spLocks noChangeArrowheads="1"/>
          </p:cNvSpPr>
          <p:nvPr/>
        </p:nvSpPr>
        <p:spPr bwMode="auto">
          <a:xfrm>
            <a:off x="4505325" y="962025"/>
            <a:ext cx="48323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508000" indent="-169863">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nSpc>
                <a:spcPts val="2400"/>
              </a:lnSpc>
              <a:spcBef>
                <a:spcPts val="500"/>
              </a:spcBef>
              <a:buClrTx/>
              <a:buSzPct val="80000"/>
              <a:buFontTx/>
              <a:buNone/>
            </a:pPr>
            <a:r>
              <a:rPr lang="en-US" altLang="en-US" sz="1800" dirty="0">
                <a:solidFill>
                  <a:srgbClr val="000000"/>
                </a:solidFill>
                <a:latin typeface="Arial Narrow" panose="020B0606020202030204" pitchFamily="34" charset="0"/>
              </a:rPr>
              <a:t> </a:t>
            </a:r>
            <a:r>
              <a:rPr lang="en-US" altLang="en-US" sz="1800" dirty="0">
                <a:solidFill>
                  <a:srgbClr val="000000"/>
                </a:solidFill>
                <a:latin typeface="Arial" panose="020B0604020202020204" pitchFamily="34" charset="0"/>
              </a:rPr>
              <a:t>Read Sequence</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1. address decode</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2. drive row select</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3. selected bit-cells drive </a:t>
            </a:r>
            <a:r>
              <a:rPr lang="en-US" altLang="en-US" sz="1800" dirty="0" err="1">
                <a:solidFill>
                  <a:srgbClr val="000000"/>
                </a:solidFill>
                <a:latin typeface="Arial" panose="020B0604020202020204" pitchFamily="34" charset="0"/>
              </a:rPr>
              <a:t>bitlines</a:t>
            </a:r>
            <a:endParaRPr lang="en-US" altLang="en-US" sz="1800" dirty="0">
              <a:solidFill>
                <a:srgbClr val="000000"/>
              </a:solidFill>
              <a:latin typeface="Arial" panose="020B0604020202020204" pitchFamily="34" charset="0"/>
            </a:endParaRP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	  (entire row is read together)</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4. differential sensing and column select</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     (data is ready)</a:t>
            </a: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5. </a:t>
            </a:r>
            <a:r>
              <a:rPr lang="en-US" altLang="en-US" sz="1800" dirty="0" err="1">
                <a:solidFill>
                  <a:srgbClr val="000000"/>
                </a:solidFill>
                <a:latin typeface="Arial" panose="020B0604020202020204" pitchFamily="34" charset="0"/>
              </a:rPr>
              <a:t>precharge</a:t>
            </a:r>
            <a:r>
              <a:rPr lang="en-US" altLang="en-US" sz="1800" dirty="0">
                <a:solidFill>
                  <a:srgbClr val="000000"/>
                </a:solidFill>
                <a:latin typeface="Arial" panose="020B0604020202020204" pitchFamily="34" charset="0"/>
              </a:rPr>
              <a:t> all </a:t>
            </a:r>
            <a:r>
              <a:rPr lang="en-US" altLang="en-US" sz="1800" dirty="0" err="1">
                <a:solidFill>
                  <a:srgbClr val="000000"/>
                </a:solidFill>
                <a:latin typeface="Arial" panose="020B0604020202020204" pitchFamily="34" charset="0"/>
              </a:rPr>
              <a:t>bitlines</a:t>
            </a:r>
            <a:endParaRPr lang="en-US" altLang="en-US" sz="1800" dirty="0">
              <a:solidFill>
                <a:srgbClr val="000000"/>
              </a:solidFill>
              <a:latin typeface="Arial" panose="020B0604020202020204" pitchFamily="34" charset="0"/>
            </a:endParaRPr>
          </a:p>
          <a:p>
            <a:pPr lvl="1">
              <a:lnSpc>
                <a:spcPts val="2200"/>
              </a:lnSpc>
              <a:spcBef>
                <a:spcPts val="500"/>
              </a:spcBef>
              <a:buClr>
                <a:srgbClr val="003399"/>
              </a:buClr>
              <a:buSzPct val="40000"/>
              <a:buFontTx/>
              <a:buNone/>
            </a:pPr>
            <a:r>
              <a:rPr lang="en-US" altLang="en-US" sz="1800" dirty="0">
                <a:solidFill>
                  <a:srgbClr val="000000"/>
                </a:solidFill>
                <a:latin typeface="Arial" panose="020B0604020202020204" pitchFamily="34" charset="0"/>
              </a:rPr>
              <a:t>     (for next read or write)</a:t>
            </a:r>
          </a:p>
          <a:p>
            <a:pPr>
              <a:lnSpc>
                <a:spcPts val="2400"/>
              </a:lnSpc>
              <a:spcBef>
                <a:spcPts val="500"/>
              </a:spcBef>
              <a:buClrTx/>
              <a:buSzPct val="80000"/>
              <a:buFontTx/>
              <a:buNone/>
            </a:pPr>
            <a:r>
              <a:rPr lang="en-US" altLang="en-US" sz="1800" i="1" dirty="0">
                <a:solidFill>
                  <a:srgbClr val="808080"/>
                </a:solidFill>
                <a:latin typeface="Arial" panose="020B0604020202020204" pitchFamily="34" charset="0"/>
              </a:rPr>
              <a:t>  </a:t>
            </a:r>
            <a:endParaRPr lang="en-US" altLang="en-US" sz="1800" dirty="0">
              <a:solidFill>
                <a:srgbClr val="808080"/>
              </a:solidFill>
              <a:latin typeface="Arial" panose="020B0604020202020204" pitchFamily="34" charset="0"/>
            </a:endParaRPr>
          </a:p>
          <a:p>
            <a:pPr>
              <a:lnSpc>
                <a:spcPts val="2400"/>
              </a:lnSpc>
              <a:spcBef>
                <a:spcPts val="500"/>
              </a:spcBef>
              <a:buClrTx/>
              <a:buSzPct val="80000"/>
              <a:buFontTx/>
              <a:buNone/>
            </a:pPr>
            <a:r>
              <a:rPr lang="en-US" altLang="en-US" sz="1800" dirty="0">
                <a:solidFill>
                  <a:srgbClr val="000000"/>
                </a:solidFill>
                <a:latin typeface="Arial" panose="020B0604020202020204" pitchFamily="34" charset="0"/>
              </a:rPr>
              <a:t> Access latency dominated by steps 2 and 3</a:t>
            </a:r>
          </a:p>
          <a:p>
            <a:pPr>
              <a:lnSpc>
                <a:spcPts val="2400"/>
              </a:lnSpc>
              <a:spcBef>
                <a:spcPts val="500"/>
              </a:spcBef>
              <a:buClrTx/>
              <a:buSzPct val="80000"/>
              <a:buFontTx/>
              <a:buNone/>
            </a:pPr>
            <a:r>
              <a:rPr lang="en-US" altLang="en-US" sz="1800" dirty="0">
                <a:solidFill>
                  <a:srgbClr val="000000"/>
                </a:solidFill>
                <a:latin typeface="Arial" panose="020B0604020202020204" pitchFamily="34" charset="0"/>
              </a:rPr>
              <a:t> Cycling time dominated by steps 2, 3 and 5</a:t>
            </a:r>
          </a:p>
          <a:p>
            <a:pPr lvl="1">
              <a:lnSpc>
                <a:spcPts val="2200"/>
              </a:lnSpc>
              <a:spcBef>
                <a:spcPts val="500"/>
              </a:spcBef>
              <a:buClr>
                <a:srgbClr val="003399"/>
              </a:buClr>
              <a:buSzPct val="40000"/>
              <a:buFontTx/>
              <a:buChar char="-"/>
            </a:pPr>
            <a:r>
              <a:rPr lang="en-US" altLang="en-US" sz="1800" dirty="0">
                <a:solidFill>
                  <a:srgbClr val="000000"/>
                </a:solidFill>
                <a:latin typeface="Arial" panose="020B0604020202020204" pitchFamily="34" charset="0"/>
              </a:rPr>
              <a:t>step 2 proportional to 2</a:t>
            </a:r>
            <a:r>
              <a:rPr lang="en-US" altLang="en-US" sz="1800" baseline="30000" dirty="0">
                <a:solidFill>
                  <a:srgbClr val="000000"/>
                </a:solidFill>
                <a:latin typeface="Arial" panose="020B0604020202020204" pitchFamily="34" charset="0"/>
              </a:rPr>
              <a:t>m</a:t>
            </a:r>
          </a:p>
          <a:p>
            <a:pPr lvl="1">
              <a:lnSpc>
                <a:spcPts val="2200"/>
              </a:lnSpc>
              <a:spcBef>
                <a:spcPts val="500"/>
              </a:spcBef>
              <a:buClr>
                <a:srgbClr val="003399"/>
              </a:buClr>
              <a:buSzPct val="40000"/>
              <a:buFontTx/>
              <a:buChar char="-"/>
            </a:pPr>
            <a:r>
              <a:rPr lang="en-US" altLang="en-US" sz="1800" dirty="0">
                <a:solidFill>
                  <a:srgbClr val="000000"/>
                </a:solidFill>
                <a:latin typeface="Arial" panose="020B0604020202020204" pitchFamily="34" charset="0"/>
              </a:rPr>
              <a:t>step 3 and 5 proportional to 2</a:t>
            </a:r>
            <a:r>
              <a:rPr lang="en-US" altLang="en-US" sz="1800" baseline="30000" dirty="0">
                <a:solidFill>
                  <a:srgbClr val="000000"/>
                </a:solidFill>
                <a:latin typeface="Arial" panose="020B0604020202020204" pitchFamily="34" charset="0"/>
              </a:rPr>
              <a:t>n</a:t>
            </a:r>
          </a:p>
        </p:txBody>
      </p:sp>
    </p:spTree>
    <p:extLst>
      <p:ext uri="{BB962C8B-B14F-4D97-AF65-F5344CB8AC3E}">
        <p14:creationId xmlns:p14="http://schemas.microsoft.com/office/powerpoint/2010/main" val="1801403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4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4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4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43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94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43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943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431">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9431">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9431">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431">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43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a:extLst>
              <a:ext uri="{FF2B5EF4-FFF2-40B4-BE49-F238E27FC236}">
                <a16:creationId xmlns:a16="http://schemas.microsoft.com/office/drawing/2014/main" id="{C4B91F87-B2C3-4CFF-A673-2E820EDD5A75}"/>
              </a:ext>
            </a:extLst>
          </p:cNvPr>
          <p:cNvSpPr>
            <a:spLocks noGrp="1"/>
          </p:cNvSpPr>
          <p:nvPr>
            <p:ph type="title"/>
          </p:nvPr>
        </p:nvSpPr>
        <p:spPr>
          <a:xfrm>
            <a:off x="206375" y="-42862"/>
            <a:ext cx="8915400" cy="1066800"/>
          </a:xfrm>
        </p:spPr>
        <p:txBody>
          <a:bodyPr/>
          <a:lstStyle/>
          <a:p>
            <a:r>
              <a:rPr lang="en-US" altLang="en-US" sz="3800" dirty="0">
                <a:ea typeface="ＭＳ Ｐゴシック" panose="020B0600070205080204" pitchFamily="34" charset="-128"/>
              </a:rPr>
              <a:t>DRAM (Dynamic Random Access Memory)</a:t>
            </a:r>
          </a:p>
        </p:txBody>
      </p:sp>
      <p:sp>
        <p:nvSpPr>
          <p:cNvPr id="178179" name="Slide Number Placeholder 3">
            <a:extLst>
              <a:ext uri="{FF2B5EF4-FFF2-40B4-BE49-F238E27FC236}">
                <a16:creationId xmlns:a16="http://schemas.microsoft.com/office/drawing/2014/main" id="{590DDBAF-11D3-4F9B-B620-D2EFA59D01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C1556630-A1ED-4CFC-BCF6-8555D67D1814}" type="slidenum">
              <a:rPr lang="en-US" altLang="en-US" sz="1600">
                <a:solidFill>
                  <a:srgbClr val="000000"/>
                </a:solidFill>
                <a:latin typeface="Garamond" panose="02020404030301010803" pitchFamily="18" charset="0"/>
              </a:rPr>
              <a:pPr eaLnBrk="1" hangingPunct="1">
                <a:spcBef>
                  <a:spcPct val="0"/>
                </a:spcBef>
                <a:buClrTx/>
                <a:buSzTx/>
                <a:buFontTx/>
                <a:buNone/>
              </a:pPr>
              <a:t>16</a:t>
            </a:fld>
            <a:endParaRPr lang="en-US" altLang="en-US" sz="1600">
              <a:solidFill>
                <a:srgbClr val="000000"/>
              </a:solidFill>
              <a:latin typeface="Garamond" panose="02020404030301010803" pitchFamily="18" charset="0"/>
            </a:endParaRPr>
          </a:p>
        </p:txBody>
      </p:sp>
      <p:sp>
        <p:nvSpPr>
          <p:cNvPr id="178180" name="Freeform 4">
            <a:extLst>
              <a:ext uri="{FF2B5EF4-FFF2-40B4-BE49-F238E27FC236}">
                <a16:creationId xmlns:a16="http://schemas.microsoft.com/office/drawing/2014/main" id="{432C45F1-8290-4C2B-B7A7-106089293463}"/>
              </a:ext>
            </a:extLst>
          </p:cNvPr>
          <p:cNvSpPr>
            <a:spLocks/>
          </p:cNvSpPr>
          <p:nvPr/>
        </p:nvSpPr>
        <p:spPr bwMode="auto">
          <a:xfrm>
            <a:off x="1152525" y="19812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8181" name="Line 5">
            <a:extLst>
              <a:ext uri="{FF2B5EF4-FFF2-40B4-BE49-F238E27FC236}">
                <a16:creationId xmlns:a16="http://schemas.microsoft.com/office/drawing/2014/main" id="{48BFBD2B-A87B-4927-A9FB-6DBAF0CF4938}"/>
              </a:ext>
            </a:extLst>
          </p:cNvPr>
          <p:cNvSpPr>
            <a:spLocks noChangeShapeType="1"/>
          </p:cNvSpPr>
          <p:nvPr/>
        </p:nvSpPr>
        <p:spPr bwMode="auto">
          <a:xfrm>
            <a:off x="1381125" y="19050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82" name="Oval 6">
            <a:extLst>
              <a:ext uri="{FF2B5EF4-FFF2-40B4-BE49-F238E27FC236}">
                <a16:creationId xmlns:a16="http://schemas.microsoft.com/office/drawing/2014/main" id="{4D8FD6DC-BC12-4610-9F9C-354F389571CC}"/>
              </a:ext>
            </a:extLst>
          </p:cNvPr>
          <p:cNvSpPr>
            <a:spLocks noChangeArrowheads="1"/>
          </p:cNvSpPr>
          <p:nvPr/>
        </p:nvSpPr>
        <p:spPr bwMode="auto">
          <a:xfrm flipH="1">
            <a:off x="1457325" y="17526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8183" name="Line 7">
            <a:extLst>
              <a:ext uri="{FF2B5EF4-FFF2-40B4-BE49-F238E27FC236}">
                <a16:creationId xmlns:a16="http://schemas.microsoft.com/office/drawing/2014/main" id="{56693B5D-F388-485A-898F-58BEEA296A61}"/>
              </a:ext>
            </a:extLst>
          </p:cNvPr>
          <p:cNvSpPr>
            <a:spLocks noChangeShapeType="1"/>
          </p:cNvSpPr>
          <p:nvPr/>
        </p:nvSpPr>
        <p:spPr bwMode="auto">
          <a:xfrm>
            <a:off x="1152525" y="8382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84" name="Line 8">
            <a:extLst>
              <a:ext uri="{FF2B5EF4-FFF2-40B4-BE49-F238E27FC236}">
                <a16:creationId xmlns:a16="http://schemas.microsoft.com/office/drawing/2014/main" id="{BA556C44-7812-43F0-8AF4-9AA37022C7F3}"/>
              </a:ext>
            </a:extLst>
          </p:cNvPr>
          <p:cNvSpPr>
            <a:spLocks noChangeShapeType="1"/>
          </p:cNvSpPr>
          <p:nvPr/>
        </p:nvSpPr>
        <p:spPr bwMode="auto">
          <a:xfrm>
            <a:off x="466725" y="1371600"/>
            <a:ext cx="197167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85" name="Line 9">
            <a:extLst>
              <a:ext uri="{FF2B5EF4-FFF2-40B4-BE49-F238E27FC236}">
                <a16:creationId xmlns:a16="http://schemas.microsoft.com/office/drawing/2014/main" id="{D721E189-E064-47BA-AC68-DEBC018306CE}"/>
              </a:ext>
            </a:extLst>
          </p:cNvPr>
          <p:cNvSpPr>
            <a:spLocks noChangeShapeType="1"/>
          </p:cNvSpPr>
          <p:nvPr/>
        </p:nvSpPr>
        <p:spPr bwMode="auto">
          <a:xfrm>
            <a:off x="1533525" y="13716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86" name="Text Box 10">
            <a:extLst>
              <a:ext uri="{FF2B5EF4-FFF2-40B4-BE49-F238E27FC236}">
                <a16:creationId xmlns:a16="http://schemas.microsoft.com/office/drawing/2014/main" id="{FF6758E2-98BA-4248-9AFC-2EAD32497B80}"/>
              </a:ext>
            </a:extLst>
          </p:cNvPr>
          <p:cNvSpPr txBox="1">
            <a:spLocks noChangeArrowheads="1"/>
          </p:cNvSpPr>
          <p:nvPr/>
        </p:nvSpPr>
        <p:spPr bwMode="auto">
          <a:xfrm>
            <a:off x="1800225" y="1049338"/>
            <a:ext cx="1301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row enable</a:t>
            </a:r>
          </a:p>
        </p:txBody>
      </p:sp>
      <p:sp>
        <p:nvSpPr>
          <p:cNvPr id="178187" name="Text Box 11">
            <a:extLst>
              <a:ext uri="{FF2B5EF4-FFF2-40B4-BE49-F238E27FC236}">
                <a16:creationId xmlns:a16="http://schemas.microsoft.com/office/drawing/2014/main" id="{09773909-3C38-4888-BB93-C7CFE1F83398}"/>
              </a:ext>
            </a:extLst>
          </p:cNvPr>
          <p:cNvSpPr txBox="1">
            <a:spLocks noChangeArrowheads="1"/>
          </p:cNvSpPr>
          <p:nvPr/>
        </p:nvSpPr>
        <p:spPr bwMode="auto">
          <a:xfrm rot="16200000">
            <a:off x="525463" y="203517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_bitline</a:t>
            </a:r>
          </a:p>
        </p:txBody>
      </p:sp>
      <p:sp>
        <p:nvSpPr>
          <p:cNvPr id="178188" name="Rectangle 12">
            <a:extLst>
              <a:ext uri="{FF2B5EF4-FFF2-40B4-BE49-F238E27FC236}">
                <a16:creationId xmlns:a16="http://schemas.microsoft.com/office/drawing/2014/main" id="{0AF74A0F-A04A-4F6F-B61F-52709B892B90}"/>
              </a:ext>
            </a:extLst>
          </p:cNvPr>
          <p:cNvSpPr>
            <a:spLocks noChangeArrowheads="1"/>
          </p:cNvSpPr>
          <p:nvPr/>
        </p:nvSpPr>
        <p:spPr bwMode="auto">
          <a:xfrm>
            <a:off x="1958975" y="3022600"/>
            <a:ext cx="2209800" cy="2057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bit-cell array</a:t>
            </a:r>
          </a:p>
          <a:p>
            <a:pPr algn="ctr" eaLnBrk="1" hangingPunct="1">
              <a:lnSpc>
                <a:spcPct val="90000"/>
              </a:lnSpc>
              <a:spcBef>
                <a:spcPct val="0"/>
              </a:spcBef>
              <a:buClrTx/>
              <a:buSzTx/>
              <a:buFontTx/>
              <a:buNone/>
            </a:pPr>
            <a:endParaRPr lang="en-US" altLang="en-US" sz="1800">
              <a:solidFill>
                <a:srgbClr val="5F5F5F"/>
              </a:solidFill>
              <a:latin typeface="Arial" panose="020B0604020202020204" pitchFamily="34" charset="0"/>
            </a:endParaRP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2</a:t>
            </a:r>
            <a:r>
              <a:rPr lang="en-US" altLang="en-US" sz="1800" baseline="30000">
                <a:solidFill>
                  <a:srgbClr val="5F5F5F"/>
                </a:solidFill>
                <a:latin typeface="Arial" panose="020B0604020202020204" pitchFamily="34" charset="0"/>
              </a:rPr>
              <a:t>n</a:t>
            </a:r>
            <a:r>
              <a:rPr lang="en-US" altLang="en-US" sz="1800">
                <a:solidFill>
                  <a:srgbClr val="5F5F5F"/>
                </a:solidFill>
                <a:latin typeface="Arial" panose="020B0604020202020204" pitchFamily="34" charset="0"/>
              </a:rPr>
              <a:t> row x 2</a:t>
            </a:r>
            <a:r>
              <a:rPr lang="en-US" altLang="en-US" sz="1800" baseline="30000">
                <a:solidFill>
                  <a:srgbClr val="5F5F5F"/>
                </a:solidFill>
                <a:latin typeface="Arial" panose="020B0604020202020204" pitchFamily="34" charset="0"/>
              </a:rPr>
              <a:t>m</a:t>
            </a:r>
            <a:r>
              <a:rPr lang="en-US" altLang="en-US" sz="1800">
                <a:solidFill>
                  <a:srgbClr val="5F5F5F"/>
                </a:solidFill>
                <a:latin typeface="Arial" panose="020B0604020202020204" pitchFamily="34" charset="0"/>
              </a:rPr>
              <a:t>-col</a:t>
            </a:r>
          </a:p>
          <a:p>
            <a:pPr algn="ctr" eaLnBrk="1" hangingPunct="1">
              <a:lnSpc>
                <a:spcPct val="90000"/>
              </a:lnSpc>
              <a:spcBef>
                <a:spcPct val="0"/>
              </a:spcBef>
              <a:buClrTx/>
              <a:buSzTx/>
              <a:buFontTx/>
              <a:buNone/>
            </a:pPr>
            <a:endParaRPr lang="en-US" altLang="en-US" sz="1800">
              <a:solidFill>
                <a:srgbClr val="5F5F5F"/>
              </a:solidFill>
              <a:latin typeface="Arial" panose="020B0604020202020204" pitchFamily="34" charset="0"/>
            </a:endParaRP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(n</a:t>
            </a:r>
            <a:r>
              <a:rPr lang="en-US" altLang="en-US" sz="1800">
                <a:solidFill>
                  <a:srgbClr val="5F5F5F"/>
                </a:solidFill>
                <a:latin typeface="Arial" panose="020B0604020202020204" pitchFamily="34" charset="0"/>
                <a:sym typeface="Symbol" panose="05050102010706020507" pitchFamily="18" charset="2"/>
              </a:rPr>
              <a:t></a:t>
            </a:r>
            <a:r>
              <a:rPr lang="en-US" altLang="en-US" sz="1800">
                <a:solidFill>
                  <a:srgbClr val="5F5F5F"/>
                </a:solidFill>
                <a:latin typeface="Arial" panose="020B0604020202020204" pitchFamily="34" charset="0"/>
              </a:rPr>
              <a:t>m to minimize</a:t>
            </a: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overall latency)</a:t>
            </a:r>
          </a:p>
        </p:txBody>
      </p:sp>
      <p:sp>
        <p:nvSpPr>
          <p:cNvPr id="178189" name="AutoShape 13">
            <a:extLst>
              <a:ext uri="{FF2B5EF4-FFF2-40B4-BE49-F238E27FC236}">
                <a16:creationId xmlns:a16="http://schemas.microsoft.com/office/drawing/2014/main" id="{9099087A-E0F3-4D8A-A82B-09178316D934}"/>
              </a:ext>
            </a:extLst>
          </p:cNvPr>
          <p:cNvSpPr>
            <a:spLocks noChangeArrowheads="1"/>
          </p:cNvSpPr>
          <p:nvPr/>
        </p:nvSpPr>
        <p:spPr bwMode="auto">
          <a:xfrm>
            <a:off x="1958975" y="5384800"/>
            <a:ext cx="2209800" cy="228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328 w 21600"/>
              <a:gd name="T13" fmla="*/ 2328 h 21600"/>
              <a:gd name="T14" fmla="*/ 19272 w 21600"/>
              <a:gd name="T15" fmla="*/ 19272 h 21600"/>
            </a:gdLst>
            <a:ahLst/>
            <a:cxnLst>
              <a:cxn ang="T8">
                <a:pos x="T0" y="T1"/>
              </a:cxn>
              <a:cxn ang="T9">
                <a:pos x="T2" y="T3"/>
              </a:cxn>
              <a:cxn ang="T10">
                <a:pos x="T4" y="T5"/>
              </a:cxn>
              <a:cxn ang="T11">
                <a:pos x="T6" y="T7"/>
              </a:cxn>
            </a:cxnLst>
            <a:rect l="T12" t="T13" r="T14" b="T15"/>
            <a:pathLst>
              <a:path w="21600" h="21600">
                <a:moveTo>
                  <a:pt x="0" y="0"/>
                </a:moveTo>
                <a:lnTo>
                  <a:pt x="1055" y="21600"/>
                </a:lnTo>
                <a:lnTo>
                  <a:pt x="20545"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sense amp and mux</a:t>
            </a:r>
          </a:p>
        </p:txBody>
      </p:sp>
      <p:sp>
        <p:nvSpPr>
          <p:cNvPr id="178190" name="Line 14">
            <a:extLst>
              <a:ext uri="{FF2B5EF4-FFF2-40B4-BE49-F238E27FC236}">
                <a16:creationId xmlns:a16="http://schemas.microsoft.com/office/drawing/2014/main" id="{D48B8D34-6AAF-4048-AD18-4C18B0CC335C}"/>
              </a:ext>
            </a:extLst>
          </p:cNvPr>
          <p:cNvSpPr>
            <a:spLocks noChangeShapeType="1"/>
          </p:cNvSpPr>
          <p:nvPr/>
        </p:nvSpPr>
        <p:spPr bwMode="auto">
          <a:xfrm>
            <a:off x="3101975" y="5080000"/>
            <a:ext cx="0" cy="3048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1" name="AutoShape 15">
            <a:extLst>
              <a:ext uri="{FF2B5EF4-FFF2-40B4-BE49-F238E27FC236}">
                <a16:creationId xmlns:a16="http://schemas.microsoft.com/office/drawing/2014/main" id="{8BB2A71C-D810-4A27-B765-0114691023FB}"/>
              </a:ext>
            </a:extLst>
          </p:cNvPr>
          <p:cNvSpPr>
            <a:spLocks noChangeArrowheads="1"/>
          </p:cNvSpPr>
          <p:nvPr/>
        </p:nvSpPr>
        <p:spPr bwMode="auto">
          <a:xfrm rot="5400000">
            <a:off x="434975" y="3937000"/>
            <a:ext cx="2057400" cy="228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972 w 21600"/>
              <a:gd name="T13" fmla="*/ 2972 h 21600"/>
              <a:gd name="T14" fmla="*/ 18628 w 21600"/>
              <a:gd name="T15" fmla="*/ 18628 h 21600"/>
            </a:gdLst>
            <a:ahLst/>
            <a:cxnLst>
              <a:cxn ang="T8">
                <a:pos x="T0" y="T1"/>
              </a:cxn>
              <a:cxn ang="T9">
                <a:pos x="T2" y="T3"/>
              </a:cxn>
              <a:cxn ang="T10">
                <a:pos x="T4" y="T5"/>
              </a:cxn>
              <a:cxn ang="T11">
                <a:pos x="T6" y="T7"/>
              </a:cxn>
            </a:cxnLst>
            <a:rect l="T12" t="T13" r="T14" b="T15"/>
            <a:pathLst>
              <a:path w="21600" h="21600">
                <a:moveTo>
                  <a:pt x="0" y="0"/>
                </a:moveTo>
                <a:lnTo>
                  <a:pt x="2343" y="21600"/>
                </a:lnTo>
                <a:lnTo>
                  <a:pt x="19257" y="21600"/>
                </a:lnTo>
                <a:lnTo>
                  <a:pt x="21600" y="0"/>
                </a:lnTo>
                <a:lnTo>
                  <a:pt x="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8192" name="Line 16">
            <a:extLst>
              <a:ext uri="{FF2B5EF4-FFF2-40B4-BE49-F238E27FC236}">
                <a16:creationId xmlns:a16="http://schemas.microsoft.com/office/drawing/2014/main" id="{C1B25102-A222-4902-BD25-C61D6C739AF8}"/>
              </a:ext>
            </a:extLst>
          </p:cNvPr>
          <p:cNvSpPr>
            <a:spLocks noChangeShapeType="1"/>
          </p:cNvSpPr>
          <p:nvPr/>
        </p:nvSpPr>
        <p:spPr bwMode="auto">
          <a:xfrm>
            <a:off x="1577975" y="4089400"/>
            <a:ext cx="381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3" name="Line 17">
            <a:extLst>
              <a:ext uri="{FF2B5EF4-FFF2-40B4-BE49-F238E27FC236}">
                <a16:creationId xmlns:a16="http://schemas.microsoft.com/office/drawing/2014/main" id="{A0206FE7-6AF8-40E6-B92B-C3A0F87DEFFB}"/>
              </a:ext>
            </a:extLst>
          </p:cNvPr>
          <p:cNvSpPr>
            <a:spLocks noChangeShapeType="1"/>
          </p:cNvSpPr>
          <p:nvPr/>
        </p:nvSpPr>
        <p:spPr bwMode="auto">
          <a:xfrm flipV="1">
            <a:off x="1730375" y="4013200"/>
            <a:ext cx="76200" cy="152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4" name="Line 18">
            <a:extLst>
              <a:ext uri="{FF2B5EF4-FFF2-40B4-BE49-F238E27FC236}">
                <a16:creationId xmlns:a16="http://schemas.microsoft.com/office/drawing/2014/main" id="{BFE12F38-A8A8-4BC6-B56F-DED9E845F1CB}"/>
              </a:ext>
            </a:extLst>
          </p:cNvPr>
          <p:cNvSpPr>
            <a:spLocks noChangeShapeType="1"/>
          </p:cNvSpPr>
          <p:nvPr/>
        </p:nvSpPr>
        <p:spPr bwMode="auto">
          <a:xfrm flipV="1">
            <a:off x="3025775" y="5232400"/>
            <a:ext cx="152400" cy="762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5" name="Line 19">
            <a:extLst>
              <a:ext uri="{FF2B5EF4-FFF2-40B4-BE49-F238E27FC236}">
                <a16:creationId xmlns:a16="http://schemas.microsoft.com/office/drawing/2014/main" id="{98DBD3C2-7B97-468F-9C95-C99000A91E48}"/>
              </a:ext>
            </a:extLst>
          </p:cNvPr>
          <p:cNvSpPr>
            <a:spLocks noChangeShapeType="1"/>
          </p:cNvSpPr>
          <p:nvPr/>
        </p:nvSpPr>
        <p:spPr bwMode="auto">
          <a:xfrm>
            <a:off x="206375" y="4089400"/>
            <a:ext cx="1143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6" name="Freeform 20">
            <a:extLst>
              <a:ext uri="{FF2B5EF4-FFF2-40B4-BE49-F238E27FC236}">
                <a16:creationId xmlns:a16="http://schemas.microsoft.com/office/drawing/2014/main" id="{E0E00A38-5667-4973-BDFE-A2F42A17CF2A}"/>
              </a:ext>
            </a:extLst>
          </p:cNvPr>
          <p:cNvSpPr>
            <a:spLocks/>
          </p:cNvSpPr>
          <p:nvPr/>
        </p:nvSpPr>
        <p:spPr bwMode="auto">
          <a:xfrm>
            <a:off x="609600" y="4089400"/>
            <a:ext cx="1425575" cy="1371600"/>
          </a:xfrm>
          <a:custGeom>
            <a:avLst/>
            <a:gdLst>
              <a:gd name="T0" fmla="*/ 0 w 960"/>
              <a:gd name="T1" fmla="*/ 0 h 864"/>
              <a:gd name="T2" fmla="*/ 0 w 960"/>
              <a:gd name="T3" fmla="*/ 2147483646 h 864"/>
              <a:gd name="T4" fmla="*/ 2147483646 w 960"/>
              <a:gd name="T5" fmla="*/ 2147483646 h 864"/>
              <a:gd name="T6" fmla="*/ 0 60000 65536"/>
              <a:gd name="T7" fmla="*/ 0 60000 65536"/>
              <a:gd name="T8" fmla="*/ 0 60000 65536"/>
              <a:gd name="T9" fmla="*/ 0 w 960"/>
              <a:gd name="T10" fmla="*/ 0 h 864"/>
              <a:gd name="T11" fmla="*/ 960 w 960"/>
              <a:gd name="T12" fmla="*/ 864 h 864"/>
            </a:gdLst>
            <a:ahLst/>
            <a:cxnLst>
              <a:cxn ang="T6">
                <a:pos x="T0" y="T1"/>
              </a:cxn>
              <a:cxn ang="T7">
                <a:pos x="T2" y="T3"/>
              </a:cxn>
              <a:cxn ang="T8">
                <a:pos x="T4" y="T5"/>
              </a:cxn>
            </a:cxnLst>
            <a:rect l="T9" t="T10" r="T11" b="T12"/>
            <a:pathLst>
              <a:path w="960" h="864">
                <a:moveTo>
                  <a:pt x="0" y="0"/>
                </a:moveTo>
                <a:lnTo>
                  <a:pt x="0" y="864"/>
                </a:lnTo>
                <a:lnTo>
                  <a:pt x="960" y="86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78197" name="Line 21">
            <a:extLst>
              <a:ext uri="{FF2B5EF4-FFF2-40B4-BE49-F238E27FC236}">
                <a16:creationId xmlns:a16="http://schemas.microsoft.com/office/drawing/2014/main" id="{877A313B-2F87-4436-A274-E68F25C2765D}"/>
              </a:ext>
            </a:extLst>
          </p:cNvPr>
          <p:cNvSpPr>
            <a:spLocks noChangeShapeType="1"/>
          </p:cNvSpPr>
          <p:nvPr/>
        </p:nvSpPr>
        <p:spPr bwMode="auto">
          <a:xfrm flipV="1">
            <a:off x="1028700" y="40132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8" name="Line 22">
            <a:extLst>
              <a:ext uri="{FF2B5EF4-FFF2-40B4-BE49-F238E27FC236}">
                <a16:creationId xmlns:a16="http://schemas.microsoft.com/office/drawing/2014/main" id="{0AB1854A-B6DB-441A-9778-04A756570322}"/>
              </a:ext>
            </a:extLst>
          </p:cNvPr>
          <p:cNvSpPr>
            <a:spLocks noChangeShapeType="1"/>
          </p:cNvSpPr>
          <p:nvPr/>
        </p:nvSpPr>
        <p:spPr bwMode="auto">
          <a:xfrm flipV="1">
            <a:off x="1196975" y="5384800"/>
            <a:ext cx="7620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199" name="Rectangle 23">
            <a:extLst>
              <a:ext uri="{FF2B5EF4-FFF2-40B4-BE49-F238E27FC236}">
                <a16:creationId xmlns:a16="http://schemas.microsoft.com/office/drawing/2014/main" id="{928B8CB9-DEC1-42EE-B7E3-0F7F2A32355C}"/>
              </a:ext>
            </a:extLst>
          </p:cNvPr>
          <p:cNvSpPr>
            <a:spLocks noChangeArrowheads="1"/>
          </p:cNvSpPr>
          <p:nvPr/>
        </p:nvSpPr>
        <p:spPr bwMode="auto">
          <a:xfrm>
            <a:off x="3124200" y="5080000"/>
            <a:ext cx="438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2</a:t>
            </a:r>
            <a:r>
              <a:rPr lang="en-US" altLang="en-US" sz="1800" i="1" baseline="30000">
                <a:solidFill>
                  <a:srgbClr val="5F5F5F"/>
                </a:solidFill>
                <a:latin typeface="Arial" panose="020B0604020202020204" pitchFamily="34" charset="0"/>
              </a:rPr>
              <a:t>m</a:t>
            </a:r>
            <a:endParaRPr lang="en-US" altLang="en-US" sz="1800" i="1">
              <a:solidFill>
                <a:srgbClr val="5F5F5F"/>
              </a:solidFill>
              <a:latin typeface="Arial" panose="020B0604020202020204" pitchFamily="34" charset="0"/>
            </a:endParaRPr>
          </a:p>
        </p:txBody>
      </p:sp>
      <p:sp>
        <p:nvSpPr>
          <p:cNvPr id="178200" name="Rectangle 24">
            <a:extLst>
              <a:ext uri="{FF2B5EF4-FFF2-40B4-BE49-F238E27FC236}">
                <a16:creationId xmlns:a16="http://schemas.microsoft.com/office/drawing/2014/main" id="{ACC78E7F-99C9-46EB-AC8F-DFEA6B785ED6}"/>
              </a:ext>
            </a:extLst>
          </p:cNvPr>
          <p:cNvSpPr>
            <a:spLocks noChangeArrowheads="1"/>
          </p:cNvSpPr>
          <p:nvPr/>
        </p:nvSpPr>
        <p:spPr bwMode="auto">
          <a:xfrm>
            <a:off x="1568450" y="3632200"/>
            <a:ext cx="395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2</a:t>
            </a:r>
            <a:r>
              <a:rPr lang="en-US" altLang="en-US" sz="1800" i="1" baseline="30000">
                <a:solidFill>
                  <a:srgbClr val="5F5F5F"/>
                </a:solidFill>
                <a:latin typeface="Arial" panose="020B0604020202020204" pitchFamily="34" charset="0"/>
              </a:rPr>
              <a:t>n</a:t>
            </a:r>
            <a:endParaRPr lang="en-US" altLang="en-US" sz="1800" i="1">
              <a:solidFill>
                <a:srgbClr val="5F5F5F"/>
              </a:solidFill>
              <a:latin typeface="Arial" panose="020B0604020202020204" pitchFamily="34" charset="0"/>
            </a:endParaRPr>
          </a:p>
        </p:txBody>
      </p:sp>
      <p:sp>
        <p:nvSpPr>
          <p:cNvPr id="178201" name="Rectangle 25">
            <a:extLst>
              <a:ext uri="{FF2B5EF4-FFF2-40B4-BE49-F238E27FC236}">
                <a16:creationId xmlns:a16="http://schemas.microsoft.com/office/drawing/2014/main" id="{A629220A-43C9-45B0-99E9-5BB0943FA888}"/>
              </a:ext>
            </a:extLst>
          </p:cNvPr>
          <p:cNvSpPr>
            <a:spLocks noChangeArrowheads="1"/>
          </p:cNvSpPr>
          <p:nvPr/>
        </p:nvSpPr>
        <p:spPr bwMode="auto">
          <a:xfrm>
            <a:off x="917575" y="3708400"/>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n</a:t>
            </a:r>
          </a:p>
        </p:txBody>
      </p:sp>
      <p:sp>
        <p:nvSpPr>
          <p:cNvPr id="178202" name="Rectangle 26">
            <a:extLst>
              <a:ext uri="{FF2B5EF4-FFF2-40B4-BE49-F238E27FC236}">
                <a16:creationId xmlns:a16="http://schemas.microsoft.com/office/drawing/2014/main" id="{620F917B-354B-4C89-BE77-05F3324EE328}"/>
              </a:ext>
            </a:extLst>
          </p:cNvPr>
          <p:cNvSpPr>
            <a:spLocks noChangeArrowheads="1"/>
          </p:cNvSpPr>
          <p:nvPr/>
        </p:nvSpPr>
        <p:spPr bwMode="auto">
          <a:xfrm>
            <a:off x="1082675" y="5045075"/>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m</a:t>
            </a:r>
          </a:p>
        </p:txBody>
      </p:sp>
      <p:sp>
        <p:nvSpPr>
          <p:cNvPr id="178203" name="Line 27">
            <a:extLst>
              <a:ext uri="{FF2B5EF4-FFF2-40B4-BE49-F238E27FC236}">
                <a16:creationId xmlns:a16="http://schemas.microsoft.com/office/drawing/2014/main" id="{4D131520-47BD-4ABB-9C2E-32AB15B83B64}"/>
              </a:ext>
            </a:extLst>
          </p:cNvPr>
          <p:cNvSpPr>
            <a:spLocks noChangeShapeType="1"/>
          </p:cNvSpPr>
          <p:nvPr/>
        </p:nvSpPr>
        <p:spPr bwMode="auto">
          <a:xfrm>
            <a:off x="3101975" y="5613400"/>
            <a:ext cx="0" cy="3048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78204" name="Line 28">
            <a:extLst>
              <a:ext uri="{FF2B5EF4-FFF2-40B4-BE49-F238E27FC236}">
                <a16:creationId xmlns:a16="http://schemas.microsoft.com/office/drawing/2014/main" id="{AB90529E-1ED8-4E1B-83B7-2E8642B30100}"/>
              </a:ext>
            </a:extLst>
          </p:cNvPr>
          <p:cNvSpPr>
            <a:spLocks noChangeShapeType="1"/>
          </p:cNvSpPr>
          <p:nvPr/>
        </p:nvSpPr>
        <p:spPr bwMode="auto">
          <a:xfrm flipV="1">
            <a:off x="3025775" y="5715000"/>
            <a:ext cx="152400" cy="7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05" name="Rectangle 29">
            <a:extLst>
              <a:ext uri="{FF2B5EF4-FFF2-40B4-BE49-F238E27FC236}">
                <a16:creationId xmlns:a16="http://schemas.microsoft.com/office/drawing/2014/main" id="{6AD51111-D8FA-4B91-9F81-B9034A8D0428}"/>
              </a:ext>
            </a:extLst>
          </p:cNvPr>
          <p:cNvSpPr>
            <a:spLocks noChangeArrowheads="1"/>
          </p:cNvSpPr>
          <p:nvPr/>
        </p:nvSpPr>
        <p:spPr bwMode="auto">
          <a:xfrm>
            <a:off x="3140075" y="5578475"/>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1</a:t>
            </a:r>
          </a:p>
        </p:txBody>
      </p:sp>
      <p:sp>
        <p:nvSpPr>
          <p:cNvPr id="178206" name="Line 30">
            <a:extLst>
              <a:ext uri="{FF2B5EF4-FFF2-40B4-BE49-F238E27FC236}">
                <a16:creationId xmlns:a16="http://schemas.microsoft.com/office/drawing/2014/main" id="{FF8269FD-C427-4C7B-8B95-79D094F49615}"/>
              </a:ext>
            </a:extLst>
          </p:cNvPr>
          <p:cNvSpPr>
            <a:spLocks noChangeShapeType="1"/>
          </p:cNvSpPr>
          <p:nvPr/>
        </p:nvSpPr>
        <p:spPr bwMode="auto">
          <a:xfrm>
            <a:off x="1981200" y="2209800"/>
            <a:ext cx="1588"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07" name="Line 31">
            <a:extLst>
              <a:ext uri="{FF2B5EF4-FFF2-40B4-BE49-F238E27FC236}">
                <a16:creationId xmlns:a16="http://schemas.microsoft.com/office/drawing/2014/main" id="{CDC18457-C73B-47B8-A932-0BA9362B20D5}"/>
              </a:ext>
            </a:extLst>
          </p:cNvPr>
          <p:cNvSpPr>
            <a:spLocks noChangeShapeType="1"/>
          </p:cNvSpPr>
          <p:nvPr/>
        </p:nvSpPr>
        <p:spPr bwMode="auto">
          <a:xfrm>
            <a:off x="1828800" y="23622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08" name="Line 32">
            <a:extLst>
              <a:ext uri="{FF2B5EF4-FFF2-40B4-BE49-F238E27FC236}">
                <a16:creationId xmlns:a16="http://schemas.microsoft.com/office/drawing/2014/main" id="{40F45295-4893-4EFB-AD7A-6ECB3567D5E3}"/>
              </a:ext>
            </a:extLst>
          </p:cNvPr>
          <p:cNvSpPr>
            <a:spLocks noChangeShapeType="1"/>
          </p:cNvSpPr>
          <p:nvPr/>
        </p:nvSpPr>
        <p:spPr bwMode="auto">
          <a:xfrm>
            <a:off x="1828800" y="2438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09" name="Rectangle 33">
            <a:extLst>
              <a:ext uri="{FF2B5EF4-FFF2-40B4-BE49-F238E27FC236}">
                <a16:creationId xmlns:a16="http://schemas.microsoft.com/office/drawing/2014/main" id="{2EE8EB15-FA67-4DAA-89F5-66EF3C79A466}"/>
              </a:ext>
            </a:extLst>
          </p:cNvPr>
          <p:cNvSpPr>
            <a:spLocks noChangeArrowheads="1"/>
          </p:cNvSpPr>
          <p:nvPr/>
        </p:nvSpPr>
        <p:spPr bwMode="auto">
          <a:xfrm>
            <a:off x="762000" y="3708400"/>
            <a:ext cx="152400" cy="762000"/>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8210" name="Rectangle 34">
            <a:extLst>
              <a:ext uri="{FF2B5EF4-FFF2-40B4-BE49-F238E27FC236}">
                <a16:creationId xmlns:a16="http://schemas.microsoft.com/office/drawing/2014/main" id="{3071FD30-2583-4637-8213-2540A7A03AFD}"/>
              </a:ext>
            </a:extLst>
          </p:cNvPr>
          <p:cNvSpPr>
            <a:spLocks noChangeArrowheads="1"/>
          </p:cNvSpPr>
          <p:nvPr/>
        </p:nvSpPr>
        <p:spPr bwMode="auto">
          <a:xfrm>
            <a:off x="762000" y="5080000"/>
            <a:ext cx="152400" cy="762000"/>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8211" name="Line 35">
            <a:extLst>
              <a:ext uri="{FF2B5EF4-FFF2-40B4-BE49-F238E27FC236}">
                <a16:creationId xmlns:a16="http://schemas.microsoft.com/office/drawing/2014/main" id="{41198F0F-71B1-4BEE-92F5-64170434F6BD}"/>
              </a:ext>
            </a:extLst>
          </p:cNvPr>
          <p:cNvSpPr>
            <a:spLocks noChangeShapeType="1"/>
          </p:cNvSpPr>
          <p:nvPr/>
        </p:nvSpPr>
        <p:spPr bwMode="auto">
          <a:xfrm>
            <a:off x="1981200" y="24384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12" name="AutoShape 36">
            <a:extLst>
              <a:ext uri="{FF2B5EF4-FFF2-40B4-BE49-F238E27FC236}">
                <a16:creationId xmlns:a16="http://schemas.microsoft.com/office/drawing/2014/main" id="{BDD25814-8FBE-4317-BA74-1B277EFFC2A4}"/>
              </a:ext>
            </a:extLst>
          </p:cNvPr>
          <p:cNvSpPr>
            <a:spLocks noChangeArrowheads="1"/>
          </p:cNvSpPr>
          <p:nvPr/>
        </p:nvSpPr>
        <p:spPr bwMode="auto">
          <a:xfrm flipV="1">
            <a:off x="1828800" y="2667000"/>
            <a:ext cx="304800" cy="2286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8213" name="Line 37">
            <a:extLst>
              <a:ext uri="{FF2B5EF4-FFF2-40B4-BE49-F238E27FC236}">
                <a16:creationId xmlns:a16="http://schemas.microsoft.com/office/drawing/2014/main" id="{E070191B-D154-4170-A299-B3256FA99F88}"/>
              </a:ext>
            </a:extLst>
          </p:cNvPr>
          <p:cNvSpPr>
            <a:spLocks noChangeShapeType="1"/>
          </p:cNvSpPr>
          <p:nvPr/>
        </p:nvSpPr>
        <p:spPr bwMode="auto">
          <a:xfrm>
            <a:off x="838200" y="3403600"/>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14" name="Line 38">
            <a:extLst>
              <a:ext uri="{FF2B5EF4-FFF2-40B4-BE49-F238E27FC236}">
                <a16:creationId xmlns:a16="http://schemas.microsoft.com/office/drawing/2014/main" id="{89EF863F-C8F0-4D75-84C7-37D8EE182284}"/>
              </a:ext>
            </a:extLst>
          </p:cNvPr>
          <p:cNvSpPr>
            <a:spLocks noChangeShapeType="1"/>
          </p:cNvSpPr>
          <p:nvPr/>
        </p:nvSpPr>
        <p:spPr bwMode="auto">
          <a:xfrm>
            <a:off x="838200" y="5842000"/>
            <a:ext cx="0" cy="304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78215" name="Rectangle 39">
            <a:extLst>
              <a:ext uri="{FF2B5EF4-FFF2-40B4-BE49-F238E27FC236}">
                <a16:creationId xmlns:a16="http://schemas.microsoft.com/office/drawing/2014/main" id="{DC5A0016-F315-4124-A788-B2187436F082}"/>
              </a:ext>
            </a:extLst>
          </p:cNvPr>
          <p:cNvSpPr>
            <a:spLocks noChangeArrowheads="1"/>
          </p:cNvSpPr>
          <p:nvPr/>
        </p:nvSpPr>
        <p:spPr bwMode="auto">
          <a:xfrm>
            <a:off x="508000" y="3098800"/>
            <a:ext cx="654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RAS</a:t>
            </a:r>
          </a:p>
        </p:txBody>
      </p:sp>
      <p:sp>
        <p:nvSpPr>
          <p:cNvPr id="178216" name="Rectangle 40">
            <a:extLst>
              <a:ext uri="{FF2B5EF4-FFF2-40B4-BE49-F238E27FC236}">
                <a16:creationId xmlns:a16="http://schemas.microsoft.com/office/drawing/2014/main" id="{639EE0F4-8846-4975-821D-4B69CEE71344}"/>
              </a:ext>
            </a:extLst>
          </p:cNvPr>
          <p:cNvSpPr>
            <a:spLocks noChangeArrowheads="1"/>
          </p:cNvSpPr>
          <p:nvPr/>
        </p:nvSpPr>
        <p:spPr bwMode="auto">
          <a:xfrm>
            <a:off x="457200" y="6223000"/>
            <a:ext cx="654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i="1">
                <a:solidFill>
                  <a:srgbClr val="5F5F5F"/>
                </a:solidFill>
                <a:latin typeface="Arial" panose="020B0604020202020204" pitchFamily="34" charset="0"/>
              </a:rPr>
              <a:t>CAS</a:t>
            </a:r>
          </a:p>
        </p:txBody>
      </p:sp>
      <p:sp>
        <p:nvSpPr>
          <p:cNvPr id="178217" name="Rectangle 41">
            <a:extLst>
              <a:ext uri="{FF2B5EF4-FFF2-40B4-BE49-F238E27FC236}">
                <a16:creationId xmlns:a16="http://schemas.microsoft.com/office/drawing/2014/main" id="{6A91A5FF-62DD-4A41-A984-CDEAD42B7C6A}"/>
              </a:ext>
            </a:extLst>
          </p:cNvPr>
          <p:cNvSpPr>
            <a:spLocks noChangeArrowheads="1"/>
          </p:cNvSpPr>
          <p:nvPr/>
        </p:nvSpPr>
        <p:spPr bwMode="auto">
          <a:xfrm>
            <a:off x="1581150" y="5940425"/>
            <a:ext cx="26098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A DRAM die comprises </a:t>
            </a:r>
          </a:p>
          <a:p>
            <a:pPr algn="ctr" eaLnBrk="1" hangingPunct="1">
              <a:lnSpc>
                <a:spcPct val="90000"/>
              </a:lnSpc>
              <a:spcBef>
                <a:spcPct val="0"/>
              </a:spcBef>
              <a:buClrTx/>
              <a:buSzTx/>
              <a:buFontTx/>
              <a:buNone/>
            </a:pPr>
            <a:r>
              <a:rPr lang="en-US" altLang="en-US" sz="1800">
                <a:solidFill>
                  <a:srgbClr val="5F5F5F"/>
                </a:solidFill>
                <a:latin typeface="Arial" panose="020B0604020202020204" pitchFamily="34" charset="0"/>
              </a:rPr>
              <a:t>of multiple such arrays</a:t>
            </a:r>
          </a:p>
        </p:txBody>
      </p:sp>
      <p:sp>
        <p:nvSpPr>
          <p:cNvPr id="60458" name="Rectangle 3">
            <a:extLst>
              <a:ext uri="{FF2B5EF4-FFF2-40B4-BE49-F238E27FC236}">
                <a16:creationId xmlns:a16="http://schemas.microsoft.com/office/drawing/2014/main" id="{4FAF446D-7ECA-4894-98EF-D2F057658C3D}"/>
              </a:ext>
            </a:extLst>
          </p:cNvPr>
          <p:cNvSpPr txBox="1">
            <a:spLocks noChangeArrowheads="1"/>
          </p:cNvSpPr>
          <p:nvPr/>
        </p:nvSpPr>
        <p:spPr bwMode="auto">
          <a:xfrm>
            <a:off x="4724400" y="839788"/>
            <a:ext cx="4191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508000" indent="-169863">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nSpc>
                <a:spcPts val="2400"/>
              </a:lnSpc>
              <a:spcBef>
                <a:spcPts val="500"/>
              </a:spcBef>
              <a:buClrTx/>
              <a:buSzPct val="80000"/>
              <a:buFontTx/>
              <a:buNone/>
            </a:pPr>
            <a:r>
              <a:rPr lang="en-US" altLang="en-US" sz="2000">
                <a:solidFill>
                  <a:srgbClr val="000000"/>
                </a:solidFill>
                <a:latin typeface="Arial" panose="020B0604020202020204" pitchFamily="34" charset="0"/>
              </a:rPr>
              <a:t>Bits stored as charges on node capacitance (non-restorative)</a:t>
            </a:r>
          </a:p>
          <a:p>
            <a:pPr lvl="1">
              <a:lnSpc>
                <a:spcPts val="2200"/>
              </a:lnSpc>
              <a:spcBef>
                <a:spcPts val="500"/>
              </a:spcBef>
              <a:buClr>
                <a:srgbClr val="003399"/>
              </a:buClr>
              <a:buSzPct val="40000"/>
              <a:buFontTx/>
              <a:buChar char="-"/>
            </a:pPr>
            <a:r>
              <a:rPr lang="en-US" altLang="en-US" sz="2000">
                <a:solidFill>
                  <a:srgbClr val="000000"/>
                </a:solidFill>
                <a:latin typeface="Arial" panose="020B0604020202020204" pitchFamily="34" charset="0"/>
              </a:rPr>
              <a:t>bit cell loses charge when read</a:t>
            </a:r>
          </a:p>
          <a:p>
            <a:pPr lvl="1">
              <a:lnSpc>
                <a:spcPts val="2200"/>
              </a:lnSpc>
              <a:spcBef>
                <a:spcPts val="500"/>
              </a:spcBef>
              <a:buClr>
                <a:srgbClr val="003399"/>
              </a:buClr>
              <a:buSzPct val="40000"/>
              <a:buFontTx/>
              <a:buChar char="-"/>
            </a:pPr>
            <a:r>
              <a:rPr lang="en-US" altLang="en-US" sz="2000">
                <a:solidFill>
                  <a:srgbClr val="000000"/>
                </a:solidFill>
                <a:latin typeface="Arial" panose="020B0604020202020204" pitchFamily="34" charset="0"/>
              </a:rPr>
              <a:t>bit cell loses charge over time</a:t>
            </a:r>
          </a:p>
          <a:p>
            <a:pPr>
              <a:lnSpc>
                <a:spcPts val="2400"/>
              </a:lnSpc>
              <a:spcBef>
                <a:spcPts val="500"/>
              </a:spcBef>
              <a:buClrTx/>
              <a:buSzPct val="80000"/>
              <a:buFontTx/>
              <a:buNone/>
            </a:pPr>
            <a:r>
              <a:rPr lang="en-US" altLang="en-US" sz="2000">
                <a:solidFill>
                  <a:srgbClr val="000000"/>
                </a:solidFill>
                <a:latin typeface="Arial" panose="020B0604020202020204" pitchFamily="34" charset="0"/>
              </a:rPr>
              <a:t>Read Sequence</a:t>
            </a:r>
          </a:p>
          <a:p>
            <a:pPr lvl="1">
              <a:lnSpc>
                <a:spcPts val="2200"/>
              </a:lnSpc>
              <a:spcBef>
                <a:spcPts val="500"/>
              </a:spcBef>
              <a:buClr>
                <a:srgbClr val="003399"/>
              </a:buClr>
              <a:buSzPct val="40000"/>
              <a:buFontTx/>
              <a:buNone/>
            </a:pPr>
            <a:r>
              <a:rPr lang="en-US" altLang="en-US" sz="2000">
                <a:solidFill>
                  <a:srgbClr val="000000"/>
                </a:solidFill>
                <a:latin typeface="Arial" panose="020B0604020202020204" pitchFamily="34" charset="0"/>
              </a:rPr>
              <a:t>1~3 same as SRAM</a:t>
            </a:r>
          </a:p>
          <a:p>
            <a:pPr lvl="1">
              <a:lnSpc>
                <a:spcPts val="2200"/>
              </a:lnSpc>
              <a:spcBef>
                <a:spcPts val="500"/>
              </a:spcBef>
              <a:buClr>
                <a:srgbClr val="003399"/>
              </a:buClr>
              <a:buSzPct val="40000"/>
              <a:buFontTx/>
              <a:buNone/>
            </a:pPr>
            <a:r>
              <a:rPr lang="en-US" altLang="en-US" sz="2000">
                <a:solidFill>
                  <a:srgbClr val="000000"/>
                </a:solidFill>
                <a:latin typeface="Arial" panose="020B0604020202020204" pitchFamily="34" charset="0"/>
              </a:rPr>
              <a:t>4. a </a:t>
            </a:r>
            <a:r>
              <a:rPr lang="ja-JP" altLang="en-US" sz="2000">
                <a:solidFill>
                  <a:srgbClr val="000000"/>
                </a:solidFill>
                <a:latin typeface="Arial" panose="020B0604020202020204" pitchFamily="34" charset="0"/>
              </a:rPr>
              <a:t>“</a:t>
            </a:r>
            <a:r>
              <a:rPr lang="en-US" altLang="ja-JP" sz="2000">
                <a:solidFill>
                  <a:srgbClr val="000000"/>
                </a:solidFill>
                <a:latin typeface="Arial" panose="020B0604020202020204" pitchFamily="34" charset="0"/>
              </a:rPr>
              <a:t>flip-flopping</a:t>
            </a:r>
            <a:r>
              <a:rPr lang="ja-JP" altLang="en-US" sz="2000">
                <a:solidFill>
                  <a:srgbClr val="000000"/>
                </a:solidFill>
                <a:latin typeface="Arial" panose="020B0604020202020204" pitchFamily="34" charset="0"/>
              </a:rPr>
              <a:t>”</a:t>
            </a:r>
            <a:r>
              <a:rPr lang="en-US" altLang="ja-JP" sz="2000">
                <a:solidFill>
                  <a:srgbClr val="000000"/>
                </a:solidFill>
                <a:latin typeface="Arial" panose="020B0604020202020204" pitchFamily="34" charset="0"/>
              </a:rPr>
              <a:t> sense amp amplifies and regenerates the bitline, data bit is mux</a:t>
            </a:r>
            <a:r>
              <a:rPr lang="ja-JP" altLang="en-US" sz="2000">
                <a:solidFill>
                  <a:srgbClr val="000000"/>
                </a:solidFill>
                <a:latin typeface="Arial" panose="020B0604020202020204" pitchFamily="34" charset="0"/>
              </a:rPr>
              <a:t>’</a:t>
            </a:r>
            <a:r>
              <a:rPr lang="en-US" altLang="ja-JP" sz="2000">
                <a:solidFill>
                  <a:srgbClr val="000000"/>
                </a:solidFill>
                <a:latin typeface="Arial" panose="020B0604020202020204" pitchFamily="34" charset="0"/>
              </a:rPr>
              <a:t>ed out</a:t>
            </a:r>
          </a:p>
          <a:p>
            <a:pPr lvl="1">
              <a:lnSpc>
                <a:spcPts val="2200"/>
              </a:lnSpc>
              <a:spcBef>
                <a:spcPts val="500"/>
              </a:spcBef>
              <a:buClr>
                <a:srgbClr val="003399"/>
              </a:buClr>
              <a:buSzPct val="40000"/>
              <a:buFontTx/>
              <a:buNone/>
            </a:pPr>
            <a:r>
              <a:rPr lang="en-US" altLang="en-US" sz="2000">
                <a:solidFill>
                  <a:srgbClr val="000000"/>
                </a:solidFill>
                <a:latin typeface="Arial" panose="020B0604020202020204" pitchFamily="34" charset="0"/>
              </a:rPr>
              <a:t>5. precharge all bitlines</a:t>
            </a:r>
          </a:p>
          <a:p>
            <a:pPr lvl="1">
              <a:lnSpc>
                <a:spcPts val="2200"/>
              </a:lnSpc>
              <a:spcBef>
                <a:spcPts val="500"/>
              </a:spcBef>
              <a:buClr>
                <a:srgbClr val="003399"/>
              </a:buClr>
              <a:buSzPct val="40000"/>
              <a:buFontTx/>
              <a:buNone/>
            </a:pPr>
            <a:endParaRPr lang="en-US" altLang="en-US" sz="2000">
              <a:solidFill>
                <a:srgbClr val="000000"/>
              </a:solidFill>
              <a:latin typeface="Arial" panose="020B0604020202020204" pitchFamily="34" charset="0"/>
            </a:endParaRPr>
          </a:p>
          <a:p>
            <a:pPr>
              <a:lnSpc>
                <a:spcPts val="2400"/>
              </a:lnSpc>
              <a:spcBef>
                <a:spcPts val="500"/>
              </a:spcBef>
              <a:buClrTx/>
              <a:buSzPct val="80000"/>
              <a:buFontTx/>
              <a:buNone/>
            </a:pPr>
            <a:r>
              <a:rPr lang="en-US" altLang="en-US" sz="2000">
                <a:solidFill>
                  <a:srgbClr val="FF0000"/>
                </a:solidFill>
                <a:latin typeface="Arial" panose="020B0604020202020204" pitchFamily="34" charset="0"/>
              </a:rPr>
              <a:t>Destructive reads</a:t>
            </a:r>
          </a:p>
          <a:p>
            <a:pPr>
              <a:lnSpc>
                <a:spcPts val="2400"/>
              </a:lnSpc>
              <a:spcBef>
                <a:spcPts val="500"/>
              </a:spcBef>
              <a:buClrTx/>
              <a:buSzPct val="80000"/>
              <a:buFontTx/>
              <a:buNone/>
            </a:pPr>
            <a:r>
              <a:rPr lang="en-US" altLang="en-US" sz="2000">
                <a:solidFill>
                  <a:srgbClr val="FF0000"/>
                </a:solidFill>
                <a:latin typeface="Arial" panose="020B0604020202020204" pitchFamily="34" charset="0"/>
              </a:rPr>
              <a:t>Charge loss over time</a:t>
            </a:r>
          </a:p>
          <a:p>
            <a:pPr>
              <a:lnSpc>
                <a:spcPts val="2400"/>
              </a:lnSpc>
              <a:spcBef>
                <a:spcPts val="500"/>
              </a:spcBef>
              <a:buClrTx/>
              <a:buSzPct val="80000"/>
              <a:buFontTx/>
              <a:buNone/>
            </a:pPr>
            <a:r>
              <a:rPr lang="en-US" altLang="en-US" sz="2000">
                <a:solidFill>
                  <a:srgbClr val="FF0000"/>
                </a:solidFill>
                <a:latin typeface="Arial" panose="020B0604020202020204" pitchFamily="34" charset="0"/>
              </a:rPr>
              <a:t>Refresh</a:t>
            </a:r>
            <a:r>
              <a:rPr lang="en-US" altLang="en-US" sz="2000">
                <a:solidFill>
                  <a:srgbClr val="000000"/>
                </a:solidFill>
                <a:latin typeface="Arial" panose="020B0604020202020204" pitchFamily="34" charset="0"/>
              </a:rPr>
              <a:t>: A DRAM controller must periodically read each row within the allowed refresh time (10s of ms) such that charge is restored</a:t>
            </a:r>
            <a:endParaRPr lang="en-US" altLang="en-US" sz="2000">
              <a:solidFill>
                <a:srgbClr val="000000"/>
              </a:solidFill>
              <a:latin typeface="Arial Narrow" panose="020B0606020202030204" pitchFamily="34" charset="0"/>
            </a:endParaRPr>
          </a:p>
          <a:p>
            <a:pPr>
              <a:lnSpc>
                <a:spcPts val="2400"/>
              </a:lnSpc>
              <a:spcBef>
                <a:spcPts val="500"/>
              </a:spcBef>
              <a:buClrTx/>
              <a:buSzPct val="80000"/>
              <a:buFontTx/>
              <a:buNone/>
            </a:pPr>
            <a:endParaRPr lang="en-US" altLang="en-US" sz="2000" i="1">
              <a:solidFill>
                <a:srgbClr val="000000"/>
              </a:solidFill>
              <a:latin typeface="Arial Narrow" panose="020B0606020202030204" pitchFamily="34" charset="0"/>
            </a:endParaRPr>
          </a:p>
        </p:txBody>
      </p:sp>
    </p:spTree>
    <p:extLst>
      <p:ext uri="{BB962C8B-B14F-4D97-AF65-F5344CB8AC3E}">
        <p14:creationId xmlns:p14="http://schemas.microsoft.com/office/powerpoint/2010/main" val="334171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5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5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45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045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045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045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0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1">
            <a:extLst>
              <a:ext uri="{FF2B5EF4-FFF2-40B4-BE49-F238E27FC236}">
                <a16:creationId xmlns:a16="http://schemas.microsoft.com/office/drawing/2014/main" id="{7ECBBFFA-D30F-46CB-AC2E-11599F2721E8}"/>
              </a:ext>
            </a:extLst>
          </p:cNvPr>
          <p:cNvSpPr>
            <a:spLocks noGrp="1"/>
          </p:cNvSpPr>
          <p:nvPr>
            <p:ph type="title"/>
          </p:nvPr>
        </p:nvSpPr>
        <p:spPr>
          <a:xfrm>
            <a:off x="457200" y="0"/>
            <a:ext cx="8229600" cy="1143000"/>
          </a:xfrm>
        </p:spPr>
        <p:txBody>
          <a:bodyPr/>
          <a:lstStyle/>
          <a:p>
            <a:r>
              <a:rPr lang="en-US" altLang="en-US" dirty="0">
                <a:ea typeface="ＭＳ Ｐゴシック" panose="020B0600070205080204" pitchFamily="34" charset="-128"/>
              </a:rPr>
              <a:t>DRAM vs. SRAM</a:t>
            </a:r>
          </a:p>
        </p:txBody>
      </p:sp>
      <p:sp>
        <p:nvSpPr>
          <p:cNvPr id="179202" name="Content Placeholder 2">
            <a:extLst>
              <a:ext uri="{FF2B5EF4-FFF2-40B4-BE49-F238E27FC236}">
                <a16:creationId xmlns:a16="http://schemas.microsoft.com/office/drawing/2014/main" id="{DEFB049F-13EB-4693-B5C2-E1926570FD55}"/>
              </a:ext>
            </a:extLst>
          </p:cNvPr>
          <p:cNvSpPr>
            <a:spLocks noGrp="1"/>
          </p:cNvSpPr>
          <p:nvPr>
            <p:ph idx="1"/>
          </p:nvPr>
        </p:nvSpPr>
        <p:spPr>
          <a:xfrm>
            <a:off x="228600" y="996950"/>
            <a:ext cx="8610600" cy="5194300"/>
          </a:xfrm>
        </p:spPr>
        <p:txBody>
          <a:bodyPr>
            <a:normAutofit fontScale="85000" lnSpcReduction="20000"/>
          </a:bodyPr>
          <a:lstStyle/>
          <a:p>
            <a:r>
              <a:rPr lang="en-US" altLang="en-US">
                <a:ea typeface="ＭＳ Ｐゴシック" panose="020B0600070205080204" pitchFamily="34" charset="-128"/>
              </a:rPr>
              <a:t>DRAM</a:t>
            </a:r>
          </a:p>
          <a:p>
            <a:pPr lvl="1"/>
            <a:r>
              <a:rPr lang="en-US" altLang="en-US">
                <a:ea typeface="ＭＳ Ｐゴシック" panose="020B0600070205080204" pitchFamily="34" charset="-128"/>
              </a:rPr>
              <a:t>Slower access (capacitor)</a:t>
            </a:r>
          </a:p>
          <a:p>
            <a:pPr lvl="1"/>
            <a:r>
              <a:rPr lang="en-US" altLang="en-US">
                <a:ea typeface="ＭＳ Ｐゴシック" panose="020B0600070205080204" pitchFamily="34" charset="-128"/>
              </a:rPr>
              <a:t>Higher density (1T 1C cell)</a:t>
            </a:r>
          </a:p>
          <a:p>
            <a:pPr lvl="1"/>
            <a:r>
              <a:rPr lang="en-US" altLang="en-US">
                <a:ea typeface="ＭＳ Ｐゴシック" panose="020B0600070205080204" pitchFamily="34" charset="-128"/>
              </a:rPr>
              <a:t>Lower cost</a:t>
            </a:r>
          </a:p>
          <a:p>
            <a:pPr lvl="1"/>
            <a:r>
              <a:rPr lang="en-US" altLang="en-US">
                <a:ea typeface="ＭＳ Ｐゴシック" panose="020B0600070205080204" pitchFamily="34" charset="-128"/>
              </a:rPr>
              <a:t>Requires refresh (power, performance, circuitry)</a:t>
            </a:r>
          </a:p>
          <a:p>
            <a:pPr lvl="1"/>
            <a:r>
              <a:rPr lang="en-US" altLang="en-US">
                <a:ea typeface="ＭＳ Ｐゴシック" panose="020B0600070205080204" pitchFamily="34" charset="-128"/>
              </a:rPr>
              <a:t>Manufacturing requires putting capacitor and logic together</a:t>
            </a:r>
          </a:p>
          <a:p>
            <a:pPr lvl="1"/>
            <a:endParaRPr lang="en-US" altLang="en-US">
              <a:ea typeface="ＭＳ Ｐゴシック" panose="020B0600070205080204" pitchFamily="34" charset="-128"/>
            </a:endParaRPr>
          </a:p>
          <a:p>
            <a:r>
              <a:rPr lang="en-US" altLang="en-US">
                <a:ea typeface="ＭＳ Ｐゴシック" panose="020B0600070205080204" pitchFamily="34" charset="-128"/>
              </a:rPr>
              <a:t>SRAM</a:t>
            </a:r>
          </a:p>
          <a:p>
            <a:pPr lvl="1"/>
            <a:r>
              <a:rPr lang="en-US" altLang="en-US">
                <a:ea typeface="ＭＳ Ｐゴシック" panose="020B0600070205080204" pitchFamily="34" charset="-128"/>
              </a:rPr>
              <a:t>Faster access (no capacitor)</a:t>
            </a:r>
          </a:p>
          <a:p>
            <a:pPr lvl="1"/>
            <a:r>
              <a:rPr lang="en-US" altLang="en-US">
                <a:ea typeface="ＭＳ Ｐゴシック" panose="020B0600070205080204" pitchFamily="34" charset="-128"/>
              </a:rPr>
              <a:t>Lower density (6T cell)</a:t>
            </a:r>
          </a:p>
          <a:p>
            <a:pPr lvl="1"/>
            <a:r>
              <a:rPr lang="en-US" altLang="en-US">
                <a:ea typeface="ＭＳ Ｐゴシック" panose="020B0600070205080204" pitchFamily="34" charset="-128"/>
              </a:rPr>
              <a:t>Higher cost</a:t>
            </a:r>
          </a:p>
          <a:p>
            <a:pPr lvl="1"/>
            <a:r>
              <a:rPr lang="en-US" altLang="en-US">
                <a:ea typeface="ＭＳ Ｐゴシック" panose="020B0600070205080204" pitchFamily="34" charset="-128"/>
              </a:rPr>
              <a:t>No need for refresh</a:t>
            </a:r>
          </a:p>
          <a:p>
            <a:pPr lvl="1"/>
            <a:r>
              <a:rPr lang="en-US" altLang="en-US">
                <a:ea typeface="ＭＳ Ｐゴシック" panose="020B0600070205080204" pitchFamily="34" charset="-128"/>
              </a:rPr>
              <a:t>Manufacturing compatible with logic process (no capacitor)</a:t>
            </a:r>
          </a:p>
        </p:txBody>
      </p:sp>
      <p:sp>
        <p:nvSpPr>
          <p:cNvPr id="179203" name="Slide Number Placeholder 3">
            <a:extLst>
              <a:ext uri="{FF2B5EF4-FFF2-40B4-BE49-F238E27FC236}">
                <a16:creationId xmlns:a16="http://schemas.microsoft.com/office/drawing/2014/main" id="{783790EB-8B1A-423C-896A-F60D2B7C1D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37D68F88-8F65-42AA-B08E-3C73EA8094A3}" type="slidenum">
              <a:rPr lang="en-US" altLang="en-US" sz="1600">
                <a:solidFill>
                  <a:srgbClr val="000000"/>
                </a:solidFill>
                <a:latin typeface="Garamond" panose="02020404030301010803" pitchFamily="18" charset="0"/>
              </a:rPr>
              <a:pPr eaLnBrk="1" hangingPunct="1">
                <a:spcBef>
                  <a:spcPct val="0"/>
                </a:spcBef>
                <a:buClrTx/>
                <a:buSzTx/>
                <a:buFontTx/>
                <a:buNone/>
              </a:pPr>
              <a:t>17</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24647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a:extLst>
              <a:ext uri="{FF2B5EF4-FFF2-40B4-BE49-F238E27FC236}">
                <a16:creationId xmlns:a16="http://schemas.microsoft.com/office/drawing/2014/main" id="{271C770A-2F55-408F-A318-A30EBED4ED22}"/>
              </a:ext>
            </a:extLst>
          </p:cNvPr>
          <p:cNvSpPr>
            <a:spLocks noGrp="1"/>
          </p:cNvSpPr>
          <p:nvPr>
            <p:ph type="title"/>
          </p:nvPr>
        </p:nvSpPr>
        <p:spPr>
          <a:xfrm>
            <a:off x="419100" y="0"/>
            <a:ext cx="8229600" cy="1143000"/>
          </a:xfrm>
        </p:spPr>
        <p:txBody>
          <a:bodyPr/>
          <a:lstStyle/>
          <a:p>
            <a:r>
              <a:rPr lang="en-US" altLang="en-US" dirty="0">
                <a:ea typeface="ＭＳ Ｐゴシック" panose="020B0600070205080204" pitchFamily="34" charset="-128"/>
              </a:rPr>
              <a:t>The Problem (data from 2011)</a:t>
            </a:r>
          </a:p>
        </p:txBody>
      </p:sp>
      <p:sp>
        <p:nvSpPr>
          <p:cNvPr id="3" name="Content Placeholder 2">
            <a:extLst>
              <a:ext uri="{FF2B5EF4-FFF2-40B4-BE49-F238E27FC236}">
                <a16:creationId xmlns:a16="http://schemas.microsoft.com/office/drawing/2014/main" id="{E1E2BC37-5AC9-49E0-ABD4-13A0F2F7560A}"/>
              </a:ext>
            </a:extLst>
          </p:cNvPr>
          <p:cNvSpPr>
            <a:spLocks noGrp="1"/>
          </p:cNvSpPr>
          <p:nvPr>
            <p:ph idx="1"/>
          </p:nvPr>
        </p:nvSpPr>
        <p:spPr>
          <a:xfrm>
            <a:off x="228600" y="996950"/>
            <a:ext cx="8610600" cy="5194300"/>
          </a:xfrm>
        </p:spPr>
        <p:txBody>
          <a:bodyPr>
            <a:normAutofit fontScale="85000" lnSpcReduction="20000"/>
          </a:bodyPr>
          <a:lstStyle/>
          <a:p>
            <a:r>
              <a:rPr lang="en-US" altLang="en-US" dirty="0">
                <a:solidFill>
                  <a:srgbClr val="0000FF"/>
                </a:solidFill>
                <a:ea typeface="ＭＳ Ｐゴシック" panose="020B0600070205080204" pitchFamily="34" charset="-128"/>
              </a:rPr>
              <a:t>Bigger is slower</a:t>
            </a:r>
          </a:p>
          <a:p>
            <a:pPr lvl="1"/>
            <a:r>
              <a:rPr lang="en-US" altLang="en-US" dirty="0">
                <a:ea typeface="ＭＳ Ｐゴシック" panose="020B0600070205080204" pitchFamily="34" charset="-128"/>
              </a:rPr>
              <a:t>SRAM, 512 Bytes, sub-</a:t>
            </a:r>
            <a:r>
              <a:rPr lang="en-US" altLang="en-US" dirty="0" err="1">
                <a:ea typeface="ＭＳ Ｐゴシック" panose="020B0600070205080204" pitchFamily="34" charset="-128"/>
              </a:rPr>
              <a:t>nanosec</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SRAM,  </a:t>
            </a:r>
            <a:r>
              <a:rPr lang="en-US" altLang="en-US" dirty="0" err="1">
                <a:ea typeface="ＭＳ Ｐゴシック" panose="020B0600070205080204" pitchFamily="34" charset="-128"/>
              </a:rPr>
              <a:t>KByte~MByte</a:t>
            </a:r>
            <a:r>
              <a:rPr lang="en-US" altLang="en-US" dirty="0">
                <a:ea typeface="ＭＳ Ｐゴシック" panose="020B0600070205080204" pitchFamily="34" charset="-128"/>
              </a:rPr>
              <a:t>, ~</a:t>
            </a:r>
            <a:r>
              <a:rPr lang="en-US" altLang="en-US" dirty="0" err="1">
                <a:ea typeface="ＭＳ Ｐゴシック" panose="020B0600070205080204" pitchFamily="34" charset="-128"/>
              </a:rPr>
              <a:t>nanosec</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DRAM, Gigabyte, ~50 </a:t>
            </a:r>
            <a:r>
              <a:rPr lang="en-US" altLang="en-US" dirty="0" err="1">
                <a:ea typeface="ＭＳ Ｐゴシック" panose="020B0600070205080204" pitchFamily="34" charset="-128"/>
              </a:rPr>
              <a:t>nanosec</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Hard Disk, Terabyte, ~10 </a:t>
            </a:r>
            <a:r>
              <a:rPr lang="en-US" altLang="en-US" dirty="0" err="1">
                <a:ea typeface="ＭＳ Ｐゴシック" panose="020B0600070205080204" pitchFamily="34" charset="-128"/>
              </a:rPr>
              <a:t>millisec</a:t>
            </a:r>
            <a:endParaRPr lang="en-US" altLang="en-US" dirty="0">
              <a:ea typeface="ＭＳ Ｐゴシック" panose="020B0600070205080204" pitchFamily="34" charset="-128"/>
            </a:endParaRPr>
          </a:p>
          <a:p>
            <a:endParaRPr lang="en-US" altLang="en-US" sz="1000"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Faster is more expensive (dollars and chip area)</a:t>
            </a:r>
          </a:p>
          <a:p>
            <a:pPr lvl="1"/>
            <a:r>
              <a:rPr lang="en-US" altLang="en-US" dirty="0">
                <a:ea typeface="ＭＳ Ｐゴシック" panose="020B0600070205080204" pitchFamily="34" charset="-128"/>
              </a:rPr>
              <a:t>SRAM, &lt; 10$ per Megabyte</a:t>
            </a:r>
          </a:p>
          <a:p>
            <a:pPr lvl="1"/>
            <a:r>
              <a:rPr lang="en-US" altLang="en-US" dirty="0">
                <a:ea typeface="ＭＳ Ｐゴシック" panose="020B0600070205080204" pitchFamily="34" charset="-128"/>
              </a:rPr>
              <a:t>DRAM, &lt; 1$ per Megabyte</a:t>
            </a:r>
          </a:p>
          <a:p>
            <a:pPr lvl="1"/>
            <a:r>
              <a:rPr lang="en-US" altLang="en-US" dirty="0">
                <a:ea typeface="ＭＳ Ｐゴシック" panose="020B0600070205080204" pitchFamily="34" charset="-128"/>
              </a:rPr>
              <a:t>Hard Disk &lt; 1$ per Gigabyte</a:t>
            </a:r>
          </a:p>
          <a:p>
            <a:pPr lvl="1"/>
            <a:r>
              <a:rPr lang="en-US" altLang="en-US" dirty="0">
                <a:ea typeface="ＭＳ Ｐゴシック" panose="020B0600070205080204" pitchFamily="34" charset="-128"/>
              </a:rPr>
              <a:t>These sample values (circa ~2011) scale with time</a:t>
            </a:r>
          </a:p>
          <a:p>
            <a:endParaRPr lang="en-US" altLang="en-US" sz="1000" dirty="0">
              <a:ea typeface="ＭＳ Ｐゴシック" panose="020B0600070205080204" pitchFamily="34" charset="-128"/>
            </a:endParaRPr>
          </a:p>
          <a:p>
            <a:r>
              <a:rPr lang="en-US" altLang="en-US" dirty="0">
                <a:ea typeface="ＭＳ Ｐゴシック" panose="020B0600070205080204" pitchFamily="34" charset="-128"/>
              </a:rPr>
              <a:t>Other technologies have their place as well </a:t>
            </a:r>
          </a:p>
          <a:p>
            <a:pPr lvl="1"/>
            <a:r>
              <a:rPr lang="en-US" altLang="en-US" dirty="0">
                <a:ea typeface="ＭＳ Ｐゴシック" panose="020B0600070205080204" pitchFamily="34" charset="-128"/>
              </a:rPr>
              <a:t>Flash memory, PC-RAM, MRAM, RRAM (not mature yet)</a:t>
            </a:r>
          </a:p>
        </p:txBody>
      </p:sp>
      <p:sp>
        <p:nvSpPr>
          <p:cNvPr id="180227" name="Slide Number Placeholder 3">
            <a:extLst>
              <a:ext uri="{FF2B5EF4-FFF2-40B4-BE49-F238E27FC236}">
                <a16:creationId xmlns:a16="http://schemas.microsoft.com/office/drawing/2014/main" id="{04867EA0-DC2D-483C-B3BC-59F08B9C7D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7ED1B6EA-0BDF-4096-8055-CFC469C14103}" type="slidenum">
              <a:rPr lang="en-US" altLang="en-US" sz="1600">
                <a:solidFill>
                  <a:srgbClr val="000000"/>
                </a:solidFill>
                <a:latin typeface="Garamond" panose="02020404030301010803" pitchFamily="18" charset="0"/>
              </a:rPr>
              <a:pPr eaLnBrk="1" hangingPunct="1">
                <a:spcBef>
                  <a:spcPct val="0"/>
                </a:spcBef>
                <a:buClrTx/>
                <a:buSzTx/>
                <a:buFontTx/>
                <a:buNone/>
              </a:pPr>
              <a:t>18</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005446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a:extLst>
              <a:ext uri="{FF2B5EF4-FFF2-40B4-BE49-F238E27FC236}">
                <a16:creationId xmlns:a16="http://schemas.microsoft.com/office/drawing/2014/main" id="{271C770A-2F55-408F-A318-A30EBED4ED22}"/>
              </a:ext>
            </a:extLst>
          </p:cNvPr>
          <p:cNvSpPr>
            <a:spLocks noGrp="1"/>
          </p:cNvSpPr>
          <p:nvPr>
            <p:ph type="title"/>
          </p:nvPr>
        </p:nvSpPr>
        <p:spPr>
          <a:xfrm>
            <a:off x="419100" y="0"/>
            <a:ext cx="8229600" cy="1143000"/>
          </a:xfrm>
        </p:spPr>
        <p:txBody>
          <a:bodyPr/>
          <a:lstStyle/>
          <a:p>
            <a:r>
              <a:rPr lang="en-US" altLang="en-US" dirty="0">
                <a:ea typeface="ＭＳ Ｐゴシック" panose="020B0600070205080204" pitchFamily="34" charset="-128"/>
              </a:rPr>
              <a:t>The Problem (Modern)</a:t>
            </a:r>
          </a:p>
        </p:txBody>
      </p:sp>
      <p:sp>
        <p:nvSpPr>
          <p:cNvPr id="3" name="Content Placeholder 2">
            <a:extLst>
              <a:ext uri="{FF2B5EF4-FFF2-40B4-BE49-F238E27FC236}">
                <a16:creationId xmlns:a16="http://schemas.microsoft.com/office/drawing/2014/main" id="{E1E2BC37-5AC9-49E0-ABD4-13A0F2F7560A}"/>
              </a:ext>
            </a:extLst>
          </p:cNvPr>
          <p:cNvSpPr>
            <a:spLocks noGrp="1"/>
          </p:cNvSpPr>
          <p:nvPr>
            <p:ph idx="1"/>
          </p:nvPr>
        </p:nvSpPr>
        <p:spPr>
          <a:xfrm>
            <a:off x="228600" y="996950"/>
            <a:ext cx="8610600" cy="5194300"/>
          </a:xfrm>
        </p:spPr>
        <p:txBody>
          <a:bodyPr>
            <a:normAutofit/>
          </a:bodyPr>
          <a:lstStyle/>
          <a:p>
            <a:r>
              <a:rPr lang="en-US" altLang="en-US" dirty="0">
                <a:solidFill>
                  <a:srgbClr val="0000FF"/>
                </a:solidFill>
                <a:ea typeface="ＭＳ Ｐゴシック" panose="020B0600070205080204" pitchFamily="34" charset="-128"/>
              </a:rPr>
              <a:t>Faster is more expensive (dollars and chip area)</a:t>
            </a:r>
          </a:p>
          <a:p>
            <a:pPr lvl="1"/>
            <a:r>
              <a:rPr lang="en-US" altLang="en-US" dirty="0">
                <a:ea typeface="ＭＳ Ｐゴシック" panose="020B0600070205080204" pitchFamily="34" charset="-128"/>
              </a:rPr>
              <a:t>SRAM, $5000 per GB</a:t>
            </a:r>
          </a:p>
          <a:p>
            <a:pPr lvl="1"/>
            <a:r>
              <a:rPr lang="en-US" altLang="en-US" dirty="0">
                <a:ea typeface="ＭＳ Ｐゴシック" panose="020B0600070205080204" pitchFamily="34" charset="-128"/>
              </a:rPr>
              <a:t>DRAM, &lt; $100 per GB</a:t>
            </a:r>
          </a:p>
          <a:p>
            <a:pPr lvl="1"/>
            <a:r>
              <a:rPr lang="en-US" altLang="en-US" b="1" dirty="0">
                <a:ea typeface="ＭＳ Ｐゴシック" panose="020B0600070205080204" pitchFamily="34" charset="-128"/>
              </a:rPr>
              <a:t>SSD, &lt; $0.50 per GB</a:t>
            </a:r>
          </a:p>
          <a:p>
            <a:pPr lvl="1"/>
            <a:r>
              <a:rPr lang="en-US" altLang="en-US" dirty="0">
                <a:ea typeface="ＭＳ Ｐゴシック" panose="020B0600070205080204" pitchFamily="34" charset="-128"/>
              </a:rPr>
              <a:t>Hard Disk &lt; $0.04 per GB</a:t>
            </a:r>
          </a:p>
          <a:p>
            <a:pPr lvl="1"/>
            <a:r>
              <a:rPr lang="en-US" altLang="en-US" b="1" dirty="0">
                <a:ea typeface="ＭＳ Ｐゴシック" panose="020B0600070205080204" pitchFamily="34" charset="-128"/>
              </a:rPr>
              <a:t>NVDIMM &lt; $10 per GB</a:t>
            </a:r>
          </a:p>
          <a:p>
            <a:endParaRPr lang="en-US" altLang="en-US" sz="1000" dirty="0">
              <a:ea typeface="ＭＳ Ｐゴシック" panose="020B0600070205080204" pitchFamily="34" charset="-128"/>
            </a:endParaRPr>
          </a:p>
        </p:txBody>
      </p:sp>
      <p:sp>
        <p:nvSpPr>
          <p:cNvPr id="180227" name="Slide Number Placeholder 3">
            <a:extLst>
              <a:ext uri="{FF2B5EF4-FFF2-40B4-BE49-F238E27FC236}">
                <a16:creationId xmlns:a16="http://schemas.microsoft.com/office/drawing/2014/main" id="{04867EA0-DC2D-483C-B3BC-59F08B9C7D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7ED1B6EA-0BDF-4096-8055-CFC469C14103}" type="slidenum">
              <a:rPr lang="en-US" altLang="en-US" sz="1600">
                <a:solidFill>
                  <a:srgbClr val="000000"/>
                </a:solidFill>
                <a:latin typeface="Garamond" panose="02020404030301010803" pitchFamily="18" charset="0"/>
              </a:rPr>
              <a:pPr eaLnBrk="1" hangingPunct="1">
                <a:spcBef>
                  <a:spcPct val="0"/>
                </a:spcBef>
                <a:buClrTx/>
                <a:buSzTx/>
                <a:buFontTx/>
                <a:buNone/>
              </a:pPr>
              <a:t>19</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67753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E2B3D70-6D3F-497F-9F71-587931902D07}"/>
              </a:ext>
            </a:extLst>
          </p:cNvPr>
          <p:cNvSpPr>
            <a:spLocks noGrp="1"/>
          </p:cNvSpPr>
          <p:nvPr>
            <p:ph type="title"/>
          </p:nvPr>
        </p:nvSpPr>
        <p:spPr/>
        <p:txBody>
          <a:bodyPr/>
          <a:lstStyle/>
          <a:p>
            <a:r>
              <a:rPr lang="en-US" altLang="en-US" dirty="0">
                <a:ea typeface="ＭＳ Ｐゴシック" panose="020B0600070205080204" pitchFamily="34" charset="-128"/>
              </a:rPr>
              <a:t>Reviews: Cache Compression</a:t>
            </a:r>
          </a:p>
        </p:txBody>
      </p:sp>
      <p:sp>
        <p:nvSpPr>
          <p:cNvPr id="28675" name="Content Placeholder 2">
            <a:extLst>
              <a:ext uri="{FF2B5EF4-FFF2-40B4-BE49-F238E27FC236}">
                <a16:creationId xmlns:a16="http://schemas.microsoft.com/office/drawing/2014/main" id="{8EAF8940-EAA8-4A74-A07B-1BBBE1FFB3F6}"/>
              </a:ext>
            </a:extLst>
          </p:cNvPr>
          <p:cNvSpPr>
            <a:spLocks noGrp="1"/>
          </p:cNvSpPr>
          <p:nvPr>
            <p:ph idx="1"/>
          </p:nvPr>
        </p:nvSpPr>
        <p:spPr>
          <a:xfrm>
            <a:off x="228600" y="1371600"/>
            <a:ext cx="8534400" cy="4724400"/>
          </a:xfrm>
        </p:spPr>
        <p:txBody>
          <a:bodyPr>
            <a:noAutofit/>
          </a:bodyPr>
          <a:lstStyle/>
          <a:p>
            <a:r>
              <a:rPr lang="en-US" altLang="en-US" sz="2800" dirty="0">
                <a:solidFill>
                  <a:srgbClr val="FF0000"/>
                </a:solidFill>
                <a:ea typeface="ＭＳ Ｐゴシック" panose="020B0600070205080204" pitchFamily="34" charset="-128"/>
              </a:rPr>
              <a:t>Review:</a:t>
            </a:r>
          </a:p>
          <a:p>
            <a:pPr lvl="1"/>
            <a:r>
              <a:rPr lang="en-US" altLang="en-US" dirty="0">
                <a:ea typeface="ＭＳ Ｐゴシック" panose="020B0600070205080204" pitchFamily="34" charset="-128"/>
              </a:rPr>
              <a:t>Pekhimenko et al., “</a:t>
            </a:r>
            <a:r>
              <a:rPr lang="en-CA" b="1" dirty="0">
                <a:solidFill>
                  <a:srgbClr val="0000FF"/>
                </a:solidFill>
              </a:rPr>
              <a:t>Base-Delta-Immediate Compression: Practical Data Compression for On-Chip Caches</a:t>
            </a:r>
            <a:r>
              <a:rPr lang="en-US" altLang="ja-JP" dirty="0">
                <a:ea typeface="ＭＳ Ｐゴシック" panose="020B0600070205080204" pitchFamily="34" charset="-128"/>
              </a:rPr>
              <a:t>,</a:t>
            </a:r>
            <a:r>
              <a:rPr lang="en-US" altLang="en-US" dirty="0">
                <a:ea typeface="ＭＳ Ｐゴシック" panose="020B0600070205080204" pitchFamily="34" charset="-128"/>
              </a:rPr>
              <a:t>”</a:t>
            </a:r>
            <a:r>
              <a:rPr lang="en-US" altLang="ja-JP" dirty="0">
                <a:ea typeface="ＭＳ Ｐゴシック" panose="020B0600070205080204" pitchFamily="34" charset="-128"/>
              </a:rPr>
              <a:t> PACT 2012</a:t>
            </a:r>
          </a:p>
        </p:txBody>
      </p:sp>
      <p:sp>
        <p:nvSpPr>
          <p:cNvPr id="28676" name="Slide Number Placeholder 3">
            <a:extLst>
              <a:ext uri="{FF2B5EF4-FFF2-40B4-BE49-F238E27FC236}">
                <a16:creationId xmlns:a16="http://schemas.microsoft.com/office/drawing/2014/main" id="{B40EB18B-B5F4-457F-971C-628501796C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0010D1-7023-4C27-B275-3E242306EE03}" type="slidenum">
              <a:rPr lang="en-US" altLang="en-US">
                <a:solidFill>
                  <a:srgbClr val="000000"/>
                </a:solidFill>
                <a:latin typeface="Garamond" panose="02020404030301010803" pitchFamily="18" charset="0"/>
              </a:rPr>
              <a:pPr eaLnBrk="1" hangingPunct="1"/>
              <a:t>2</a:t>
            </a:fld>
            <a:endParaRPr lang="en-US" altLang="en-US">
              <a:solidFill>
                <a:srgbClr val="000000"/>
              </a:solidFill>
              <a:latin typeface="Garamond" panose="02020404030301010803" pitchFamily="18" charset="0"/>
            </a:endParaRPr>
          </a:p>
        </p:txBody>
      </p:sp>
    </p:spTree>
    <p:extLst>
      <p:ext uri="{BB962C8B-B14F-4D97-AF65-F5344CB8AC3E}">
        <p14:creationId xmlns:p14="http://schemas.microsoft.com/office/powerpoint/2010/main" val="4663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a:extLst>
              <a:ext uri="{FF2B5EF4-FFF2-40B4-BE49-F238E27FC236}">
                <a16:creationId xmlns:a16="http://schemas.microsoft.com/office/drawing/2014/main" id="{206ED1AC-EFEC-4F31-869B-9F7ED808674C}"/>
              </a:ext>
            </a:extLst>
          </p:cNvPr>
          <p:cNvSpPr>
            <a:spLocks noGrp="1"/>
          </p:cNvSpPr>
          <p:nvPr>
            <p:ph type="title"/>
          </p:nvPr>
        </p:nvSpPr>
        <p:spPr/>
        <p:txBody>
          <a:bodyPr/>
          <a:lstStyle/>
          <a:p>
            <a:r>
              <a:rPr lang="en-US" altLang="en-US" dirty="0">
                <a:ea typeface="ＭＳ Ｐゴシック" panose="020B0600070205080204" pitchFamily="34" charset="-128"/>
              </a:rPr>
              <a:t>Why Memory Hierarchy?</a:t>
            </a:r>
          </a:p>
        </p:txBody>
      </p:sp>
      <p:sp>
        <p:nvSpPr>
          <p:cNvPr id="3" name="Content Placeholder 2">
            <a:extLst>
              <a:ext uri="{FF2B5EF4-FFF2-40B4-BE49-F238E27FC236}">
                <a16:creationId xmlns:a16="http://schemas.microsoft.com/office/drawing/2014/main" id="{BD6F90FE-97EA-4135-90CE-FF519C4867D6}"/>
              </a:ext>
            </a:extLst>
          </p:cNvPr>
          <p:cNvSpPr>
            <a:spLocks noGrp="1"/>
          </p:cNvSpPr>
          <p:nvPr>
            <p:ph idx="1"/>
          </p:nvPr>
        </p:nvSpPr>
        <p:spPr>
          <a:xfrm>
            <a:off x="266700" y="1349829"/>
            <a:ext cx="8610600" cy="5194300"/>
          </a:xfrm>
        </p:spPr>
        <p:txBody>
          <a:bodyPr>
            <a:normAutofit lnSpcReduction="10000"/>
          </a:bodyPr>
          <a:lstStyle/>
          <a:p>
            <a:r>
              <a:rPr lang="en-US" altLang="en-US" dirty="0">
                <a:ea typeface="ＭＳ Ｐゴシック" panose="020B0600070205080204" pitchFamily="34" charset="-128"/>
              </a:rPr>
              <a:t>We want both fast and large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But we cannot achieve both with a single level of memory</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Idea: </a:t>
            </a:r>
            <a:r>
              <a:rPr lang="en-US" altLang="en-US" dirty="0">
                <a:solidFill>
                  <a:srgbClr val="0000FF"/>
                </a:solidFill>
                <a:ea typeface="ＭＳ Ｐゴシック" panose="020B0600070205080204" pitchFamily="34" charset="-128"/>
              </a:rPr>
              <a:t>Have multiple levels of storage </a:t>
            </a:r>
            <a:r>
              <a:rPr lang="en-US" altLang="en-US" dirty="0">
                <a:ea typeface="ＭＳ Ｐゴシック" panose="020B0600070205080204" pitchFamily="34" charset="-128"/>
              </a:rPr>
              <a:t>(progressively bigger and slower as the levels are farther from the processor) and </a:t>
            </a:r>
            <a:r>
              <a:rPr lang="en-US" altLang="en-US" dirty="0">
                <a:solidFill>
                  <a:srgbClr val="0000FF"/>
                </a:solidFill>
                <a:ea typeface="ＭＳ Ｐゴシック" panose="020B0600070205080204" pitchFamily="34" charset="-128"/>
              </a:rPr>
              <a:t>ensure most of the data the processor needs is kept in the fast(</a:t>
            </a:r>
            <a:r>
              <a:rPr lang="en-US" altLang="en-US" dirty="0" err="1">
                <a:solidFill>
                  <a:srgbClr val="0000FF"/>
                </a:solidFill>
                <a:ea typeface="ＭＳ Ｐゴシック" panose="020B0600070205080204" pitchFamily="34" charset="-128"/>
              </a:rPr>
              <a:t>er</a:t>
            </a:r>
            <a:r>
              <a:rPr lang="en-US" altLang="en-US" dirty="0">
                <a:solidFill>
                  <a:srgbClr val="0000FF"/>
                </a:solidFill>
                <a:ea typeface="ＭＳ Ｐゴシック" panose="020B0600070205080204" pitchFamily="34" charset="-128"/>
              </a:rPr>
              <a:t>) level(s)</a:t>
            </a:r>
          </a:p>
        </p:txBody>
      </p:sp>
      <p:sp>
        <p:nvSpPr>
          <p:cNvPr id="181251" name="Slide Number Placeholder 3">
            <a:extLst>
              <a:ext uri="{FF2B5EF4-FFF2-40B4-BE49-F238E27FC236}">
                <a16:creationId xmlns:a16="http://schemas.microsoft.com/office/drawing/2014/main" id="{6509BC5D-29DB-4B53-969D-39552A089A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AE640699-652F-48E8-955A-C10108F72642}" type="slidenum">
              <a:rPr lang="en-US" altLang="en-US" sz="1600">
                <a:solidFill>
                  <a:srgbClr val="000000"/>
                </a:solidFill>
                <a:latin typeface="Garamond" panose="02020404030301010803" pitchFamily="18" charset="0"/>
              </a:rPr>
              <a:pPr eaLnBrk="1" hangingPunct="1">
                <a:spcBef>
                  <a:spcPct val="0"/>
                </a:spcBef>
                <a:buClrTx/>
                <a:buSzTx/>
                <a:buFontTx/>
                <a:buNone/>
              </a:pPr>
              <a:t>20</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918328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itle 1">
            <a:extLst>
              <a:ext uri="{FF2B5EF4-FFF2-40B4-BE49-F238E27FC236}">
                <a16:creationId xmlns:a16="http://schemas.microsoft.com/office/drawing/2014/main" id="{88164F56-609A-4E66-A917-6C6814AB57DE}"/>
              </a:ext>
            </a:extLst>
          </p:cNvPr>
          <p:cNvSpPr>
            <a:spLocks noGrp="1"/>
          </p:cNvSpPr>
          <p:nvPr>
            <p:ph type="title"/>
          </p:nvPr>
        </p:nvSpPr>
        <p:spPr/>
        <p:txBody>
          <a:bodyPr/>
          <a:lstStyle/>
          <a:p>
            <a:r>
              <a:rPr lang="en-US" altLang="en-US">
                <a:ea typeface="ＭＳ Ｐゴシック" panose="020B0600070205080204" pitchFamily="34" charset="-128"/>
              </a:rPr>
              <a:t>The Memory Hierarchy</a:t>
            </a:r>
          </a:p>
        </p:txBody>
      </p:sp>
      <p:sp>
        <p:nvSpPr>
          <p:cNvPr id="182275" name="Slide Number Placeholder 3">
            <a:extLst>
              <a:ext uri="{FF2B5EF4-FFF2-40B4-BE49-F238E27FC236}">
                <a16:creationId xmlns:a16="http://schemas.microsoft.com/office/drawing/2014/main" id="{00E5B66E-CFB2-4A7E-B1AF-91B8EE6923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BCF9694C-4811-425C-9333-361055A19BF0}" type="slidenum">
              <a:rPr lang="en-US" altLang="en-US" sz="1600">
                <a:solidFill>
                  <a:srgbClr val="000000"/>
                </a:solidFill>
                <a:latin typeface="Garamond" panose="02020404030301010803" pitchFamily="18" charset="0"/>
              </a:rPr>
              <a:pPr eaLnBrk="1" hangingPunct="1">
                <a:spcBef>
                  <a:spcPct val="0"/>
                </a:spcBef>
                <a:buClrTx/>
                <a:buSzTx/>
                <a:buFontTx/>
                <a:buNone/>
              </a:pPr>
              <a:t>21</a:t>
            </a:fld>
            <a:endParaRPr lang="en-US" altLang="en-US" sz="1600">
              <a:solidFill>
                <a:srgbClr val="000000"/>
              </a:solidFill>
              <a:latin typeface="Garamond" panose="02020404030301010803" pitchFamily="18" charset="0"/>
            </a:endParaRPr>
          </a:p>
        </p:txBody>
      </p:sp>
      <p:sp>
        <p:nvSpPr>
          <p:cNvPr id="182276" name="Rectangle 3">
            <a:extLst>
              <a:ext uri="{FF2B5EF4-FFF2-40B4-BE49-F238E27FC236}">
                <a16:creationId xmlns:a16="http://schemas.microsoft.com/office/drawing/2014/main" id="{9D4E9648-7CAB-405F-9B19-395422CEFB97}"/>
              </a:ext>
            </a:extLst>
          </p:cNvPr>
          <p:cNvSpPr>
            <a:spLocks noChangeArrowheads="1"/>
          </p:cNvSpPr>
          <p:nvPr/>
        </p:nvSpPr>
        <p:spPr bwMode="auto">
          <a:xfrm>
            <a:off x="5861050" y="1447800"/>
            <a:ext cx="8509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00"/>
                </a:solidFill>
                <a:latin typeface="Calibri" panose="020F0502020204030204" pitchFamily="34" charset="0"/>
              </a:rPr>
              <a:t>fast</a:t>
            </a:r>
          </a:p>
          <a:p>
            <a:pPr eaLnBrk="1" hangingPunct="1">
              <a:spcBef>
                <a:spcPct val="0"/>
              </a:spcBef>
              <a:buClrTx/>
              <a:buSzTx/>
              <a:buFontTx/>
              <a:buNone/>
            </a:pPr>
            <a:r>
              <a:rPr lang="en-US" altLang="en-US" sz="2800">
                <a:solidFill>
                  <a:srgbClr val="000000"/>
                </a:solidFill>
                <a:latin typeface="Calibri" panose="020F0502020204030204" pitchFamily="34" charset="0"/>
              </a:rPr>
              <a:t>small</a:t>
            </a:r>
          </a:p>
        </p:txBody>
      </p:sp>
      <p:sp>
        <p:nvSpPr>
          <p:cNvPr id="182277" name="Rectangle 4">
            <a:extLst>
              <a:ext uri="{FF2B5EF4-FFF2-40B4-BE49-F238E27FC236}">
                <a16:creationId xmlns:a16="http://schemas.microsoft.com/office/drawing/2014/main" id="{9552BCDE-4517-4B5B-B988-1D69E4FB5700}"/>
              </a:ext>
            </a:extLst>
          </p:cNvPr>
          <p:cNvSpPr>
            <a:spLocks noChangeArrowheads="1"/>
          </p:cNvSpPr>
          <p:nvPr/>
        </p:nvSpPr>
        <p:spPr bwMode="auto">
          <a:xfrm>
            <a:off x="3733800" y="5257800"/>
            <a:ext cx="5105400" cy="1143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00"/>
                </a:solidFill>
                <a:latin typeface="Calibri" panose="020F0502020204030204" pitchFamily="34" charset="0"/>
              </a:rPr>
              <a:t>big but slow</a:t>
            </a:r>
          </a:p>
        </p:txBody>
      </p:sp>
      <p:sp>
        <p:nvSpPr>
          <p:cNvPr id="182278" name="Text Box 5">
            <a:extLst>
              <a:ext uri="{FF2B5EF4-FFF2-40B4-BE49-F238E27FC236}">
                <a16:creationId xmlns:a16="http://schemas.microsoft.com/office/drawing/2014/main" id="{EA8A6A9B-B8DB-49A3-B1F1-E6781EC85F08}"/>
              </a:ext>
            </a:extLst>
          </p:cNvPr>
          <p:cNvSpPr txBox="1">
            <a:spLocks noChangeArrowheads="1"/>
          </p:cNvSpPr>
          <p:nvPr/>
        </p:nvSpPr>
        <p:spPr bwMode="auto">
          <a:xfrm>
            <a:off x="682625" y="1455738"/>
            <a:ext cx="3767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5F5F5F"/>
                </a:solidFill>
                <a:latin typeface="Calibri" panose="020F0502020204030204" pitchFamily="34" charset="0"/>
              </a:rPr>
              <a:t>move what you use here</a:t>
            </a:r>
          </a:p>
        </p:txBody>
      </p:sp>
      <p:sp>
        <p:nvSpPr>
          <p:cNvPr id="182279" name="Freeform 6">
            <a:extLst>
              <a:ext uri="{FF2B5EF4-FFF2-40B4-BE49-F238E27FC236}">
                <a16:creationId xmlns:a16="http://schemas.microsoft.com/office/drawing/2014/main" id="{424C6928-FCEA-430F-9D2C-E05389156BC3}"/>
              </a:ext>
            </a:extLst>
          </p:cNvPr>
          <p:cNvSpPr>
            <a:spLocks/>
          </p:cNvSpPr>
          <p:nvPr/>
        </p:nvSpPr>
        <p:spPr bwMode="auto">
          <a:xfrm flipH="1" flipV="1">
            <a:off x="4648200" y="1533525"/>
            <a:ext cx="1219200" cy="446088"/>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82280" name="Text Box 7">
            <a:extLst>
              <a:ext uri="{FF2B5EF4-FFF2-40B4-BE49-F238E27FC236}">
                <a16:creationId xmlns:a16="http://schemas.microsoft.com/office/drawing/2014/main" id="{B1FC6D45-A297-4210-812C-A3FD58F7182C}"/>
              </a:ext>
            </a:extLst>
          </p:cNvPr>
          <p:cNvSpPr txBox="1">
            <a:spLocks noChangeArrowheads="1"/>
          </p:cNvSpPr>
          <p:nvPr/>
        </p:nvSpPr>
        <p:spPr bwMode="auto">
          <a:xfrm>
            <a:off x="731838" y="5189538"/>
            <a:ext cx="17367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5F5F5F"/>
                </a:solidFill>
                <a:latin typeface="Calibri" panose="020F0502020204030204" pitchFamily="34" charset="0"/>
              </a:rPr>
              <a:t>backup</a:t>
            </a:r>
          </a:p>
          <a:p>
            <a:pPr eaLnBrk="1" hangingPunct="1">
              <a:spcBef>
                <a:spcPct val="0"/>
              </a:spcBef>
              <a:buClrTx/>
              <a:buSzTx/>
              <a:buFontTx/>
              <a:buNone/>
            </a:pPr>
            <a:r>
              <a:rPr lang="en-US" altLang="en-US" sz="2800">
                <a:solidFill>
                  <a:srgbClr val="5F5F5F"/>
                </a:solidFill>
                <a:latin typeface="Calibri" panose="020F0502020204030204" pitchFamily="34" charset="0"/>
              </a:rPr>
              <a:t>everything</a:t>
            </a:r>
          </a:p>
          <a:p>
            <a:pPr eaLnBrk="1" hangingPunct="1">
              <a:spcBef>
                <a:spcPct val="0"/>
              </a:spcBef>
              <a:buClrTx/>
              <a:buSzTx/>
              <a:buFontTx/>
              <a:buNone/>
            </a:pPr>
            <a:r>
              <a:rPr lang="en-US" altLang="en-US" sz="2800">
                <a:solidFill>
                  <a:srgbClr val="5F5F5F"/>
                </a:solidFill>
                <a:latin typeface="Calibri" panose="020F0502020204030204" pitchFamily="34" charset="0"/>
              </a:rPr>
              <a:t>here</a:t>
            </a:r>
          </a:p>
        </p:txBody>
      </p:sp>
      <p:sp>
        <p:nvSpPr>
          <p:cNvPr id="182281" name="Freeform 8">
            <a:extLst>
              <a:ext uri="{FF2B5EF4-FFF2-40B4-BE49-F238E27FC236}">
                <a16:creationId xmlns:a16="http://schemas.microsoft.com/office/drawing/2014/main" id="{5909CB4F-6F6A-47EC-8C90-F256E6A8471D}"/>
              </a:ext>
            </a:extLst>
          </p:cNvPr>
          <p:cNvSpPr>
            <a:spLocks/>
          </p:cNvSpPr>
          <p:nvPr/>
        </p:nvSpPr>
        <p:spPr bwMode="auto">
          <a:xfrm flipH="1">
            <a:off x="2590800" y="5562600"/>
            <a:ext cx="1143000" cy="446088"/>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82282" name="Text Box 9">
            <a:extLst>
              <a:ext uri="{FF2B5EF4-FFF2-40B4-BE49-F238E27FC236}">
                <a16:creationId xmlns:a16="http://schemas.microsoft.com/office/drawing/2014/main" id="{A2943963-1330-4FD8-8A2D-5F613FE09DD7}"/>
              </a:ext>
            </a:extLst>
          </p:cNvPr>
          <p:cNvSpPr txBox="1">
            <a:spLocks noChangeArrowheads="1"/>
          </p:cNvSpPr>
          <p:nvPr/>
        </p:nvSpPr>
        <p:spPr bwMode="auto">
          <a:xfrm>
            <a:off x="457200" y="2743200"/>
            <a:ext cx="3387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a:solidFill>
                  <a:srgbClr val="000000"/>
                </a:solidFill>
                <a:latin typeface="Calibri" panose="020F0502020204030204" pitchFamily="34" charset="0"/>
              </a:rPr>
              <a:t>With good locality of reference, memory appears as fast as</a:t>
            </a:r>
          </a:p>
          <a:p>
            <a:pPr eaLnBrk="1" hangingPunct="1">
              <a:spcBef>
                <a:spcPct val="0"/>
              </a:spcBef>
              <a:buClrTx/>
              <a:buSzTx/>
              <a:buFontTx/>
              <a:buNone/>
            </a:pPr>
            <a:r>
              <a:rPr lang="en-US" altLang="en-US" sz="2800">
                <a:solidFill>
                  <a:srgbClr val="000000"/>
                </a:solidFill>
                <a:latin typeface="Calibri" panose="020F0502020204030204" pitchFamily="34" charset="0"/>
              </a:rPr>
              <a:t>and as large as  </a:t>
            </a:r>
          </a:p>
        </p:txBody>
      </p:sp>
      <p:sp>
        <p:nvSpPr>
          <p:cNvPr id="182283" name="Line 10">
            <a:extLst>
              <a:ext uri="{FF2B5EF4-FFF2-40B4-BE49-F238E27FC236}">
                <a16:creationId xmlns:a16="http://schemas.microsoft.com/office/drawing/2014/main" id="{AA480996-3CB3-46BF-A95B-126897181CD0}"/>
              </a:ext>
            </a:extLst>
          </p:cNvPr>
          <p:cNvSpPr>
            <a:spLocks noChangeShapeType="1"/>
          </p:cNvSpPr>
          <p:nvPr/>
        </p:nvSpPr>
        <p:spPr bwMode="auto">
          <a:xfrm flipV="1">
            <a:off x="3200400" y="1966913"/>
            <a:ext cx="2667000" cy="1919287"/>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82284" name="Line 11">
            <a:extLst>
              <a:ext uri="{FF2B5EF4-FFF2-40B4-BE49-F238E27FC236}">
                <a16:creationId xmlns:a16="http://schemas.microsoft.com/office/drawing/2014/main" id="{A11E19C3-0FE0-4867-BFBA-F7CF64BBDCB8}"/>
              </a:ext>
            </a:extLst>
          </p:cNvPr>
          <p:cNvSpPr>
            <a:spLocks noChangeShapeType="1"/>
          </p:cNvSpPr>
          <p:nvPr/>
        </p:nvSpPr>
        <p:spPr bwMode="auto">
          <a:xfrm>
            <a:off x="2743200" y="4343400"/>
            <a:ext cx="1522413" cy="925513"/>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82285" name="Line 12">
            <a:extLst>
              <a:ext uri="{FF2B5EF4-FFF2-40B4-BE49-F238E27FC236}">
                <a16:creationId xmlns:a16="http://schemas.microsoft.com/office/drawing/2014/main" id="{B67593D8-9293-4DA5-8457-5144D8A171DE}"/>
              </a:ext>
            </a:extLst>
          </p:cNvPr>
          <p:cNvSpPr>
            <a:spLocks noChangeShapeType="1"/>
          </p:cNvSpPr>
          <p:nvPr/>
        </p:nvSpPr>
        <p:spPr bwMode="auto">
          <a:xfrm>
            <a:off x="6284913" y="2286000"/>
            <a:ext cx="0" cy="2971800"/>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en-CA"/>
          </a:p>
        </p:txBody>
      </p:sp>
      <p:grpSp>
        <p:nvGrpSpPr>
          <p:cNvPr id="15" name="Group 13">
            <a:extLst>
              <a:ext uri="{FF2B5EF4-FFF2-40B4-BE49-F238E27FC236}">
                <a16:creationId xmlns:a16="http://schemas.microsoft.com/office/drawing/2014/main" id="{247D5C7E-5569-4117-B4BA-C94715CA60C9}"/>
              </a:ext>
            </a:extLst>
          </p:cNvPr>
          <p:cNvGrpSpPr>
            <a:grpSpLocks/>
          </p:cNvGrpSpPr>
          <p:nvPr/>
        </p:nvGrpSpPr>
        <p:grpSpPr bwMode="auto">
          <a:xfrm>
            <a:off x="4648200" y="2286000"/>
            <a:ext cx="3276600" cy="2971800"/>
            <a:chOff x="2928" y="1440"/>
            <a:chExt cx="2064" cy="1872"/>
          </a:xfrm>
        </p:grpSpPr>
        <p:sp>
          <p:nvSpPr>
            <p:cNvPr id="182290" name="Rectangle 14">
              <a:extLst>
                <a:ext uri="{FF2B5EF4-FFF2-40B4-BE49-F238E27FC236}">
                  <a16:creationId xmlns:a16="http://schemas.microsoft.com/office/drawing/2014/main" id="{60E74DE7-1A28-40EB-B62E-382BD40B7E0A}"/>
                </a:ext>
              </a:extLst>
            </p:cNvPr>
            <p:cNvSpPr>
              <a:spLocks noChangeArrowheads="1"/>
            </p:cNvSpPr>
            <p:nvPr/>
          </p:nvSpPr>
          <p:spPr bwMode="auto">
            <a:xfrm>
              <a:off x="2928" y="2480"/>
              <a:ext cx="2064"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182291" name="Rectangle 15">
              <a:extLst>
                <a:ext uri="{FF2B5EF4-FFF2-40B4-BE49-F238E27FC236}">
                  <a16:creationId xmlns:a16="http://schemas.microsoft.com/office/drawing/2014/main" id="{FDCE545F-9835-412C-AB2B-3EF244473C04}"/>
                </a:ext>
              </a:extLst>
            </p:cNvPr>
            <p:cNvSpPr>
              <a:spLocks noChangeArrowheads="1"/>
            </p:cNvSpPr>
            <p:nvPr/>
          </p:nvSpPr>
          <p:spPr bwMode="auto">
            <a:xfrm>
              <a:off x="3384" y="1648"/>
              <a:ext cx="1152"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Calibri" panose="020F0502020204030204" pitchFamily="34" charset="0"/>
              </a:endParaRPr>
            </a:p>
          </p:txBody>
        </p:sp>
        <p:sp>
          <p:nvSpPr>
            <p:cNvPr id="182292" name="Line 16">
              <a:extLst>
                <a:ext uri="{FF2B5EF4-FFF2-40B4-BE49-F238E27FC236}">
                  <a16:creationId xmlns:a16="http://schemas.microsoft.com/office/drawing/2014/main" id="{5D09E487-E201-4118-9389-611A0885D3D5}"/>
                </a:ext>
              </a:extLst>
            </p:cNvPr>
            <p:cNvSpPr>
              <a:spLocks noChangeShapeType="1"/>
            </p:cNvSpPr>
            <p:nvPr/>
          </p:nvSpPr>
          <p:spPr bwMode="auto">
            <a:xfrm>
              <a:off x="3960" y="1440"/>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en-CA"/>
            </a:p>
          </p:txBody>
        </p:sp>
        <p:sp>
          <p:nvSpPr>
            <p:cNvPr id="182293" name="Line 17">
              <a:extLst>
                <a:ext uri="{FF2B5EF4-FFF2-40B4-BE49-F238E27FC236}">
                  <a16:creationId xmlns:a16="http://schemas.microsoft.com/office/drawing/2014/main" id="{A471FF2B-7FB8-42C2-B4E0-61ED2E9E000F}"/>
                </a:ext>
              </a:extLst>
            </p:cNvPr>
            <p:cNvSpPr>
              <a:spLocks noChangeShapeType="1"/>
            </p:cNvSpPr>
            <p:nvPr/>
          </p:nvSpPr>
          <p:spPr bwMode="auto">
            <a:xfrm>
              <a:off x="3960" y="2272"/>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en-CA"/>
            </a:p>
          </p:txBody>
        </p:sp>
        <p:sp>
          <p:nvSpPr>
            <p:cNvPr id="182294" name="Line 18">
              <a:extLst>
                <a:ext uri="{FF2B5EF4-FFF2-40B4-BE49-F238E27FC236}">
                  <a16:creationId xmlns:a16="http://schemas.microsoft.com/office/drawing/2014/main" id="{0DD6E79B-7F55-43BE-982C-AA122346C66A}"/>
                </a:ext>
              </a:extLst>
            </p:cNvPr>
            <p:cNvSpPr>
              <a:spLocks noChangeShapeType="1"/>
            </p:cNvSpPr>
            <p:nvPr/>
          </p:nvSpPr>
          <p:spPr bwMode="auto">
            <a:xfrm>
              <a:off x="3960" y="3104"/>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182287" name="Group 19">
            <a:extLst>
              <a:ext uri="{FF2B5EF4-FFF2-40B4-BE49-F238E27FC236}">
                <a16:creationId xmlns:a16="http://schemas.microsoft.com/office/drawing/2014/main" id="{57AABAF7-8023-40FC-A01E-8401AF21AEFD}"/>
              </a:ext>
            </a:extLst>
          </p:cNvPr>
          <p:cNvGrpSpPr>
            <a:grpSpLocks/>
          </p:cNvGrpSpPr>
          <p:nvPr/>
        </p:nvGrpSpPr>
        <p:grpSpPr bwMode="auto">
          <a:xfrm rot="-5400000">
            <a:off x="6477000" y="3124200"/>
            <a:ext cx="3810000" cy="1066800"/>
            <a:chOff x="2976" y="336"/>
            <a:chExt cx="2400" cy="816"/>
          </a:xfrm>
        </p:grpSpPr>
        <p:sp>
          <p:nvSpPr>
            <p:cNvPr id="182288" name="AutoShape 20">
              <a:extLst>
                <a:ext uri="{FF2B5EF4-FFF2-40B4-BE49-F238E27FC236}">
                  <a16:creationId xmlns:a16="http://schemas.microsoft.com/office/drawing/2014/main" id="{CD8123A0-D9FC-4D20-8841-AD9E20615320}"/>
                </a:ext>
              </a:extLst>
            </p:cNvPr>
            <p:cNvSpPr>
              <a:spLocks noChangeArrowheads="1"/>
            </p:cNvSpPr>
            <p:nvPr/>
          </p:nvSpPr>
          <p:spPr bwMode="auto">
            <a:xfrm>
              <a:off x="2976" y="336"/>
              <a:ext cx="2304" cy="480"/>
            </a:xfrm>
            <a:prstGeom prst="rightArrow">
              <a:avLst>
                <a:gd name="adj1" fmla="val 59583"/>
                <a:gd name="adj2" fmla="val 51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FFFFFF"/>
                  </a:solidFill>
                  <a:latin typeface="Calibri" panose="020F0502020204030204" pitchFamily="34" charset="0"/>
                </a:rPr>
                <a:t>faster per byte</a:t>
              </a:r>
            </a:p>
          </p:txBody>
        </p:sp>
        <p:sp>
          <p:nvSpPr>
            <p:cNvPr id="182289" name="AutoShape 21">
              <a:extLst>
                <a:ext uri="{FF2B5EF4-FFF2-40B4-BE49-F238E27FC236}">
                  <a16:creationId xmlns:a16="http://schemas.microsoft.com/office/drawing/2014/main" id="{A027627A-41F9-4436-9857-7F6EEC431E4D}"/>
                </a:ext>
              </a:extLst>
            </p:cNvPr>
            <p:cNvSpPr>
              <a:spLocks noChangeArrowheads="1"/>
            </p:cNvSpPr>
            <p:nvPr/>
          </p:nvSpPr>
          <p:spPr bwMode="auto">
            <a:xfrm flipH="1">
              <a:off x="3072" y="672"/>
              <a:ext cx="2304" cy="480"/>
            </a:xfrm>
            <a:prstGeom prst="rightArrow">
              <a:avLst>
                <a:gd name="adj1" fmla="val 59583"/>
                <a:gd name="adj2" fmla="val 56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FFFFFF"/>
                  </a:solidFill>
                  <a:latin typeface="Calibri" panose="020F0502020204030204" pitchFamily="34" charset="0"/>
                </a:rPr>
                <a:t>cheaper per byte</a:t>
              </a:r>
            </a:p>
          </p:txBody>
        </p:sp>
      </p:grpSp>
    </p:spTree>
    <p:extLst>
      <p:ext uri="{BB962C8B-B14F-4D97-AF65-F5344CB8AC3E}">
        <p14:creationId xmlns:p14="http://schemas.microsoft.com/office/powerpoint/2010/main" val="2729638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a:extLst>
              <a:ext uri="{FF2B5EF4-FFF2-40B4-BE49-F238E27FC236}">
                <a16:creationId xmlns:a16="http://schemas.microsoft.com/office/drawing/2014/main" id="{1B3E056D-9C8E-41B6-9371-DE189410BA0A}"/>
              </a:ext>
            </a:extLst>
          </p:cNvPr>
          <p:cNvSpPr>
            <a:spLocks noGrp="1"/>
          </p:cNvSpPr>
          <p:nvPr>
            <p:ph type="title"/>
          </p:nvPr>
        </p:nvSpPr>
        <p:spPr>
          <a:xfrm>
            <a:off x="419100" y="-31863"/>
            <a:ext cx="8229600" cy="1143000"/>
          </a:xfrm>
        </p:spPr>
        <p:txBody>
          <a:bodyPr/>
          <a:lstStyle/>
          <a:p>
            <a:r>
              <a:rPr lang="en-US" altLang="en-US" dirty="0">
                <a:ea typeface="ＭＳ Ｐゴシック" panose="020B0600070205080204" pitchFamily="34" charset="-128"/>
              </a:rPr>
              <a:t>Memory Hierarchy</a:t>
            </a:r>
          </a:p>
        </p:txBody>
      </p:sp>
      <p:sp>
        <p:nvSpPr>
          <p:cNvPr id="183298" name="Content Placeholder 2">
            <a:extLst>
              <a:ext uri="{FF2B5EF4-FFF2-40B4-BE49-F238E27FC236}">
                <a16:creationId xmlns:a16="http://schemas.microsoft.com/office/drawing/2014/main" id="{7C8CA58C-5EE3-46E2-BAFA-34CB39FA9723}"/>
              </a:ext>
            </a:extLst>
          </p:cNvPr>
          <p:cNvSpPr>
            <a:spLocks noGrp="1"/>
          </p:cNvSpPr>
          <p:nvPr>
            <p:ph idx="1"/>
          </p:nvPr>
        </p:nvSpPr>
        <p:spPr>
          <a:xfrm>
            <a:off x="228600" y="996950"/>
            <a:ext cx="8610600" cy="5194300"/>
          </a:xfrm>
        </p:spPr>
        <p:txBody>
          <a:bodyPr>
            <a:normAutofit fontScale="92500" lnSpcReduction="20000"/>
          </a:bodyPr>
          <a:lstStyle/>
          <a:p>
            <a:r>
              <a:rPr lang="en-US" altLang="en-US" dirty="0">
                <a:ea typeface="ＭＳ Ｐゴシック" panose="020B0600070205080204" pitchFamily="34" charset="-128"/>
              </a:rPr>
              <a:t>Fundamental tradeoff</a:t>
            </a:r>
          </a:p>
          <a:p>
            <a:pPr lvl="1"/>
            <a:r>
              <a:rPr lang="en-US" altLang="en-US" dirty="0">
                <a:ea typeface="ＭＳ Ｐゴシック" panose="020B0600070205080204" pitchFamily="34" charset="-128"/>
              </a:rPr>
              <a:t>Fast memory: small</a:t>
            </a:r>
          </a:p>
          <a:p>
            <a:pPr lvl="1"/>
            <a:r>
              <a:rPr lang="en-US" altLang="en-US" dirty="0">
                <a:ea typeface="ＭＳ Ｐゴシック" panose="020B0600070205080204" pitchFamily="34" charset="-128"/>
              </a:rPr>
              <a:t>Large memory: slow</a:t>
            </a:r>
          </a:p>
          <a:p>
            <a:r>
              <a:rPr lang="en-US" altLang="en-US" sz="3000" dirty="0">
                <a:ea typeface="ＭＳ Ｐゴシック" panose="020B0600070205080204" pitchFamily="34" charset="-128"/>
              </a:rPr>
              <a:t>Idea: </a:t>
            </a:r>
            <a:r>
              <a:rPr lang="en-US" altLang="en-US" sz="3000" dirty="0">
                <a:solidFill>
                  <a:srgbClr val="0000FF"/>
                </a:solidFill>
                <a:ea typeface="ＭＳ Ｐゴシック" panose="020B0600070205080204" pitchFamily="34" charset="-128"/>
              </a:rPr>
              <a:t>Memory hierarchy</a:t>
            </a: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Latency, cost, size, </a:t>
            </a:r>
          </a:p>
          <a:p>
            <a:pPr>
              <a:buFont typeface="Wingdings" panose="05000000000000000000" pitchFamily="2" charset="2"/>
              <a:buNone/>
            </a:pPr>
            <a:r>
              <a:rPr lang="en-US" altLang="en-US" dirty="0">
                <a:ea typeface="ＭＳ Ｐゴシック" panose="020B0600070205080204" pitchFamily="34" charset="-128"/>
              </a:rPr>
              <a:t>    bandwidth</a:t>
            </a:r>
          </a:p>
        </p:txBody>
      </p:sp>
      <p:sp>
        <p:nvSpPr>
          <p:cNvPr id="183299" name="Slide Number Placeholder 3">
            <a:extLst>
              <a:ext uri="{FF2B5EF4-FFF2-40B4-BE49-F238E27FC236}">
                <a16:creationId xmlns:a16="http://schemas.microsoft.com/office/drawing/2014/main" id="{BB2CE6AF-B43D-4EF7-BA91-E22DEDC9525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F9AF02EC-E684-45F0-9E5F-FE148A37E9D3}" type="slidenum">
              <a:rPr lang="en-US" altLang="en-US" sz="1600">
                <a:solidFill>
                  <a:srgbClr val="000000"/>
                </a:solidFill>
                <a:latin typeface="Garamond" panose="02020404030301010803" pitchFamily="18" charset="0"/>
              </a:rPr>
              <a:pPr eaLnBrk="1" hangingPunct="1">
                <a:spcBef>
                  <a:spcPct val="0"/>
                </a:spcBef>
                <a:buClrTx/>
                <a:buSzTx/>
                <a:buFontTx/>
                <a:buNone/>
              </a:pPr>
              <a:t>22</a:t>
            </a:fld>
            <a:endParaRPr lang="en-US" altLang="en-US" sz="1600">
              <a:solidFill>
                <a:srgbClr val="000000"/>
              </a:solidFill>
              <a:latin typeface="Garamond" panose="02020404030301010803" pitchFamily="18" charset="0"/>
            </a:endParaRPr>
          </a:p>
        </p:txBody>
      </p:sp>
      <p:sp>
        <p:nvSpPr>
          <p:cNvPr id="183300" name="Rectangle 5">
            <a:extLst>
              <a:ext uri="{FF2B5EF4-FFF2-40B4-BE49-F238E27FC236}">
                <a16:creationId xmlns:a16="http://schemas.microsoft.com/office/drawing/2014/main" id="{CDF0AA63-50C6-40E5-A968-B31E1D053665}"/>
              </a:ext>
            </a:extLst>
          </p:cNvPr>
          <p:cNvSpPr>
            <a:spLocks noChangeArrowheads="1"/>
          </p:cNvSpPr>
          <p:nvPr/>
        </p:nvSpPr>
        <p:spPr bwMode="auto">
          <a:xfrm>
            <a:off x="390525" y="3398838"/>
            <a:ext cx="887413" cy="12747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1" name="Rectangle 6">
            <a:extLst>
              <a:ext uri="{FF2B5EF4-FFF2-40B4-BE49-F238E27FC236}">
                <a16:creationId xmlns:a16="http://schemas.microsoft.com/office/drawing/2014/main" id="{D9867C19-20DB-4FBB-841A-7232E1E7F5E2}"/>
              </a:ext>
            </a:extLst>
          </p:cNvPr>
          <p:cNvSpPr>
            <a:spLocks noChangeArrowheads="1"/>
          </p:cNvSpPr>
          <p:nvPr/>
        </p:nvSpPr>
        <p:spPr bwMode="auto">
          <a:xfrm>
            <a:off x="4164013" y="2035175"/>
            <a:ext cx="2489200" cy="41560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2" name="TextBox 7">
            <a:extLst>
              <a:ext uri="{FF2B5EF4-FFF2-40B4-BE49-F238E27FC236}">
                <a16:creationId xmlns:a16="http://schemas.microsoft.com/office/drawing/2014/main" id="{D921B1E3-7698-43F5-AD32-268DF5712D5D}"/>
              </a:ext>
            </a:extLst>
          </p:cNvPr>
          <p:cNvSpPr txBox="1">
            <a:spLocks noChangeArrowheads="1"/>
          </p:cNvSpPr>
          <p:nvPr/>
        </p:nvSpPr>
        <p:spPr bwMode="auto">
          <a:xfrm>
            <a:off x="492125" y="3833813"/>
            <a:ext cx="67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CPU</a:t>
            </a:r>
          </a:p>
        </p:txBody>
      </p:sp>
      <p:sp>
        <p:nvSpPr>
          <p:cNvPr id="183303" name="TextBox 8">
            <a:extLst>
              <a:ext uri="{FF2B5EF4-FFF2-40B4-BE49-F238E27FC236}">
                <a16:creationId xmlns:a16="http://schemas.microsoft.com/office/drawing/2014/main" id="{3F96F319-3E82-497D-810C-04F6401E46CB}"/>
              </a:ext>
            </a:extLst>
          </p:cNvPr>
          <p:cNvSpPr txBox="1">
            <a:spLocks noChangeArrowheads="1"/>
          </p:cNvSpPr>
          <p:nvPr/>
        </p:nvSpPr>
        <p:spPr bwMode="auto">
          <a:xfrm>
            <a:off x="4860925" y="3559175"/>
            <a:ext cx="1017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Main</a:t>
            </a:r>
          </a:p>
          <a:p>
            <a:pPr algn="ctr" eaLnBrk="1" hangingPunct="1">
              <a:spcBef>
                <a:spcPct val="0"/>
              </a:spcBef>
              <a:buClrTx/>
              <a:buSzTx/>
              <a:buFontTx/>
              <a:buNone/>
            </a:pPr>
            <a:r>
              <a:rPr lang="en-US" altLang="en-US" sz="1800">
                <a:solidFill>
                  <a:srgbClr val="000000"/>
                </a:solidFill>
                <a:latin typeface="Arial" panose="020B0604020202020204" pitchFamily="34" charset="0"/>
              </a:rPr>
              <a:t>Memory</a:t>
            </a:r>
          </a:p>
          <a:p>
            <a:pPr algn="ctr" eaLnBrk="1" hangingPunct="1">
              <a:spcBef>
                <a:spcPct val="0"/>
              </a:spcBef>
              <a:buClrTx/>
              <a:buSzTx/>
              <a:buFontTx/>
              <a:buNone/>
            </a:pPr>
            <a:r>
              <a:rPr lang="en-US" altLang="en-US" sz="1800">
                <a:solidFill>
                  <a:srgbClr val="000000"/>
                </a:solidFill>
                <a:latin typeface="Arial" panose="020B0604020202020204" pitchFamily="34" charset="0"/>
              </a:rPr>
              <a:t>(DRAM)</a:t>
            </a:r>
          </a:p>
          <a:p>
            <a:pPr algn="ct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4" name="TextBox 9">
            <a:extLst>
              <a:ext uri="{FF2B5EF4-FFF2-40B4-BE49-F238E27FC236}">
                <a16:creationId xmlns:a16="http://schemas.microsoft.com/office/drawing/2014/main" id="{B5C9CDF7-4CBF-48AF-AD73-76649FDA1707}"/>
              </a:ext>
            </a:extLst>
          </p:cNvPr>
          <p:cNvSpPr txBox="1">
            <a:spLocks noChangeArrowheads="1"/>
          </p:cNvSpPr>
          <p:nvPr/>
        </p:nvSpPr>
        <p:spPr bwMode="auto">
          <a:xfrm>
            <a:off x="588963" y="4202113"/>
            <a:ext cx="4921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RF</a:t>
            </a:r>
          </a:p>
        </p:txBody>
      </p:sp>
      <p:sp>
        <p:nvSpPr>
          <p:cNvPr id="183305" name="Rectangle 10">
            <a:extLst>
              <a:ext uri="{FF2B5EF4-FFF2-40B4-BE49-F238E27FC236}">
                <a16:creationId xmlns:a16="http://schemas.microsoft.com/office/drawing/2014/main" id="{935636EB-4848-4F17-8175-00C76CFFE130}"/>
              </a:ext>
            </a:extLst>
          </p:cNvPr>
          <p:cNvSpPr>
            <a:spLocks noChangeArrowheads="1"/>
          </p:cNvSpPr>
          <p:nvPr/>
        </p:nvSpPr>
        <p:spPr bwMode="auto">
          <a:xfrm>
            <a:off x="1430338" y="3398838"/>
            <a:ext cx="885825" cy="12747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6" name="TextBox 11">
            <a:extLst>
              <a:ext uri="{FF2B5EF4-FFF2-40B4-BE49-F238E27FC236}">
                <a16:creationId xmlns:a16="http://schemas.microsoft.com/office/drawing/2014/main" id="{638782AA-58C2-47F6-A61F-B451B426223C}"/>
              </a:ext>
            </a:extLst>
          </p:cNvPr>
          <p:cNvSpPr txBox="1">
            <a:spLocks noChangeArrowheads="1"/>
          </p:cNvSpPr>
          <p:nvPr/>
        </p:nvSpPr>
        <p:spPr bwMode="auto">
          <a:xfrm>
            <a:off x="1430338" y="3833813"/>
            <a:ext cx="885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Cache</a:t>
            </a:r>
          </a:p>
        </p:txBody>
      </p:sp>
      <p:cxnSp>
        <p:nvCxnSpPr>
          <p:cNvPr id="183307" name="Straight Arrow Connector 12">
            <a:extLst>
              <a:ext uri="{FF2B5EF4-FFF2-40B4-BE49-F238E27FC236}">
                <a16:creationId xmlns:a16="http://schemas.microsoft.com/office/drawing/2014/main" id="{0244BCDA-EB15-4CB1-9D67-CD4A13317DDC}"/>
              </a:ext>
            </a:extLst>
          </p:cNvPr>
          <p:cNvCxnSpPr>
            <a:cxnSpLocks noChangeShapeType="1"/>
            <a:endCxn id="183305" idx="3"/>
          </p:cNvCxnSpPr>
          <p:nvPr/>
        </p:nvCxnSpPr>
        <p:spPr bwMode="auto">
          <a:xfrm rot="10800000">
            <a:off x="2316163" y="4037013"/>
            <a:ext cx="1847850" cy="9525"/>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83308" name="Rectangle 13">
            <a:extLst>
              <a:ext uri="{FF2B5EF4-FFF2-40B4-BE49-F238E27FC236}">
                <a16:creationId xmlns:a16="http://schemas.microsoft.com/office/drawing/2014/main" id="{110D3AC2-05F4-4ABE-8C50-0588DD0A514C}"/>
              </a:ext>
            </a:extLst>
          </p:cNvPr>
          <p:cNvSpPr>
            <a:spLocks noChangeArrowheads="1"/>
          </p:cNvSpPr>
          <p:nvPr/>
        </p:nvSpPr>
        <p:spPr bwMode="auto">
          <a:xfrm>
            <a:off x="6778625" y="996950"/>
            <a:ext cx="2160588" cy="51943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3309" name="TextBox 14">
            <a:extLst>
              <a:ext uri="{FF2B5EF4-FFF2-40B4-BE49-F238E27FC236}">
                <a16:creationId xmlns:a16="http://schemas.microsoft.com/office/drawing/2014/main" id="{49B1B20F-8281-4255-9FDD-E9DAA7894F42}"/>
              </a:ext>
            </a:extLst>
          </p:cNvPr>
          <p:cNvSpPr txBox="1">
            <a:spLocks noChangeArrowheads="1"/>
          </p:cNvSpPr>
          <p:nvPr/>
        </p:nvSpPr>
        <p:spPr bwMode="auto">
          <a:xfrm>
            <a:off x="7377113" y="3235325"/>
            <a:ext cx="119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Hard Disk</a:t>
            </a:r>
          </a:p>
          <a:p>
            <a:pPr algn="ctr" eaLnBrk="1" hangingPunct="1">
              <a:spcBef>
                <a:spcPct val="0"/>
              </a:spcBef>
              <a:buClrTx/>
              <a:buSzTx/>
              <a:buFontTx/>
              <a:buNone/>
            </a:pPr>
            <a:endParaRPr lang="en-US" altLang="en-US" sz="1800">
              <a:solidFill>
                <a:srgbClr val="000000"/>
              </a:solidFill>
              <a:latin typeface="Arial" panose="020B0604020202020204" pitchFamily="34" charset="0"/>
            </a:endParaRPr>
          </a:p>
        </p:txBody>
      </p:sp>
      <p:cxnSp>
        <p:nvCxnSpPr>
          <p:cNvPr id="183310" name="Straight Arrow Connector 15">
            <a:extLst>
              <a:ext uri="{FF2B5EF4-FFF2-40B4-BE49-F238E27FC236}">
                <a16:creationId xmlns:a16="http://schemas.microsoft.com/office/drawing/2014/main" id="{81DC397B-47BE-4D1D-9FFF-63CD31437116}"/>
              </a:ext>
            </a:extLst>
          </p:cNvPr>
          <p:cNvCxnSpPr>
            <a:cxnSpLocks noChangeShapeType="1"/>
            <a:stCxn id="183306" idx="1"/>
          </p:cNvCxnSpPr>
          <p:nvPr/>
        </p:nvCxnSpPr>
        <p:spPr bwMode="auto">
          <a:xfrm rot="10800000" flipV="1">
            <a:off x="1277938" y="4017963"/>
            <a:ext cx="152400" cy="793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2771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le 1">
            <a:extLst>
              <a:ext uri="{FF2B5EF4-FFF2-40B4-BE49-F238E27FC236}">
                <a16:creationId xmlns:a16="http://schemas.microsoft.com/office/drawing/2014/main" id="{8E2F2994-AAF1-4A80-B935-463F34008D6F}"/>
              </a:ext>
            </a:extLst>
          </p:cNvPr>
          <p:cNvSpPr>
            <a:spLocks noGrp="1"/>
          </p:cNvSpPr>
          <p:nvPr>
            <p:ph type="title"/>
          </p:nvPr>
        </p:nvSpPr>
        <p:spPr>
          <a:xfrm>
            <a:off x="457200" y="35379"/>
            <a:ext cx="8229600" cy="1143000"/>
          </a:xfrm>
        </p:spPr>
        <p:txBody>
          <a:bodyPr/>
          <a:lstStyle/>
          <a:p>
            <a:r>
              <a:rPr lang="en-US" altLang="en-US" dirty="0">
                <a:ea typeface="ＭＳ Ｐゴシック" panose="020B0600070205080204" pitchFamily="34" charset="-128"/>
              </a:rPr>
              <a:t>Locality</a:t>
            </a:r>
          </a:p>
        </p:txBody>
      </p:sp>
      <p:sp>
        <p:nvSpPr>
          <p:cNvPr id="66562" name="Content Placeholder 2">
            <a:extLst>
              <a:ext uri="{FF2B5EF4-FFF2-40B4-BE49-F238E27FC236}">
                <a16:creationId xmlns:a16="http://schemas.microsoft.com/office/drawing/2014/main" id="{2C380800-6EF8-4B8D-B04D-416402D0E3E8}"/>
              </a:ext>
            </a:extLst>
          </p:cNvPr>
          <p:cNvSpPr>
            <a:spLocks noGrp="1"/>
          </p:cNvSpPr>
          <p:nvPr>
            <p:ph idx="1"/>
          </p:nvPr>
        </p:nvSpPr>
        <p:spPr>
          <a:xfrm>
            <a:off x="76200" y="1162050"/>
            <a:ext cx="8610600" cy="5194300"/>
          </a:xfrm>
        </p:spPr>
        <p:txBody>
          <a:bodyPr>
            <a:normAutofit fontScale="92500" lnSpcReduction="20000"/>
          </a:bodyPr>
          <a:lstStyle/>
          <a:p>
            <a:r>
              <a:rPr lang="en-US" altLang="en-US" dirty="0">
                <a:ea typeface="ＭＳ Ｐゴシック" panose="020B0600070205080204" pitchFamily="34" charset="-128"/>
              </a:rPr>
              <a:t>One’s recent past is a very good predictor of his/her near future.</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Temporal Locality</a:t>
            </a:r>
            <a:r>
              <a:rPr lang="en-US" altLang="en-US" dirty="0">
                <a:ea typeface="ＭＳ Ｐゴシック" panose="020B0600070205080204" pitchFamily="34" charset="-128"/>
              </a:rPr>
              <a:t>:  If you just did something, it is very likely that you will do the same thing again soon</a:t>
            </a:r>
          </a:p>
          <a:p>
            <a:pPr lvl="1"/>
            <a:r>
              <a:rPr lang="en-US" altLang="en-US" dirty="0">
                <a:ea typeface="ＭＳ Ｐゴシック" panose="020B0600070205080204" pitchFamily="34" charset="-128"/>
              </a:rPr>
              <a:t>since you are here today, there is a good chance you will be here again and again regularly	</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Spatial Locality</a:t>
            </a:r>
            <a:r>
              <a:rPr lang="en-US" altLang="en-US" dirty="0">
                <a:ea typeface="ＭＳ Ｐゴシック" panose="020B0600070205080204" pitchFamily="34" charset="-128"/>
              </a:rPr>
              <a:t>:  If you did something, it is very likely you will do something similar/related (in space)</a:t>
            </a:r>
          </a:p>
          <a:p>
            <a:pPr lvl="1"/>
            <a:r>
              <a:rPr lang="en-US" altLang="en-US" dirty="0">
                <a:ea typeface="ＭＳ Ｐゴシック" panose="020B0600070205080204" pitchFamily="34" charset="-128"/>
              </a:rPr>
              <a:t>every time I find you in this room, you are probably sitting close to the same people</a:t>
            </a:r>
          </a:p>
        </p:txBody>
      </p:sp>
      <p:sp>
        <p:nvSpPr>
          <p:cNvPr id="184323" name="Slide Number Placeholder 3">
            <a:extLst>
              <a:ext uri="{FF2B5EF4-FFF2-40B4-BE49-F238E27FC236}">
                <a16:creationId xmlns:a16="http://schemas.microsoft.com/office/drawing/2014/main" id="{3722524B-487F-4DE9-B45D-DCC90121009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320E1EEB-16AF-4966-B299-F075999C4A72}" type="slidenum">
              <a:rPr lang="en-US" altLang="en-US" sz="1600">
                <a:solidFill>
                  <a:srgbClr val="000000"/>
                </a:solidFill>
                <a:latin typeface="Garamond" panose="02020404030301010803" pitchFamily="18" charset="0"/>
              </a:rPr>
              <a:pPr eaLnBrk="1" hangingPunct="1">
                <a:spcBef>
                  <a:spcPct val="0"/>
                </a:spcBef>
                <a:buClrTx/>
                <a:buSzTx/>
                <a:buFontTx/>
                <a:buNone/>
              </a:pPr>
              <a:t>23</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228892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a:extLst>
              <a:ext uri="{FF2B5EF4-FFF2-40B4-BE49-F238E27FC236}">
                <a16:creationId xmlns:a16="http://schemas.microsoft.com/office/drawing/2014/main" id="{5ABCF0B2-F4C3-4F1F-8A80-D0A6BB6CD099}"/>
              </a:ext>
            </a:extLst>
          </p:cNvPr>
          <p:cNvSpPr>
            <a:spLocks noGrp="1"/>
          </p:cNvSpPr>
          <p:nvPr>
            <p:ph type="title"/>
          </p:nvPr>
        </p:nvSpPr>
        <p:spPr>
          <a:xfrm>
            <a:off x="457200" y="-110671"/>
            <a:ext cx="8229600" cy="1143000"/>
          </a:xfrm>
        </p:spPr>
        <p:txBody>
          <a:bodyPr/>
          <a:lstStyle/>
          <a:p>
            <a:r>
              <a:rPr lang="en-US" altLang="en-US" dirty="0">
                <a:ea typeface="ＭＳ Ｐゴシック" panose="020B0600070205080204" pitchFamily="34" charset="-128"/>
              </a:rPr>
              <a:t>Memory Locality</a:t>
            </a:r>
          </a:p>
        </p:txBody>
      </p:sp>
      <p:sp>
        <p:nvSpPr>
          <p:cNvPr id="67586" name="Content Placeholder 2">
            <a:extLst>
              <a:ext uri="{FF2B5EF4-FFF2-40B4-BE49-F238E27FC236}">
                <a16:creationId xmlns:a16="http://schemas.microsoft.com/office/drawing/2014/main" id="{78B3D9FD-6221-4153-BDDA-53A0882FDA6A}"/>
              </a:ext>
            </a:extLst>
          </p:cNvPr>
          <p:cNvSpPr>
            <a:spLocks noGrp="1"/>
          </p:cNvSpPr>
          <p:nvPr>
            <p:ph idx="1"/>
          </p:nvPr>
        </p:nvSpPr>
        <p:spPr>
          <a:xfrm>
            <a:off x="228600" y="996950"/>
            <a:ext cx="8610600" cy="5194300"/>
          </a:xfrm>
        </p:spPr>
        <p:txBody>
          <a:bodyPr>
            <a:normAutofit fontScale="85000" lnSpcReduction="20000"/>
          </a:bodyPr>
          <a:lstStyle/>
          <a:p>
            <a:r>
              <a:rPr lang="en-US" altLang="en-US" dirty="0">
                <a:ea typeface="ＭＳ Ｐゴシック" panose="020B0600070205080204" pitchFamily="34" charset="-128"/>
              </a:rPr>
              <a:t>A “typical” program has a lot of locality in memory references</a:t>
            </a:r>
          </a:p>
          <a:p>
            <a:pPr lvl="1"/>
            <a:r>
              <a:rPr lang="en-US" altLang="en-US" dirty="0">
                <a:ea typeface="ＭＳ Ｐゴシック" panose="020B0600070205080204" pitchFamily="34" charset="-128"/>
              </a:rPr>
              <a:t> typical programs are composed of “loops”</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Temporal</a:t>
            </a:r>
            <a:r>
              <a:rPr lang="en-US" altLang="en-US" dirty="0">
                <a:ea typeface="ＭＳ Ｐゴシック" panose="020B0600070205080204" pitchFamily="34" charset="-128"/>
              </a:rPr>
              <a:t>: A program tends to reference the same memory location many times and all within a small window of time</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Spatial</a:t>
            </a:r>
            <a:r>
              <a:rPr lang="en-US" altLang="en-US" dirty="0">
                <a:ea typeface="ＭＳ Ｐゴシック" panose="020B0600070205080204" pitchFamily="34" charset="-128"/>
              </a:rPr>
              <a:t>: A program tends to reference a cluster of memory locations at a time </a:t>
            </a:r>
          </a:p>
          <a:p>
            <a:pPr lvl="1"/>
            <a:r>
              <a:rPr lang="en-US" altLang="en-US" dirty="0">
                <a:ea typeface="ＭＳ Ｐゴシック" panose="020B0600070205080204" pitchFamily="34" charset="-128"/>
              </a:rPr>
              <a:t>most notable examples: </a:t>
            </a:r>
          </a:p>
          <a:p>
            <a:pPr marL="914400" lvl="2" indent="0">
              <a:buNone/>
            </a:pPr>
            <a:r>
              <a:rPr lang="en-US" altLang="en-US" dirty="0">
                <a:ea typeface="ＭＳ Ｐゴシック" panose="020B0600070205080204" pitchFamily="34" charset="-128"/>
              </a:rPr>
              <a:t>1. instruction memory references </a:t>
            </a:r>
          </a:p>
          <a:p>
            <a:pPr marL="914400" lvl="2" indent="0">
              <a:buNone/>
            </a:pPr>
            <a:r>
              <a:rPr lang="en-US" altLang="en-US" dirty="0">
                <a:ea typeface="ＭＳ Ｐゴシック" panose="020B0600070205080204" pitchFamily="34" charset="-128"/>
              </a:rPr>
              <a:t>2. array/data structure references</a:t>
            </a:r>
          </a:p>
          <a:p>
            <a:endParaRPr lang="en-US" altLang="en-US" dirty="0">
              <a:ea typeface="ＭＳ Ｐゴシック" panose="020B0600070205080204" pitchFamily="34" charset="-128"/>
            </a:endParaRPr>
          </a:p>
        </p:txBody>
      </p:sp>
      <p:sp>
        <p:nvSpPr>
          <p:cNvPr id="185347" name="Slide Number Placeholder 3">
            <a:extLst>
              <a:ext uri="{FF2B5EF4-FFF2-40B4-BE49-F238E27FC236}">
                <a16:creationId xmlns:a16="http://schemas.microsoft.com/office/drawing/2014/main" id="{E5C1A454-9C16-4827-BDE1-672537E06D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9AB6C30B-668C-41E7-B0CF-01CB48BB1D75}" type="slidenum">
              <a:rPr lang="en-US" altLang="en-US" sz="1600">
                <a:solidFill>
                  <a:srgbClr val="000000"/>
                </a:solidFill>
                <a:latin typeface="Garamond" panose="02020404030301010803" pitchFamily="18" charset="0"/>
              </a:rPr>
              <a:pPr eaLnBrk="1" hangingPunct="1">
                <a:spcBef>
                  <a:spcPct val="0"/>
                </a:spcBef>
                <a:buClrTx/>
                <a:buSzTx/>
                <a:buFontTx/>
                <a:buNone/>
              </a:pPr>
              <a:t>24</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788343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1">
            <a:extLst>
              <a:ext uri="{FF2B5EF4-FFF2-40B4-BE49-F238E27FC236}">
                <a16:creationId xmlns:a16="http://schemas.microsoft.com/office/drawing/2014/main" id="{BBE6F9E5-1E29-4E09-ACA5-259E65C75E55}"/>
              </a:ext>
            </a:extLst>
          </p:cNvPr>
          <p:cNvSpPr>
            <a:spLocks noGrp="1"/>
          </p:cNvSpPr>
          <p:nvPr>
            <p:ph type="title"/>
          </p:nvPr>
        </p:nvSpPr>
        <p:spPr>
          <a:xfrm>
            <a:off x="228600" y="0"/>
            <a:ext cx="8839200" cy="1143000"/>
          </a:xfrm>
        </p:spPr>
        <p:txBody>
          <a:bodyPr>
            <a:normAutofit fontScale="90000"/>
          </a:bodyPr>
          <a:lstStyle/>
          <a:p>
            <a:r>
              <a:rPr lang="en-US" altLang="en-US" dirty="0">
                <a:ea typeface="ＭＳ Ｐゴシック" panose="020B0600070205080204" pitchFamily="34" charset="-128"/>
              </a:rPr>
              <a:t>Caching Basics: Exploit Temporal Locality</a:t>
            </a:r>
          </a:p>
        </p:txBody>
      </p:sp>
      <p:sp>
        <p:nvSpPr>
          <p:cNvPr id="68610" name="Content Placeholder 2">
            <a:extLst>
              <a:ext uri="{FF2B5EF4-FFF2-40B4-BE49-F238E27FC236}">
                <a16:creationId xmlns:a16="http://schemas.microsoft.com/office/drawing/2014/main" id="{5FFAD1A4-4C69-4D0C-8ABD-FC8CFD59D4D4}"/>
              </a:ext>
            </a:extLst>
          </p:cNvPr>
          <p:cNvSpPr>
            <a:spLocks noGrp="1"/>
          </p:cNvSpPr>
          <p:nvPr>
            <p:ph idx="1"/>
          </p:nvPr>
        </p:nvSpPr>
        <p:spPr>
          <a:xfrm>
            <a:off x="228600" y="996950"/>
            <a:ext cx="8610600" cy="5194300"/>
          </a:xfrm>
        </p:spPr>
        <p:txBody>
          <a:bodyPr>
            <a:normAutofit fontScale="92500" lnSpcReduction="20000"/>
          </a:bodyPr>
          <a:lstStyle/>
          <a:p>
            <a:r>
              <a:rPr lang="en-US" altLang="en-US" dirty="0">
                <a:ea typeface="ＭＳ Ｐゴシック" panose="020B0600070205080204" pitchFamily="34" charset="-128"/>
              </a:rPr>
              <a:t>Idea: </a:t>
            </a:r>
            <a:r>
              <a:rPr lang="en-US" altLang="en-US" dirty="0">
                <a:solidFill>
                  <a:srgbClr val="0000FF"/>
                </a:solidFill>
                <a:ea typeface="ＭＳ Ｐゴシック" panose="020B0600070205080204" pitchFamily="34" charset="-128"/>
              </a:rPr>
              <a:t>Store recently accessed data in automatically managed fast memory (called cache)</a:t>
            </a:r>
          </a:p>
          <a:p>
            <a:r>
              <a:rPr lang="en-US" altLang="en-US" dirty="0">
                <a:ea typeface="ＭＳ Ｐゴシック" panose="020B0600070205080204" pitchFamily="34" charset="-128"/>
              </a:rPr>
              <a:t>Anticipation: the data will be accessed again soon</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Temporal locality </a:t>
            </a:r>
            <a:r>
              <a:rPr lang="en-US" altLang="en-US" dirty="0">
                <a:ea typeface="ＭＳ Ｐゴシック" panose="020B0600070205080204" pitchFamily="34" charset="-128"/>
              </a:rPr>
              <a:t>principle</a:t>
            </a:r>
          </a:p>
          <a:p>
            <a:pPr lvl="1"/>
            <a:r>
              <a:rPr lang="en-US" altLang="en-US" dirty="0">
                <a:solidFill>
                  <a:srgbClr val="0000FF"/>
                </a:solidFill>
                <a:ea typeface="ＭＳ Ｐゴシック" panose="020B0600070205080204" pitchFamily="34" charset="-128"/>
              </a:rPr>
              <a:t>Recently accessed data will be again accessed in the near future</a:t>
            </a:r>
          </a:p>
          <a:p>
            <a:pPr lvl="1"/>
            <a:r>
              <a:rPr lang="en-US" altLang="en-US" dirty="0">
                <a:ea typeface="ＭＳ Ｐゴシック" panose="020B0600070205080204" pitchFamily="34" charset="-128"/>
              </a:rPr>
              <a:t>This is what Maurice Wilkes had in mind:</a:t>
            </a:r>
          </a:p>
          <a:p>
            <a:pPr lvl="2"/>
            <a:r>
              <a:rPr lang="en-US" altLang="en-US" dirty="0">
                <a:ea typeface="ＭＳ Ｐゴシック" panose="020B0600070205080204" pitchFamily="34" charset="-128"/>
              </a:rPr>
              <a:t>Wilkes, </a:t>
            </a:r>
            <a:r>
              <a:rPr lang="ja-JP" altLang="en-US" dirty="0">
                <a:ea typeface="ＭＳ Ｐゴシック" panose="020B0600070205080204" pitchFamily="34" charset="-128"/>
              </a:rPr>
              <a:t>“</a:t>
            </a:r>
            <a:r>
              <a:rPr lang="en-US" altLang="ja-JP" dirty="0">
                <a:solidFill>
                  <a:srgbClr val="0000FF"/>
                </a:solidFill>
                <a:ea typeface="ＭＳ Ｐゴシック" panose="020B0600070205080204" pitchFamily="34" charset="-128"/>
              </a:rPr>
              <a:t>Slave Memories and Dynamic Storage Allocation</a:t>
            </a:r>
            <a:r>
              <a:rPr lang="en-US" altLang="ja-JP" dirty="0">
                <a:ea typeface="ＭＳ Ｐゴシック" panose="020B0600070205080204" pitchFamily="34" charset="-128"/>
              </a:rPr>
              <a:t>,</a:t>
            </a:r>
            <a:r>
              <a:rPr lang="ja-JP" altLang="en-US" dirty="0">
                <a:ea typeface="ＭＳ Ｐゴシック" panose="020B0600070205080204" pitchFamily="34" charset="-128"/>
              </a:rPr>
              <a:t>”</a:t>
            </a:r>
            <a:r>
              <a:rPr lang="en-US" altLang="ja-JP" dirty="0">
                <a:ea typeface="ＭＳ Ｐゴシック" panose="020B0600070205080204" pitchFamily="34" charset="-128"/>
              </a:rPr>
              <a:t> IEEE Trans. On Electronic Computers, 1965.</a:t>
            </a:r>
          </a:p>
          <a:p>
            <a:pPr lvl="2"/>
            <a:r>
              <a:rPr lang="ja-JP" altLang="en-US" dirty="0">
                <a:ea typeface="ＭＳ Ｐゴシック" panose="020B0600070205080204" pitchFamily="34" charset="-128"/>
              </a:rPr>
              <a:t>“</a:t>
            </a:r>
            <a:r>
              <a:rPr lang="en-US" altLang="ja-JP" dirty="0">
                <a:ea typeface="ＭＳ Ｐゴシック" panose="020B0600070205080204" pitchFamily="34" charset="-128"/>
              </a:rPr>
              <a:t>The use is discussed of a fast core memory of, say 32000 words as a slave to a slower core memory of, say, one million words in such a way that in practical cases the effective access time is nearer that of the fast memory than that of the slow memory.</a:t>
            </a:r>
            <a:r>
              <a:rPr lang="ja-JP" altLang="en-US" dirty="0">
                <a:ea typeface="ＭＳ Ｐゴシック" panose="020B0600070205080204" pitchFamily="34" charset="-128"/>
              </a:rPr>
              <a:t>”</a:t>
            </a:r>
            <a:endParaRPr lang="en-US" altLang="ja-JP" dirty="0">
              <a:ea typeface="ＭＳ Ｐゴシック" panose="020B0600070205080204" pitchFamily="34" charset="-128"/>
            </a:endParaRPr>
          </a:p>
          <a:p>
            <a:pPr lvl="1"/>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86371" name="Slide Number Placeholder 3">
            <a:extLst>
              <a:ext uri="{FF2B5EF4-FFF2-40B4-BE49-F238E27FC236}">
                <a16:creationId xmlns:a16="http://schemas.microsoft.com/office/drawing/2014/main" id="{FE20C1AE-146B-45B7-AD92-30151504318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679F457F-B26A-4902-87AC-33D80CFE7C20}" type="slidenum">
              <a:rPr lang="en-US" altLang="en-US" sz="1600">
                <a:solidFill>
                  <a:srgbClr val="000000"/>
                </a:solidFill>
                <a:latin typeface="Garamond" panose="02020404030301010803" pitchFamily="18" charset="0"/>
              </a:rPr>
              <a:pPr eaLnBrk="1" hangingPunct="1">
                <a:spcBef>
                  <a:spcPct val="0"/>
                </a:spcBef>
                <a:buClrTx/>
                <a:buSzTx/>
                <a:buFontTx/>
                <a:buNone/>
              </a:pPr>
              <a:t>25</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86649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6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a:extLst>
              <a:ext uri="{FF2B5EF4-FFF2-40B4-BE49-F238E27FC236}">
                <a16:creationId xmlns:a16="http://schemas.microsoft.com/office/drawing/2014/main" id="{4E1EF829-4AD3-4992-B171-B571DF457AF9}"/>
              </a:ext>
            </a:extLst>
          </p:cNvPr>
          <p:cNvSpPr>
            <a:spLocks noGrp="1"/>
          </p:cNvSpPr>
          <p:nvPr>
            <p:ph type="title"/>
          </p:nvPr>
        </p:nvSpPr>
        <p:spPr>
          <a:xfrm>
            <a:off x="457200" y="0"/>
            <a:ext cx="8229600" cy="1143000"/>
          </a:xfrm>
        </p:spPr>
        <p:txBody>
          <a:bodyPr>
            <a:normAutofit fontScale="90000"/>
          </a:bodyPr>
          <a:lstStyle/>
          <a:p>
            <a:r>
              <a:rPr lang="en-US" altLang="en-US" dirty="0">
                <a:ea typeface="ＭＳ Ｐゴシック" panose="020B0600070205080204" pitchFamily="34" charset="-128"/>
              </a:rPr>
              <a:t>Caching Basics: Exploit Spatial Locality</a:t>
            </a:r>
          </a:p>
        </p:txBody>
      </p:sp>
      <p:sp>
        <p:nvSpPr>
          <p:cNvPr id="69634" name="Content Placeholder 2">
            <a:extLst>
              <a:ext uri="{FF2B5EF4-FFF2-40B4-BE49-F238E27FC236}">
                <a16:creationId xmlns:a16="http://schemas.microsoft.com/office/drawing/2014/main" id="{895F7AB9-D40A-41EB-9B86-F682CDFC6D0E}"/>
              </a:ext>
            </a:extLst>
          </p:cNvPr>
          <p:cNvSpPr>
            <a:spLocks noGrp="1"/>
          </p:cNvSpPr>
          <p:nvPr>
            <p:ph idx="1"/>
          </p:nvPr>
        </p:nvSpPr>
        <p:spPr>
          <a:xfrm>
            <a:off x="228600" y="996950"/>
            <a:ext cx="8610600" cy="5194300"/>
          </a:xfrm>
        </p:spPr>
        <p:txBody>
          <a:bodyPr>
            <a:normAutofit fontScale="85000" lnSpcReduction="10000"/>
          </a:bodyPr>
          <a:lstStyle/>
          <a:p>
            <a:r>
              <a:rPr lang="en-US" altLang="en-US" dirty="0">
                <a:ea typeface="ＭＳ Ｐゴシック" panose="020B0600070205080204" pitchFamily="34" charset="-128"/>
              </a:rPr>
              <a:t>Idea: </a:t>
            </a:r>
            <a:r>
              <a:rPr lang="en-US" altLang="en-US" dirty="0">
                <a:solidFill>
                  <a:srgbClr val="0000FF"/>
                </a:solidFill>
                <a:ea typeface="ＭＳ Ｐゴシック" panose="020B0600070205080204" pitchFamily="34" charset="-128"/>
              </a:rPr>
              <a:t>Store addresses adjacent to the recently accessed one in automatically managed fast memory</a:t>
            </a:r>
          </a:p>
          <a:p>
            <a:pPr lvl="1"/>
            <a:r>
              <a:rPr lang="en-US" altLang="en-US" dirty="0">
                <a:ea typeface="ＭＳ Ｐゴシック" panose="020B0600070205080204" pitchFamily="34" charset="-128"/>
              </a:rPr>
              <a:t>Logically divide memory into equal size blocks</a:t>
            </a:r>
          </a:p>
          <a:p>
            <a:pPr lvl="1"/>
            <a:r>
              <a:rPr lang="en-US" altLang="en-US" dirty="0">
                <a:ea typeface="ＭＳ Ｐゴシック" panose="020B0600070205080204" pitchFamily="34" charset="-128"/>
              </a:rPr>
              <a:t>Fetch to cache the accessed block in its entirety</a:t>
            </a:r>
          </a:p>
          <a:p>
            <a:r>
              <a:rPr lang="en-US" altLang="en-US" dirty="0">
                <a:ea typeface="ＭＳ Ｐゴシック" panose="020B0600070205080204" pitchFamily="34" charset="-128"/>
              </a:rPr>
              <a:t>Anticipation: </a:t>
            </a:r>
            <a:r>
              <a:rPr lang="en-US" altLang="en-US" dirty="0">
                <a:solidFill>
                  <a:srgbClr val="0000FF"/>
                </a:solidFill>
                <a:ea typeface="ＭＳ Ｐゴシック" panose="020B0600070205080204" pitchFamily="34" charset="-128"/>
              </a:rPr>
              <a:t>nearby data will be accessed soon</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Spatial locality </a:t>
            </a:r>
            <a:r>
              <a:rPr lang="en-US" altLang="en-US" dirty="0">
                <a:ea typeface="ＭＳ Ｐゴシック" panose="020B0600070205080204" pitchFamily="34" charset="-128"/>
              </a:rPr>
              <a:t>principle</a:t>
            </a:r>
          </a:p>
          <a:p>
            <a:pPr lvl="1"/>
            <a:r>
              <a:rPr lang="en-US" altLang="en-US" dirty="0">
                <a:solidFill>
                  <a:srgbClr val="0000FF"/>
                </a:solidFill>
                <a:ea typeface="ＭＳ Ｐゴシック" panose="020B0600070205080204" pitchFamily="34" charset="-128"/>
              </a:rPr>
              <a:t>Nearby data in memory will be accessed in the near future</a:t>
            </a:r>
          </a:p>
          <a:p>
            <a:pPr lvl="2"/>
            <a:r>
              <a:rPr lang="en-US" altLang="en-US" dirty="0">
                <a:ea typeface="ＭＳ Ｐゴシック" panose="020B0600070205080204" pitchFamily="34" charset="-128"/>
              </a:rPr>
              <a:t>E.g., sequential instruction access, array traversal</a:t>
            </a:r>
          </a:p>
          <a:p>
            <a:pPr lvl="1"/>
            <a:r>
              <a:rPr lang="en-US" altLang="en-US" dirty="0">
                <a:ea typeface="ＭＳ Ｐゴシック" panose="020B0600070205080204" pitchFamily="34" charset="-128"/>
              </a:rPr>
              <a:t>This is what IBM 360/85 implemented</a:t>
            </a:r>
          </a:p>
          <a:p>
            <a:pPr lvl="2"/>
            <a:r>
              <a:rPr lang="en-US" altLang="en-US" dirty="0">
                <a:ea typeface="ＭＳ Ｐゴシック" panose="020B0600070205080204" pitchFamily="34" charset="-128"/>
              </a:rPr>
              <a:t>16 Kbyte cache with 64 byte blocks</a:t>
            </a:r>
          </a:p>
          <a:p>
            <a:pPr lvl="2"/>
            <a:r>
              <a:rPr lang="en-US" altLang="en-US" dirty="0" err="1">
                <a:ea typeface="ＭＳ Ｐゴシック" panose="020B0600070205080204" pitchFamily="34" charset="-128"/>
              </a:rPr>
              <a:t>Liptay</a:t>
            </a:r>
            <a:r>
              <a:rPr lang="en-US" altLang="en-US" dirty="0">
                <a:ea typeface="ＭＳ Ｐゴシック" panose="020B0600070205080204" pitchFamily="34" charset="-128"/>
              </a:rPr>
              <a:t>, </a:t>
            </a:r>
            <a:r>
              <a:rPr lang="ja-JP" altLang="en-US" dirty="0">
                <a:ea typeface="ＭＳ Ｐゴシック" panose="020B0600070205080204" pitchFamily="34" charset="-128"/>
              </a:rPr>
              <a:t>“</a:t>
            </a:r>
            <a:r>
              <a:rPr lang="en-US" altLang="ja-JP" dirty="0">
                <a:solidFill>
                  <a:srgbClr val="0000FF"/>
                </a:solidFill>
                <a:ea typeface="ＭＳ Ｐゴシック" panose="020B0600070205080204" pitchFamily="34" charset="-128"/>
              </a:rPr>
              <a:t>Structural aspects of the System/360 Model 85 II: the cache</a:t>
            </a:r>
            <a:r>
              <a:rPr lang="en-US" altLang="ja-JP" dirty="0">
                <a:ea typeface="ＭＳ Ｐゴシック" panose="020B0600070205080204" pitchFamily="34" charset="-128"/>
              </a:rPr>
              <a:t>,</a:t>
            </a:r>
            <a:r>
              <a:rPr lang="ja-JP" altLang="en-US" dirty="0">
                <a:ea typeface="ＭＳ Ｐゴシック" panose="020B0600070205080204" pitchFamily="34" charset="-128"/>
              </a:rPr>
              <a:t>”</a:t>
            </a:r>
            <a:r>
              <a:rPr lang="en-US" altLang="ja-JP" dirty="0">
                <a:ea typeface="ＭＳ Ｐゴシック" panose="020B0600070205080204" pitchFamily="34" charset="-128"/>
              </a:rPr>
              <a:t> IBM Systems Journal, 1968.</a:t>
            </a:r>
          </a:p>
          <a:p>
            <a:endParaRPr lang="en-US" altLang="en-US" dirty="0">
              <a:ea typeface="ＭＳ Ｐゴシック" panose="020B0600070205080204" pitchFamily="34" charset="-128"/>
            </a:endParaRPr>
          </a:p>
        </p:txBody>
      </p:sp>
      <p:sp>
        <p:nvSpPr>
          <p:cNvPr id="187395" name="Slide Number Placeholder 3">
            <a:extLst>
              <a:ext uri="{FF2B5EF4-FFF2-40B4-BE49-F238E27FC236}">
                <a16:creationId xmlns:a16="http://schemas.microsoft.com/office/drawing/2014/main" id="{BCB15A04-2C66-469C-A494-EF069C979B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659BE2B-2BDD-457E-AC14-6DF353B45D7C}" type="slidenum">
              <a:rPr lang="en-US" altLang="en-US" sz="1600">
                <a:solidFill>
                  <a:srgbClr val="000000"/>
                </a:solidFill>
                <a:latin typeface="Garamond" panose="02020404030301010803" pitchFamily="18" charset="0"/>
              </a:rPr>
              <a:pPr eaLnBrk="1" hangingPunct="1">
                <a:spcBef>
                  <a:spcPct val="0"/>
                </a:spcBef>
                <a:buClrTx/>
                <a:buSzTx/>
                <a:buFontTx/>
                <a:buNone/>
              </a:pPr>
              <a:t>26</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146065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le 1">
            <a:extLst>
              <a:ext uri="{FF2B5EF4-FFF2-40B4-BE49-F238E27FC236}">
                <a16:creationId xmlns:a16="http://schemas.microsoft.com/office/drawing/2014/main" id="{D84282FB-BF62-452E-B101-E8E32632FA1A}"/>
              </a:ext>
            </a:extLst>
          </p:cNvPr>
          <p:cNvSpPr>
            <a:spLocks noGrp="1"/>
          </p:cNvSpPr>
          <p:nvPr>
            <p:ph type="title"/>
          </p:nvPr>
        </p:nvSpPr>
        <p:spPr>
          <a:xfrm>
            <a:off x="419100" y="0"/>
            <a:ext cx="8229600" cy="1143000"/>
          </a:xfrm>
        </p:spPr>
        <p:txBody>
          <a:bodyPr/>
          <a:lstStyle/>
          <a:p>
            <a:r>
              <a:rPr lang="en-US" altLang="en-US" dirty="0">
                <a:ea typeface="ＭＳ Ｐゴシック" panose="020B0600070205080204" pitchFamily="34" charset="-128"/>
              </a:rPr>
              <a:t>The Bookshelf Analogy</a:t>
            </a:r>
          </a:p>
        </p:txBody>
      </p:sp>
      <p:sp>
        <p:nvSpPr>
          <p:cNvPr id="188418" name="Content Placeholder 2">
            <a:extLst>
              <a:ext uri="{FF2B5EF4-FFF2-40B4-BE49-F238E27FC236}">
                <a16:creationId xmlns:a16="http://schemas.microsoft.com/office/drawing/2014/main" id="{1298ECD5-AB20-4195-8BB4-F3033F5F44B6}"/>
              </a:ext>
            </a:extLst>
          </p:cNvPr>
          <p:cNvSpPr>
            <a:spLocks noGrp="1"/>
          </p:cNvSpPr>
          <p:nvPr>
            <p:ph idx="1"/>
          </p:nvPr>
        </p:nvSpPr>
        <p:spPr>
          <a:xfrm>
            <a:off x="228600" y="996950"/>
            <a:ext cx="8610600" cy="5194300"/>
          </a:xfrm>
        </p:spPr>
        <p:txBody>
          <a:bodyPr>
            <a:normAutofit fontScale="85000" lnSpcReduction="10000"/>
          </a:bodyPr>
          <a:lstStyle/>
          <a:p>
            <a:r>
              <a:rPr lang="en-US" altLang="en-US" dirty="0">
                <a:ea typeface="ＭＳ Ｐゴシック" panose="020B0600070205080204" pitchFamily="34" charset="-128"/>
              </a:rPr>
              <a:t>Book in your hand</a:t>
            </a:r>
          </a:p>
          <a:p>
            <a:r>
              <a:rPr lang="en-US" altLang="en-US" dirty="0">
                <a:ea typeface="ＭＳ Ｐゴシック" panose="020B0600070205080204" pitchFamily="34" charset="-128"/>
              </a:rPr>
              <a:t>Desk</a:t>
            </a:r>
          </a:p>
          <a:p>
            <a:r>
              <a:rPr lang="en-US" altLang="en-US" dirty="0">
                <a:ea typeface="ＭＳ Ｐゴシック" panose="020B0600070205080204" pitchFamily="34" charset="-128"/>
              </a:rPr>
              <a:t>Bookshelf</a:t>
            </a:r>
          </a:p>
          <a:p>
            <a:r>
              <a:rPr lang="en-US" altLang="en-US" dirty="0">
                <a:ea typeface="ＭＳ Ｐゴシック" panose="020B0600070205080204" pitchFamily="34" charset="-128"/>
              </a:rPr>
              <a:t>Boxes at home</a:t>
            </a:r>
          </a:p>
          <a:p>
            <a:r>
              <a:rPr lang="en-US" altLang="en-US" dirty="0">
                <a:ea typeface="ＭＳ Ｐゴシック" panose="020B0600070205080204" pitchFamily="34" charset="-128"/>
              </a:rPr>
              <a:t>Boxes in storage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Recently-used books tend to stay on desk</a:t>
            </a:r>
          </a:p>
          <a:p>
            <a:pPr lvl="1"/>
            <a:r>
              <a:rPr lang="en-US" altLang="en-US" dirty="0">
                <a:ea typeface="ＭＳ Ｐゴシック" panose="020B0600070205080204" pitchFamily="34" charset="-128"/>
              </a:rPr>
              <a:t>Comp Arch books, books for classes you are currently taking</a:t>
            </a:r>
          </a:p>
          <a:p>
            <a:pPr lvl="1"/>
            <a:r>
              <a:rPr lang="en-US" altLang="en-US" dirty="0">
                <a:solidFill>
                  <a:srgbClr val="0000FF"/>
                </a:solidFill>
                <a:ea typeface="ＭＳ Ｐゴシック" panose="020B0600070205080204" pitchFamily="34" charset="-128"/>
              </a:rPr>
              <a:t>Until the desk gets full</a:t>
            </a:r>
          </a:p>
          <a:p>
            <a:r>
              <a:rPr lang="en-US" altLang="en-US" dirty="0">
                <a:ea typeface="ＭＳ Ｐゴシック" panose="020B0600070205080204" pitchFamily="34" charset="-128"/>
              </a:rPr>
              <a:t>Adjacent books in the shelf needed around the same time</a:t>
            </a:r>
          </a:p>
          <a:p>
            <a:pPr lvl="1"/>
            <a:r>
              <a:rPr lang="en-US" altLang="en-US" dirty="0">
                <a:solidFill>
                  <a:srgbClr val="0000FF"/>
                </a:solidFill>
                <a:ea typeface="ＭＳ Ｐゴシック" panose="020B0600070205080204" pitchFamily="34" charset="-128"/>
              </a:rPr>
              <a:t>If I have organized/categorized my books well in the shelf</a:t>
            </a:r>
          </a:p>
          <a:p>
            <a:endParaRPr lang="en-US" altLang="en-US" dirty="0">
              <a:ea typeface="ＭＳ Ｐゴシック" panose="020B0600070205080204" pitchFamily="34" charset="-128"/>
            </a:endParaRPr>
          </a:p>
        </p:txBody>
      </p:sp>
      <p:sp>
        <p:nvSpPr>
          <p:cNvPr id="188419" name="Slide Number Placeholder 3">
            <a:extLst>
              <a:ext uri="{FF2B5EF4-FFF2-40B4-BE49-F238E27FC236}">
                <a16:creationId xmlns:a16="http://schemas.microsoft.com/office/drawing/2014/main" id="{9E0284F3-0132-498F-AF81-CBB33A09FC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11A0D1EE-5F6E-4615-8445-ADECF3110A01}" type="slidenum">
              <a:rPr lang="en-US" altLang="en-US" sz="1600">
                <a:solidFill>
                  <a:srgbClr val="000000"/>
                </a:solidFill>
                <a:latin typeface="Garamond" panose="02020404030301010803" pitchFamily="18" charset="0"/>
              </a:rPr>
              <a:pPr eaLnBrk="1" hangingPunct="1">
                <a:spcBef>
                  <a:spcPct val="0"/>
                </a:spcBef>
                <a:buClrTx/>
                <a:buSzTx/>
                <a:buFontTx/>
                <a:buNone/>
              </a:pPr>
              <a:t>27</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189916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1">
            <a:extLst>
              <a:ext uri="{FF2B5EF4-FFF2-40B4-BE49-F238E27FC236}">
                <a16:creationId xmlns:a16="http://schemas.microsoft.com/office/drawing/2014/main" id="{E74C4A82-52E2-49DB-8829-EF8B991E8B87}"/>
              </a:ext>
            </a:extLst>
          </p:cNvPr>
          <p:cNvSpPr>
            <a:spLocks noGrp="1"/>
          </p:cNvSpPr>
          <p:nvPr>
            <p:ph type="title"/>
          </p:nvPr>
        </p:nvSpPr>
        <p:spPr>
          <a:xfrm>
            <a:off x="457200" y="57150"/>
            <a:ext cx="8229600" cy="1143000"/>
          </a:xfrm>
        </p:spPr>
        <p:txBody>
          <a:bodyPr/>
          <a:lstStyle/>
          <a:p>
            <a:r>
              <a:rPr lang="en-US" altLang="en-US" dirty="0">
                <a:ea typeface="ＭＳ Ｐゴシック" panose="020B0600070205080204" pitchFamily="34" charset="-128"/>
              </a:rPr>
              <a:t>Caching in a Pipelined Design</a:t>
            </a:r>
          </a:p>
        </p:txBody>
      </p:sp>
      <p:sp>
        <p:nvSpPr>
          <p:cNvPr id="68610" name="Content Placeholder 2">
            <a:extLst>
              <a:ext uri="{FF2B5EF4-FFF2-40B4-BE49-F238E27FC236}">
                <a16:creationId xmlns:a16="http://schemas.microsoft.com/office/drawing/2014/main" id="{9CE14CAF-8846-4C4E-B108-746036D3F8A5}"/>
              </a:ext>
            </a:extLst>
          </p:cNvPr>
          <p:cNvSpPr>
            <a:spLocks noGrp="1"/>
          </p:cNvSpPr>
          <p:nvPr>
            <p:ph idx="1"/>
          </p:nvPr>
        </p:nvSpPr>
        <p:spPr>
          <a:xfrm>
            <a:off x="228600" y="996950"/>
            <a:ext cx="8610600" cy="5194300"/>
          </a:xfrm>
        </p:spPr>
        <p:txBody>
          <a:bodyPr>
            <a:normAutofit/>
          </a:bodyPr>
          <a:lstStyle/>
          <a:p>
            <a:r>
              <a:rPr lang="en-US" altLang="en-US" sz="2400" dirty="0">
                <a:ea typeface="ＭＳ Ｐゴシック" panose="020B0600070205080204" pitchFamily="34" charset="-128"/>
              </a:rPr>
              <a:t>The cache needs to be tightly integrated into the pipeline </a:t>
            </a:r>
          </a:p>
          <a:p>
            <a:pPr lvl="1"/>
            <a:r>
              <a:rPr lang="en-US" altLang="en-US" sz="2400" dirty="0">
                <a:ea typeface="ＭＳ Ｐゴシック" panose="020B0600070205080204" pitchFamily="34" charset="-128"/>
              </a:rPr>
              <a:t>Ideally, access in 1-cycle so that dependent operations do not stall</a:t>
            </a:r>
          </a:p>
          <a:p>
            <a:r>
              <a:rPr lang="en-US" altLang="en-US" sz="2400" dirty="0">
                <a:ea typeface="ＭＳ Ｐゴシック" panose="020B0600070205080204" pitchFamily="34" charset="-128"/>
              </a:rPr>
              <a:t>High frequency pipeline </a:t>
            </a:r>
            <a:r>
              <a:rPr lang="en-US" altLang="en-US" sz="2400" dirty="0">
                <a:ea typeface="ＭＳ Ｐゴシック" panose="020B0600070205080204" pitchFamily="34" charset="-128"/>
                <a:sym typeface="Wingdings" panose="05000000000000000000" pitchFamily="2" charset="2"/>
              </a:rPr>
              <a:t> Cannot make the cache large</a:t>
            </a:r>
          </a:p>
          <a:p>
            <a:pPr lvl="1"/>
            <a:r>
              <a:rPr lang="en-US" altLang="en-US" sz="2400" dirty="0">
                <a:ea typeface="ＭＳ Ｐゴシック" panose="020B0600070205080204" pitchFamily="34" charset="-128"/>
                <a:sym typeface="Wingdings" panose="05000000000000000000" pitchFamily="2" charset="2"/>
              </a:rPr>
              <a:t>But, we want a large cache AND a pipelined design</a:t>
            </a:r>
          </a:p>
          <a:p>
            <a:r>
              <a:rPr lang="en-US" altLang="en-US" sz="2400" dirty="0">
                <a:ea typeface="ＭＳ Ｐゴシック" panose="020B0600070205080204" pitchFamily="34" charset="-128"/>
                <a:sym typeface="Wingdings" panose="05000000000000000000" pitchFamily="2" charset="2"/>
              </a:rPr>
              <a:t>Idea: </a:t>
            </a:r>
            <a:r>
              <a:rPr lang="en-US" altLang="en-US" sz="2400" dirty="0">
                <a:solidFill>
                  <a:srgbClr val="0000FF"/>
                </a:solidFill>
                <a:ea typeface="ＭＳ Ｐゴシック" panose="020B0600070205080204" pitchFamily="34" charset="-128"/>
                <a:sym typeface="Wingdings" panose="05000000000000000000" pitchFamily="2" charset="2"/>
              </a:rPr>
              <a:t>Cache hierarchy</a:t>
            </a:r>
            <a:endParaRPr lang="en-US" altLang="en-US" sz="2400" dirty="0">
              <a:solidFill>
                <a:srgbClr val="0000FF"/>
              </a:solidFill>
              <a:ea typeface="ＭＳ Ｐゴシック" panose="020B0600070205080204" pitchFamily="34" charset="-128"/>
            </a:endParaRPr>
          </a:p>
        </p:txBody>
      </p:sp>
      <p:sp>
        <p:nvSpPr>
          <p:cNvPr id="189443" name="Slide Number Placeholder 3">
            <a:extLst>
              <a:ext uri="{FF2B5EF4-FFF2-40B4-BE49-F238E27FC236}">
                <a16:creationId xmlns:a16="http://schemas.microsoft.com/office/drawing/2014/main" id="{7137774D-52E2-4564-A360-DF8EF5A93F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98E10315-1675-4800-9B77-DEEEB94BDBC7}" type="slidenum">
              <a:rPr lang="en-US" altLang="en-US" sz="1600">
                <a:solidFill>
                  <a:srgbClr val="000000"/>
                </a:solidFill>
                <a:latin typeface="Garamond" panose="02020404030301010803" pitchFamily="18" charset="0"/>
              </a:rPr>
              <a:pPr eaLnBrk="1" hangingPunct="1">
                <a:spcBef>
                  <a:spcPct val="0"/>
                </a:spcBef>
                <a:buClrTx/>
                <a:buSzTx/>
                <a:buFontTx/>
                <a:buNone/>
              </a:pPr>
              <a:t>28</a:t>
            </a:fld>
            <a:endParaRPr lang="en-US" altLang="en-US" sz="1600">
              <a:solidFill>
                <a:srgbClr val="000000"/>
              </a:solidFill>
              <a:latin typeface="Garamond" panose="02020404030301010803" pitchFamily="18" charset="0"/>
            </a:endParaRPr>
          </a:p>
        </p:txBody>
      </p:sp>
      <p:sp>
        <p:nvSpPr>
          <p:cNvPr id="189444" name="Rectangle 4">
            <a:extLst>
              <a:ext uri="{FF2B5EF4-FFF2-40B4-BE49-F238E27FC236}">
                <a16:creationId xmlns:a16="http://schemas.microsoft.com/office/drawing/2014/main" id="{34BB38D8-CD02-4D0A-B61C-6367694CE629}"/>
              </a:ext>
            </a:extLst>
          </p:cNvPr>
          <p:cNvSpPr>
            <a:spLocks noChangeArrowheads="1"/>
          </p:cNvSpPr>
          <p:nvPr/>
        </p:nvSpPr>
        <p:spPr bwMode="auto">
          <a:xfrm>
            <a:off x="1287463" y="4297363"/>
            <a:ext cx="885825" cy="12731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9445" name="Rectangle 5">
            <a:extLst>
              <a:ext uri="{FF2B5EF4-FFF2-40B4-BE49-F238E27FC236}">
                <a16:creationId xmlns:a16="http://schemas.microsoft.com/office/drawing/2014/main" id="{0DF00FDD-DD9F-42FF-894E-B55E8CD81B1D}"/>
              </a:ext>
            </a:extLst>
          </p:cNvPr>
          <p:cNvSpPr>
            <a:spLocks noChangeArrowheads="1"/>
          </p:cNvSpPr>
          <p:nvPr/>
        </p:nvSpPr>
        <p:spPr bwMode="auto">
          <a:xfrm>
            <a:off x="5876925" y="3168650"/>
            <a:ext cx="2749550" cy="31496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9446" name="TextBox 6">
            <a:extLst>
              <a:ext uri="{FF2B5EF4-FFF2-40B4-BE49-F238E27FC236}">
                <a16:creationId xmlns:a16="http://schemas.microsoft.com/office/drawing/2014/main" id="{6B3C2A2C-CE7E-4699-9FD0-08E1345A008D}"/>
              </a:ext>
            </a:extLst>
          </p:cNvPr>
          <p:cNvSpPr txBox="1">
            <a:spLocks noChangeArrowheads="1"/>
          </p:cNvSpPr>
          <p:nvPr/>
        </p:nvSpPr>
        <p:spPr bwMode="auto">
          <a:xfrm>
            <a:off x="1389063" y="473075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CPU</a:t>
            </a:r>
          </a:p>
        </p:txBody>
      </p:sp>
      <p:sp>
        <p:nvSpPr>
          <p:cNvPr id="189447" name="TextBox 7">
            <a:extLst>
              <a:ext uri="{FF2B5EF4-FFF2-40B4-BE49-F238E27FC236}">
                <a16:creationId xmlns:a16="http://schemas.microsoft.com/office/drawing/2014/main" id="{103C4E2A-6D38-4014-8B55-49CBBC6DAC8A}"/>
              </a:ext>
            </a:extLst>
          </p:cNvPr>
          <p:cNvSpPr txBox="1">
            <a:spLocks noChangeArrowheads="1"/>
          </p:cNvSpPr>
          <p:nvPr/>
        </p:nvSpPr>
        <p:spPr bwMode="auto">
          <a:xfrm>
            <a:off x="6692900" y="4297363"/>
            <a:ext cx="10175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Main</a:t>
            </a:r>
          </a:p>
          <a:p>
            <a:pPr algn="ctr" eaLnBrk="1" hangingPunct="1">
              <a:spcBef>
                <a:spcPct val="0"/>
              </a:spcBef>
              <a:buClrTx/>
              <a:buSzTx/>
              <a:buFontTx/>
              <a:buNone/>
            </a:pPr>
            <a:r>
              <a:rPr lang="en-US" altLang="en-US" sz="1800">
                <a:solidFill>
                  <a:srgbClr val="000000"/>
                </a:solidFill>
                <a:latin typeface="Arial" panose="020B0604020202020204" pitchFamily="34" charset="0"/>
              </a:rPr>
              <a:t>Memory</a:t>
            </a:r>
          </a:p>
          <a:p>
            <a:pPr algn="ctr" eaLnBrk="1" hangingPunct="1">
              <a:spcBef>
                <a:spcPct val="0"/>
              </a:spcBef>
              <a:buClrTx/>
              <a:buSzTx/>
              <a:buFontTx/>
              <a:buNone/>
            </a:pPr>
            <a:r>
              <a:rPr lang="en-US" altLang="en-US" sz="1800">
                <a:solidFill>
                  <a:srgbClr val="000000"/>
                </a:solidFill>
                <a:latin typeface="Arial" panose="020B0604020202020204" pitchFamily="34" charset="0"/>
              </a:rPr>
              <a:t>(DRAM)</a:t>
            </a:r>
          </a:p>
        </p:txBody>
      </p:sp>
      <p:sp>
        <p:nvSpPr>
          <p:cNvPr id="189448" name="TextBox 8">
            <a:extLst>
              <a:ext uri="{FF2B5EF4-FFF2-40B4-BE49-F238E27FC236}">
                <a16:creationId xmlns:a16="http://schemas.microsoft.com/office/drawing/2014/main" id="{92509515-B927-46E4-8CDF-7E09A753711E}"/>
              </a:ext>
            </a:extLst>
          </p:cNvPr>
          <p:cNvSpPr txBox="1">
            <a:spLocks noChangeArrowheads="1"/>
          </p:cNvSpPr>
          <p:nvPr/>
        </p:nvSpPr>
        <p:spPr bwMode="auto">
          <a:xfrm>
            <a:off x="1484313" y="5100638"/>
            <a:ext cx="492125"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RF</a:t>
            </a:r>
          </a:p>
        </p:txBody>
      </p:sp>
      <p:sp>
        <p:nvSpPr>
          <p:cNvPr id="189449" name="Rectangle 9">
            <a:extLst>
              <a:ext uri="{FF2B5EF4-FFF2-40B4-BE49-F238E27FC236}">
                <a16:creationId xmlns:a16="http://schemas.microsoft.com/office/drawing/2014/main" id="{C8866B62-86AD-42ED-98D5-87A0A537608A}"/>
              </a:ext>
            </a:extLst>
          </p:cNvPr>
          <p:cNvSpPr>
            <a:spLocks noChangeArrowheads="1"/>
          </p:cNvSpPr>
          <p:nvPr/>
        </p:nvSpPr>
        <p:spPr bwMode="auto">
          <a:xfrm>
            <a:off x="2325688" y="4297363"/>
            <a:ext cx="887412" cy="12731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89450" name="TextBox 10">
            <a:extLst>
              <a:ext uri="{FF2B5EF4-FFF2-40B4-BE49-F238E27FC236}">
                <a16:creationId xmlns:a16="http://schemas.microsoft.com/office/drawing/2014/main" id="{CB4F96A5-0A74-4436-B208-01EDCE72A429}"/>
              </a:ext>
            </a:extLst>
          </p:cNvPr>
          <p:cNvSpPr txBox="1">
            <a:spLocks noChangeArrowheads="1"/>
          </p:cNvSpPr>
          <p:nvPr/>
        </p:nvSpPr>
        <p:spPr bwMode="auto">
          <a:xfrm>
            <a:off x="2325688" y="4730750"/>
            <a:ext cx="887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Level1</a:t>
            </a:r>
          </a:p>
          <a:p>
            <a:pPr algn="ctr" eaLnBrk="1" hangingPunct="1">
              <a:spcBef>
                <a:spcPct val="0"/>
              </a:spcBef>
              <a:buClrTx/>
              <a:buSzTx/>
              <a:buFontTx/>
              <a:buNone/>
            </a:pPr>
            <a:r>
              <a:rPr lang="en-US" altLang="en-US" sz="1800">
                <a:solidFill>
                  <a:srgbClr val="000000"/>
                </a:solidFill>
                <a:latin typeface="Arial" panose="020B0604020202020204" pitchFamily="34" charset="0"/>
              </a:rPr>
              <a:t>Cache</a:t>
            </a:r>
          </a:p>
        </p:txBody>
      </p:sp>
      <p:cxnSp>
        <p:nvCxnSpPr>
          <p:cNvPr id="189451" name="Straight Arrow Connector 11">
            <a:extLst>
              <a:ext uri="{FF2B5EF4-FFF2-40B4-BE49-F238E27FC236}">
                <a16:creationId xmlns:a16="http://schemas.microsoft.com/office/drawing/2014/main" id="{35169646-C264-4C6F-8F08-9AA7F12C1C9F}"/>
              </a:ext>
            </a:extLst>
          </p:cNvPr>
          <p:cNvCxnSpPr>
            <a:cxnSpLocks noChangeShapeType="1"/>
            <a:endCxn id="189449" idx="3"/>
          </p:cNvCxnSpPr>
          <p:nvPr/>
        </p:nvCxnSpPr>
        <p:spPr bwMode="auto">
          <a:xfrm rot="10800000">
            <a:off x="3213100" y="4933950"/>
            <a:ext cx="2663825"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4" name="Rectangle 13">
            <a:extLst>
              <a:ext uri="{FF2B5EF4-FFF2-40B4-BE49-F238E27FC236}">
                <a16:creationId xmlns:a16="http://schemas.microsoft.com/office/drawing/2014/main" id="{BDB1F16D-7EA1-4428-879D-DC87F2228C9E}"/>
              </a:ext>
            </a:extLst>
          </p:cNvPr>
          <p:cNvSpPr>
            <a:spLocks noChangeArrowheads="1"/>
          </p:cNvSpPr>
          <p:nvPr/>
        </p:nvSpPr>
        <p:spPr bwMode="auto">
          <a:xfrm>
            <a:off x="3800475" y="3811588"/>
            <a:ext cx="1306513" cy="2062162"/>
          </a:xfrm>
          <a:prstGeom prst="rect">
            <a:avLst/>
          </a:prstGeom>
          <a:solidFill>
            <a:schemeClr val="bg1"/>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5" name="TextBox 14">
            <a:extLst>
              <a:ext uri="{FF2B5EF4-FFF2-40B4-BE49-F238E27FC236}">
                <a16:creationId xmlns:a16="http://schemas.microsoft.com/office/drawing/2014/main" id="{EC7B6F05-B534-4ABF-A31D-17D859B5C2BF}"/>
              </a:ext>
            </a:extLst>
          </p:cNvPr>
          <p:cNvSpPr txBox="1">
            <a:spLocks noChangeArrowheads="1"/>
          </p:cNvSpPr>
          <p:nvPr/>
        </p:nvSpPr>
        <p:spPr bwMode="auto">
          <a:xfrm>
            <a:off x="3800475" y="4568825"/>
            <a:ext cx="1306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Level 2</a:t>
            </a:r>
          </a:p>
          <a:p>
            <a:pPr algn="ctr" eaLnBrk="1" hangingPunct="1">
              <a:spcBef>
                <a:spcPct val="0"/>
              </a:spcBef>
              <a:buClrTx/>
              <a:buSzTx/>
              <a:buFontTx/>
              <a:buNone/>
            </a:pPr>
            <a:r>
              <a:rPr lang="en-US" altLang="en-US" sz="1800">
                <a:solidFill>
                  <a:srgbClr val="000000"/>
                </a:solidFill>
                <a:latin typeface="Arial" panose="020B0604020202020204" pitchFamily="34" charset="0"/>
              </a:rPr>
              <a:t>Cache</a:t>
            </a:r>
          </a:p>
        </p:txBody>
      </p:sp>
    </p:spTree>
    <p:extLst>
      <p:ext uri="{BB962C8B-B14F-4D97-AF65-F5344CB8AC3E}">
        <p14:creationId xmlns:p14="http://schemas.microsoft.com/office/powerpoint/2010/main" val="2210854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a:extLst>
              <a:ext uri="{FF2B5EF4-FFF2-40B4-BE49-F238E27FC236}">
                <a16:creationId xmlns:a16="http://schemas.microsoft.com/office/drawing/2014/main" id="{64D72909-282F-423B-96B1-1D604E56642E}"/>
              </a:ext>
            </a:extLst>
          </p:cNvPr>
          <p:cNvSpPr>
            <a:spLocks noGrp="1"/>
          </p:cNvSpPr>
          <p:nvPr>
            <p:ph type="title"/>
          </p:nvPr>
        </p:nvSpPr>
        <p:spPr>
          <a:xfrm>
            <a:off x="457200" y="76200"/>
            <a:ext cx="8229600" cy="1143000"/>
          </a:xfrm>
        </p:spPr>
        <p:txBody>
          <a:bodyPr>
            <a:normAutofit fontScale="90000"/>
          </a:bodyPr>
          <a:lstStyle/>
          <a:p>
            <a:r>
              <a:rPr lang="en-US" altLang="en-US" sz="3600" dirty="0">
                <a:ea typeface="ＭＳ Ｐゴシック" panose="020B0600070205080204" pitchFamily="34" charset="-128"/>
              </a:rPr>
              <a:t>A Note on Manual vs. Automatic Management</a:t>
            </a:r>
          </a:p>
        </p:txBody>
      </p:sp>
      <p:sp>
        <p:nvSpPr>
          <p:cNvPr id="3" name="Content Placeholder 2">
            <a:extLst>
              <a:ext uri="{FF2B5EF4-FFF2-40B4-BE49-F238E27FC236}">
                <a16:creationId xmlns:a16="http://schemas.microsoft.com/office/drawing/2014/main" id="{8FEF94C9-CCC5-40AC-8A3F-5886EE070A54}"/>
              </a:ext>
            </a:extLst>
          </p:cNvPr>
          <p:cNvSpPr>
            <a:spLocks noGrp="1"/>
          </p:cNvSpPr>
          <p:nvPr>
            <p:ph idx="1"/>
          </p:nvPr>
        </p:nvSpPr>
        <p:spPr>
          <a:xfrm>
            <a:off x="228600" y="996950"/>
            <a:ext cx="8839200" cy="5194300"/>
          </a:xfrm>
        </p:spPr>
        <p:txBody>
          <a:bodyPr>
            <a:normAutofit fontScale="85000" lnSpcReduction="10000"/>
          </a:bodyPr>
          <a:lstStyle/>
          <a:p>
            <a:r>
              <a:rPr lang="en-US" altLang="en-US">
                <a:solidFill>
                  <a:srgbClr val="0000FF"/>
                </a:solidFill>
                <a:ea typeface="ＭＳ Ｐゴシック" panose="020B0600070205080204" pitchFamily="34" charset="-128"/>
              </a:rPr>
              <a:t>Manual:</a:t>
            </a:r>
            <a:r>
              <a:rPr lang="en-US" altLang="en-US">
                <a:ea typeface="ＭＳ Ｐゴシック" panose="020B0600070205080204" pitchFamily="34" charset="-128"/>
              </a:rPr>
              <a:t> Programmer manages data movement across levels</a:t>
            </a:r>
          </a:p>
          <a:p>
            <a:pPr marL="342900" lvl="1" indent="0">
              <a:buFont typeface="Wingdings" panose="05000000000000000000" pitchFamily="2" charset="2"/>
              <a:buNone/>
            </a:pPr>
            <a:r>
              <a:rPr lang="en-US" altLang="en-US">
                <a:ea typeface="ＭＳ Ｐゴシック" panose="020B0600070205080204" pitchFamily="34" charset="-128"/>
              </a:rPr>
              <a:t>-- too painful for programmers on substantial programs</a:t>
            </a:r>
          </a:p>
          <a:p>
            <a:pPr marL="342900" lvl="1" indent="0"/>
            <a:r>
              <a:rPr lang="en-US" altLang="en-US">
                <a:ea typeface="ＭＳ Ｐゴシック" panose="020B0600070205080204" pitchFamily="34" charset="-128"/>
              </a:rPr>
              <a:t> “core” vs “drum” memory in the 50’s</a:t>
            </a:r>
          </a:p>
          <a:p>
            <a:pPr marL="342900" lvl="1" indent="0"/>
            <a:r>
              <a:rPr lang="en-US" altLang="en-US">
                <a:ea typeface="ＭＳ Ｐゴシック" panose="020B0600070205080204" pitchFamily="34" charset="-128"/>
              </a:rPr>
              <a:t> still done in some embedded processors (on-chip scratch pad SRAM in lieu of a cache) and GPUs (called “shared memory”)</a:t>
            </a:r>
          </a:p>
          <a:p>
            <a:endParaRPr lang="en-US" altLang="en-US">
              <a:ea typeface="ＭＳ Ｐゴシック" panose="020B0600070205080204" pitchFamily="34" charset="-128"/>
            </a:endParaRPr>
          </a:p>
          <a:p>
            <a:r>
              <a:rPr lang="en-US" altLang="en-US">
                <a:solidFill>
                  <a:srgbClr val="0000FF"/>
                </a:solidFill>
                <a:ea typeface="ＭＳ Ｐゴシック" panose="020B0600070205080204" pitchFamily="34" charset="-128"/>
              </a:rPr>
              <a:t>Automatic:</a:t>
            </a:r>
            <a:r>
              <a:rPr lang="en-US" altLang="en-US">
                <a:ea typeface="ＭＳ Ｐゴシック" panose="020B0600070205080204" pitchFamily="34" charset="-128"/>
              </a:rPr>
              <a:t> Hardware manages data movement across levels, </a:t>
            </a:r>
            <a:r>
              <a:rPr lang="en-US" altLang="en-US">
                <a:solidFill>
                  <a:srgbClr val="0000FF"/>
                </a:solidFill>
                <a:ea typeface="ＭＳ Ｐゴシック" panose="020B0600070205080204" pitchFamily="34" charset="-128"/>
              </a:rPr>
              <a:t>transparently to the programmer</a:t>
            </a:r>
          </a:p>
          <a:p>
            <a:pPr marL="342900" lvl="1" indent="0">
              <a:buFont typeface="Wingdings" panose="05000000000000000000" pitchFamily="2" charset="2"/>
              <a:buNone/>
            </a:pPr>
            <a:r>
              <a:rPr lang="en-US" altLang="en-US">
                <a:ea typeface="ＭＳ Ｐゴシック" panose="020B0600070205080204" pitchFamily="34" charset="-128"/>
              </a:rPr>
              <a:t>++ programmer’s life is easier</a:t>
            </a:r>
          </a:p>
          <a:p>
            <a:pPr marL="342900" lvl="1" indent="0"/>
            <a:r>
              <a:rPr lang="en-US" altLang="en-US">
                <a:ea typeface="ＭＳ Ｐゴシック" panose="020B0600070205080204" pitchFamily="34" charset="-128"/>
              </a:rPr>
              <a:t> the average programmer doesn’t need to know about it</a:t>
            </a:r>
          </a:p>
          <a:p>
            <a:pPr lvl="2"/>
            <a:r>
              <a:rPr lang="en-US" altLang="en-US">
                <a:ea typeface="ＭＳ Ｐゴシック" panose="020B0600070205080204" pitchFamily="34" charset="-128"/>
              </a:rPr>
              <a:t>You don’t need to know how big the cache is and how it works to write a “correct” program! (What if you want a “fast” program?)</a:t>
            </a:r>
          </a:p>
          <a:p>
            <a:endParaRPr lang="en-US" altLang="en-US">
              <a:ea typeface="ＭＳ Ｐゴシック" panose="020B0600070205080204" pitchFamily="34" charset="-128"/>
            </a:endParaRPr>
          </a:p>
        </p:txBody>
      </p:sp>
      <p:sp>
        <p:nvSpPr>
          <p:cNvPr id="190467" name="Slide Number Placeholder 3">
            <a:extLst>
              <a:ext uri="{FF2B5EF4-FFF2-40B4-BE49-F238E27FC236}">
                <a16:creationId xmlns:a16="http://schemas.microsoft.com/office/drawing/2014/main" id="{5B20EACD-06CA-4521-B5EE-BC57CAB8063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7BFBAF4D-0C2F-4187-83FE-ACD748A12EDA}" type="slidenum">
              <a:rPr lang="en-US" altLang="en-US" sz="1600">
                <a:solidFill>
                  <a:srgbClr val="000000"/>
                </a:solidFill>
                <a:latin typeface="Garamond" panose="02020404030301010803" pitchFamily="18" charset="0"/>
              </a:rPr>
              <a:pPr eaLnBrk="1" hangingPunct="1">
                <a:spcBef>
                  <a:spcPct val="0"/>
                </a:spcBef>
                <a:buClrTx/>
                <a:buSzTx/>
                <a:buFontTx/>
                <a:buNone/>
              </a:pPr>
              <a:t>29</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1150411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9CC2-EBAA-4654-B6CD-9FA4E482EEEB}"/>
              </a:ext>
            </a:extLst>
          </p:cNvPr>
          <p:cNvSpPr>
            <a:spLocks noGrp="1"/>
          </p:cNvSpPr>
          <p:nvPr>
            <p:ph type="title"/>
          </p:nvPr>
        </p:nvSpPr>
        <p:spPr/>
        <p:txBody>
          <a:bodyPr/>
          <a:lstStyle/>
          <a:p>
            <a:r>
              <a:rPr lang="en-US" dirty="0"/>
              <a:t>Project Proposal Deadline		</a:t>
            </a:r>
          </a:p>
        </p:txBody>
      </p:sp>
      <p:sp>
        <p:nvSpPr>
          <p:cNvPr id="3" name="Content Placeholder 2">
            <a:extLst>
              <a:ext uri="{FF2B5EF4-FFF2-40B4-BE49-F238E27FC236}">
                <a16:creationId xmlns:a16="http://schemas.microsoft.com/office/drawing/2014/main" id="{5984D40C-2408-493C-8263-532F999B9F2A}"/>
              </a:ext>
            </a:extLst>
          </p:cNvPr>
          <p:cNvSpPr>
            <a:spLocks noGrp="1"/>
          </p:cNvSpPr>
          <p:nvPr>
            <p:ph idx="1"/>
          </p:nvPr>
        </p:nvSpPr>
        <p:spPr/>
        <p:txBody>
          <a:bodyPr/>
          <a:lstStyle/>
          <a:p>
            <a:r>
              <a:rPr lang="en-US" dirty="0"/>
              <a:t>Deadline is on October 1st</a:t>
            </a:r>
            <a:endParaRPr lang="en-US" baseline="30000" dirty="0"/>
          </a:p>
          <a:p>
            <a:endParaRPr lang="en-US" baseline="30000" dirty="0"/>
          </a:p>
          <a:p>
            <a:r>
              <a:rPr lang="en-US" dirty="0"/>
              <a:t>Send emails with your proposals (PDFs) to csc2224arch@gmail.com</a:t>
            </a:r>
          </a:p>
        </p:txBody>
      </p:sp>
      <p:sp>
        <p:nvSpPr>
          <p:cNvPr id="4" name="Slide Number Placeholder 3">
            <a:extLst>
              <a:ext uri="{FF2B5EF4-FFF2-40B4-BE49-F238E27FC236}">
                <a16:creationId xmlns:a16="http://schemas.microsoft.com/office/drawing/2014/main" id="{1F8E223D-8137-4853-9F9A-EC48B2606DFA}"/>
              </a:ext>
            </a:extLst>
          </p:cNvPr>
          <p:cNvSpPr>
            <a:spLocks noGrp="1"/>
          </p:cNvSpPr>
          <p:nvPr>
            <p:ph type="sldNum" sz="quarter" idx="12"/>
          </p:nvPr>
        </p:nvSpPr>
        <p:spPr/>
        <p:txBody>
          <a:bodyPr/>
          <a:lstStyle/>
          <a:p>
            <a:fld id="{323594FA-E141-4234-AE05-360401972BE7}" type="slidenum">
              <a:rPr lang="en-US" altLang="en-US" smtClean="0"/>
              <a:pPr/>
              <a:t>3</a:t>
            </a:fld>
            <a:endParaRPr lang="en-US" altLang="en-US" dirty="0"/>
          </a:p>
        </p:txBody>
      </p:sp>
    </p:spTree>
    <p:extLst>
      <p:ext uri="{BB962C8B-B14F-4D97-AF65-F5344CB8AC3E}">
        <p14:creationId xmlns:p14="http://schemas.microsoft.com/office/powerpoint/2010/main" val="3205343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a:extLst>
              <a:ext uri="{FF2B5EF4-FFF2-40B4-BE49-F238E27FC236}">
                <a16:creationId xmlns:a16="http://schemas.microsoft.com/office/drawing/2014/main" id="{A0AD2B6B-484D-4A95-B356-6D4509AE8BA3}"/>
              </a:ext>
            </a:extLst>
          </p:cNvPr>
          <p:cNvSpPr>
            <a:spLocks noGrp="1"/>
          </p:cNvSpPr>
          <p:nvPr>
            <p:ph type="title"/>
          </p:nvPr>
        </p:nvSpPr>
        <p:spPr>
          <a:xfrm>
            <a:off x="457200" y="4763"/>
            <a:ext cx="8229600" cy="1143000"/>
          </a:xfrm>
        </p:spPr>
        <p:txBody>
          <a:bodyPr/>
          <a:lstStyle/>
          <a:p>
            <a:r>
              <a:rPr lang="en-US" altLang="en-US" dirty="0">
                <a:ea typeface="ＭＳ Ｐゴシック" panose="020B0600070205080204" pitchFamily="34" charset="-128"/>
              </a:rPr>
              <a:t>A Modern Memory Hierarchy</a:t>
            </a:r>
          </a:p>
        </p:txBody>
      </p:sp>
      <p:sp>
        <p:nvSpPr>
          <p:cNvPr id="192514" name="Content Placeholder 2">
            <a:extLst>
              <a:ext uri="{FF2B5EF4-FFF2-40B4-BE49-F238E27FC236}">
                <a16:creationId xmlns:a16="http://schemas.microsoft.com/office/drawing/2014/main" id="{FAF6AC62-F144-47D7-9202-3CBF0B356A51}"/>
              </a:ext>
            </a:extLst>
          </p:cNvPr>
          <p:cNvSpPr>
            <a:spLocks noGrp="1"/>
          </p:cNvSpPr>
          <p:nvPr>
            <p:ph idx="1"/>
          </p:nvPr>
        </p:nvSpPr>
        <p:spPr>
          <a:xfrm>
            <a:off x="228600" y="996950"/>
            <a:ext cx="8610600" cy="5194300"/>
          </a:xfrm>
        </p:spPr>
        <p:txBody>
          <a:bodyPr/>
          <a:lstStyle/>
          <a:p>
            <a:endParaRPr lang="en-US" altLang="en-US">
              <a:ea typeface="ＭＳ Ｐゴシック" panose="020B0600070205080204" pitchFamily="34" charset="-128"/>
            </a:endParaRPr>
          </a:p>
        </p:txBody>
      </p:sp>
      <p:sp>
        <p:nvSpPr>
          <p:cNvPr id="192515" name="Slide Number Placeholder 3">
            <a:extLst>
              <a:ext uri="{FF2B5EF4-FFF2-40B4-BE49-F238E27FC236}">
                <a16:creationId xmlns:a16="http://schemas.microsoft.com/office/drawing/2014/main" id="{168E7E50-82B2-4421-8905-1A4B85B54D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4E36E4BF-BDB7-4BA6-BB84-8C06830B0BDD}" type="slidenum">
              <a:rPr lang="en-US" altLang="en-US" sz="1600">
                <a:solidFill>
                  <a:srgbClr val="000000"/>
                </a:solidFill>
                <a:latin typeface="Garamond" panose="02020404030301010803" pitchFamily="18" charset="0"/>
              </a:rPr>
              <a:pPr eaLnBrk="1" hangingPunct="1">
                <a:spcBef>
                  <a:spcPct val="0"/>
                </a:spcBef>
                <a:buClrTx/>
                <a:buSzTx/>
                <a:buFontTx/>
                <a:buNone/>
              </a:pPr>
              <a:t>30</a:t>
            </a:fld>
            <a:endParaRPr lang="en-US" altLang="en-US" sz="1600">
              <a:solidFill>
                <a:srgbClr val="000000"/>
              </a:solidFill>
              <a:latin typeface="Garamond" panose="02020404030301010803" pitchFamily="18" charset="0"/>
            </a:endParaRPr>
          </a:p>
        </p:txBody>
      </p:sp>
      <p:sp>
        <p:nvSpPr>
          <p:cNvPr id="192516" name="Rectangle 3">
            <a:extLst>
              <a:ext uri="{FF2B5EF4-FFF2-40B4-BE49-F238E27FC236}">
                <a16:creationId xmlns:a16="http://schemas.microsoft.com/office/drawing/2014/main" id="{54932349-661C-4F6F-857A-BE43226D0005}"/>
              </a:ext>
            </a:extLst>
          </p:cNvPr>
          <p:cNvSpPr txBox="1">
            <a:spLocks noChangeArrowheads="1"/>
          </p:cNvSpPr>
          <p:nvPr/>
        </p:nvSpPr>
        <p:spPr bwMode="auto">
          <a:xfrm>
            <a:off x="152400" y="9906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Register File</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32 words, sub-nsec</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L1 cache</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~32 KB, ~nsec</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L2 cache</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512 KB ~ 1MB, many nsec</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L3 cache, </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Main memory (DRAM), </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GB, ~100 nsec</a:t>
            </a: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endParaRPr lang="en-US" altLang="en-US" sz="1600">
              <a:solidFill>
                <a:srgbClr val="000000"/>
              </a:solidFill>
              <a:latin typeface="Calibri" panose="020F0502020204030204" pitchFamily="34" charset="0"/>
            </a:endParaRP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Swap Disk</a:t>
            </a:r>
          </a:p>
          <a:p>
            <a:pPr algn="ctr">
              <a:spcBef>
                <a:spcPct val="0"/>
              </a:spcBef>
              <a:buClr>
                <a:srgbClr val="3B812F"/>
              </a:buClr>
              <a:buSzPct val="70000"/>
              <a:buFont typeface="Wingdings" panose="05000000000000000000" pitchFamily="2" charset="2"/>
              <a:buNone/>
            </a:pPr>
            <a:r>
              <a:rPr lang="en-US" altLang="en-US" sz="1600">
                <a:solidFill>
                  <a:srgbClr val="000000"/>
                </a:solidFill>
                <a:latin typeface="Calibri" panose="020F0502020204030204" pitchFamily="34" charset="0"/>
              </a:rPr>
              <a:t>100 GB, ~10 msec</a:t>
            </a:r>
          </a:p>
        </p:txBody>
      </p:sp>
      <p:grpSp>
        <p:nvGrpSpPr>
          <p:cNvPr id="192517" name="Group 4">
            <a:extLst>
              <a:ext uri="{FF2B5EF4-FFF2-40B4-BE49-F238E27FC236}">
                <a16:creationId xmlns:a16="http://schemas.microsoft.com/office/drawing/2014/main" id="{C8BFEE83-F9E5-4888-AB56-DB86842C6902}"/>
              </a:ext>
            </a:extLst>
          </p:cNvPr>
          <p:cNvGrpSpPr>
            <a:grpSpLocks/>
          </p:cNvGrpSpPr>
          <p:nvPr/>
        </p:nvGrpSpPr>
        <p:grpSpPr bwMode="auto">
          <a:xfrm>
            <a:off x="685800" y="990600"/>
            <a:ext cx="6858000" cy="5480050"/>
            <a:chOff x="528" y="720"/>
            <a:chExt cx="4848" cy="3452"/>
          </a:xfrm>
        </p:grpSpPr>
        <p:sp>
          <p:nvSpPr>
            <p:cNvPr id="26" name="Rectangle 5">
              <a:extLst>
                <a:ext uri="{FF2B5EF4-FFF2-40B4-BE49-F238E27FC236}">
                  <a16:creationId xmlns:a16="http://schemas.microsoft.com/office/drawing/2014/main" id="{9B9F1C93-2CC7-40CA-97C8-96189A4635E0}"/>
                </a:ext>
              </a:extLst>
            </p:cNvPr>
            <p:cNvSpPr>
              <a:spLocks noChangeArrowheads="1"/>
            </p:cNvSpPr>
            <p:nvPr/>
          </p:nvSpPr>
          <p:spPr bwMode="auto">
            <a:xfrm>
              <a:off x="2208" y="720"/>
              <a:ext cx="1392"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7" name="Rectangle 6">
              <a:extLst>
                <a:ext uri="{FF2B5EF4-FFF2-40B4-BE49-F238E27FC236}">
                  <a16:creationId xmlns:a16="http://schemas.microsoft.com/office/drawing/2014/main" id="{F7AC590F-11A5-4657-A045-5A010244F4AB}"/>
                </a:ext>
              </a:extLst>
            </p:cNvPr>
            <p:cNvSpPr>
              <a:spLocks noChangeArrowheads="1"/>
            </p:cNvSpPr>
            <p:nvPr/>
          </p:nvSpPr>
          <p:spPr bwMode="auto">
            <a:xfrm>
              <a:off x="1872" y="1334"/>
              <a:ext cx="2016"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8" name="Rectangle 7">
              <a:extLst>
                <a:ext uri="{FF2B5EF4-FFF2-40B4-BE49-F238E27FC236}">
                  <a16:creationId xmlns:a16="http://schemas.microsoft.com/office/drawing/2014/main" id="{16BB5572-5357-408A-B851-2B6F4D1A0F3F}"/>
                </a:ext>
              </a:extLst>
            </p:cNvPr>
            <p:cNvSpPr>
              <a:spLocks noChangeArrowheads="1"/>
            </p:cNvSpPr>
            <p:nvPr/>
          </p:nvSpPr>
          <p:spPr bwMode="auto">
            <a:xfrm>
              <a:off x="1536" y="1935"/>
              <a:ext cx="2688"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9" name="Rectangle 8">
              <a:extLst>
                <a:ext uri="{FF2B5EF4-FFF2-40B4-BE49-F238E27FC236}">
                  <a16:creationId xmlns:a16="http://schemas.microsoft.com/office/drawing/2014/main" id="{0D084B55-0744-4590-B7EA-692C122BD2FD}"/>
                </a:ext>
              </a:extLst>
            </p:cNvPr>
            <p:cNvSpPr>
              <a:spLocks noChangeArrowheads="1"/>
            </p:cNvSpPr>
            <p:nvPr/>
          </p:nvSpPr>
          <p:spPr bwMode="auto">
            <a:xfrm>
              <a:off x="1200" y="2546"/>
              <a:ext cx="3408"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0" name="Rectangle 9">
              <a:extLst>
                <a:ext uri="{FF2B5EF4-FFF2-40B4-BE49-F238E27FC236}">
                  <a16:creationId xmlns:a16="http://schemas.microsoft.com/office/drawing/2014/main" id="{A8DE0891-39BE-4DDA-A67B-4948BB92A936}"/>
                </a:ext>
              </a:extLst>
            </p:cNvPr>
            <p:cNvSpPr>
              <a:spLocks noChangeArrowheads="1"/>
            </p:cNvSpPr>
            <p:nvPr/>
          </p:nvSpPr>
          <p:spPr bwMode="auto">
            <a:xfrm>
              <a:off x="864" y="3167"/>
              <a:ext cx="4131"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1" name="Rectangle 10">
              <a:extLst>
                <a:ext uri="{FF2B5EF4-FFF2-40B4-BE49-F238E27FC236}">
                  <a16:creationId xmlns:a16="http://schemas.microsoft.com/office/drawing/2014/main" id="{96C6F3E2-1AA0-42BD-995A-3E91F867316E}"/>
                </a:ext>
              </a:extLst>
            </p:cNvPr>
            <p:cNvSpPr>
              <a:spLocks noChangeArrowheads="1"/>
            </p:cNvSpPr>
            <p:nvPr/>
          </p:nvSpPr>
          <p:spPr bwMode="auto">
            <a:xfrm>
              <a:off x="528" y="3788"/>
              <a:ext cx="4848" cy="384"/>
            </a:xfrm>
            <a:prstGeom prst="rect">
              <a:avLst/>
            </a:prstGeom>
            <a:noFill/>
            <a:ln w="19050">
              <a:solidFill>
                <a:srgbClr val="000000"/>
              </a:solidFill>
              <a:miter lim="800000"/>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grpSp>
      <p:sp>
        <p:nvSpPr>
          <p:cNvPr id="32" name="Line 11">
            <a:extLst>
              <a:ext uri="{FF2B5EF4-FFF2-40B4-BE49-F238E27FC236}">
                <a16:creationId xmlns:a16="http://schemas.microsoft.com/office/drawing/2014/main" id="{5B697B5F-76D4-4900-A35A-0ADEBF1885AE}"/>
              </a:ext>
            </a:extLst>
          </p:cNvPr>
          <p:cNvSpPr>
            <a:spLocks noChangeShapeType="1"/>
          </p:cNvSpPr>
          <p:nvPr/>
        </p:nvSpPr>
        <p:spPr bwMode="auto">
          <a:xfrm>
            <a:off x="228600" y="1752600"/>
            <a:ext cx="8610600" cy="0"/>
          </a:xfrm>
          <a:prstGeom prst="line">
            <a:avLst/>
          </a:prstGeom>
          <a:noFill/>
          <a:ln w="19050">
            <a:solidFill>
              <a:srgbClr val="000000"/>
            </a:solidFill>
            <a:prstDash val="dash"/>
            <a:round/>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33" name="AutoShape 12">
            <a:extLst>
              <a:ext uri="{FF2B5EF4-FFF2-40B4-BE49-F238E27FC236}">
                <a16:creationId xmlns:a16="http://schemas.microsoft.com/office/drawing/2014/main" id="{E69885B7-8FEC-48E8-84C4-B57D791140A2}"/>
              </a:ext>
            </a:extLst>
          </p:cNvPr>
          <p:cNvSpPr>
            <a:spLocks noChangeArrowheads="1"/>
          </p:cNvSpPr>
          <p:nvPr/>
        </p:nvSpPr>
        <p:spPr bwMode="auto">
          <a:xfrm>
            <a:off x="5410200" y="12192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4" name="AutoShape 13">
            <a:extLst>
              <a:ext uri="{FF2B5EF4-FFF2-40B4-BE49-F238E27FC236}">
                <a16:creationId xmlns:a16="http://schemas.microsoft.com/office/drawing/2014/main" id="{12146129-EA6E-4967-BD10-C563ACBD77C4}"/>
              </a:ext>
            </a:extLst>
          </p:cNvPr>
          <p:cNvSpPr>
            <a:spLocks noChangeArrowheads="1"/>
          </p:cNvSpPr>
          <p:nvPr/>
        </p:nvSpPr>
        <p:spPr bwMode="auto">
          <a:xfrm>
            <a:off x="6858000" y="51816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5" name="AutoShape 14">
            <a:extLst>
              <a:ext uri="{FF2B5EF4-FFF2-40B4-BE49-F238E27FC236}">
                <a16:creationId xmlns:a16="http://schemas.microsoft.com/office/drawing/2014/main" id="{DE6FEC7D-86C7-4776-B772-79FD19500CBE}"/>
              </a:ext>
            </a:extLst>
          </p:cNvPr>
          <p:cNvSpPr>
            <a:spLocks noChangeArrowheads="1"/>
          </p:cNvSpPr>
          <p:nvPr/>
        </p:nvSpPr>
        <p:spPr bwMode="auto">
          <a:xfrm rot="10800000">
            <a:off x="2057400" y="11430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6" name="AutoShape 15">
            <a:extLst>
              <a:ext uri="{FF2B5EF4-FFF2-40B4-BE49-F238E27FC236}">
                <a16:creationId xmlns:a16="http://schemas.microsoft.com/office/drawing/2014/main" id="{E5F8B891-3F90-4EF4-815F-4261B267E4FD}"/>
              </a:ext>
            </a:extLst>
          </p:cNvPr>
          <p:cNvSpPr>
            <a:spLocks noChangeArrowheads="1"/>
          </p:cNvSpPr>
          <p:nvPr/>
        </p:nvSpPr>
        <p:spPr bwMode="auto">
          <a:xfrm rot="10800000">
            <a:off x="762000" y="51054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7" name="Text Box 16">
            <a:extLst>
              <a:ext uri="{FF2B5EF4-FFF2-40B4-BE49-F238E27FC236}">
                <a16:creationId xmlns:a16="http://schemas.microsoft.com/office/drawing/2014/main" id="{DCC4645F-F06E-4FA1-8D58-27919004CB87}"/>
              </a:ext>
            </a:extLst>
          </p:cNvPr>
          <p:cNvSpPr txBox="1">
            <a:spLocks noChangeArrowheads="1"/>
          </p:cNvSpPr>
          <p:nvPr/>
        </p:nvSpPr>
        <p:spPr bwMode="auto">
          <a:xfrm>
            <a:off x="6781800" y="1317625"/>
            <a:ext cx="2339975" cy="830263"/>
          </a:xfrm>
          <a:prstGeom prst="rect">
            <a:avLst/>
          </a:prstGeom>
          <a:noFill/>
          <a:ln>
            <a:noFill/>
          </a:ln>
          <a:extLst>
            <a:ext uri="{909E8E84-426E-40dd-AFC4-6F175D3DCCD1}"/>
            <a:ext uri="{91240B29-F687-4f45-9708-019B960494DF}"/>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dirty="0">
                <a:solidFill>
                  <a:srgbClr val="000000"/>
                </a:solidFill>
                <a:latin typeface="Calibri" charset="0"/>
                <a:cs typeface="ＭＳ Ｐゴシック" charset="0"/>
              </a:rPr>
              <a:t>m</a:t>
            </a:r>
            <a:r>
              <a:rPr lang="en-US" i="0" kern="0" dirty="0" err="1">
                <a:solidFill>
                  <a:srgbClr val="000000"/>
                </a:solidFill>
                <a:latin typeface="Calibri" charset="0"/>
                <a:cs typeface="ＭＳ Ｐゴシック" charset="0"/>
              </a:rPr>
              <a:t>anual</a:t>
            </a:r>
            <a:r>
              <a:rPr lang="en-US" i="0" kern="0" dirty="0">
                <a:solidFill>
                  <a:srgbClr val="000000"/>
                </a:solidFill>
                <a:latin typeface="Calibri" charset="0"/>
                <a:cs typeface="ＭＳ Ｐゴシック" charset="0"/>
              </a:rPr>
              <a:t>/compiler</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register spilling</a:t>
            </a:r>
          </a:p>
        </p:txBody>
      </p:sp>
      <p:sp>
        <p:nvSpPr>
          <p:cNvPr id="38" name="Line 17">
            <a:extLst>
              <a:ext uri="{FF2B5EF4-FFF2-40B4-BE49-F238E27FC236}">
                <a16:creationId xmlns:a16="http://schemas.microsoft.com/office/drawing/2014/main" id="{0E0FE21B-EF70-46DF-8C9E-CA2EBCB8A5E9}"/>
              </a:ext>
            </a:extLst>
          </p:cNvPr>
          <p:cNvSpPr>
            <a:spLocks noChangeShapeType="1"/>
          </p:cNvSpPr>
          <p:nvPr/>
        </p:nvSpPr>
        <p:spPr bwMode="auto">
          <a:xfrm>
            <a:off x="228600" y="5715000"/>
            <a:ext cx="8610600" cy="0"/>
          </a:xfrm>
          <a:prstGeom prst="line">
            <a:avLst/>
          </a:prstGeom>
          <a:noFill/>
          <a:ln w="19050">
            <a:solidFill>
              <a:srgbClr val="000000"/>
            </a:solidFill>
            <a:prstDash val="dash"/>
            <a:round/>
            <a:headEnd/>
            <a:tailEnd/>
          </a:ln>
          <a:extLst>
            <a:ext uri="{909E8E84-426E-40dd-AFC4-6F175D3DCCD1}"/>
          </a:extLst>
        </p:spPr>
        <p:txBody>
          <a:bodyPr wrap="none" anchor="ctr"/>
          <a:lstStyle/>
          <a:p>
            <a:pPr eaLnBrk="1" fontAlgn="auto" hangingPunct="1">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39" name="Text Box 18">
            <a:extLst>
              <a:ext uri="{FF2B5EF4-FFF2-40B4-BE49-F238E27FC236}">
                <a16:creationId xmlns:a16="http://schemas.microsoft.com/office/drawing/2014/main" id="{1CDE5954-829A-495C-8519-665A92EC80A7}"/>
              </a:ext>
            </a:extLst>
          </p:cNvPr>
          <p:cNvSpPr txBox="1">
            <a:spLocks noChangeArrowheads="1"/>
          </p:cNvSpPr>
          <p:nvPr/>
        </p:nvSpPr>
        <p:spPr bwMode="auto">
          <a:xfrm>
            <a:off x="7589838" y="5264150"/>
            <a:ext cx="1449387" cy="1200150"/>
          </a:xfrm>
          <a:prstGeom prst="rect">
            <a:avLst/>
          </a:prstGeom>
          <a:noFill/>
          <a:ln>
            <a:noFill/>
          </a:ln>
          <a:extLst>
            <a:ext uri="{909E8E84-426E-40dd-AFC4-6F175D3DCCD1}"/>
            <a:ext uri="{91240B29-F687-4f45-9708-019B960494DF}"/>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a:solidFill>
                  <a:srgbClr val="000000"/>
                </a:solidFill>
                <a:latin typeface="Calibri" charset="0"/>
                <a:cs typeface="ＭＳ Ｐゴシック" charset="0"/>
              </a:rPr>
              <a:t>automatic</a:t>
            </a:r>
          </a:p>
          <a:p>
            <a:pPr eaLnBrk="1" fontAlgn="auto" hangingPunct="1">
              <a:spcBef>
                <a:spcPts val="0"/>
              </a:spcBef>
              <a:spcAft>
                <a:spcPts val="0"/>
              </a:spcAft>
              <a:defRPr/>
            </a:pPr>
            <a:r>
              <a:rPr lang="en-US" i="0" kern="0">
                <a:solidFill>
                  <a:srgbClr val="000000"/>
                </a:solidFill>
                <a:latin typeface="Calibri" charset="0"/>
                <a:cs typeface="ＭＳ Ｐゴシック" charset="0"/>
              </a:rPr>
              <a:t>demand </a:t>
            </a:r>
          </a:p>
          <a:p>
            <a:pPr eaLnBrk="1" fontAlgn="auto" hangingPunct="1">
              <a:spcBef>
                <a:spcPts val="0"/>
              </a:spcBef>
              <a:spcAft>
                <a:spcPts val="0"/>
              </a:spcAft>
              <a:defRPr/>
            </a:pPr>
            <a:r>
              <a:rPr lang="en-US" i="0" kern="0">
                <a:solidFill>
                  <a:srgbClr val="000000"/>
                </a:solidFill>
                <a:latin typeface="Calibri" charset="0"/>
                <a:cs typeface="ＭＳ Ｐゴシック" charset="0"/>
              </a:rPr>
              <a:t>paging</a:t>
            </a:r>
          </a:p>
        </p:txBody>
      </p:sp>
      <p:sp>
        <p:nvSpPr>
          <p:cNvPr id="40" name="Text Box 19">
            <a:extLst>
              <a:ext uri="{FF2B5EF4-FFF2-40B4-BE49-F238E27FC236}">
                <a16:creationId xmlns:a16="http://schemas.microsoft.com/office/drawing/2014/main" id="{E94548AE-9290-4492-A152-EF71FEDE1BF6}"/>
              </a:ext>
            </a:extLst>
          </p:cNvPr>
          <p:cNvSpPr txBox="1">
            <a:spLocks noChangeArrowheads="1"/>
          </p:cNvSpPr>
          <p:nvPr/>
        </p:nvSpPr>
        <p:spPr bwMode="auto">
          <a:xfrm>
            <a:off x="7097713" y="3054350"/>
            <a:ext cx="1882775" cy="1200150"/>
          </a:xfrm>
          <a:prstGeom prst="rect">
            <a:avLst/>
          </a:prstGeom>
          <a:noFill/>
          <a:ln>
            <a:noFill/>
          </a:ln>
          <a:extLst>
            <a:ext uri="{909E8E84-426E-40dd-AFC4-6F175D3DCCD1}"/>
            <a:ext uri="{91240B29-F687-4f45-9708-019B960494DF}"/>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dirty="0">
                <a:solidFill>
                  <a:srgbClr val="000000"/>
                </a:solidFill>
                <a:latin typeface="Calibri" charset="0"/>
                <a:cs typeface="ＭＳ Ｐゴシック" charset="0"/>
              </a:rPr>
              <a:t>Automatic</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HW cache</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management</a:t>
            </a:r>
          </a:p>
        </p:txBody>
      </p:sp>
      <p:sp>
        <p:nvSpPr>
          <p:cNvPr id="192527" name="Text Box 20">
            <a:extLst>
              <a:ext uri="{FF2B5EF4-FFF2-40B4-BE49-F238E27FC236}">
                <a16:creationId xmlns:a16="http://schemas.microsoft.com/office/drawing/2014/main" id="{9D703928-6928-49A1-87E7-BE17ACB84B5B}"/>
              </a:ext>
            </a:extLst>
          </p:cNvPr>
          <p:cNvSpPr txBox="1">
            <a:spLocks noChangeArrowheads="1"/>
          </p:cNvSpPr>
          <p:nvPr/>
        </p:nvSpPr>
        <p:spPr bwMode="auto">
          <a:xfrm>
            <a:off x="-33338" y="1722438"/>
            <a:ext cx="16176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CC9900"/>
                </a:solidFill>
                <a:latin typeface="Calibri" panose="020F0502020204030204" pitchFamily="34" charset="0"/>
              </a:rPr>
              <a:t>Memory</a:t>
            </a:r>
          </a:p>
          <a:p>
            <a:pPr eaLnBrk="1" hangingPunct="1">
              <a:spcBef>
                <a:spcPct val="0"/>
              </a:spcBef>
              <a:buClrTx/>
              <a:buSzTx/>
              <a:buFontTx/>
              <a:buNone/>
            </a:pPr>
            <a:r>
              <a:rPr lang="en-US" altLang="en-US">
                <a:solidFill>
                  <a:srgbClr val="CC9900"/>
                </a:solidFill>
                <a:latin typeface="Calibri" panose="020F0502020204030204" pitchFamily="34" charset="0"/>
              </a:rPr>
              <a:t>Abstraction</a:t>
            </a:r>
          </a:p>
        </p:txBody>
      </p:sp>
      <p:sp>
        <p:nvSpPr>
          <p:cNvPr id="42" name="AutoShape 21">
            <a:extLst>
              <a:ext uri="{FF2B5EF4-FFF2-40B4-BE49-F238E27FC236}">
                <a16:creationId xmlns:a16="http://schemas.microsoft.com/office/drawing/2014/main" id="{8EA5F6B4-7EF3-4D5B-AC25-F19043257B52}"/>
              </a:ext>
            </a:extLst>
          </p:cNvPr>
          <p:cNvSpPr>
            <a:spLocks noChangeArrowheads="1"/>
          </p:cNvSpPr>
          <p:nvPr/>
        </p:nvSpPr>
        <p:spPr bwMode="auto">
          <a:xfrm>
            <a:off x="152400" y="2590800"/>
            <a:ext cx="457200" cy="3810000"/>
          </a:xfrm>
          <a:prstGeom prst="downArrow">
            <a:avLst>
              <a:gd name="adj1" fmla="val 44444"/>
              <a:gd name="adj2" fmla="val 41744"/>
            </a:avLst>
          </a:prstGeom>
          <a:solidFill>
            <a:srgbClr val="FC0128"/>
          </a:solidFill>
          <a:ln w="19050">
            <a:solidFill>
              <a:srgbClr val="FC0128"/>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13142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a:extLst>
              <a:ext uri="{FF2B5EF4-FFF2-40B4-BE49-F238E27FC236}">
                <a16:creationId xmlns:a16="http://schemas.microsoft.com/office/drawing/2014/main" id="{31ECB3D0-E5C7-4BD1-953D-AB2A2D6DA99C}"/>
              </a:ext>
            </a:extLst>
          </p:cNvPr>
          <p:cNvSpPr>
            <a:spLocks noGrp="1"/>
          </p:cNvSpPr>
          <p:nvPr>
            <p:ph type="title"/>
          </p:nvPr>
        </p:nvSpPr>
        <p:spPr>
          <a:xfrm>
            <a:off x="419100" y="0"/>
            <a:ext cx="8229600" cy="1143000"/>
          </a:xfrm>
        </p:spPr>
        <p:txBody>
          <a:bodyPr/>
          <a:lstStyle/>
          <a:p>
            <a:r>
              <a:rPr lang="en-US" altLang="en-US" dirty="0">
                <a:ea typeface="ＭＳ Ｐゴシック" panose="020B0600070205080204" pitchFamily="34" charset="-128"/>
              </a:rPr>
              <a:t>Hierarchical Latency Analysis</a:t>
            </a:r>
          </a:p>
        </p:txBody>
      </p:sp>
      <p:sp>
        <p:nvSpPr>
          <p:cNvPr id="75778" name="Content Placeholder 2">
            <a:extLst>
              <a:ext uri="{FF2B5EF4-FFF2-40B4-BE49-F238E27FC236}">
                <a16:creationId xmlns:a16="http://schemas.microsoft.com/office/drawing/2014/main" id="{94EF3FF3-4492-443C-B8D7-1BE9242C6279}"/>
              </a:ext>
            </a:extLst>
          </p:cNvPr>
          <p:cNvSpPr>
            <a:spLocks noGrp="1"/>
          </p:cNvSpPr>
          <p:nvPr>
            <p:ph idx="1"/>
          </p:nvPr>
        </p:nvSpPr>
        <p:spPr>
          <a:xfrm>
            <a:off x="228600" y="1164771"/>
            <a:ext cx="8610600" cy="5194300"/>
          </a:xfrm>
        </p:spPr>
        <p:txBody>
          <a:bodyPr>
            <a:normAutofit fontScale="92500" lnSpcReduction="20000"/>
          </a:bodyPr>
          <a:lstStyle/>
          <a:p>
            <a:r>
              <a:rPr lang="en-US" altLang="en-US" sz="2600" dirty="0">
                <a:ea typeface="ＭＳ Ｐゴシック" panose="020B0600070205080204" pitchFamily="34" charset="-128"/>
              </a:rPr>
              <a:t>For a given memory hierarchy level </a:t>
            </a:r>
            <a:r>
              <a:rPr lang="en-US" altLang="en-US" sz="2600" dirty="0" err="1">
                <a:solidFill>
                  <a:schemeClr val="accent1"/>
                </a:solidFill>
                <a:ea typeface="ＭＳ Ｐゴシック" panose="020B0600070205080204" pitchFamily="34" charset="-128"/>
              </a:rPr>
              <a:t>i</a:t>
            </a:r>
            <a:r>
              <a:rPr lang="en-US" altLang="en-US" sz="2600" dirty="0">
                <a:ea typeface="ＭＳ Ｐゴシック" panose="020B0600070205080204" pitchFamily="34" charset="-128"/>
              </a:rPr>
              <a:t> it has a technology-intrinsic access time of </a:t>
            </a:r>
            <a:r>
              <a:rPr lang="en-US" altLang="en-US" sz="2600" dirty="0" err="1">
                <a:solidFill>
                  <a:schemeClr val="accent1"/>
                </a:solidFill>
                <a:ea typeface="ＭＳ Ｐゴシック" panose="020B0600070205080204" pitchFamily="34" charset="-128"/>
              </a:rPr>
              <a:t>t</a:t>
            </a:r>
            <a:r>
              <a:rPr lang="en-US" altLang="en-US" sz="2600" baseline="-25000" dirty="0" err="1">
                <a:solidFill>
                  <a:schemeClr val="accent1"/>
                </a:solidFill>
                <a:ea typeface="ＭＳ Ｐゴシック" panose="020B0600070205080204" pitchFamily="34" charset="-128"/>
              </a:rPr>
              <a:t>i</a:t>
            </a:r>
            <a:r>
              <a:rPr lang="en-US" altLang="en-US" sz="2600" baseline="-25000" dirty="0">
                <a:solidFill>
                  <a:schemeClr val="accent1"/>
                </a:solidFill>
                <a:ea typeface="ＭＳ Ｐゴシック" panose="020B0600070205080204" pitchFamily="34" charset="-128"/>
              </a:rPr>
              <a:t>,</a:t>
            </a:r>
            <a:r>
              <a:rPr lang="en-US" altLang="en-US" sz="2600" dirty="0">
                <a:solidFill>
                  <a:schemeClr val="accent1"/>
                </a:solidFill>
                <a:ea typeface="ＭＳ Ｐゴシック" panose="020B0600070205080204" pitchFamily="34" charset="-128"/>
              </a:rPr>
              <a:t> </a:t>
            </a:r>
            <a:r>
              <a:rPr lang="en-US" altLang="en-US" sz="2600" dirty="0">
                <a:ea typeface="ＭＳ Ｐゴシック" panose="020B0600070205080204" pitchFamily="34" charset="-128"/>
              </a:rPr>
              <a:t>The perceived access time </a:t>
            </a:r>
            <a:r>
              <a:rPr lang="en-US" altLang="en-US" sz="2600" dirty="0" err="1">
                <a:solidFill>
                  <a:schemeClr val="accent1"/>
                </a:solidFill>
                <a:ea typeface="ＭＳ Ｐゴシック" panose="020B0600070205080204" pitchFamily="34" charset="-128"/>
              </a:rPr>
              <a:t>T</a:t>
            </a:r>
            <a:r>
              <a:rPr lang="en-US" altLang="en-US" sz="2600" baseline="-25000" dirty="0" err="1">
                <a:solidFill>
                  <a:schemeClr val="accent1"/>
                </a:solidFill>
                <a:ea typeface="ＭＳ Ｐゴシック" panose="020B0600070205080204" pitchFamily="34" charset="-128"/>
              </a:rPr>
              <a:t>i</a:t>
            </a:r>
            <a:r>
              <a:rPr lang="en-US" altLang="en-US" sz="2600" baseline="-25000" dirty="0">
                <a:solidFill>
                  <a:schemeClr val="accent1"/>
                </a:solidFill>
                <a:ea typeface="ＭＳ Ｐゴシック" panose="020B0600070205080204" pitchFamily="34" charset="-128"/>
              </a:rPr>
              <a:t> </a:t>
            </a:r>
            <a:r>
              <a:rPr lang="en-US" altLang="en-US" sz="2600" dirty="0">
                <a:ea typeface="ＭＳ Ｐゴシック" panose="020B0600070205080204" pitchFamily="34" charset="-128"/>
              </a:rPr>
              <a:t>is longer than </a:t>
            </a:r>
            <a:r>
              <a:rPr lang="en-US" altLang="en-US" sz="2600" dirty="0" err="1">
                <a:solidFill>
                  <a:schemeClr val="accent1"/>
                </a:solidFill>
                <a:ea typeface="ＭＳ Ｐゴシック" panose="020B0600070205080204" pitchFamily="34" charset="-128"/>
              </a:rPr>
              <a:t>t</a:t>
            </a:r>
            <a:r>
              <a:rPr lang="en-US" altLang="en-US" sz="2600" baseline="-25000" dirty="0" err="1">
                <a:solidFill>
                  <a:schemeClr val="accent1"/>
                </a:solidFill>
                <a:ea typeface="ＭＳ Ｐゴシック" panose="020B0600070205080204" pitchFamily="34" charset="-128"/>
              </a:rPr>
              <a:t>i</a:t>
            </a:r>
            <a:endParaRPr lang="en-US" altLang="en-US" sz="2600" dirty="0">
              <a:solidFill>
                <a:schemeClr val="accent1"/>
              </a:solidFill>
              <a:ea typeface="ＭＳ Ｐゴシック" panose="020B0600070205080204" pitchFamily="34" charset="-128"/>
            </a:endParaRPr>
          </a:p>
          <a:p>
            <a:r>
              <a:rPr lang="en-US" altLang="en-US" sz="2600" dirty="0">
                <a:ea typeface="ＭＳ Ｐゴシック" panose="020B0600070205080204" pitchFamily="34" charset="-128"/>
              </a:rPr>
              <a:t>Except for the outer-most hierarchy, when looking for a given address there is </a:t>
            </a:r>
          </a:p>
          <a:p>
            <a:pPr lvl="1"/>
            <a:r>
              <a:rPr lang="en-US" altLang="en-US" sz="2600" dirty="0">
                <a:ea typeface="ＭＳ Ｐゴシック" panose="020B0600070205080204" pitchFamily="34" charset="-128"/>
              </a:rPr>
              <a:t>a chance (hit-rate </a:t>
            </a:r>
            <a:r>
              <a:rPr lang="en-US" altLang="en-US" sz="2600" dirty="0">
                <a:solidFill>
                  <a:schemeClr val="accent1"/>
                </a:solidFill>
                <a:ea typeface="ＭＳ Ｐゴシック" panose="020B0600070205080204" pitchFamily="34" charset="-128"/>
              </a:rPr>
              <a:t>h</a:t>
            </a:r>
            <a:r>
              <a:rPr lang="en-US" altLang="en-US" sz="2600" baseline="-25000" dirty="0">
                <a:solidFill>
                  <a:schemeClr val="accent1"/>
                </a:solidFill>
                <a:ea typeface="ＭＳ Ｐゴシック" panose="020B0600070205080204" pitchFamily="34" charset="-128"/>
              </a:rPr>
              <a:t>i</a:t>
            </a:r>
            <a:r>
              <a:rPr lang="en-US" altLang="en-US" sz="2600" dirty="0">
                <a:ea typeface="ＭＳ Ｐゴシック" panose="020B0600070205080204" pitchFamily="34" charset="-128"/>
              </a:rPr>
              <a:t>) you </a:t>
            </a:r>
            <a:r>
              <a:rPr lang="ja-JP" altLang="en-US" sz="2600" dirty="0">
                <a:ea typeface="ＭＳ Ｐゴシック" panose="020B0600070205080204" pitchFamily="34" charset="-128"/>
              </a:rPr>
              <a:t>“</a:t>
            </a:r>
            <a:r>
              <a:rPr lang="en-US" altLang="ja-JP" sz="2600" dirty="0">
                <a:ea typeface="ＭＳ Ｐゴシック" panose="020B0600070205080204" pitchFamily="34" charset="-128"/>
              </a:rPr>
              <a:t>hit</a:t>
            </a:r>
            <a:r>
              <a:rPr lang="ja-JP" altLang="en-US" sz="2600" dirty="0">
                <a:ea typeface="ＭＳ Ｐゴシック" panose="020B0600070205080204" pitchFamily="34" charset="-128"/>
              </a:rPr>
              <a:t>”</a:t>
            </a:r>
            <a:r>
              <a:rPr lang="en-US" altLang="ja-JP" sz="2600" dirty="0">
                <a:ea typeface="ＭＳ Ｐゴシック" panose="020B0600070205080204" pitchFamily="34" charset="-128"/>
              </a:rPr>
              <a:t> and access time is </a:t>
            </a:r>
            <a:r>
              <a:rPr lang="en-US" altLang="ja-JP" sz="2600" dirty="0" err="1">
                <a:solidFill>
                  <a:schemeClr val="accent1"/>
                </a:solidFill>
                <a:ea typeface="ＭＳ Ｐゴシック" panose="020B0600070205080204" pitchFamily="34" charset="-128"/>
              </a:rPr>
              <a:t>t</a:t>
            </a:r>
            <a:r>
              <a:rPr lang="en-US" altLang="ja-JP" sz="2600" baseline="-25000" dirty="0" err="1">
                <a:solidFill>
                  <a:schemeClr val="accent1"/>
                </a:solidFill>
                <a:ea typeface="ＭＳ Ｐゴシック" panose="020B0600070205080204" pitchFamily="34" charset="-128"/>
              </a:rPr>
              <a:t>i</a:t>
            </a:r>
            <a:endParaRPr lang="en-US" altLang="ja-JP" sz="2600" baseline="-25000" dirty="0">
              <a:solidFill>
                <a:schemeClr val="accent1"/>
              </a:solidFill>
              <a:ea typeface="ＭＳ Ｐゴシック" panose="020B0600070205080204" pitchFamily="34" charset="-128"/>
            </a:endParaRPr>
          </a:p>
          <a:p>
            <a:pPr lvl="1"/>
            <a:r>
              <a:rPr lang="en-US" altLang="en-US" sz="2600" dirty="0">
                <a:ea typeface="ＭＳ Ｐゴシック" panose="020B0600070205080204" pitchFamily="34" charset="-128"/>
              </a:rPr>
              <a:t>a chance (miss-rate </a:t>
            </a:r>
            <a:r>
              <a:rPr lang="en-US" altLang="en-US" sz="2600" dirty="0">
                <a:solidFill>
                  <a:schemeClr val="accent1"/>
                </a:solidFill>
                <a:ea typeface="ＭＳ Ｐゴシック" panose="020B0600070205080204" pitchFamily="34" charset="-128"/>
              </a:rPr>
              <a:t>m</a:t>
            </a:r>
            <a:r>
              <a:rPr lang="en-US" altLang="en-US" sz="2600" baseline="-25000" dirty="0">
                <a:solidFill>
                  <a:schemeClr val="accent1"/>
                </a:solidFill>
                <a:ea typeface="ＭＳ Ｐゴシック" panose="020B0600070205080204" pitchFamily="34" charset="-128"/>
              </a:rPr>
              <a:t>i</a:t>
            </a:r>
            <a:r>
              <a:rPr lang="en-US" altLang="en-US" sz="2600" dirty="0">
                <a:ea typeface="ＭＳ Ｐゴシック" panose="020B0600070205080204" pitchFamily="34" charset="-128"/>
              </a:rPr>
              <a:t>) you </a:t>
            </a:r>
            <a:r>
              <a:rPr lang="ja-JP" altLang="en-US" sz="2600" dirty="0">
                <a:ea typeface="ＭＳ Ｐゴシック" panose="020B0600070205080204" pitchFamily="34" charset="-128"/>
              </a:rPr>
              <a:t>“</a:t>
            </a:r>
            <a:r>
              <a:rPr lang="en-US" altLang="ja-JP" sz="2600" dirty="0">
                <a:ea typeface="ＭＳ Ｐゴシック" panose="020B0600070205080204" pitchFamily="34" charset="-128"/>
              </a:rPr>
              <a:t>miss</a:t>
            </a:r>
            <a:r>
              <a:rPr lang="ja-JP" altLang="en-US" sz="2600" dirty="0">
                <a:ea typeface="ＭＳ Ｐゴシック" panose="020B0600070205080204" pitchFamily="34" charset="-128"/>
              </a:rPr>
              <a:t>”</a:t>
            </a:r>
            <a:r>
              <a:rPr lang="en-US" altLang="ja-JP" sz="2600" dirty="0">
                <a:ea typeface="ＭＳ Ｐゴシック" panose="020B0600070205080204" pitchFamily="34" charset="-128"/>
              </a:rPr>
              <a:t> and access time </a:t>
            </a:r>
            <a:r>
              <a:rPr lang="en-US" altLang="ja-JP" sz="2600" dirty="0" err="1">
                <a:solidFill>
                  <a:schemeClr val="accent1"/>
                </a:solidFill>
                <a:ea typeface="ＭＳ Ｐゴシック" panose="020B0600070205080204" pitchFamily="34" charset="-128"/>
              </a:rPr>
              <a:t>t</a:t>
            </a:r>
            <a:r>
              <a:rPr lang="en-US" altLang="ja-JP" sz="2600" baseline="-25000" dirty="0" err="1">
                <a:solidFill>
                  <a:schemeClr val="accent1"/>
                </a:solidFill>
                <a:ea typeface="ＭＳ Ｐゴシック" panose="020B0600070205080204" pitchFamily="34" charset="-128"/>
              </a:rPr>
              <a:t>i</a:t>
            </a:r>
            <a:r>
              <a:rPr lang="en-US" altLang="ja-JP" sz="2600" dirty="0">
                <a:solidFill>
                  <a:schemeClr val="accent1"/>
                </a:solidFill>
                <a:ea typeface="ＭＳ Ｐゴシック" panose="020B0600070205080204" pitchFamily="34" charset="-128"/>
              </a:rPr>
              <a:t> +T</a:t>
            </a:r>
            <a:r>
              <a:rPr lang="en-US" altLang="ja-JP" sz="2600" baseline="-25000" dirty="0">
                <a:solidFill>
                  <a:schemeClr val="accent1"/>
                </a:solidFill>
                <a:ea typeface="ＭＳ Ｐゴシック" panose="020B0600070205080204" pitchFamily="34" charset="-128"/>
              </a:rPr>
              <a:t>i+1 </a:t>
            </a:r>
          </a:p>
          <a:p>
            <a:pPr lvl="1"/>
            <a:r>
              <a:rPr lang="en-US" altLang="en-US" sz="2600" dirty="0">
                <a:solidFill>
                  <a:srgbClr val="0000FF"/>
                </a:solidFill>
                <a:ea typeface="ＭＳ Ｐゴシック" panose="020B0600070205080204" pitchFamily="34" charset="-128"/>
              </a:rPr>
              <a:t>h</a:t>
            </a:r>
            <a:r>
              <a:rPr lang="en-US" altLang="en-US" sz="2600" baseline="-25000" dirty="0">
                <a:solidFill>
                  <a:srgbClr val="0000FF"/>
                </a:solidFill>
                <a:ea typeface="ＭＳ Ｐゴシック" panose="020B0600070205080204" pitchFamily="34" charset="-128"/>
              </a:rPr>
              <a:t>i </a:t>
            </a:r>
            <a:r>
              <a:rPr lang="en-US" altLang="en-US" sz="2600" dirty="0">
                <a:solidFill>
                  <a:srgbClr val="0000FF"/>
                </a:solidFill>
                <a:ea typeface="ＭＳ Ｐゴシック" panose="020B0600070205080204" pitchFamily="34" charset="-128"/>
              </a:rPr>
              <a:t>+ m</a:t>
            </a:r>
            <a:r>
              <a:rPr lang="en-US" altLang="en-US" sz="2600" baseline="-25000" dirty="0">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 = 1</a:t>
            </a:r>
          </a:p>
          <a:p>
            <a:r>
              <a:rPr lang="en-US" altLang="en-US" sz="2600" dirty="0">
                <a:ea typeface="ＭＳ Ｐゴシック" panose="020B0600070205080204" pitchFamily="34" charset="-128"/>
              </a:rPr>
              <a:t>Thus</a:t>
            </a:r>
          </a:p>
          <a:p>
            <a:pPr>
              <a:buFont typeface="Wingdings" panose="05000000000000000000" pitchFamily="2" charset="2"/>
              <a:buNone/>
            </a:pPr>
            <a:r>
              <a:rPr lang="en-US" altLang="en-US" sz="2600" dirty="0">
                <a:ea typeface="ＭＳ Ｐゴシック" panose="020B0600070205080204" pitchFamily="34" charset="-128"/>
              </a:rPr>
              <a:t>		</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 = </a:t>
            </a:r>
            <a:r>
              <a:rPr lang="en-US" altLang="en-US" sz="2600" dirty="0" err="1">
                <a:solidFill>
                  <a:srgbClr val="0000FF"/>
                </a:solidFill>
                <a:ea typeface="ＭＳ Ｐゴシック" panose="020B0600070205080204" pitchFamily="34" charset="-128"/>
              </a:rPr>
              <a:t>h</a:t>
            </a:r>
            <a:r>
              <a:rPr lang="en-US" altLang="en-US" sz="2600" baseline="-25000" dirty="0" err="1">
                <a:solidFill>
                  <a:srgbClr val="0000FF"/>
                </a:solidFill>
                <a:ea typeface="ＭＳ Ｐゴシック" panose="020B0600070205080204" pitchFamily="34" charset="-128"/>
              </a:rPr>
              <a:t>i</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baseline="-25000" dirty="0">
                <a:solidFill>
                  <a:srgbClr val="0000FF"/>
                </a:solidFill>
                <a:ea typeface="ＭＳ Ｐゴシック" panose="020B0600070205080204" pitchFamily="34" charset="-128"/>
              </a:rPr>
              <a:t> </a:t>
            </a:r>
            <a:r>
              <a:rPr lang="en-US" altLang="en-US" sz="2600" dirty="0">
                <a:solidFill>
                  <a:srgbClr val="0000FF"/>
                </a:solidFill>
                <a:ea typeface="ＭＳ Ｐゴシック" panose="020B0600070205080204" pitchFamily="34" charset="-128"/>
              </a:rPr>
              <a:t> + m</a:t>
            </a:r>
            <a:r>
              <a:rPr lang="en-US" altLang="en-US" sz="2600" baseline="-25000" dirty="0">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 + T</a:t>
            </a:r>
            <a:r>
              <a:rPr lang="en-US" altLang="en-US" sz="2600" baseline="-25000" dirty="0">
                <a:solidFill>
                  <a:srgbClr val="0000FF"/>
                </a:solidFill>
                <a:ea typeface="ＭＳ Ｐゴシック" panose="020B0600070205080204" pitchFamily="34" charset="-128"/>
              </a:rPr>
              <a:t>i+1</a:t>
            </a:r>
            <a:r>
              <a:rPr lang="en-US" altLang="en-US" sz="2600" dirty="0">
                <a:solidFill>
                  <a:srgbClr val="0000FF"/>
                </a:solidFill>
                <a:ea typeface="ＭＳ Ｐゴシック" panose="020B0600070205080204" pitchFamily="34" charset="-128"/>
              </a:rPr>
              <a:t>)</a:t>
            </a:r>
            <a:endParaRPr lang="en-US" altLang="en-US" sz="2600" baseline="-25000" dirty="0">
              <a:solidFill>
                <a:srgbClr val="0000FF"/>
              </a:solidFill>
              <a:ea typeface="ＭＳ Ｐゴシック" panose="020B0600070205080204" pitchFamily="34" charset="-128"/>
            </a:endParaRPr>
          </a:p>
          <a:p>
            <a:pPr>
              <a:buFont typeface="Wingdings" panose="05000000000000000000" pitchFamily="2" charset="2"/>
              <a:buNone/>
            </a:pPr>
            <a:r>
              <a:rPr lang="en-US" altLang="en-US" sz="2600" baseline="-25000" dirty="0">
                <a:solidFill>
                  <a:srgbClr val="0000FF"/>
                </a:solidFill>
                <a:ea typeface="ＭＳ Ｐゴシック" panose="020B0600070205080204" pitchFamily="34" charset="-128"/>
              </a:rPr>
              <a:t>		</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baseline="-25000" dirty="0">
                <a:solidFill>
                  <a:srgbClr val="0000FF"/>
                </a:solidFill>
                <a:ea typeface="ＭＳ Ｐゴシック" panose="020B0600070205080204" pitchFamily="34" charset="-128"/>
              </a:rPr>
              <a:t> </a:t>
            </a:r>
            <a:r>
              <a:rPr lang="en-US" altLang="en-US" sz="2600" dirty="0">
                <a:solidFill>
                  <a:srgbClr val="0000FF"/>
                </a:solidFill>
                <a:ea typeface="ＭＳ Ｐゴシック" panose="020B0600070205080204" pitchFamily="34" charset="-128"/>
              </a:rPr>
              <a:t>= </a:t>
            </a:r>
            <a:r>
              <a:rPr lang="en-US" altLang="en-US" sz="2600" dirty="0" err="1">
                <a:solidFill>
                  <a:srgbClr val="0000FF"/>
                </a:solidFill>
                <a:ea typeface="ＭＳ Ｐゴシック" panose="020B0600070205080204" pitchFamily="34" charset="-128"/>
              </a:rPr>
              <a:t>t</a:t>
            </a:r>
            <a:r>
              <a:rPr lang="en-US" altLang="en-US" sz="2600" baseline="-25000" dirty="0" err="1">
                <a:solidFill>
                  <a:srgbClr val="0000FF"/>
                </a:solidFill>
                <a:ea typeface="ＭＳ Ｐゴシック" panose="020B0600070205080204" pitchFamily="34" charset="-128"/>
              </a:rPr>
              <a:t>i</a:t>
            </a:r>
            <a:r>
              <a:rPr lang="en-US" altLang="en-US" sz="2600" baseline="-25000" dirty="0">
                <a:solidFill>
                  <a:srgbClr val="0000FF"/>
                </a:solidFill>
                <a:ea typeface="ＭＳ Ｐゴシック" panose="020B0600070205080204" pitchFamily="34" charset="-128"/>
              </a:rPr>
              <a:t> </a:t>
            </a:r>
            <a:r>
              <a:rPr lang="en-US" altLang="en-US" sz="2600" dirty="0">
                <a:solidFill>
                  <a:srgbClr val="0000FF"/>
                </a:solidFill>
                <a:ea typeface="ＭＳ Ｐゴシック" panose="020B0600070205080204" pitchFamily="34" charset="-128"/>
              </a:rPr>
              <a:t> + m</a:t>
            </a:r>
            <a:r>
              <a:rPr lang="en-US" altLang="en-US" sz="2600" baseline="-25000" dirty="0">
                <a:solidFill>
                  <a:srgbClr val="0000FF"/>
                </a:solidFill>
                <a:ea typeface="ＭＳ Ｐゴシック" panose="020B0600070205080204" pitchFamily="34" charset="-128"/>
              </a:rPr>
              <a:t>i </a:t>
            </a:r>
            <a:r>
              <a:rPr lang="en-US" altLang="en-US" sz="2600" dirty="0">
                <a:solidFill>
                  <a:srgbClr val="0000FF"/>
                </a:solidFill>
                <a:ea typeface="ＭＳ Ｐゴシック" panose="020B0600070205080204" pitchFamily="34" charset="-128"/>
              </a:rPr>
              <a:t>·T</a:t>
            </a:r>
            <a:r>
              <a:rPr lang="en-US" altLang="en-US" sz="2600" baseline="-25000" dirty="0">
                <a:solidFill>
                  <a:srgbClr val="0000FF"/>
                </a:solidFill>
                <a:ea typeface="ＭＳ Ｐゴシック" panose="020B0600070205080204" pitchFamily="34" charset="-128"/>
              </a:rPr>
              <a:t>i+1 </a:t>
            </a:r>
            <a:r>
              <a:rPr lang="en-US" altLang="en-US" sz="2600" dirty="0">
                <a:solidFill>
                  <a:srgbClr val="0000FF"/>
                </a:solidFill>
                <a:ea typeface="ＭＳ Ｐゴシック" panose="020B0600070205080204" pitchFamily="34" charset="-128"/>
              </a:rPr>
              <a:t>		</a:t>
            </a:r>
            <a:r>
              <a:rPr lang="en-US" altLang="en-US" sz="2600" dirty="0">
                <a:solidFill>
                  <a:schemeClr val="accent1"/>
                </a:solidFill>
                <a:ea typeface="ＭＳ Ｐゴシック" panose="020B0600070205080204" pitchFamily="34" charset="-128"/>
              </a:rPr>
              <a:t>	</a:t>
            </a:r>
          </a:p>
          <a:p>
            <a:pPr>
              <a:buFont typeface="Wingdings" panose="05000000000000000000" pitchFamily="2" charset="2"/>
              <a:buNone/>
            </a:pPr>
            <a:endParaRPr lang="en-US" altLang="en-US" sz="2600" dirty="0">
              <a:solidFill>
                <a:schemeClr val="bg2"/>
              </a:solidFill>
              <a:ea typeface="ＭＳ Ｐゴシック" panose="020B0600070205080204" pitchFamily="34" charset="-128"/>
            </a:endParaRPr>
          </a:p>
          <a:p>
            <a:pPr>
              <a:buFont typeface="Wingdings" panose="05000000000000000000" pitchFamily="2" charset="2"/>
              <a:buNone/>
            </a:pPr>
            <a:endParaRPr lang="en-US" altLang="en-US" sz="2600" dirty="0">
              <a:solidFill>
                <a:schemeClr val="bg2"/>
              </a:solidFill>
              <a:ea typeface="ＭＳ Ｐゴシック" panose="020B0600070205080204" pitchFamily="34" charset="-128"/>
            </a:endParaRPr>
          </a:p>
          <a:p>
            <a:pPr>
              <a:buFont typeface="Wingdings" panose="05000000000000000000" pitchFamily="2" charset="2"/>
              <a:buNone/>
            </a:pPr>
            <a:r>
              <a:rPr lang="en-US" altLang="en-US" sz="2600" dirty="0">
                <a:solidFill>
                  <a:srgbClr val="0000FF"/>
                </a:solidFill>
                <a:ea typeface="ＭＳ Ｐゴシック" panose="020B0600070205080204" pitchFamily="34" charset="-128"/>
              </a:rPr>
              <a:t>h</a:t>
            </a:r>
            <a:r>
              <a:rPr lang="en-US" altLang="en-US" sz="2600" baseline="-25000" dirty="0">
                <a:solidFill>
                  <a:srgbClr val="0000FF"/>
                </a:solidFill>
                <a:ea typeface="ＭＳ Ｐゴシック" panose="020B0600070205080204" pitchFamily="34" charset="-128"/>
              </a:rPr>
              <a:t>i</a:t>
            </a:r>
            <a:r>
              <a:rPr lang="en-US" altLang="en-US" sz="2600" dirty="0">
                <a:ea typeface="ＭＳ Ｐゴシック" panose="020B0600070205080204" pitchFamily="34" charset="-128"/>
              </a:rPr>
              <a:t> and </a:t>
            </a:r>
            <a:r>
              <a:rPr lang="en-US" altLang="en-US" sz="2600" dirty="0">
                <a:solidFill>
                  <a:srgbClr val="0000FF"/>
                </a:solidFill>
                <a:ea typeface="ＭＳ Ｐゴシック" panose="020B0600070205080204" pitchFamily="34" charset="-128"/>
              </a:rPr>
              <a:t>m</a:t>
            </a:r>
            <a:r>
              <a:rPr lang="en-US" altLang="en-US" sz="2600" baseline="-25000" dirty="0">
                <a:solidFill>
                  <a:srgbClr val="0000FF"/>
                </a:solidFill>
                <a:ea typeface="ＭＳ Ｐゴシック" panose="020B0600070205080204" pitchFamily="34" charset="-128"/>
              </a:rPr>
              <a:t>i</a:t>
            </a:r>
            <a:r>
              <a:rPr lang="en-US" altLang="en-US" sz="2600" dirty="0">
                <a:solidFill>
                  <a:srgbClr val="0000FF"/>
                </a:solidFill>
                <a:ea typeface="ＭＳ Ｐゴシック" panose="020B0600070205080204" pitchFamily="34" charset="-128"/>
              </a:rPr>
              <a:t> </a:t>
            </a:r>
            <a:r>
              <a:rPr lang="en-US" altLang="en-US" sz="2600" dirty="0">
                <a:ea typeface="ＭＳ Ｐゴシック" panose="020B0600070205080204" pitchFamily="34" charset="-128"/>
              </a:rPr>
              <a:t>are defined to be the hit-rate</a:t>
            </a:r>
          </a:p>
          <a:p>
            <a:pPr>
              <a:buFont typeface="Wingdings" panose="05000000000000000000" pitchFamily="2" charset="2"/>
              <a:buNone/>
            </a:pPr>
            <a:r>
              <a:rPr lang="en-US" altLang="en-US" sz="2600" dirty="0">
                <a:ea typeface="ＭＳ Ｐゴシック" panose="020B0600070205080204" pitchFamily="34" charset="-128"/>
              </a:rPr>
              <a:t>and miss-rate of just the references that missed at L</a:t>
            </a:r>
            <a:r>
              <a:rPr lang="en-US" altLang="en-US" sz="2600" baseline="-25000" dirty="0">
                <a:ea typeface="ＭＳ Ｐゴシック" panose="020B0600070205080204" pitchFamily="34" charset="-128"/>
              </a:rPr>
              <a:t>i-1  </a:t>
            </a:r>
            <a:endParaRPr lang="en-US" altLang="en-US" sz="2600"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93539" name="Slide Number Placeholder 3">
            <a:extLst>
              <a:ext uri="{FF2B5EF4-FFF2-40B4-BE49-F238E27FC236}">
                <a16:creationId xmlns:a16="http://schemas.microsoft.com/office/drawing/2014/main" id="{EA85D6EE-ED04-482C-AE3B-DF4B15586F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ECA1F715-345B-4711-AC00-03655E93CFA2}" type="slidenum">
              <a:rPr lang="en-US" altLang="en-US" sz="1600">
                <a:solidFill>
                  <a:srgbClr val="000000"/>
                </a:solidFill>
                <a:latin typeface="Garamond" panose="02020404030301010803" pitchFamily="18" charset="0"/>
              </a:rPr>
              <a:pPr eaLnBrk="1" hangingPunct="1">
                <a:spcBef>
                  <a:spcPct val="0"/>
                </a:spcBef>
                <a:buClrTx/>
                <a:buSzTx/>
                <a:buFontTx/>
                <a:buNone/>
              </a:pPr>
              <a:t>31</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54770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577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77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5778">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77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a:extLst>
              <a:ext uri="{FF2B5EF4-FFF2-40B4-BE49-F238E27FC236}">
                <a16:creationId xmlns:a16="http://schemas.microsoft.com/office/drawing/2014/main" id="{8C5BF1B7-F146-4A8E-A953-AC8D01194736}"/>
              </a:ext>
            </a:extLst>
          </p:cNvPr>
          <p:cNvSpPr>
            <a:spLocks noGrp="1"/>
          </p:cNvSpPr>
          <p:nvPr>
            <p:ph type="title"/>
          </p:nvPr>
        </p:nvSpPr>
        <p:spPr/>
        <p:txBody>
          <a:bodyPr/>
          <a:lstStyle/>
          <a:p>
            <a:r>
              <a:rPr lang="en-US" altLang="en-US">
                <a:ea typeface="ＭＳ Ｐゴシック" panose="020B0600070205080204" pitchFamily="34" charset="-128"/>
              </a:rPr>
              <a:t>Hierarchy Design Considerations</a:t>
            </a:r>
          </a:p>
        </p:txBody>
      </p:sp>
      <p:sp>
        <p:nvSpPr>
          <p:cNvPr id="3" name="Content Placeholder 2">
            <a:extLst>
              <a:ext uri="{FF2B5EF4-FFF2-40B4-BE49-F238E27FC236}">
                <a16:creationId xmlns:a16="http://schemas.microsoft.com/office/drawing/2014/main" id="{35C88A09-C5CF-46E4-B1F0-183AAC2A31DA}"/>
              </a:ext>
            </a:extLst>
          </p:cNvPr>
          <p:cNvSpPr>
            <a:spLocks noGrp="1"/>
          </p:cNvSpPr>
          <p:nvPr>
            <p:ph idx="1"/>
          </p:nvPr>
        </p:nvSpPr>
        <p:spPr>
          <a:xfrm>
            <a:off x="266700" y="1344612"/>
            <a:ext cx="8610600" cy="5194300"/>
          </a:xfrm>
        </p:spPr>
        <p:txBody>
          <a:bodyPr>
            <a:normAutofit lnSpcReduction="10000"/>
          </a:bodyPr>
          <a:lstStyle/>
          <a:p>
            <a:r>
              <a:rPr lang="en-US" altLang="en-US" dirty="0">
                <a:ea typeface="ＭＳ Ｐゴシック" panose="020B0600070205080204" pitchFamily="34" charset="-128"/>
              </a:rPr>
              <a:t>Recursive latency equation</a:t>
            </a:r>
            <a:r>
              <a:rPr lang="en-US" altLang="en-US" baseline="-25000" dirty="0">
                <a:ea typeface="ＭＳ Ｐゴシック" panose="020B0600070205080204" pitchFamily="34" charset="-128"/>
              </a:rPr>
              <a:t>	</a:t>
            </a:r>
          </a:p>
          <a:p>
            <a:pPr>
              <a:buFont typeface="Wingdings" panose="05000000000000000000" pitchFamily="2" charset="2"/>
              <a:buNone/>
            </a:pPr>
            <a:r>
              <a:rPr lang="en-US" altLang="en-US" baseline="-25000" dirty="0">
                <a:solidFill>
                  <a:srgbClr val="0000FF"/>
                </a:solidFill>
                <a:ea typeface="ＭＳ Ｐゴシック" panose="020B0600070205080204" pitchFamily="34" charset="-128"/>
              </a:rPr>
              <a:t>			</a:t>
            </a:r>
            <a:r>
              <a:rPr lang="en-US" altLang="en-US" dirty="0" err="1">
                <a:solidFill>
                  <a:srgbClr val="0000FF"/>
                </a:solidFill>
                <a:ea typeface="ＭＳ Ｐゴシック" panose="020B0600070205080204" pitchFamily="34" charset="-128"/>
              </a:rPr>
              <a:t>T</a:t>
            </a:r>
            <a:r>
              <a:rPr lang="en-US" altLang="en-US" baseline="-25000" dirty="0" err="1">
                <a:solidFill>
                  <a:srgbClr val="0000FF"/>
                </a:solidFill>
                <a:ea typeface="ＭＳ Ｐゴシック" panose="020B0600070205080204" pitchFamily="34" charset="-128"/>
              </a:rPr>
              <a:t>i</a:t>
            </a:r>
            <a:r>
              <a:rPr lang="en-US" altLang="en-US" baseline="-25000" dirty="0">
                <a:solidFill>
                  <a:srgbClr val="0000FF"/>
                </a:solidFill>
                <a:ea typeface="ＭＳ Ｐゴシック" panose="020B0600070205080204" pitchFamily="34" charset="-128"/>
              </a:rPr>
              <a:t> </a:t>
            </a:r>
            <a:r>
              <a:rPr lang="en-US" altLang="en-US" dirty="0">
                <a:solidFill>
                  <a:srgbClr val="0000FF"/>
                </a:solidFill>
                <a:ea typeface="ＭＳ Ｐゴシック" panose="020B0600070205080204" pitchFamily="34" charset="-128"/>
              </a:rPr>
              <a:t>= </a:t>
            </a:r>
            <a:r>
              <a:rPr lang="en-US" altLang="en-US" dirty="0" err="1">
                <a:solidFill>
                  <a:srgbClr val="0000FF"/>
                </a:solidFill>
                <a:ea typeface="ＭＳ Ｐゴシック" panose="020B0600070205080204" pitchFamily="34" charset="-128"/>
              </a:rPr>
              <a:t>t</a:t>
            </a:r>
            <a:r>
              <a:rPr lang="en-US" altLang="en-US" baseline="-25000" dirty="0" err="1">
                <a:solidFill>
                  <a:srgbClr val="0000FF"/>
                </a:solidFill>
                <a:ea typeface="ＭＳ Ｐゴシック" panose="020B0600070205080204" pitchFamily="34" charset="-128"/>
              </a:rPr>
              <a:t>i</a:t>
            </a:r>
            <a:r>
              <a:rPr lang="en-US" altLang="en-US" baseline="-25000" dirty="0">
                <a:solidFill>
                  <a:srgbClr val="0000FF"/>
                </a:solidFill>
                <a:ea typeface="ＭＳ Ｐゴシック" panose="020B0600070205080204" pitchFamily="34" charset="-128"/>
              </a:rPr>
              <a:t> </a:t>
            </a:r>
            <a:r>
              <a:rPr lang="en-US" altLang="en-US" dirty="0">
                <a:solidFill>
                  <a:srgbClr val="0000FF"/>
                </a:solidFill>
                <a:ea typeface="ＭＳ Ｐゴシック" panose="020B0600070205080204" pitchFamily="34" charset="-128"/>
              </a:rPr>
              <a:t> + m</a:t>
            </a:r>
            <a:r>
              <a:rPr lang="en-US" altLang="en-US" baseline="-25000" dirty="0">
                <a:solidFill>
                  <a:srgbClr val="0000FF"/>
                </a:solidFill>
                <a:ea typeface="ＭＳ Ｐゴシック" panose="020B0600070205080204" pitchFamily="34" charset="-128"/>
              </a:rPr>
              <a:t>i </a:t>
            </a:r>
            <a:r>
              <a:rPr lang="en-US" altLang="en-US" dirty="0">
                <a:solidFill>
                  <a:srgbClr val="0000FF"/>
                </a:solidFill>
                <a:ea typeface="ＭＳ Ｐゴシック" panose="020B0600070205080204" pitchFamily="34" charset="-128"/>
              </a:rPr>
              <a:t>·T</a:t>
            </a:r>
            <a:r>
              <a:rPr lang="en-US" altLang="en-US" baseline="-25000" dirty="0">
                <a:solidFill>
                  <a:srgbClr val="0000FF"/>
                </a:solidFill>
                <a:ea typeface="ＭＳ Ｐゴシック" panose="020B0600070205080204" pitchFamily="34" charset="-128"/>
              </a:rPr>
              <a:t>i+1   </a:t>
            </a:r>
            <a:endParaRPr lang="en-US" altLang="en-US" dirty="0">
              <a:solidFill>
                <a:srgbClr val="0000FF"/>
              </a:solidFill>
              <a:ea typeface="ＭＳ Ｐゴシック" panose="020B0600070205080204" pitchFamily="34" charset="-128"/>
            </a:endParaRPr>
          </a:p>
          <a:p>
            <a:r>
              <a:rPr lang="en-US" altLang="en-US" dirty="0">
                <a:solidFill>
                  <a:srgbClr val="FF0000"/>
                </a:solidFill>
                <a:ea typeface="ＭＳ Ｐゴシック" panose="020B0600070205080204" pitchFamily="34" charset="-128"/>
              </a:rPr>
              <a:t>The goal: achieve desired T</a:t>
            </a:r>
            <a:r>
              <a:rPr lang="en-US" altLang="en-US" baseline="-25000" dirty="0">
                <a:solidFill>
                  <a:srgbClr val="FF0000"/>
                </a:solidFill>
                <a:ea typeface="ＭＳ Ｐゴシック" panose="020B0600070205080204" pitchFamily="34" charset="-128"/>
              </a:rPr>
              <a:t>1 </a:t>
            </a:r>
            <a:r>
              <a:rPr lang="en-US" altLang="en-US" dirty="0">
                <a:solidFill>
                  <a:srgbClr val="FF0000"/>
                </a:solidFill>
                <a:ea typeface="ＭＳ Ｐゴシック" panose="020B0600070205080204" pitchFamily="34" charset="-128"/>
              </a:rPr>
              <a:t>within allowed cost</a:t>
            </a:r>
            <a:endParaRPr lang="en-US" altLang="en-US" baseline="-25000" dirty="0">
              <a:solidFill>
                <a:srgbClr val="FF0000"/>
              </a:solidFill>
              <a:ea typeface="ＭＳ Ｐゴシック" panose="020B0600070205080204" pitchFamily="34" charset="-128"/>
            </a:endParaRPr>
          </a:p>
          <a:p>
            <a:r>
              <a:rPr lang="en-US" altLang="en-US" dirty="0" err="1">
                <a:solidFill>
                  <a:schemeClr val="accent1"/>
                </a:solidFill>
                <a:ea typeface="ＭＳ Ｐゴシック" panose="020B0600070205080204" pitchFamily="34" charset="-128"/>
              </a:rPr>
              <a:t>T</a:t>
            </a:r>
            <a:r>
              <a:rPr lang="en-US" altLang="en-US" baseline="-25000" dirty="0" err="1">
                <a:solidFill>
                  <a:schemeClr val="accent1"/>
                </a:solidFill>
                <a:ea typeface="ＭＳ Ｐゴシック" panose="020B0600070205080204" pitchFamily="34" charset="-128"/>
              </a:rPr>
              <a:t>i</a:t>
            </a:r>
            <a:r>
              <a:rPr lang="en-US" altLang="en-US" dirty="0">
                <a:solidFill>
                  <a:schemeClr val="accent1"/>
                </a:solidFill>
                <a:ea typeface="ＭＳ Ｐゴシック" panose="020B0600070205080204" pitchFamily="34" charset="-128"/>
              </a:rPr>
              <a:t> </a:t>
            </a:r>
            <a:r>
              <a:rPr lang="en-US" altLang="en-US" dirty="0">
                <a:solidFill>
                  <a:schemeClr val="accent1"/>
                </a:solidFill>
                <a:ea typeface="ＭＳ Ｐゴシック" panose="020B0600070205080204" pitchFamily="34" charset="-128"/>
                <a:sym typeface="Symbol" panose="05050102010706020507" pitchFamily="18" charset="2"/>
              </a:rPr>
              <a:t> </a:t>
            </a:r>
            <a:r>
              <a:rPr lang="en-US" altLang="en-US" dirty="0" err="1">
                <a:solidFill>
                  <a:schemeClr val="accent1"/>
                </a:solidFill>
                <a:ea typeface="ＭＳ Ｐゴシック" panose="020B0600070205080204" pitchFamily="34" charset="-128"/>
                <a:sym typeface="Symbol" panose="05050102010706020507" pitchFamily="18" charset="2"/>
              </a:rPr>
              <a:t>t</a:t>
            </a:r>
            <a:r>
              <a:rPr lang="en-US" altLang="en-US" baseline="-25000" dirty="0" err="1">
                <a:solidFill>
                  <a:schemeClr val="accent1"/>
                </a:solidFill>
                <a:ea typeface="ＭＳ Ｐゴシック" panose="020B0600070205080204" pitchFamily="34" charset="-128"/>
                <a:sym typeface="Symbol" panose="05050102010706020507" pitchFamily="18" charset="2"/>
              </a:rPr>
              <a:t>i</a:t>
            </a:r>
            <a:r>
              <a:rPr lang="en-US" altLang="en-US" dirty="0">
                <a:ea typeface="ＭＳ Ｐゴシック" panose="020B0600070205080204" pitchFamily="34" charset="-128"/>
                <a:sym typeface="Symbol" panose="05050102010706020507" pitchFamily="18" charset="2"/>
              </a:rPr>
              <a:t> is desirable</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Keep </a:t>
            </a:r>
            <a:r>
              <a:rPr lang="en-US" altLang="en-US" dirty="0">
                <a:solidFill>
                  <a:schemeClr val="accent1"/>
                </a:solidFill>
                <a:ea typeface="ＭＳ Ｐゴシック" panose="020B0600070205080204" pitchFamily="34" charset="-128"/>
              </a:rPr>
              <a:t>m</a:t>
            </a:r>
            <a:r>
              <a:rPr lang="en-US" altLang="en-US" baseline="-25000" dirty="0">
                <a:solidFill>
                  <a:schemeClr val="accent1"/>
                </a:solidFill>
                <a:ea typeface="ＭＳ Ｐゴシック" panose="020B0600070205080204" pitchFamily="34" charset="-128"/>
              </a:rPr>
              <a:t>i</a:t>
            </a:r>
            <a:r>
              <a:rPr lang="en-US" altLang="en-US" baseline="-25000" dirty="0">
                <a:ea typeface="ＭＳ Ｐゴシック" panose="020B0600070205080204" pitchFamily="34" charset="-128"/>
              </a:rPr>
              <a:t> </a:t>
            </a:r>
            <a:r>
              <a:rPr lang="en-US" altLang="en-US" dirty="0">
                <a:ea typeface="ＭＳ Ｐゴシック" panose="020B0600070205080204" pitchFamily="34" charset="-128"/>
              </a:rPr>
              <a:t>low</a:t>
            </a:r>
          </a:p>
          <a:p>
            <a:pPr lvl="1"/>
            <a:r>
              <a:rPr lang="en-US" altLang="en-US" sz="2000" dirty="0">
                <a:ea typeface="ＭＳ Ｐゴシック" panose="020B0600070205080204" pitchFamily="34" charset="-128"/>
                <a:sym typeface="Symbol" panose="05050102010706020507" pitchFamily="18" charset="2"/>
              </a:rPr>
              <a:t>increasing capacity </a:t>
            </a:r>
            <a:r>
              <a:rPr lang="en-US" altLang="en-US" sz="2000" dirty="0">
                <a:solidFill>
                  <a:schemeClr val="accent1"/>
                </a:solidFill>
                <a:ea typeface="ＭＳ Ｐゴシック" panose="020B0600070205080204" pitchFamily="34" charset="-128"/>
                <a:sym typeface="Symbol" panose="05050102010706020507" pitchFamily="18" charset="2"/>
              </a:rPr>
              <a:t>C</a:t>
            </a:r>
            <a:r>
              <a:rPr lang="en-US" altLang="en-US" sz="2000" baseline="-25000" dirty="0">
                <a:solidFill>
                  <a:schemeClr val="accent1"/>
                </a:solidFill>
                <a:ea typeface="ＭＳ Ｐゴシック" panose="020B0600070205080204" pitchFamily="34" charset="-128"/>
                <a:sym typeface="Symbol" panose="05050102010706020507" pitchFamily="18" charset="2"/>
              </a:rPr>
              <a:t>i</a:t>
            </a:r>
            <a:r>
              <a:rPr lang="en-US" altLang="en-US" sz="2000" dirty="0">
                <a:ea typeface="ＭＳ Ｐゴシック" panose="020B0600070205080204" pitchFamily="34" charset="-128"/>
                <a:sym typeface="Symbol" panose="05050102010706020507" pitchFamily="18" charset="2"/>
              </a:rPr>
              <a:t> lowers </a:t>
            </a:r>
            <a:r>
              <a:rPr lang="en-US" altLang="en-US" sz="2000" dirty="0">
                <a:solidFill>
                  <a:schemeClr val="accent1"/>
                </a:solidFill>
                <a:ea typeface="ＭＳ Ｐゴシック" panose="020B0600070205080204" pitchFamily="34" charset="-128"/>
                <a:sym typeface="Symbol" panose="05050102010706020507" pitchFamily="18" charset="2"/>
              </a:rPr>
              <a:t>m</a:t>
            </a:r>
            <a:r>
              <a:rPr lang="en-US" altLang="en-US" sz="2000" baseline="-25000" dirty="0">
                <a:solidFill>
                  <a:schemeClr val="accent1"/>
                </a:solidFill>
                <a:ea typeface="ＭＳ Ｐゴシック" panose="020B0600070205080204" pitchFamily="34" charset="-128"/>
                <a:sym typeface="Symbol" panose="05050102010706020507" pitchFamily="18" charset="2"/>
              </a:rPr>
              <a:t>i</a:t>
            </a:r>
            <a:r>
              <a:rPr lang="en-US" altLang="en-US" sz="2000" dirty="0">
                <a:ea typeface="ＭＳ Ｐゴシック" panose="020B0600070205080204" pitchFamily="34" charset="-128"/>
                <a:sym typeface="Symbol" panose="05050102010706020507" pitchFamily="18" charset="2"/>
              </a:rPr>
              <a:t>,</a:t>
            </a:r>
            <a:r>
              <a:rPr lang="en-US" altLang="en-US" sz="2000" baseline="-25000" dirty="0">
                <a:ea typeface="ＭＳ Ｐゴシック" panose="020B0600070205080204" pitchFamily="34" charset="-128"/>
                <a:sym typeface="Symbol" panose="05050102010706020507" pitchFamily="18" charset="2"/>
              </a:rPr>
              <a:t> </a:t>
            </a:r>
            <a:r>
              <a:rPr lang="en-US" altLang="en-US" sz="2000" dirty="0">
                <a:ea typeface="ＭＳ Ｐゴシック" panose="020B0600070205080204" pitchFamily="34" charset="-128"/>
                <a:sym typeface="Symbol" panose="05050102010706020507" pitchFamily="18" charset="2"/>
              </a:rPr>
              <a:t>but beware of increasing </a:t>
            </a:r>
            <a:r>
              <a:rPr lang="en-US" altLang="en-US" sz="2000" dirty="0" err="1">
                <a:solidFill>
                  <a:schemeClr val="accent1"/>
                </a:solidFill>
                <a:ea typeface="ＭＳ Ｐゴシック" panose="020B0600070205080204" pitchFamily="34" charset="-128"/>
                <a:sym typeface="Symbol" panose="05050102010706020507" pitchFamily="18" charset="2"/>
              </a:rPr>
              <a:t>t</a:t>
            </a:r>
            <a:r>
              <a:rPr lang="en-US" altLang="en-US" sz="2000" baseline="-25000" dirty="0" err="1">
                <a:solidFill>
                  <a:schemeClr val="accent1"/>
                </a:solidFill>
                <a:ea typeface="ＭＳ Ｐゴシック" panose="020B0600070205080204" pitchFamily="34" charset="-128"/>
                <a:sym typeface="Symbol" panose="05050102010706020507" pitchFamily="18" charset="2"/>
              </a:rPr>
              <a:t>i</a:t>
            </a:r>
            <a:endParaRPr lang="en-US" altLang="en-US" sz="2000" dirty="0">
              <a:solidFill>
                <a:schemeClr val="accent1"/>
              </a:solidFill>
              <a:ea typeface="ＭＳ Ｐゴシック" panose="020B0600070205080204" pitchFamily="34" charset="-128"/>
              <a:sym typeface="Symbol" panose="05050102010706020507" pitchFamily="18" charset="2"/>
            </a:endParaRPr>
          </a:p>
          <a:p>
            <a:pPr lvl="1"/>
            <a:r>
              <a:rPr lang="en-US" altLang="en-US" sz="2000" dirty="0">
                <a:ea typeface="ＭＳ Ｐゴシック" panose="020B0600070205080204" pitchFamily="34" charset="-128"/>
                <a:sym typeface="Symbol" panose="05050102010706020507" pitchFamily="18" charset="2"/>
              </a:rPr>
              <a:t>lower </a:t>
            </a:r>
            <a:r>
              <a:rPr lang="en-US" altLang="en-US" sz="2000" dirty="0">
                <a:solidFill>
                  <a:schemeClr val="accent1"/>
                </a:solidFill>
                <a:ea typeface="ＭＳ Ｐゴシック" panose="020B0600070205080204" pitchFamily="34" charset="-128"/>
                <a:sym typeface="Symbol" panose="05050102010706020507" pitchFamily="18" charset="2"/>
              </a:rPr>
              <a:t>m</a:t>
            </a:r>
            <a:r>
              <a:rPr lang="en-US" altLang="en-US" sz="2000" baseline="-25000" dirty="0">
                <a:solidFill>
                  <a:schemeClr val="accent1"/>
                </a:solidFill>
                <a:ea typeface="ＭＳ Ｐゴシック" panose="020B0600070205080204" pitchFamily="34" charset="-128"/>
                <a:sym typeface="Symbol" panose="05050102010706020507" pitchFamily="18" charset="2"/>
              </a:rPr>
              <a:t>i </a:t>
            </a:r>
            <a:r>
              <a:rPr lang="en-US" altLang="en-US" sz="2000" dirty="0">
                <a:ea typeface="ＭＳ Ｐゴシック" panose="020B0600070205080204" pitchFamily="34" charset="-128"/>
                <a:sym typeface="Symbol" panose="05050102010706020507" pitchFamily="18" charset="2"/>
              </a:rPr>
              <a:t>by smarter management (replacement::anticipate what you don’</a:t>
            </a:r>
            <a:r>
              <a:rPr lang="en-US" altLang="ja-JP" sz="2000" dirty="0">
                <a:ea typeface="ＭＳ Ｐゴシック" panose="020B0600070205080204" pitchFamily="34" charset="-128"/>
                <a:sym typeface="Symbol" panose="05050102010706020507" pitchFamily="18" charset="2"/>
              </a:rPr>
              <a:t>t need, prefetching::anticipate what you will need)</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Keep </a:t>
            </a:r>
            <a:r>
              <a:rPr lang="en-US" altLang="en-US" dirty="0">
                <a:solidFill>
                  <a:schemeClr val="accent1"/>
                </a:solidFill>
                <a:ea typeface="ＭＳ Ｐゴシック" panose="020B0600070205080204" pitchFamily="34" charset="-128"/>
              </a:rPr>
              <a:t>T</a:t>
            </a:r>
            <a:r>
              <a:rPr lang="en-US" altLang="en-US" baseline="-25000" dirty="0">
                <a:solidFill>
                  <a:schemeClr val="accent1"/>
                </a:solidFill>
                <a:ea typeface="ＭＳ Ｐゴシック" panose="020B0600070205080204" pitchFamily="34" charset="-128"/>
              </a:rPr>
              <a:t>i+1</a:t>
            </a:r>
            <a:r>
              <a:rPr lang="en-US" altLang="en-US" dirty="0">
                <a:solidFill>
                  <a:schemeClr val="accent1"/>
                </a:solidFill>
                <a:ea typeface="ＭＳ Ｐゴシック" panose="020B0600070205080204" pitchFamily="34" charset="-128"/>
              </a:rPr>
              <a:t> </a:t>
            </a:r>
            <a:r>
              <a:rPr lang="en-US" altLang="en-US" dirty="0">
                <a:ea typeface="ＭＳ Ｐゴシック" panose="020B0600070205080204" pitchFamily="34" charset="-128"/>
              </a:rPr>
              <a:t>low</a:t>
            </a:r>
          </a:p>
          <a:p>
            <a:pPr lvl="1"/>
            <a:r>
              <a:rPr lang="en-US" altLang="en-US" sz="2000" dirty="0">
                <a:ea typeface="ＭＳ Ｐゴシック" panose="020B0600070205080204" pitchFamily="34" charset="-128"/>
              </a:rPr>
              <a:t>faster lower hierarchies, but beware of increasing cost</a:t>
            </a:r>
          </a:p>
          <a:p>
            <a:pPr lvl="1"/>
            <a:r>
              <a:rPr lang="en-US" altLang="en-US" sz="2000" dirty="0">
                <a:ea typeface="ＭＳ Ｐゴシック" panose="020B0600070205080204" pitchFamily="34" charset="-128"/>
              </a:rPr>
              <a:t>introduce intermediate hierarchies as a compromise </a:t>
            </a:r>
            <a:endParaRPr lang="en-US" altLang="en-US" sz="2000" baseline="-25000"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94563" name="Slide Number Placeholder 3">
            <a:extLst>
              <a:ext uri="{FF2B5EF4-FFF2-40B4-BE49-F238E27FC236}">
                <a16:creationId xmlns:a16="http://schemas.microsoft.com/office/drawing/2014/main" id="{51D2D72C-A51B-4A88-8CCE-986D8047F6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112742CE-CEEE-4E76-A4B3-032935F207C4}" type="slidenum">
              <a:rPr lang="en-US" altLang="en-US" sz="1600">
                <a:solidFill>
                  <a:srgbClr val="000000"/>
                </a:solidFill>
                <a:latin typeface="Garamond" panose="02020404030301010803" pitchFamily="18" charset="0"/>
              </a:rPr>
              <a:pPr eaLnBrk="1" hangingPunct="1">
                <a:spcBef>
                  <a:spcPct val="0"/>
                </a:spcBef>
                <a:buClrTx/>
                <a:buSzTx/>
                <a:buFontTx/>
                <a:buNone/>
              </a:pPr>
              <a:t>32</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228074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3">
            <a:extLst>
              <a:ext uri="{FF2B5EF4-FFF2-40B4-BE49-F238E27FC236}">
                <a16:creationId xmlns:a16="http://schemas.microsoft.com/office/drawing/2014/main" id="{3ABAE59D-FB3F-4775-BD77-975504CFC7A4}"/>
              </a:ext>
            </a:extLst>
          </p:cNvPr>
          <p:cNvSpPr>
            <a:spLocks noGrp="1" noChangeArrowheads="1"/>
          </p:cNvSpPr>
          <p:nvPr>
            <p:ph type="body" idx="1"/>
          </p:nvPr>
        </p:nvSpPr>
        <p:spPr>
          <a:xfrm>
            <a:off x="381000" y="990600"/>
            <a:ext cx="7772400" cy="5486400"/>
          </a:xfrm>
        </p:spPr>
        <p:txBody>
          <a:bodyPr>
            <a:normAutofit fontScale="92500" lnSpcReduction="20000"/>
          </a:bodyPr>
          <a:lstStyle/>
          <a:p>
            <a:r>
              <a:rPr lang="en-US" altLang="en-US">
                <a:ea typeface="ＭＳ Ｐゴシック" panose="020B0600070205080204" pitchFamily="34" charset="-128"/>
              </a:rPr>
              <a:t>90nm P4, 3.6 GHz</a:t>
            </a:r>
          </a:p>
          <a:p>
            <a:r>
              <a:rPr lang="en-US" altLang="en-US">
                <a:ea typeface="ＭＳ Ｐゴシック" panose="020B0600070205080204" pitchFamily="34" charset="-128"/>
              </a:rPr>
              <a:t>L1 D-cache</a:t>
            </a:r>
          </a:p>
          <a:p>
            <a:pPr lvl="1"/>
            <a:r>
              <a:rPr lang="en-US" altLang="en-US">
                <a:solidFill>
                  <a:schemeClr val="accent1"/>
                </a:solidFill>
                <a:ea typeface="ＭＳ Ｐゴシック" panose="020B0600070205080204" pitchFamily="34" charset="-128"/>
              </a:rPr>
              <a:t>C</a:t>
            </a:r>
            <a:r>
              <a:rPr lang="en-US" altLang="en-US" baseline="-25000">
                <a:solidFill>
                  <a:schemeClr val="accent1"/>
                </a:solidFill>
                <a:ea typeface="ＭＳ Ｐゴシック" panose="020B0600070205080204" pitchFamily="34" charset="-128"/>
              </a:rPr>
              <a:t>1</a:t>
            </a:r>
            <a:r>
              <a:rPr lang="en-US" altLang="en-US">
                <a:solidFill>
                  <a:schemeClr val="accent1"/>
                </a:solidFill>
                <a:ea typeface="ＭＳ Ｐゴシック" panose="020B0600070205080204" pitchFamily="34" charset="-128"/>
              </a:rPr>
              <a:t> </a:t>
            </a:r>
            <a:r>
              <a:rPr lang="en-US" altLang="en-US">
                <a:ea typeface="ＭＳ Ｐゴシック" panose="020B0600070205080204" pitchFamily="34" charset="-128"/>
              </a:rPr>
              <a:t>= 16K		</a:t>
            </a:r>
            <a:endParaRPr lang="en-US" altLang="en-US">
              <a:solidFill>
                <a:schemeClr val="bg2"/>
              </a:solidFill>
              <a:ea typeface="ＭＳ Ｐゴシック" panose="020B0600070205080204" pitchFamily="34" charset="-128"/>
            </a:endParaRPr>
          </a:p>
          <a:p>
            <a:pPr lvl="1"/>
            <a:r>
              <a:rPr lang="en-US" altLang="en-US">
                <a:solidFill>
                  <a:schemeClr val="accent1"/>
                </a:solidFill>
                <a:ea typeface="ＭＳ Ｐゴシック" panose="020B0600070205080204" pitchFamily="34" charset="-128"/>
              </a:rPr>
              <a:t>t</a:t>
            </a:r>
            <a:r>
              <a:rPr lang="en-US" altLang="en-US" baseline="-25000">
                <a:solidFill>
                  <a:schemeClr val="accent1"/>
                </a:solidFill>
                <a:ea typeface="ＭＳ Ｐゴシック" panose="020B0600070205080204" pitchFamily="34" charset="-128"/>
              </a:rPr>
              <a:t>1</a:t>
            </a:r>
            <a:r>
              <a:rPr lang="en-US" altLang="en-US">
                <a:ea typeface="ＭＳ Ｐゴシック" panose="020B0600070205080204" pitchFamily="34" charset="-128"/>
              </a:rPr>
              <a:t> = 4 cyc int / 9 cycle fp </a:t>
            </a:r>
          </a:p>
          <a:p>
            <a:r>
              <a:rPr lang="en-US" altLang="en-US">
                <a:ea typeface="ＭＳ Ｐゴシック" panose="020B0600070205080204" pitchFamily="34" charset="-128"/>
              </a:rPr>
              <a:t>L2 D-cache</a:t>
            </a:r>
          </a:p>
          <a:p>
            <a:pPr lvl="1"/>
            <a:r>
              <a:rPr lang="en-US" altLang="en-US">
                <a:solidFill>
                  <a:schemeClr val="accent1"/>
                </a:solidFill>
                <a:ea typeface="ＭＳ Ｐゴシック" panose="020B0600070205080204" pitchFamily="34" charset="-128"/>
              </a:rPr>
              <a:t>C</a:t>
            </a:r>
            <a:r>
              <a:rPr lang="en-US" altLang="en-US" baseline="-25000">
                <a:solidFill>
                  <a:schemeClr val="accent1"/>
                </a:solidFill>
                <a:ea typeface="ＭＳ Ｐゴシック" panose="020B0600070205080204" pitchFamily="34" charset="-128"/>
              </a:rPr>
              <a:t>2</a:t>
            </a:r>
            <a:r>
              <a:rPr lang="en-US" altLang="en-US">
                <a:ea typeface="ＭＳ Ｐゴシック" panose="020B0600070205080204" pitchFamily="34" charset="-128"/>
              </a:rPr>
              <a:t> =1024 KB </a:t>
            </a:r>
          </a:p>
          <a:p>
            <a:pPr lvl="1"/>
            <a:r>
              <a:rPr lang="en-US" altLang="en-US">
                <a:solidFill>
                  <a:schemeClr val="accent1"/>
                </a:solidFill>
                <a:ea typeface="ＭＳ Ｐゴシック" panose="020B0600070205080204" pitchFamily="34" charset="-128"/>
              </a:rPr>
              <a:t>t</a:t>
            </a:r>
            <a:r>
              <a:rPr lang="en-US" altLang="en-US" baseline="-25000">
                <a:solidFill>
                  <a:schemeClr val="accent1"/>
                </a:solidFill>
                <a:ea typeface="ＭＳ Ｐゴシック" panose="020B0600070205080204" pitchFamily="34" charset="-128"/>
              </a:rPr>
              <a:t>2</a:t>
            </a:r>
            <a:r>
              <a:rPr lang="en-US" altLang="en-US">
                <a:ea typeface="ＭＳ Ｐゴシック" panose="020B0600070205080204" pitchFamily="34" charset="-128"/>
              </a:rPr>
              <a:t> = 18 cyc int / 18 cyc fp</a:t>
            </a:r>
          </a:p>
          <a:p>
            <a:r>
              <a:rPr lang="en-US" altLang="en-US">
                <a:ea typeface="ＭＳ Ｐゴシック" panose="020B0600070205080204" pitchFamily="34" charset="-128"/>
              </a:rPr>
              <a:t>Main memory</a:t>
            </a:r>
          </a:p>
          <a:p>
            <a:pPr lvl="1"/>
            <a:r>
              <a:rPr lang="en-US" altLang="en-US">
                <a:solidFill>
                  <a:schemeClr val="accent1"/>
                </a:solidFill>
                <a:ea typeface="ＭＳ Ｐゴシック" panose="020B0600070205080204" pitchFamily="34" charset="-128"/>
              </a:rPr>
              <a:t>t</a:t>
            </a:r>
            <a:r>
              <a:rPr lang="en-US" altLang="en-US" baseline="-25000">
                <a:solidFill>
                  <a:schemeClr val="accent1"/>
                </a:solidFill>
                <a:ea typeface="ＭＳ Ｐゴシック" panose="020B0600070205080204" pitchFamily="34" charset="-128"/>
              </a:rPr>
              <a:t>3</a:t>
            </a:r>
            <a:r>
              <a:rPr lang="en-US" altLang="en-US" baseline="-25000">
                <a:ea typeface="ＭＳ Ｐゴシック" panose="020B0600070205080204" pitchFamily="34" charset="-128"/>
              </a:rPr>
              <a:t> </a:t>
            </a:r>
            <a:r>
              <a:rPr lang="en-US" altLang="en-US">
                <a:ea typeface="ＭＳ Ｐゴシック" panose="020B0600070205080204" pitchFamily="34" charset="-128"/>
              </a:rPr>
              <a:t>= ~ 50ns </a:t>
            </a:r>
            <a:r>
              <a:rPr lang="en-US" altLang="en-US">
                <a:ea typeface="ＭＳ Ｐゴシック" panose="020B0600070205080204" pitchFamily="34" charset="-128"/>
                <a:sym typeface="Symbol" panose="05050102010706020507" pitchFamily="18" charset="2"/>
              </a:rPr>
              <a:t>or 180 cyc</a:t>
            </a:r>
          </a:p>
          <a:p>
            <a:r>
              <a:rPr lang="en-US" altLang="en-US">
                <a:ea typeface="ＭＳ Ｐゴシック" panose="020B0600070205080204" pitchFamily="34" charset="-128"/>
                <a:sym typeface="Symbol" panose="05050102010706020507" pitchFamily="18" charset="2"/>
              </a:rPr>
              <a:t>Notice</a:t>
            </a:r>
          </a:p>
          <a:p>
            <a:pPr lvl="1"/>
            <a:r>
              <a:rPr lang="en-US" altLang="en-US">
                <a:ea typeface="ＭＳ Ｐゴシック" panose="020B0600070205080204" pitchFamily="34" charset="-128"/>
                <a:sym typeface="Symbol" panose="05050102010706020507" pitchFamily="18" charset="2"/>
              </a:rPr>
              <a:t>best case latency is not 1 	</a:t>
            </a:r>
            <a:endParaRPr lang="en-US" altLang="en-US">
              <a:solidFill>
                <a:schemeClr val="bg2"/>
              </a:solidFill>
              <a:ea typeface="ＭＳ Ｐゴシック" panose="020B0600070205080204" pitchFamily="34" charset="-128"/>
              <a:sym typeface="Symbol" panose="05050102010706020507" pitchFamily="18" charset="2"/>
            </a:endParaRPr>
          </a:p>
          <a:p>
            <a:pPr lvl="1"/>
            <a:r>
              <a:rPr lang="en-US" altLang="en-US">
                <a:ea typeface="ＭＳ Ｐゴシック" panose="020B0600070205080204" pitchFamily="34" charset="-128"/>
                <a:sym typeface="Symbol" panose="05050102010706020507" pitchFamily="18" charset="2"/>
              </a:rPr>
              <a:t>worst case access latencies are into 500+ cycles</a:t>
            </a:r>
          </a:p>
        </p:txBody>
      </p:sp>
      <p:sp>
        <p:nvSpPr>
          <p:cNvPr id="186372" name="Text Box 4">
            <a:extLst>
              <a:ext uri="{FF2B5EF4-FFF2-40B4-BE49-F238E27FC236}">
                <a16:creationId xmlns:a16="http://schemas.microsoft.com/office/drawing/2014/main" id="{2207D2B7-67E8-4A46-956B-12B42C7F0E63}"/>
              </a:ext>
            </a:extLst>
          </p:cNvPr>
          <p:cNvSpPr txBox="1">
            <a:spLocks noChangeArrowheads="1"/>
          </p:cNvSpPr>
          <p:nvPr/>
        </p:nvSpPr>
        <p:spPr bwMode="auto">
          <a:xfrm>
            <a:off x="5029200" y="1301750"/>
            <a:ext cx="335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5F5F5F"/>
                </a:solidFill>
              </a:rPr>
              <a:t>if m</a:t>
            </a:r>
            <a:r>
              <a:rPr lang="en-US" altLang="en-US" baseline="-25000">
                <a:solidFill>
                  <a:srgbClr val="5F5F5F"/>
                </a:solidFill>
              </a:rPr>
              <a:t>1</a:t>
            </a:r>
            <a:r>
              <a:rPr lang="en-US" altLang="en-US">
                <a:solidFill>
                  <a:srgbClr val="5F5F5F"/>
                </a:solidFill>
              </a:rPr>
              <a:t>=0.1, m</a:t>
            </a:r>
            <a:r>
              <a:rPr lang="en-US" altLang="en-US" baseline="-25000">
                <a:solidFill>
                  <a:srgbClr val="5F5F5F"/>
                </a:solidFill>
              </a:rPr>
              <a:t>2</a:t>
            </a:r>
            <a:r>
              <a:rPr lang="en-US" altLang="en-US">
                <a:solidFill>
                  <a:srgbClr val="5F5F5F"/>
                </a:solidFill>
              </a:rPr>
              <a:t>=0.1</a:t>
            </a:r>
          </a:p>
          <a:p>
            <a:pPr eaLnBrk="1" hangingPunct="1">
              <a:spcBef>
                <a:spcPct val="0"/>
              </a:spcBef>
              <a:buClrTx/>
              <a:buSzTx/>
              <a:buFontTx/>
              <a:buNone/>
            </a:pPr>
            <a:r>
              <a:rPr lang="en-US" altLang="en-US">
                <a:solidFill>
                  <a:srgbClr val="5F5F5F"/>
                </a:solidFill>
              </a:rPr>
              <a:t>	   T</a:t>
            </a:r>
            <a:r>
              <a:rPr lang="en-US" altLang="en-US" baseline="-25000">
                <a:solidFill>
                  <a:srgbClr val="5F5F5F"/>
                </a:solidFill>
              </a:rPr>
              <a:t>1</a:t>
            </a:r>
            <a:r>
              <a:rPr lang="en-US" altLang="en-US">
                <a:solidFill>
                  <a:srgbClr val="5F5F5F"/>
                </a:solidFill>
              </a:rPr>
              <a:t>=7.6, T</a:t>
            </a:r>
            <a:r>
              <a:rPr lang="en-US" altLang="en-US" baseline="-25000">
                <a:solidFill>
                  <a:srgbClr val="5F5F5F"/>
                </a:solidFill>
              </a:rPr>
              <a:t>2</a:t>
            </a:r>
            <a:r>
              <a:rPr lang="en-US" altLang="en-US">
                <a:solidFill>
                  <a:srgbClr val="5F5F5F"/>
                </a:solidFill>
              </a:rPr>
              <a:t>=36</a:t>
            </a:r>
          </a:p>
        </p:txBody>
      </p:sp>
      <p:sp>
        <p:nvSpPr>
          <p:cNvPr id="186373" name="Text Box 5">
            <a:extLst>
              <a:ext uri="{FF2B5EF4-FFF2-40B4-BE49-F238E27FC236}">
                <a16:creationId xmlns:a16="http://schemas.microsoft.com/office/drawing/2014/main" id="{4E05BDF2-0D06-4D1E-BE65-15E23D575335}"/>
              </a:ext>
            </a:extLst>
          </p:cNvPr>
          <p:cNvSpPr txBox="1">
            <a:spLocks noChangeArrowheads="1"/>
          </p:cNvSpPr>
          <p:nvPr/>
        </p:nvSpPr>
        <p:spPr bwMode="auto">
          <a:xfrm>
            <a:off x="5029200" y="2232025"/>
            <a:ext cx="3640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5F5F5F"/>
                </a:solidFill>
              </a:rPr>
              <a:t>if m</a:t>
            </a:r>
            <a:r>
              <a:rPr lang="en-US" altLang="en-US" baseline="-25000">
                <a:solidFill>
                  <a:srgbClr val="5F5F5F"/>
                </a:solidFill>
              </a:rPr>
              <a:t>1</a:t>
            </a:r>
            <a:r>
              <a:rPr lang="en-US" altLang="en-US">
                <a:solidFill>
                  <a:srgbClr val="5F5F5F"/>
                </a:solidFill>
              </a:rPr>
              <a:t>=0.01, m</a:t>
            </a:r>
            <a:r>
              <a:rPr lang="en-US" altLang="en-US" baseline="-25000">
                <a:solidFill>
                  <a:srgbClr val="5F5F5F"/>
                </a:solidFill>
              </a:rPr>
              <a:t>2</a:t>
            </a:r>
            <a:r>
              <a:rPr lang="en-US" altLang="en-US">
                <a:solidFill>
                  <a:srgbClr val="5F5F5F"/>
                </a:solidFill>
              </a:rPr>
              <a:t>=0.01</a:t>
            </a:r>
          </a:p>
          <a:p>
            <a:pPr eaLnBrk="1" hangingPunct="1">
              <a:spcBef>
                <a:spcPct val="0"/>
              </a:spcBef>
              <a:buClrTx/>
              <a:buSzTx/>
              <a:buFontTx/>
              <a:buNone/>
            </a:pPr>
            <a:r>
              <a:rPr lang="en-US" altLang="en-US">
                <a:solidFill>
                  <a:srgbClr val="5F5F5F"/>
                </a:solidFill>
              </a:rPr>
              <a:t>	   T</a:t>
            </a:r>
            <a:r>
              <a:rPr lang="en-US" altLang="en-US" baseline="-25000">
                <a:solidFill>
                  <a:srgbClr val="5F5F5F"/>
                </a:solidFill>
              </a:rPr>
              <a:t>1</a:t>
            </a:r>
            <a:r>
              <a:rPr lang="en-US" altLang="en-US">
                <a:solidFill>
                  <a:srgbClr val="5F5F5F"/>
                </a:solidFill>
              </a:rPr>
              <a:t>=4.2, T</a:t>
            </a:r>
            <a:r>
              <a:rPr lang="en-US" altLang="en-US" baseline="-25000">
                <a:solidFill>
                  <a:srgbClr val="5F5F5F"/>
                </a:solidFill>
              </a:rPr>
              <a:t>2</a:t>
            </a:r>
            <a:r>
              <a:rPr lang="en-US" altLang="en-US">
                <a:solidFill>
                  <a:srgbClr val="5F5F5F"/>
                </a:solidFill>
              </a:rPr>
              <a:t>=19.8</a:t>
            </a:r>
          </a:p>
          <a:p>
            <a:pPr eaLnBrk="1" hangingPunct="1">
              <a:spcBef>
                <a:spcPct val="0"/>
              </a:spcBef>
              <a:buClrTx/>
              <a:buSzTx/>
              <a:buFontTx/>
              <a:buNone/>
            </a:pPr>
            <a:endParaRPr lang="en-US" altLang="en-US">
              <a:solidFill>
                <a:srgbClr val="5F5F5F"/>
              </a:solidFill>
            </a:endParaRPr>
          </a:p>
        </p:txBody>
      </p:sp>
      <p:sp>
        <p:nvSpPr>
          <p:cNvPr id="186374" name="Text Box 6">
            <a:extLst>
              <a:ext uri="{FF2B5EF4-FFF2-40B4-BE49-F238E27FC236}">
                <a16:creationId xmlns:a16="http://schemas.microsoft.com/office/drawing/2014/main" id="{B3514C83-F67B-4E84-9676-6FDE1E361291}"/>
              </a:ext>
            </a:extLst>
          </p:cNvPr>
          <p:cNvSpPr txBox="1">
            <a:spLocks noChangeArrowheads="1"/>
          </p:cNvSpPr>
          <p:nvPr/>
        </p:nvSpPr>
        <p:spPr bwMode="auto">
          <a:xfrm>
            <a:off x="5029200" y="3146425"/>
            <a:ext cx="3811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5F5F5F"/>
                </a:solidFill>
              </a:rPr>
              <a:t>if m</a:t>
            </a:r>
            <a:r>
              <a:rPr lang="en-US" altLang="en-US" baseline="-25000">
                <a:solidFill>
                  <a:srgbClr val="5F5F5F"/>
                </a:solidFill>
              </a:rPr>
              <a:t>1</a:t>
            </a:r>
            <a:r>
              <a:rPr lang="en-US" altLang="en-US">
                <a:solidFill>
                  <a:srgbClr val="5F5F5F"/>
                </a:solidFill>
              </a:rPr>
              <a:t>=</a:t>
            </a:r>
            <a:r>
              <a:rPr lang="en-US" altLang="en-US">
                <a:solidFill>
                  <a:srgbClr val="CC9900"/>
                </a:solidFill>
              </a:rPr>
              <a:t>0.05</a:t>
            </a:r>
            <a:r>
              <a:rPr lang="en-US" altLang="en-US">
                <a:solidFill>
                  <a:srgbClr val="5F5F5F"/>
                </a:solidFill>
              </a:rPr>
              <a:t>, m</a:t>
            </a:r>
            <a:r>
              <a:rPr lang="en-US" altLang="en-US" baseline="-25000">
                <a:solidFill>
                  <a:srgbClr val="5F5F5F"/>
                </a:solidFill>
              </a:rPr>
              <a:t>2</a:t>
            </a:r>
            <a:r>
              <a:rPr lang="en-US" altLang="en-US">
                <a:solidFill>
                  <a:srgbClr val="5F5F5F"/>
                </a:solidFill>
              </a:rPr>
              <a:t>=0.01</a:t>
            </a:r>
          </a:p>
          <a:p>
            <a:pPr eaLnBrk="1" hangingPunct="1">
              <a:spcBef>
                <a:spcPct val="0"/>
              </a:spcBef>
              <a:buClrTx/>
              <a:buSzTx/>
              <a:buFontTx/>
              <a:buNone/>
            </a:pPr>
            <a:r>
              <a:rPr lang="en-US" altLang="en-US">
                <a:solidFill>
                  <a:srgbClr val="5F5F5F"/>
                </a:solidFill>
              </a:rPr>
              <a:t>	   T</a:t>
            </a:r>
            <a:r>
              <a:rPr lang="en-US" altLang="en-US" baseline="-25000">
                <a:solidFill>
                  <a:srgbClr val="5F5F5F"/>
                </a:solidFill>
              </a:rPr>
              <a:t>1</a:t>
            </a:r>
            <a:r>
              <a:rPr lang="en-US" altLang="en-US">
                <a:solidFill>
                  <a:srgbClr val="5F5F5F"/>
                </a:solidFill>
              </a:rPr>
              <a:t>=5.00, T</a:t>
            </a:r>
            <a:r>
              <a:rPr lang="en-US" altLang="en-US" baseline="-25000">
                <a:solidFill>
                  <a:srgbClr val="5F5F5F"/>
                </a:solidFill>
              </a:rPr>
              <a:t>2</a:t>
            </a:r>
            <a:r>
              <a:rPr lang="en-US" altLang="en-US">
                <a:solidFill>
                  <a:srgbClr val="5F5F5F"/>
                </a:solidFill>
              </a:rPr>
              <a:t>=19.8</a:t>
            </a:r>
          </a:p>
        </p:txBody>
      </p:sp>
      <p:sp>
        <p:nvSpPr>
          <p:cNvPr id="186375" name="Text Box 7">
            <a:extLst>
              <a:ext uri="{FF2B5EF4-FFF2-40B4-BE49-F238E27FC236}">
                <a16:creationId xmlns:a16="http://schemas.microsoft.com/office/drawing/2014/main" id="{8F01751D-FF26-4E44-BD97-F15EF8D2F0DD}"/>
              </a:ext>
            </a:extLst>
          </p:cNvPr>
          <p:cNvSpPr txBox="1">
            <a:spLocks noChangeArrowheads="1"/>
          </p:cNvSpPr>
          <p:nvPr/>
        </p:nvSpPr>
        <p:spPr bwMode="auto">
          <a:xfrm>
            <a:off x="5029200" y="4060825"/>
            <a:ext cx="3717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a:solidFill>
                  <a:srgbClr val="5F5F5F"/>
                </a:solidFill>
              </a:rPr>
              <a:t>if m</a:t>
            </a:r>
            <a:r>
              <a:rPr lang="en-US" altLang="en-US" baseline="-25000">
                <a:solidFill>
                  <a:srgbClr val="5F5F5F"/>
                </a:solidFill>
              </a:rPr>
              <a:t>1</a:t>
            </a:r>
            <a:r>
              <a:rPr lang="en-US" altLang="en-US">
                <a:solidFill>
                  <a:srgbClr val="5F5F5F"/>
                </a:solidFill>
              </a:rPr>
              <a:t>=0.01, m</a:t>
            </a:r>
            <a:r>
              <a:rPr lang="en-US" altLang="en-US" baseline="-25000">
                <a:solidFill>
                  <a:srgbClr val="5F5F5F"/>
                </a:solidFill>
              </a:rPr>
              <a:t>2</a:t>
            </a:r>
            <a:r>
              <a:rPr lang="en-US" altLang="en-US">
                <a:solidFill>
                  <a:srgbClr val="5F5F5F"/>
                </a:solidFill>
              </a:rPr>
              <a:t>=</a:t>
            </a:r>
            <a:r>
              <a:rPr lang="en-US" altLang="en-US">
                <a:solidFill>
                  <a:srgbClr val="CC9900"/>
                </a:solidFill>
              </a:rPr>
              <a:t>0.50</a:t>
            </a:r>
          </a:p>
          <a:p>
            <a:pPr eaLnBrk="1" hangingPunct="1">
              <a:spcBef>
                <a:spcPct val="0"/>
              </a:spcBef>
              <a:buClrTx/>
              <a:buSzTx/>
              <a:buFontTx/>
              <a:buNone/>
            </a:pPr>
            <a:r>
              <a:rPr lang="en-US" altLang="en-US">
                <a:solidFill>
                  <a:srgbClr val="5F5F5F"/>
                </a:solidFill>
              </a:rPr>
              <a:t>	   T</a:t>
            </a:r>
            <a:r>
              <a:rPr lang="en-US" altLang="en-US" baseline="-25000">
                <a:solidFill>
                  <a:srgbClr val="5F5F5F"/>
                </a:solidFill>
              </a:rPr>
              <a:t>1</a:t>
            </a:r>
            <a:r>
              <a:rPr lang="en-US" altLang="en-US">
                <a:solidFill>
                  <a:srgbClr val="5F5F5F"/>
                </a:solidFill>
              </a:rPr>
              <a:t>=5.08, T</a:t>
            </a:r>
            <a:r>
              <a:rPr lang="en-US" altLang="en-US" baseline="-25000">
                <a:solidFill>
                  <a:srgbClr val="5F5F5F"/>
                </a:solidFill>
              </a:rPr>
              <a:t>2</a:t>
            </a:r>
            <a:r>
              <a:rPr lang="en-US" altLang="en-US">
                <a:solidFill>
                  <a:srgbClr val="5F5F5F"/>
                </a:solidFill>
              </a:rPr>
              <a:t>=108</a:t>
            </a:r>
          </a:p>
        </p:txBody>
      </p:sp>
      <p:sp>
        <p:nvSpPr>
          <p:cNvPr id="195590" name="Title 1">
            <a:extLst>
              <a:ext uri="{FF2B5EF4-FFF2-40B4-BE49-F238E27FC236}">
                <a16:creationId xmlns:a16="http://schemas.microsoft.com/office/drawing/2014/main" id="{B1AAE57B-492A-44CA-A9BF-B36C4217CC49}"/>
              </a:ext>
            </a:extLst>
          </p:cNvPr>
          <p:cNvSpPr txBox="1">
            <a:spLocks/>
          </p:cNvSpPr>
          <p:nvPr/>
        </p:nvSpPr>
        <p:spPr bwMode="auto">
          <a:xfrm>
            <a:off x="1524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4000">
                <a:solidFill>
                  <a:srgbClr val="006633"/>
                </a:solidFill>
                <a:latin typeface="Garamond" panose="02020404030301010803" pitchFamily="18" charset="0"/>
              </a:rPr>
              <a:t>Intel Pentium 4 Example</a:t>
            </a:r>
          </a:p>
        </p:txBody>
      </p:sp>
    </p:spTree>
    <p:extLst>
      <p:ext uri="{BB962C8B-B14F-4D97-AF65-F5344CB8AC3E}">
        <p14:creationId xmlns:p14="http://schemas.microsoft.com/office/powerpoint/2010/main" val="2958449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P spid="186373" grpId="0"/>
      <p:bldP spid="186374" grpId="0"/>
      <p:bldP spid="18637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4">
            <a:extLst>
              <a:ext uri="{FF2B5EF4-FFF2-40B4-BE49-F238E27FC236}">
                <a16:creationId xmlns:a16="http://schemas.microsoft.com/office/drawing/2014/main" id="{1305D543-FFEB-4D83-8EB6-961E3442286D}"/>
              </a:ext>
            </a:extLst>
          </p:cNvPr>
          <p:cNvSpPr>
            <a:spLocks noGrp="1" noChangeArrowheads="1"/>
          </p:cNvSpPr>
          <p:nvPr>
            <p:ph type="ctrTitle"/>
          </p:nvPr>
        </p:nvSpPr>
        <p:spPr>
          <a:xfrm>
            <a:off x="366713" y="1708150"/>
            <a:ext cx="8428037" cy="1720850"/>
          </a:xfrm>
        </p:spPr>
        <p:txBody>
          <a:bodyPr/>
          <a:lstStyle/>
          <a:p>
            <a:pPr algn="ctr" eaLnBrk="1" hangingPunct="1"/>
            <a:r>
              <a:rPr lang="en-US" altLang="en-US" sz="4400">
                <a:ea typeface="ＭＳ Ｐゴシック" panose="020B0600070205080204" pitchFamily="34" charset="-128"/>
              </a:rPr>
              <a:t>Cache Basics and Operation</a:t>
            </a:r>
          </a:p>
        </p:txBody>
      </p:sp>
      <p:sp>
        <p:nvSpPr>
          <p:cNvPr id="197634" name="Rectangle 5">
            <a:extLst>
              <a:ext uri="{FF2B5EF4-FFF2-40B4-BE49-F238E27FC236}">
                <a16:creationId xmlns:a16="http://schemas.microsoft.com/office/drawing/2014/main" id="{4AD89656-4812-4445-8A48-19909ED3CBDE}"/>
              </a:ext>
            </a:extLst>
          </p:cNvPr>
          <p:cNvSpPr>
            <a:spLocks noGrp="1" noChangeArrowheads="1"/>
          </p:cNvSpPr>
          <p:nvPr>
            <p:ph type="subTitle" idx="1"/>
          </p:nvPr>
        </p:nvSpPr>
        <p:spPr>
          <a:xfrm>
            <a:off x="685800" y="3581400"/>
            <a:ext cx="78486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24166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a:extLst>
              <a:ext uri="{FF2B5EF4-FFF2-40B4-BE49-F238E27FC236}">
                <a16:creationId xmlns:a16="http://schemas.microsoft.com/office/drawing/2014/main" id="{E0694363-DAE1-4D32-9921-D89096B45911}"/>
              </a:ext>
            </a:extLst>
          </p:cNvPr>
          <p:cNvSpPr>
            <a:spLocks noGrp="1"/>
          </p:cNvSpPr>
          <p:nvPr>
            <p:ph type="title"/>
          </p:nvPr>
        </p:nvSpPr>
        <p:spPr/>
        <p:txBody>
          <a:bodyPr/>
          <a:lstStyle/>
          <a:p>
            <a:r>
              <a:rPr lang="en-US" altLang="en-US">
                <a:ea typeface="ＭＳ Ｐゴシック" panose="020B0600070205080204" pitchFamily="34" charset="-128"/>
              </a:rPr>
              <a:t>Cache</a:t>
            </a:r>
          </a:p>
        </p:txBody>
      </p:sp>
      <p:sp>
        <p:nvSpPr>
          <p:cNvPr id="81922" name="Content Placeholder 2">
            <a:extLst>
              <a:ext uri="{FF2B5EF4-FFF2-40B4-BE49-F238E27FC236}">
                <a16:creationId xmlns:a16="http://schemas.microsoft.com/office/drawing/2014/main" id="{2DD3F32C-AEEF-495A-BD04-F05E511B3AE9}"/>
              </a:ext>
            </a:extLst>
          </p:cNvPr>
          <p:cNvSpPr>
            <a:spLocks noGrp="1"/>
          </p:cNvSpPr>
          <p:nvPr>
            <p:ph idx="1"/>
          </p:nvPr>
        </p:nvSpPr>
        <p:spPr>
          <a:xfrm>
            <a:off x="266700" y="1420359"/>
            <a:ext cx="8610600" cy="5194300"/>
          </a:xfrm>
        </p:spPr>
        <p:txBody>
          <a:bodyPr>
            <a:normAutofit/>
          </a:bodyPr>
          <a:lstStyle/>
          <a:p>
            <a:r>
              <a:rPr lang="en-US" altLang="en-US" sz="2800" dirty="0">
                <a:ea typeface="ＭＳ Ｐゴシック" panose="020B0600070205080204" pitchFamily="34" charset="-128"/>
              </a:rPr>
              <a:t>Generically, any structure that “</a:t>
            </a:r>
            <a:r>
              <a:rPr lang="en-US" altLang="ja-JP" sz="2800" dirty="0" err="1">
                <a:ea typeface="ＭＳ Ｐゴシック" panose="020B0600070205080204" pitchFamily="34" charset="-128"/>
              </a:rPr>
              <a:t>memoizes</a:t>
            </a:r>
            <a:r>
              <a:rPr lang="en-US" altLang="en-US" sz="2800" dirty="0">
                <a:ea typeface="ＭＳ Ｐゴシック" panose="020B0600070205080204" pitchFamily="34" charset="-128"/>
              </a:rPr>
              <a:t>”</a:t>
            </a:r>
            <a:r>
              <a:rPr lang="en-US" altLang="ja-JP" sz="2800" dirty="0">
                <a:ea typeface="ＭＳ Ｐゴシック" panose="020B0600070205080204" pitchFamily="34" charset="-128"/>
              </a:rPr>
              <a:t> frequently used results to avoid repeating the long-latency operations required to reproduce the results from scratch, e.g. a web cache</a:t>
            </a:r>
          </a:p>
          <a:p>
            <a:endParaRPr lang="en-US" altLang="en-US" sz="2400" dirty="0">
              <a:ea typeface="ＭＳ Ｐゴシック" panose="020B0600070205080204" pitchFamily="34" charset="-128"/>
            </a:endParaRPr>
          </a:p>
          <a:p>
            <a:r>
              <a:rPr lang="en-US" altLang="en-US" sz="2800" dirty="0">
                <a:ea typeface="ＭＳ Ｐゴシック" panose="020B0600070205080204" pitchFamily="34" charset="-128"/>
              </a:rPr>
              <a:t>Most commonly in the on-die context: an automatically-managed memory hierarchy based on SRAM</a:t>
            </a:r>
          </a:p>
          <a:p>
            <a:pPr lvl="1"/>
            <a:r>
              <a:rPr lang="en-US" altLang="en-US" sz="2400" dirty="0" err="1">
                <a:ea typeface="ＭＳ Ｐゴシック" panose="020B0600070205080204" pitchFamily="34" charset="-128"/>
              </a:rPr>
              <a:t>memoize</a:t>
            </a:r>
            <a:r>
              <a:rPr lang="en-US" altLang="en-US" sz="2400" dirty="0">
                <a:ea typeface="ＭＳ Ｐゴシック" panose="020B0600070205080204" pitchFamily="34" charset="-128"/>
              </a:rPr>
              <a:t> in SRAM the most frequently accessed DRAM memory locations to avoid repeatedly paying for the DRAM access latency</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99683" name="Slide Number Placeholder 3">
            <a:extLst>
              <a:ext uri="{FF2B5EF4-FFF2-40B4-BE49-F238E27FC236}">
                <a16:creationId xmlns:a16="http://schemas.microsoft.com/office/drawing/2014/main" id="{8235ABAB-D96C-416B-853C-04E0DFF666C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5DC7322C-653E-4048-8C66-E5BBF28BC205}" type="slidenum">
              <a:rPr lang="en-US" altLang="en-US" sz="1600">
                <a:solidFill>
                  <a:srgbClr val="000000"/>
                </a:solidFill>
                <a:latin typeface="Garamond" panose="02020404030301010803" pitchFamily="18" charset="0"/>
              </a:rPr>
              <a:pPr eaLnBrk="1" hangingPunct="1">
                <a:spcBef>
                  <a:spcPct val="0"/>
                </a:spcBef>
                <a:buClrTx/>
                <a:buSzTx/>
                <a:buFontTx/>
                <a:buNone/>
              </a:pPr>
              <a:t>35</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4118523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a:extLst>
              <a:ext uri="{FF2B5EF4-FFF2-40B4-BE49-F238E27FC236}">
                <a16:creationId xmlns:a16="http://schemas.microsoft.com/office/drawing/2014/main" id="{CD44EAD3-3D3F-4672-8D05-7679D39E7370}"/>
              </a:ext>
            </a:extLst>
          </p:cNvPr>
          <p:cNvSpPr>
            <a:spLocks noGrp="1"/>
          </p:cNvSpPr>
          <p:nvPr>
            <p:ph type="title"/>
          </p:nvPr>
        </p:nvSpPr>
        <p:spPr>
          <a:xfrm>
            <a:off x="381000" y="0"/>
            <a:ext cx="8229600" cy="1143000"/>
          </a:xfrm>
        </p:spPr>
        <p:txBody>
          <a:bodyPr/>
          <a:lstStyle/>
          <a:p>
            <a:r>
              <a:rPr lang="en-US" altLang="en-US" dirty="0">
                <a:ea typeface="ＭＳ Ｐゴシック" panose="020B0600070205080204" pitchFamily="34" charset="-128"/>
              </a:rPr>
              <a:t>Caching Basics</a:t>
            </a:r>
          </a:p>
        </p:txBody>
      </p:sp>
      <p:sp>
        <p:nvSpPr>
          <p:cNvPr id="59394" name="Content Placeholder 2">
            <a:extLst>
              <a:ext uri="{FF2B5EF4-FFF2-40B4-BE49-F238E27FC236}">
                <a16:creationId xmlns:a16="http://schemas.microsoft.com/office/drawing/2014/main" id="{4B8C82AC-DB58-4456-9E63-3C93DFFE1A40}"/>
              </a:ext>
            </a:extLst>
          </p:cNvPr>
          <p:cNvSpPr>
            <a:spLocks noGrp="1"/>
          </p:cNvSpPr>
          <p:nvPr>
            <p:ph idx="1"/>
          </p:nvPr>
        </p:nvSpPr>
        <p:spPr>
          <a:xfrm>
            <a:off x="174625" y="1151164"/>
            <a:ext cx="8794750" cy="5194300"/>
          </a:xfrm>
        </p:spPr>
        <p:txBody>
          <a:bodyPr>
            <a:normAutofit fontScale="85000" lnSpcReduction="20000"/>
          </a:bodyPr>
          <a:lstStyle/>
          <a:p>
            <a:pPr>
              <a:buFont typeface="Wingdings" charset="0"/>
              <a:buChar char="n"/>
              <a:defRPr/>
            </a:pPr>
            <a:r>
              <a:rPr lang="en-US" dirty="0">
                <a:solidFill>
                  <a:srgbClr val="0000FF"/>
                </a:solidFill>
              </a:rPr>
              <a:t>Block (line): </a:t>
            </a:r>
            <a:r>
              <a:rPr lang="en-US" dirty="0"/>
              <a:t>Unit of storage in the cache</a:t>
            </a:r>
          </a:p>
          <a:p>
            <a:pPr lvl="1">
              <a:buFont typeface="Wingdings" charset="0"/>
              <a:buChar char="q"/>
              <a:defRPr/>
            </a:pPr>
            <a:r>
              <a:rPr lang="en-US" dirty="0"/>
              <a:t>Memory is logically divided into cache blocks that map to locations in the cache</a:t>
            </a:r>
          </a:p>
          <a:p>
            <a:pPr>
              <a:buFont typeface="Wingdings" charset="0"/>
              <a:buChar char="n"/>
              <a:defRPr/>
            </a:pPr>
            <a:endParaRPr lang="en-US" sz="1000" dirty="0"/>
          </a:p>
          <a:p>
            <a:pPr>
              <a:buFont typeface="Wingdings" charset="0"/>
              <a:buChar char="n"/>
              <a:defRPr/>
            </a:pPr>
            <a:r>
              <a:rPr lang="en-US" dirty="0"/>
              <a:t>On a reference:</a:t>
            </a:r>
          </a:p>
          <a:p>
            <a:pPr lvl="1">
              <a:buFont typeface="Wingdings" charset="0"/>
              <a:buChar char="q"/>
              <a:defRPr/>
            </a:pPr>
            <a:r>
              <a:rPr lang="en-US" dirty="0">
                <a:solidFill>
                  <a:srgbClr val="0000FF"/>
                </a:solidFill>
                <a:ea typeface="ＭＳ Ｐゴシック" charset="0"/>
              </a:rPr>
              <a:t>HIT</a:t>
            </a:r>
            <a:r>
              <a:rPr lang="en-US" dirty="0">
                <a:ea typeface="ＭＳ Ｐゴシック" charset="0"/>
              </a:rPr>
              <a:t>: If in cache, use cached data instead of accessing memory</a:t>
            </a:r>
          </a:p>
          <a:p>
            <a:pPr lvl="1">
              <a:buFont typeface="Wingdings" charset="0"/>
              <a:buChar char="q"/>
              <a:defRPr/>
            </a:pPr>
            <a:r>
              <a:rPr lang="en-US" dirty="0">
                <a:solidFill>
                  <a:srgbClr val="0000FF"/>
                </a:solidFill>
                <a:ea typeface="ＭＳ Ｐゴシック" charset="0"/>
              </a:rPr>
              <a:t>MISS</a:t>
            </a:r>
            <a:r>
              <a:rPr lang="en-US" dirty="0">
                <a:ea typeface="ＭＳ Ｐゴシック" charset="0"/>
              </a:rPr>
              <a:t>: If not in cache, bring block into cache</a:t>
            </a:r>
          </a:p>
          <a:p>
            <a:pPr lvl="2">
              <a:buFont typeface="Wingdings" charset="0"/>
              <a:buChar char="n"/>
              <a:defRPr/>
            </a:pPr>
            <a:r>
              <a:rPr lang="en-US" dirty="0">
                <a:ea typeface="ＭＳ Ｐゴシック" charset="0"/>
              </a:rPr>
              <a:t>Maybe have to kick something else out to do it</a:t>
            </a:r>
          </a:p>
          <a:p>
            <a:pPr marL="671512" lvl="2" indent="0">
              <a:buFont typeface="Wingdings" charset="0"/>
              <a:buNone/>
              <a:defRPr/>
            </a:pPr>
            <a:endParaRPr lang="en-US" sz="1000" dirty="0">
              <a:ea typeface="ＭＳ Ｐゴシック" charset="0"/>
            </a:endParaRPr>
          </a:p>
          <a:p>
            <a:pPr>
              <a:buFont typeface="Wingdings" charset="0"/>
              <a:buChar char="n"/>
              <a:defRPr/>
            </a:pPr>
            <a:r>
              <a:rPr lang="en-US" dirty="0"/>
              <a:t>Some important cache design decisions</a:t>
            </a:r>
          </a:p>
          <a:p>
            <a:pPr lvl="1">
              <a:buFont typeface="Wingdings" charset="0"/>
              <a:buChar char="q"/>
              <a:defRPr/>
            </a:pPr>
            <a:r>
              <a:rPr lang="en-US" dirty="0">
                <a:solidFill>
                  <a:srgbClr val="0000FF"/>
                </a:solidFill>
                <a:ea typeface="ＭＳ Ｐゴシック" charset="0"/>
              </a:rPr>
              <a:t>Placement</a:t>
            </a:r>
            <a:r>
              <a:rPr lang="en-US" dirty="0">
                <a:ea typeface="ＭＳ Ｐゴシック" charset="0"/>
              </a:rPr>
              <a:t>: where and how to place/find a block in cache?</a:t>
            </a:r>
          </a:p>
          <a:p>
            <a:pPr lvl="1">
              <a:buFont typeface="Wingdings" charset="0"/>
              <a:buChar char="q"/>
              <a:defRPr/>
            </a:pPr>
            <a:r>
              <a:rPr lang="en-US" dirty="0">
                <a:solidFill>
                  <a:srgbClr val="0000FF"/>
                </a:solidFill>
                <a:ea typeface="ＭＳ Ｐゴシック" charset="0"/>
              </a:rPr>
              <a:t>Replacement</a:t>
            </a:r>
            <a:r>
              <a:rPr lang="en-US" dirty="0">
                <a:ea typeface="ＭＳ Ｐゴシック" charset="0"/>
              </a:rPr>
              <a:t>: what data to remove to make room in cache?</a:t>
            </a:r>
          </a:p>
          <a:p>
            <a:pPr lvl="1">
              <a:buFont typeface="Wingdings" charset="0"/>
              <a:buChar char="q"/>
              <a:defRPr/>
            </a:pPr>
            <a:r>
              <a:rPr lang="en-US" dirty="0">
                <a:solidFill>
                  <a:srgbClr val="0000FF"/>
                </a:solidFill>
                <a:ea typeface="ＭＳ Ｐゴシック" charset="0"/>
              </a:rPr>
              <a:t>Granularity of management</a:t>
            </a:r>
            <a:r>
              <a:rPr lang="en-US" dirty="0">
                <a:ea typeface="ＭＳ Ｐゴシック" charset="0"/>
              </a:rPr>
              <a:t>: large or small blocks? </a:t>
            </a:r>
            <a:r>
              <a:rPr lang="en-US" dirty="0" err="1">
                <a:ea typeface="ＭＳ Ｐゴシック" charset="0"/>
              </a:rPr>
              <a:t>Subblocks</a:t>
            </a:r>
            <a:r>
              <a:rPr lang="en-US" dirty="0">
                <a:ea typeface="ＭＳ Ｐゴシック" charset="0"/>
              </a:rPr>
              <a:t>?</a:t>
            </a:r>
          </a:p>
          <a:p>
            <a:pPr lvl="1">
              <a:buFont typeface="Wingdings" charset="0"/>
              <a:buChar char="q"/>
              <a:defRPr/>
            </a:pPr>
            <a:r>
              <a:rPr lang="en-US" dirty="0">
                <a:solidFill>
                  <a:srgbClr val="0000FF"/>
                </a:solidFill>
                <a:ea typeface="ＭＳ Ｐゴシック" charset="0"/>
              </a:rPr>
              <a:t>Write policy</a:t>
            </a:r>
            <a:r>
              <a:rPr lang="en-US" dirty="0">
                <a:ea typeface="ＭＳ Ｐゴシック" charset="0"/>
              </a:rPr>
              <a:t>: what do we do about writes?</a:t>
            </a:r>
          </a:p>
          <a:p>
            <a:pPr lvl="1">
              <a:buFont typeface="Wingdings" charset="0"/>
              <a:buChar char="q"/>
              <a:defRPr/>
            </a:pPr>
            <a:r>
              <a:rPr lang="en-US" dirty="0">
                <a:solidFill>
                  <a:srgbClr val="0000FF"/>
                </a:solidFill>
                <a:ea typeface="ＭＳ Ｐゴシック" charset="0"/>
              </a:rPr>
              <a:t>Instructions/data</a:t>
            </a:r>
            <a:r>
              <a:rPr lang="en-US" dirty="0">
                <a:ea typeface="ＭＳ Ｐゴシック" charset="0"/>
              </a:rPr>
              <a:t>: do we treat them separately?</a:t>
            </a:r>
          </a:p>
          <a:p>
            <a:pPr lvl="1">
              <a:buFont typeface="Wingdings" charset="0"/>
              <a:buChar char="q"/>
              <a:defRPr/>
            </a:pPr>
            <a:endParaRPr lang="en-US" dirty="0">
              <a:ea typeface="ＭＳ Ｐゴシック" charset="0"/>
            </a:endParaRPr>
          </a:p>
          <a:p>
            <a:pPr lvl="1">
              <a:buFont typeface="Wingdings" charset="0"/>
              <a:buChar char="q"/>
              <a:defRPr/>
            </a:pPr>
            <a:endParaRPr lang="en-US" dirty="0">
              <a:ea typeface="ＭＳ Ｐゴシック" charset="0"/>
            </a:endParaRPr>
          </a:p>
          <a:p>
            <a:pPr>
              <a:buFont typeface="Wingdings" charset="0"/>
              <a:buChar char="n"/>
              <a:defRPr/>
            </a:pPr>
            <a:endParaRPr lang="en-US" dirty="0"/>
          </a:p>
        </p:txBody>
      </p:sp>
      <p:sp>
        <p:nvSpPr>
          <p:cNvPr id="200707" name="Slide Number Placeholder 3">
            <a:extLst>
              <a:ext uri="{FF2B5EF4-FFF2-40B4-BE49-F238E27FC236}">
                <a16:creationId xmlns:a16="http://schemas.microsoft.com/office/drawing/2014/main" id="{DFD1D7FE-49B2-4C29-8061-8623F052B2A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A9E6D112-F454-428F-B9C7-038027AFD173}" type="slidenum">
              <a:rPr lang="en-US" altLang="en-US" sz="1600">
                <a:solidFill>
                  <a:srgbClr val="000000"/>
                </a:solidFill>
                <a:latin typeface="Garamond" panose="02020404030301010803" pitchFamily="18" charset="0"/>
              </a:rPr>
              <a:pPr eaLnBrk="1" hangingPunct="1">
                <a:spcBef>
                  <a:spcPct val="0"/>
                </a:spcBef>
                <a:buClrTx/>
                <a:buSzTx/>
                <a:buFontTx/>
                <a:buNone/>
              </a:pPr>
              <a:t>36</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813014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3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9394">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939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39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39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39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39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a:extLst>
              <a:ext uri="{FF2B5EF4-FFF2-40B4-BE49-F238E27FC236}">
                <a16:creationId xmlns:a16="http://schemas.microsoft.com/office/drawing/2014/main" id="{74E46F9D-714F-40D9-A604-CE844FA81FDC}"/>
              </a:ext>
            </a:extLst>
          </p:cNvPr>
          <p:cNvSpPr>
            <a:spLocks noGrp="1"/>
          </p:cNvSpPr>
          <p:nvPr>
            <p:ph type="title"/>
          </p:nvPr>
        </p:nvSpPr>
        <p:spPr>
          <a:xfrm>
            <a:off x="419100" y="136752"/>
            <a:ext cx="8229600" cy="1143000"/>
          </a:xfrm>
        </p:spPr>
        <p:txBody>
          <a:bodyPr/>
          <a:lstStyle/>
          <a:p>
            <a:r>
              <a:rPr lang="en-US" altLang="en-US" dirty="0">
                <a:ea typeface="ＭＳ Ｐゴシック" panose="020B0600070205080204" pitchFamily="34" charset="-128"/>
              </a:rPr>
              <a:t>Cache Abstraction and Metrics</a:t>
            </a:r>
          </a:p>
        </p:txBody>
      </p:sp>
      <p:sp>
        <p:nvSpPr>
          <p:cNvPr id="83970" name="Content Placeholder 2">
            <a:extLst>
              <a:ext uri="{FF2B5EF4-FFF2-40B4-BE49-F238E27FC236}">
                <a16:creationId xmlns:a16="http://schemas.microsoft.com/office/drawing/2014/main" id="{C0E2C0E2-77C4-402C-8F47-5CCB32582E7A}"/>
              </a:ext>
            </a:extLst>
          </p:cNvPr>
          <p:cNvSpPr>
            <a:spLocks noGrp="1"/>
          </p:cNvSpPr>
          <p:nvPr>
            <p:ph idx="1"/>
          </p:nvPr>
        </p:nvSpPr>
        <p:spPr>
          <a:xfrm>
            <a:off x="228600" y="996950"/>
            <a:ext cx="8610600" cy="5194300"/>
          </a:xfrm>
        </p:spPr>
        <p:txBody>
          <a:bodyPr>
            <a:normAutofit fontScale="85000" lnSpcReduction="20000"/>
          </a:bodyPr>
          <a:lstStyle/>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US" altLang="en-US" sz="2100" dirty="0">
                <a:ea typeface="ＭＳ Ｐゴシック" panose="020B0600070205080204" pitchFamily="34" charset="-128"/>
              </a:rPr>
              <a:t>Cache hit rate = (# hits) / (# hits + # misses) = (# hits) / (# accesses)</a:t>
            </a:r>
          </a:p>
          <a:p>
            <a:r>
              <a:rPr lang="en-US" altLang="en-US" sz="2100" dirty="0">
                <a:ea typeface="ＭＳ Ｐゴシック" panose="020B0600070205080204" pitchFamily="34" charset="-128"/>
              </a:rPr>
              <a:t>Average memory access time (AMAT)</a:t>
            </a:r>
          </a:p>
          <a:p>
            <a:pPr>
              <a:buFont typeface="Wingdings" panose="05000000000000000000" pitchFamily="2" charset="2"/>
              <a:buNone/>
            </a:pPr>
            <a:r>
              <a:rPr lang="en-US" altLang="en-US" sz="2100" dirty="0">
                <a:ea typeface="ＭＳ Ｐゴシック" panose="020B0600070205080204" pitchFamily="34" charset="-128"/>
              </a:rPr>
              <a:t>	= ( hit-rate * hit-latency ) + ( miss-rate * miss-latency )</a:t>
            </a:r>
          </a:p>
          <a:p>
            <a:r>
              <a:rPr lang="en-US" altLang="en-US" sz="2100" dirty="0">
                <a:ea typeface="ＭＳ Ｐゴシック" panose="020B0600070205080204" pitchFamily="34" charset="-128"/>
              </a:rPr>
              <a:t>Aside: </a:t>
            </a:r>
            <a:r>
              <a:rPr lang="en-US" altLang="en-US" sz="2100" i="1" dirty="0">
                <a:ea typeface="ＭＳ Ｐゴシック" panose="020B0600070205080204" pitchFamily="34" charset="-128"/>
              </a:rPr>
              <a:t>Can reducing AMAT reduce performance?</a:t>
            </a:r>
          </a:p>
        </p:txBody>
      </p:sp>
      <p:sp>
        <p:nvSpPr>
          <p:cNvPr id="201731" name="Slide Number Placeholder 3">
            <a:extLst>
              <a:ext uri="{FF2B5EF4-FFF2-40B4-BE49-F238E27FC236}">
                <a16:creationId xmlns:a16="http://schemas.microsoft.com/office/drawing/2014/main" id="{C63ACCF2-4083-493D-ABF6-89FEDFB63B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B7EC9A3F-F3C9-4EC3-AD3A-07C6D589A674}" type="slidenum">
              <a:rPr lang="en-US" altLang="en-US" sz="1600">
                <a:solidFill>
                  <a:srgbClr val="000000"/>
                </a:solidFill>
                <a:latin typeface="Garamond" panose="02020404030301010803" pitchFamily="18" charset="0"/>
              </a:rPr>
              <a:pPr eaLnBrk="1" hangingPunct="1">
                <a:spcBef>
                  <a:spcPct val="0"/>
                </a:spcBef>
                <a:buClrTx/>
                <a:buSzTx/>
                <a:buFontTx/>
                <a:buNone/>
              </a:pPr>
              <a:t>37</a:t>
            </a:fld>
            <a:endParaRPr lang="en-US" altLang="en-US" sz="1600">
              <a:solidFill>
                <a:srgbClr val="000000"/>
              </a:solidFill>
              <a:latin typeface="Garamond" panose="02020404030301010803" pitchFamily="18" charset="0"/>
            </a:endParaRPr>
          </a:p>
        </p:txBody>
      </p:sp>
      <p:sp>
        <p:nvSpPr>
          <p:cNvPr id="201732" name="TextBox 5">
            <a:extLst>
              <a:ext uri="{FF2B5EF4-FFF2-40B4-BE49-F238E27FC236}">
                <a16:creationId xmlns:a16="http://schemas.microsoft.com/office/drawing/2014/main" id="{4EF98D4C-DE07-4C15-B0FB-0FDC2687B12C}"/>
              </a:ext>
            </a:extLst>
          </p:cNvPr>
          <p:cNvSpPr txBox="1">
            <a:spLocks noChangeArrowheads="1"/>
          </p:cNvSpPr>
          <p:nvPr/>
        </p:nvSpPr>
        <p:spPr bwMode="auto">
          <a:xfrm>
            <a:off x="674688" y="1652588"/>
            <a:ext cx="1030287"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Address</a:t>
            </a:r>
          </a:p>
        </p:txBody>
      </p:sp>
      <p:sp>
        <p:nvSpPr>
          <p:cNvPr id="201733" name="Rectangle 6">
            <a:extLst>
              <a:ext uri="{FF2B5EF4-FFF2-40B4-BE49-F238E27FC236}">
                <a16:creationId xmlns:a16="http://schemas.microsoft.com/office/drawing/2014/main" id="{BC571460-490F-4814-8966-AE5410CE735F}"/>
              </a:ext>
            </a:extLst>
          </p:cNvPr>
          <p:cNvSpPr>
            <a:spLocks noChangeArrowheads="1"/>
          </p:cNvSpPr>
          <p:nvPr/>
        </p:nvSpPr>
        <p:spPr bwMode="auto">
          <a:xfrm>
            <a:off x="3463925" y="1652588"/>
            <a:ext cx="1874838" cy="19129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1734" name="TextBox 7">
            <a:extLst>
              <a:ext uri="{FF2B5EF4-FFF2-40B4-BE49-F238E27FC236}">
                <a16:creationId xmlns:a16="http://schemas.microsoft.com/office/drawing/2014/main" id="{05BD59BC-C60D-43DD-B114-16D40DF5C89F}"/>
              </a:ext>
            </a:extLst>
          </p:cNvPr>
          <p:cNvSpPr txBox="1">
            <a:spLocks noChangeArrowheads="1"/>
          </p:cNvSpPr>
          <p:nvPr/>
        </p:nvSpPr>
        <p:spPr bwMode="auto">
          <a:xfrm>
            <a:off x="3436938" y="1838325"/>
            <a:ext cx="1901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Tag Store</a:t>
            </a:r>
          </a:p>
          <a:p>
            <a:pPr algn="ctr" eaLnBrk="1" hangingPunct="1">
              <a:spcBef>
                <a:spcPct val="0"/>
              </a:spcBef>
              <a:buClrTx/>
              <a:buSzTx/>
              <a:buFontTx/>
              <a:buNone/>
            </a:pPr>
            <a:endParaRPr lang="en-US" altLang="en-US" sz="1800">
              <a:solidFill>
                <a:srgbClr val="000000"/>
              </a:solidFill>
              <a:latin typeface="Arial" panose="020B0604020202020204" pitchFamily="34" charset="0"/>
            </a:endParaRPr>
          </a:p>
          <a:p>
            <a:pPr algn="ctr" eaLnBrk="1" hangingPunct="1">
              <a:spcBef>
                <a:spcPct val="0"/>
              </a:spcBef>
              <a:buClrTx/>
              <a:buSzTx/>
              <a:buFontTx/>
              <a:buNone/>
            </a:pPr>
            <a:r>
              <a:rPr lang="en-US" altLang="en-US" sz="1800">
                <a:solidFill>
                  <a:srgbClr val="000000"/>
                </a:solidFill>
                <a:latin typeface="Arial" panose="020B0604020202020204" pitchFamily="34" charset="0"/>
              </a:rPr>
              <a:t>(</a:t>
            </a:r>
            <a:r>
              <a:rPr lang="en-US" altLang="en-US" sz="1800">
                <a:solidFill>
                  <a:srgbClr val="0000FF"/>
                </a:solidFill>
                <a:latin typeface="Arial" panose="020B0604020202020204" pitchFamily="34" charset="0"/>
              </a:rPr>
              <a:t>is the address</a:t>
            </a:r>
          </a:p>
          <a:p>
            <a:pPr algn="ctr" eaLnBrk="1" hangingPunct="1">
              <a:spcBef>
                <a:spcPct val="0"/>
              </a:spcBef>
              <a:buClrTx/>
              <a:buSzTx/>
              <a:buFontTx/>
              <a:buNone/>
            </a:pPr>
            <a:r>
              <a:rPr lang="en-US" altLang="en-US" sz="1800">
                <a:solidFill>
                  <a:srgbClr val="0000FF"/>
                </a:solidFill>
                <a:latin typeface="Arial" panose="020B0604020202020204" pitchFamily="34" charset="0"/>
              </a:rPr>
              <a:t>in the cache?</a:t>
            </a:r>
          </a:p>
          <a:p>
            <a:pPr algn="ctr" eaLnBrk="1" hangingPunct="1">
              <a:spcBef>
                <a:spcPct val="0"/>
              </a:spcBef>
              <a:buClrTx/>
              <a:buSzTx/>
              <a:buFontTx/>
              <a:buNone/>
            </a:pPr>
            <a:r>
              <a:rPr lang="en-US" altLang="en-US" sz="1800">
                <a:solidFill>
                  <a:srgbClr val="000000"/>
                </a:solidFill>
                <a:latin typeface="Arial" panose="020B0604020202020204" pitchFamily="34" charset="0"/>
              </a:rPr>
              <a:t>+ </a:t>
            </a:r>
            <a:r>
              <a:rPr lang="en-US" altLang="en-US" sz="1800">
                <a:solidFill>
                  <a:srgbClr val="FF0000"/>
                </a:solidFill>
                <a:latin typeface="Arial" panose="020B0604020202020204" pitchFamily="34" charset="0"/>
              </a:rPr>
              <a:t>bookkeeping</a:t>
            </a:r>
            <a:r>
              <a:rPr lang="en-US" altLang="en-US" sz="1800">
                <a:solidFill>
                  <a:srgbClr val="000000"/>
                </a:solidFill>
                <a:latin typeface="Arial" panose="020B0604020202020204" pitchFamily="34" charset="0"/>
              </a:rPr>
              <a:t>)</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1735" name="Rectangle 8">
            <a:extLst>
              <a:ext uri="{FF2B5EF4-FFF2-40B4-BE49-F238E27FC236}">
                <a16:creationId xmlns:a16="http://schemas.microsoft.com/office/drawing/2014/main" id="{F7E1BD8A-A0F1-4AAA-B84F-CE7D173172DF}"/>
              </a:ext>
            </a:extLst>
          </p:cNvPr>
          <p:cNvSpPr>
            <a:spLocks noChangeArrowheads="1"/>
          </p:cNvSpPr>
          <p:nvPr/>
        </p:nvSpPr>
        <p:spPr bwMode="auto">
          <a:xfrm>
            <a:off x="6229350" y="1652588"/>
            <a:ext cx="1874838" cy="19129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1736" name="TextBox 9">
            <a:extLst>
              <a:ext uri="{FF2B5EF4-FFF2-40B4-BE49-F238E27FC236}">
                <a16:creationId xmlns:a16="http://schemas.microsoft.com/office/drawing/2014/main" id="{2436455D-A5A2-4807-A94F-CA509DE1EEAA}"/>
              </a:ext>
            </a:extLst>
          </p:cNvPr>
          <p:cNvSpPr txBox="1">
            <a:spLocks noChangeArrowheads="1"/>
          </p:cNvSpPr>
          <p:nvPr/>
        </p:nvSpPr>
        <p:spPr bwMode="auto">
          <a:xfrm>
            <a:off x="6569075" y="1828800"/>
            <a:ext cx="12874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rgbClr val="000000"/>
                </a:solidFill>
                <a:latin typeface="Arial" panose="020B0604020202020204" pitchFamily="34" charset="0"/>
              </a:rPr>
              <a:t>Data Store</a:t>
            </a:r>
          </a:p>
          <a:p>
            <a:pPr algn="ctr" eaLnBrk="1" hangingPunct="1">
              <a:spcBef>
                <a:spcPct val="0"/>
              </a:spcBef>
              <a:buClrTx/>
              <a:buSzTx/>
              <a:buFontTx/>
              <a:buNone/>
            </a:pPr>
            <a:endParaRPr lang="en-US" altLang="en-US" sz="1800">
              <a:solidFill>
                <a:srgbClr val="000000"/>
              </a:solidFill>
              <a:latin typeface="Arial" panose="020B0604020202020204" pitchFamily="34" charset="0"/>
            </a:endParaRPr>
          </a:p>
          <a:p>
            <a:pPr algn="ctr" eaLnBrk="1" hangingPunct="1">
              <a:spcBef>
                <a:spcPct val="0"/>
              </a:spcBef>
              <a:buClrTx/>
              <a:buSzTx/>
              <a:buFontTx/>
              <a:buNone/>
            </a:pPr>
            <a:r>
              <a:rPr lang="en-US" altLang="en-US" sz="1800">
                <a:solidFill>
                  <a:srgbClr val="000000"/>
                </a:solidFill>
                <a:latin typeface="Arial" panose="020B0604020202020204" pitchFamily="34" charset="0"/>
              </a:rPr>
              <a:t>(stores </a:t>
            </a:r>
          </a:p>
          <a:p>
            <a:pPr algn="ctr" eaLnBrk="1" hangingPunct="1">
              <a:spcBef>
                <a:spcPct val="0"/>
              </a:spcBef>
              <a:buClrTx/>
              <a:buSzTx/>
              <a:buFontTx/>
              <a:buNone/>
            </a:pPr>
            <a:r>
              <a:rPr lang="en-US" altLang="en-US" sz="1800">
                <a:solidFill>
                  <a:srgbClr val="000000"/>
                </a:solidFill>
                <a:latin typeface="Arial" panose="020B0604020202020204" pitchFamily="34" charset="0"/>
              </a:rPr>
              <a:t>memory </a:t>
            </a:r>
          </a:p>
          <a:p>
            <a:pPr algn="ctr" eaLnBrk="1" hangingPunct="1">
              <a:spcBef>
                <a:spcPct val="0"/>
              </a:spcBef>
              <a:buClrTx/>
              <a:buSzTx/>
              <a:buFontTx/>
              <a:buNone/>
            </a:pPr>
            <a:r>
              <a:rPr lang="en-US" altLang="en-US" sz="1800">
                <a:solidFill>
                  <a:srgbClr val="000000"/>
                </a:solidFill>
                <a:latin typeface="Arial" panose="020B0604020202020204" pitchFamily="34" charset="0"/>
              </a:rPr>
              <a:t>blocks)</a:t>
            </a:r>
          </a:p>
        </p:txBody>
      </p:sp>
      <p:cxnSp>
        <p:nvCxnSpPr>
          <p:cNvPr id="201737" name="Straight Arrow Connector 11">
            <a:extLst>
              <a:ext uri="{FF2B5EF4-FFF2-40B4-BE49-F238E27FC236}">
                <a16:creationId xmlns:a16="http://schemas.microsoft.com/office/drawing/2014/main" id="{8171C0B6-E2F1-43B6-9D59-BE28F1CC6890}"/>
              </a:ext>
            </a:extLst>
          </p:cNvPr>
          <p:cNvCxnSpPr>
            <a:cxnSpLocks noChangeShapeType="1"/>
            <a:stCxn id="201732" idx="3"/>
          </p:cNvCxnSpPr>
          <p:nvPr/>
        </p:nvCxnSpPr>
        <p:spPr bwMode="auto">
          <a:xfrm flipV="1">
            <a:off x="1704975" y="1828800"/>
            <a:ext cx="1758950"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1738" name="Straight Connector 13">
            <a:extLst>
              <a:ext uri="{FF2B5EF4-FFF2-40B4-BE49-F238E27FC236}">
                <a16:creationId xmlns:a16="http://schemas.microsoft.com/office/drawing/2014/main" id="{3C4D681F-912A-46DE-BBC0-2AD4A9192EEF}"/>
              </a:ext>
            </a:extLst>
          </p:cNvPr>
          <p:cNvCxnSpPr>
            <a:cxnSpLocks noChangeShapeType="1"/>
          </p:cNvCxnSpPr>
          <p:nvPr/>
        </p:nvCxnSpPr>
        <p:spPr bwMode="auto">
          <a:xfrm rot="5400000" flipH="1" flipV="1">
            <a:off x="2489200" y="1584325"/>
            <a:ext cx="488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39" name="Straight Connector 16">
            <a:extLst>
              <a:ext uri="{FF2B5EF4-FFF2-40B4-BE49-F238E27FC236}">
                <a16:creationId xmlns:a16="http://schemas.microsoft.com/office/drawing/2014/main" id="{A5659572-5B92-40A0-86B4-B93AE7E063B2}"/>
              </a:ext>
            </a:extLst>
          </p:cNvPr>
          <p:cNvCxnSpPr>
            <a:cxnSpLocks noChangeShapeType="1"/>
          </p:cNvCxnSpPr>
          <p:nvPr/>
        </p:nvCxnSpPr>
        <p:spPr bwMode="auto">
          <a:xfrm>
            <a:off x="2733675" y="1339850"/>
            <a:ext cx="29654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40" name="Straight Connector 18">
            <a:extLst>
              <a:ext uri="{FF2B5EF4-FFF2-40B4-BE49-F238E27FC236}">
                <a16:creationId xmlns:a16="http://schemas.microsoft.com/office/drawing/2014/main" id="{BF878CB9-C6F7-4AC1-A89B-EB8D0844BC09}"/>
              </a:ext>
            </a:extLst>
          </p:cNvPr>
          <p:cNvCxnSpPr>
            <a:cxnSpLocks noChangeShapeType="1"/>
          </p:cNvCxnSpPr>
          <p:nvPr/>
        </p:nvCxnSpPr>
        <p:spPr bwMode="auto">
          <a:xfrm rot="5400000">
            <a:off x="5454651" y="1584325"/>
            <a:ext cx="487362"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41" name="Straight Arrow Connector 20">
            <a:extLst>
              <a:ext uri="{FF2B5EF4-FFF2-40B4-BE49-F238E27FC236}">
                <a16:creationId xmlns:a16="http://schemas.microsoft.com/office/drawing/2014/main" id="{C53F6953-0979-4305-995C-3CB17FCCFE2A}"/>
              </a:ext>
            </a:extLst>
          </p:cNvPr>
          <p:cNvCxnSpPr>
            <a:cxnSpLocks noChangeShapeType="1"/>
          </p:cNvCxnSpPr>
          <p:nvPr/>
        </p:nvCxnSpPr>
        <p:spPr bwMode="auto">
          <a:xfrm flipV="1">
            <a:off x="5699125" y="1828800"/>
            <a:ext cx="530225"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1742" name="Straight Arrow Connector 22">
            <a:extLst>
              <a:ext uri="{FF2B5EF4-FFF2-40B4-BE49-F238E27FC236}">
                <a16:creationId xmlns:a16="http://schemas.microsoft.com/office/drawing/2014/main" id="{E9343E4B-4531-4D4E-8BB8-9EA01DEC95E1}"/>
              </a:ext>
            </a:extLst>
          </p:cNvPr>
          <p:cNvCxnSpPr>
            <a:cxnSpLocks noChangeShapeType="1"/>
          </p:cNvCxnSpPr>
          <p:nvPr/>
        </p:nvCxnSpPr>
        <p:spPr bwMode="auto">
          <a:xfrm rot="16200000" flipH="1">
            <a:off x="4106069" y="3883819"/>
            <a:ext cx="646113"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01743" name="TextBox 23">
            <a:extLst>
              <a:ext uri="{FF2B5EF4-FFF2-40B4-BE49-F238E27FC236}">
                <a16:creationId xmlns:a16="http://schemas.microsoft.com/office/drawing/2014/main" id="{A6ADEBDA-6B5D-45F5-B073-98DC69799B00}"/>
              </a:ext>
            </a:extLst>
          </p:cNvPr>
          <p:cNvSpPr txBox="1">
            <a:spLocks noChangeArrowheads="1"/>
          </p:cNvSpPr>
          <p:nvPr/>
        </p:nvSpPr>
        <p:spPr bwMode="auto">
          <a:xfrm>
            <a:off x="3867150" y="4211638"/>
            <a:ext cx="113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Hit/miss?</a:t>
            </a:r>
          </a:p>
        </p:txBody>
      </p:sp>
      <p:cxnSp>
        <p:nvCxnSpPr>
          <p:cNvPr id="201744" name="Straight Arrow Connector 25">
            <a:extLst>
              <a:ext uri="{FF2B5EF4-FFF2-40B4-BE49-F238E27FC236}">
                <a16:creationId xmlns:a16="http://schemas.microsoft.com/office/drawing/2014/main" id="{681B7C14-E390-4784-BF59-89FE3CD28ECF}"/>
              </a:ext>
            </a:extLst>
          </p:cNvPr>
          <p:cNvCxnSpPr>
            <a:cxnSpLocks noChangeShapeType="1"/>
            <a:stCxn id="201735" idx="2"/>
          </p:cNvCxnSpPr>
          <p:nvPr/>
        </p:nvCxnSpPr>
        <p:spPr bwMode="auto">
          <a:xfrm rot="5400000">
            <a:off x="6839744" y="3883819"/>
            <a:ext cx="646113" cy="95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01745" name="TextBox 26">
            <a:extLst>
              <a:ext uri="{FF2B5EF4-FFF2-40B4-BE49-F238E27FC236}">
                <a16:creationId xmlns:a16="http://schemas.microsoft.com/office/drawing/2014/main" id="{B0840798-9E7A-4E77-9153-6035362B7870}"/>
              </a:ext>
            </a:extLst>
          </p:cNvPr>
          <p:cNvSpPr txBox="1">
            <a:spLocks noChangeArrowheads="1"/>
          </p:cNvSpPr>
          <p:nvPr/>
        </p:nvSpPr>
        <p:spPr bwMode="auto">
          <a:xfrm>
            <a:off x="6845300" y="4211638"/>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a:t>
            </a:r>
          </a:p>
        </p:txBody>
      </p:sp>
    </p:spTree>
    <p:extLst>
      <p:ext uri="{BB962C8B-B14F-4D97-AF65-F5344CB8AC3E}">
        <p14:creationId xmlns:p14="http://schemas.microsoft.com/office/powerpoint/2010/main" val="3528191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0">
                                            <p:txEl>
                                              <p:pRg st="9" end="9"/>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70">
                                            <p:txEl>
                                              <p:pRg st="10" end="1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70">
                                            <p:txEl>
                                              <p:pRg st="11" end="1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9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a:extLst>
              <a:ext uri="{FF2B5EF4-FFF2-40B4-BE49-F238E27FC236}">
                <a16:creationId xmlns:a16="http://schemas.microsoft.com/office/drawing/2014/main" id="{E7370765-690C-4FBC-8777-42BDBBC93DAA}"/>
              </a:ext>
            </a:extLst>
          </p:cNvPr>
          <p:cNvSpPr>
            <a:spLocks noGrp="1"/>
          </p:cNvSpPr>
          <p:nvPr>
            <p:ph type="title"/>
          </p:nvPr>
        </p:nvSpPr>
        <p:spPr/>
        <p:txBody>
          <a:bodyPr/>
          <a:lstStyle/>
          <a:p>
            <a:r>
              <a:rPr lang="en-US" altLang="en-US">
                <a:ea typeface="ＭＳ Ｐゴシック" panose="020B0600070205080204" pitchFamily="34" charset="-128"/>
              </a:rPr>
              <a:t>A Basic Hardware Cache Design</a:t>
            </a:r>
          </a:p>
        </p:txBody>
      </p:sp>
      <p:sp>
        <p:nvSpPr>
          <p:cNvPr id="3" name="Content Placeholder 2">
            <a:extLst>
              <a:ext uri="{FF2B5EF4-FFF2-40B4-BE49-F238E27FC236}">
                <a16:creationId xmlns:a16="http://schemas.microsoft.com/office/drawing/2014/main" id="{75FC36E9-B5CF-4C80-B39C-FDC0604E3321}"/>
              </a:ext>
            </a:extLst>
          </p:cNvPr>
          <p:cNvSpPr>
            <a:spLocks noGrp="1"/>
          </p:cNvSpPr>
          <p:nvPr>
            <p:ph idx="1"/>
          </p:nvPr>
        </p:nvSpPr>
        <p:spPr>
          <a:xfrm>
            <a:off x="381000" y="1339169"/>
            <a:ext cx="8610600" cy="5194300"/>
          </a:xfrm>
        </p:spPr>
        <p:txBody>
          <a:bodyPr/>
          <a:lstStyle/>
          <a:p>
            <a:r>
              <a:rPr lang="en-US" altLang="en-US" dirty="0">
                <a:ea typeface="ＭＳ Ｐゴシック" panose="020B0600070205080204" pitchFamily="34" charset="-128"/>
              </a:rPr>
              <a:t>We will start with a basic hardware cache design</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Then, we will examine a multitude of ideas to make it better</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202755" name="Slide Number Placeholder 3">
            <a:extLst>
              <a:ext uri="{FF2B5EF4-FFF2-40B4-BE49-F238E27FC236}">
                <a16:creationId xmlns:a16="http://schemas.microsoft.com/office/drawing/2014/main" id="{A560AAD5-43BE-4659-8835-93EB316CC7F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4AF8546-8E71-4085-9BD4-984BCE5B68DE}" type="slidenum">
              <a:rPr lang="en-US" altLang="en-US" sz="1600">
                <a:solidFill>
                  <a:srgbClr val="000000"/>
                </a:solidFill>
                <a:latin typeface="Garamond" panose="02020404030301010803" pitchFamily="18" charset="0"/>
              </a:rPr>
              <a:pPr eaLnBrk="1" hangingPunct="1">
                <a:spcBef>
                  <a:spcPct val="0"/>
                </a:spcBef>
                <a:buClrTx/>
                <a:buSzTx/>
                <a:buFontTx/>
                <a:buNone/>
              </a:pPr>
              <a:t>38</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287308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a:extLst>
              <a:ext uri="{FF2B5EF4-FFF2-40B4-BE49-F238E27FC236}">
                <a16:creationId xmlns:a16="http://schemas.microsoft.com/office/drawing/2014/main" id="{680C583F-CA7F-4115-9CD0-A855E57D272A}"/>
              </a:ext>
            </a:extLst>
          </p:cNvPr>
          <p:cNvSpPr>
            <a:spLocks noGrp="1"/>
          </p:cNvSpPr>
          <p:nvPr>
            <p:ph type="title"/>
          </p:nvPr>
        </p:nvSpPr>
        <p:spPr>
          <a:xfrm>
            <a:off x="457200" y="68149"/>
            <a:ext cx="8229600" cy="1143000"/>
          </a:xfrm>
        </p:spPr>
        <p:txBody>
          <a:bodyPr/>
          <a:lstStyle/>
          <a:p>
            <a:r>
              <a:rPr lang="en-US" altLang="en-US" dirty="0">
                <a:ea typeface="ＭＳ Ｐゴシック" panose="020B0600070205080204" pitchFamily="34" charset="-128"/>
              </a:rPr>
              <a:t>Blocks and Addressing the Cache</a:t>
            </a:r>
          </a:p>
        </p:txBody>
      </p:sp>
      <p:sp>
        <p:nvSpPr>
          <p:cNvPr id="84994" name="Content Placeholder 2">
            <a:extLst>
              <a:ext uri="{FF2B5EF4-FFF2-40B4-BE49-F238E27FC236}">
                <a16:creationId xmlns:a16="http://schemas.microsoft.com/office/drawing/2014/main" id="{C87B75C3-6F6F-425B-BEB9-F1AF09D4F169}"/>
              </a:ext>
            </a:extLst>
          </p:cNvPr>
          <p:cNvSpPr>
            <a:spLocks noGrp="1"/>
          </p:cNvSpPr>
          <p:nvPr>
            <p:ph idx="1"/>
          </p:nvPr>
        </p:nvSpPr>
        <p:spPr>
          <a:xfrm>
            <a:off x="228600" y="1186600"/>
            <a:ext cx="8839200" cy="5194300"/>
          </a:xfrm>
        </p:spPr>
        <p:txBody>
          <a:bodyPr>
            <a:normAutofit fontScale="85000" lnSpcReduction="20000"/>
          </a:bodyPr>
          <a:lstStyle/>
          <a:p>
            <a:pPr>
              <a:buFont typeface="Wingdings" charset="0"/>
              <a:buChar char="n"/>
              <a:defRPr/>
            </a:pPr>
            <a:r>
              <a:rPr lang="en-US" dirty="0">
                <a:solidFill>
                  <a:srgbClr val="0000FF"/>
                </a:solidFill>
              </a:rPr>
              <a:t>Memory is logically divided into fixed-size blocks</a:t>
            </a:r>
          </a:p>
          <a:p>
            <a:pPr>
              <a:buFont typeface="Wingdings" charset="0"/>
              <a:buChar char="n"/>
              <a:defRPr/>
            </a:pPr>
            <a:endParaRPr lang="en-US" sz="1600" dirty="0"/>
          </a:p>
          <a:p>
            <a:pPr>
              <a:buFont typeface="Wingdings" charset="0"/>
              <a:buChar char="n"/>
              <a:defRPr/>
            </a:pPr>
            <a:r>
              <a:rPr lang="en-US" dirty="0"/>
              <a:t>Each block maps to a location in the cache, determined by the </a:t>
            </a:r>
            <a:r>
              <a:rPr lang="en-US" dirty="0">
                <a:solidFill>
                  <a:srgbClr val="0000FF"/>
                </a:solidFill>
              </a:rPr>
              <a:t>index bits </a:t>
            </a:r>
            <a:r>
              <a:rPr lang="en-US" dirty="0"/>
              <a:t>in the address</a:t>
            </a:r>
          </a:p>
          <a:p>
            <a:pPr lvl="1">
              <a:buFont typeface="Wingdings" charset="0"/>
              <a:buChar char="q"/>
              <a:defRPr/>
            </a:pPr>
            <a:r>
              <a:rPr lang="en-US" dirty="0">
                <a:ea typeface="ＭＳ Ｐゴシック" charset="0"/>
              </a:rPr>
              <a:t>used to index into the tag and data stores </a:t>
            </a:r>
          </a:p>
          <a:p>
            <a:pPr>
              <a:buFont typeface="Wingdings" charset="0"/>
              <a:buChar char="n"/>
              <a:defRPr/>
            </a:pPr>
            <a:endParaRPr lang="en-US" dirty="0"/>
          </a:p>
          <a:p>
            <a:pPr>
              <a:buFont typeface="Wingdings" charset="0"/>
              <a:buChar char="n"/>
              <a:defRPr/>
            </a:pPr>
            <a:r>
              <a:rPr lang="en-US" dirty="0"/>
              <a:t>Cache access: </a:t>
            </a:r>
          </a:p>
          <a:p>
            <a:pPr marL="344487" lvl="1" indent="0">
              <a:buFont typeface="Wingdings" charset="0"/>
              <a:buNone/>
              <a:defRPr/>
            </a:pPr>
            <a:r>
              <a:rPr lang="en-US" dirty="0"/>
              <a:t>1) index into the tag and data stores with index bits in address </a:t>
            </a:r>
          </a:p>
          <a:p>
            <a:pPr marL="344487" lvl="1" indent="0">
              <a:buFont typeface="Wingdings" charset="0"/>
              <a:buNone/>
              <a:defRPr/>
            </a:pPr>
            <a:r>
              <a:rPr lang="en-US" dirty="0"/>
              <a:t>2) check valid bit in tag store</a:t>
            </a:r>
          </a:p>
          <a:p>
            <a:pPr marL="344487" lvl="1" indent="0">
              <a:buFont typeface="Wingdings" charset="0"/>
              <a:buNone/>
              <a:defRPr/>
            </a:pPr>
            <a:r>
              <a:rPr lang="en-US" dirty="0"/>
              <a:t>3) compare tag bits in address with the stored tag in tag store</a:t>
            </a:r>
          </a:p>
          <a:p>
            <a:pPr>
              <a:buFont typeface="Wingdings" charset="0"/>
              <a:buChar char="n"/>
              <a:defRPr/>
            </a:pPr>
            <a:endParaRPr lang="en-US" dirty="0"/>
          </a:p>
          <a:p>
            <a:pPr>
              <a:buFont typeface="Wingdings" charset="0"/>
              <a:buChar char="n"/>
              <a:defRPr/>
            </a:pPr>
            <a:r>
              <a:rPr lang="en-US" dirty="0"/>
              <a:t>If a block is in the cache (cache hit), </a:t>
            </a:r>
            <a:r>
              <a:rPr lang="en-US" dirty="0">
                <a:solidFill>
                  <a:srgbClr val="0000FF"/>
                </a:solidFill>
              </a:rPr>
              <a:t>the stored tag should be valid and match the tag of the block</a:t>
            </a:r>
          </a:p>
        </p:txBody>
      </p:sp>
      <p:sp>
        <p:nvSpPr>
          <p:cNvPr id="203779" name="Slide Number Placeholder 3">
            <a:extLst>
              <a:ext uri="{FF2B5EF4-FFF2-40B4-BE49-F238E27FC236}">
                <a16:creationId xmlns:a16="http://schemas.microsoft.com/office/drawing/2014/main" id="{FF30642D-6074-476F-9435-BBA1C50753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206F2B1C-194E-4E13-9268-D8EE341B5A9D}" type="slidenum">
              <a:rPr lang="en-US" altLang="en-US" sz="1600">
                <a:solidFill>
                  <a:srgbClr val="000000"/>
                </a:solidFill>
                <a:latin typeface="Garamond" panose="02020404030301010803" pitchFamily="18" charset="0"/>
              </a:rPr>
              <a:pPr eaLnBrk="1" hangingPunct="1">
                <a:spcBef>
                  <a:spcPct val="0"/>
                </a:spcBef>
                <a:buClrTx/>
                <a:buSzTx/>
                <a:buFontTx/>
                <a:buNone/>
              </a:pPr>
              <a:t>39</a:t>
            </a:fld>
            <a:endParaRPr lang="en-US" altLang="en-US" sz="1600">
              <a:solidFill>
                <a:srgbClr val="000000"/>
              </a:solidFill>
              <a:latin typeface="Garamond" panose="02020404030301010803" pitchFamily="18" charset="0"/>
            </a:endParaRPr>
          </a:p>
        </p:txBody>
      </p:sp>
      <p:sp>
        <p:nvSpPr>
          <p:cNvPr id="84996" name="Rectangle 71">
            <a:extLst>
              <a:ext uri="{FF2B5EF4-FFF2-40B4-BE49-F238E27FC236}">
                <a16:creationId xmlns:a16="http://schemas.microsoft.com/office/drawing/2014/main" id="{4C204D6F-C7E6-4183-AEBB-5FEE9B4D7EAC}"/>
              </a:ext>
            </a:extLst>
          </p:cNvPr>
          <p:cNvSpPr>
            <a:spLocks noChangeArrowheads="1"/>
          </p:cNvSpPr>
          <p:nvPr/>
        </p:nvSpPr>
        <p:spPr bwMode="auto">
          <a:xfrm>
            <a:off x="6691313" y="2886075"/>
            <a:ext cx="1477962"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4997" name="TextBox 72">
            <a:extLst>
              <a:ext uri="{FF2B5EF4-FFF2-40B4-BE49-F238E27FC236}">
                <a16:creationId xmlns:a16="http://schemas.microsoft.com/office/drawing/2014/main" id="{ACB33215-5B13-456D-B22D-698DA5863F60}"/>
              </a:ext>
            </a:extLst>
          </p:cNvPr>
          <p:cNvSpPr txBox="1">
            <a:spLocks noChangeArrowheads="1"/>
          </p:cNvSpPr>
          <p:nvPr/>
        </p:nvSpPr>
        <p:spPr bwMode="auto">
          <a:xfrm>
            <a:off x="7580313" y="3273425"/>
            <a:ext cx="1222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8-bit address</a:t>
            </a:r>
          </a:p>
        </p:txBody>
      </p:sp>
      <p:cxnSp>
        <p:nvCxnSpPr>
          <p:cNvPr id="84998" name="Straight Connector 74">
            <a:extLst>
              <a:ext uri="{FF2B5EF4-FFF2-40B4-BE49-F238E27FC236}">
                <a16:creationId xmlns:a16="http://schemas.microsoft.com/office/drawing/2014/main" id="{6AB4AA8E-5A48-48D2-88B0-E073B6C15145}"/>
              </a:ext>
            </a:extLst>
          </p:cNvPr>
          <p:cNvCxnSpPr>
            <a:cxnSpLocks noChangeShapeType="1"/>
          </p:cNvCxnSpPr>
          <p:nvPr/>
        </p:nvCxnSpPr>
        <p:spPr bwMode="auto">
          <a:xfrm rot="5400000">
            <a:off x="7461250" y="3052762"/>
            <a:ext cx="33178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4999" name="Straight Connector 75">
            <a:extLst>
              <a:ext uri="{FF2B5EF4-FFF2-40B4-BE49-F238E27FC236}">
                <a16:creationId xmlns:a16="http://schemas.microsoft.com/office/drawing/2014/main" id="{A6D7DE0C-A9EC-4F7D-986B-4010BF52A534}"/>
              </a:ext>
            </a:extLst>
          </p:cNvPr>
          <p:cNvCxnSpPr>
            <a:cxnSpLocks noChangeShapeType="1"/>
          </p:cNvCxnSpPr>
          <p:nvPr/>
        </p:nvCxnSpPr>
        <p:spPr bwMode="auto">
          <a:xfrm rot="5400000">
            <a:off x="6925469" y="3051969"/>
            <a:ext cx="3333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00" name="TextBox 78">
            <a:extLst>
              <a:ext uri="{FF2B5EF4-FFF2-40B4-BE49-F238E27FC236}">
                <a16:creationId xmlns:a16="http://schemas.microsoft.com/office/drawing/2014/main" id="{E13DF367-AD1B-4AE8-BD88-1D8CD727E105}"/>
              </a:ext>
            </a:extLst>
          </p:cNvPr>
          <p:cNvSpPr txBox="1">
            <a:spLocks noChangeArrowheads="1"/>
          </p:cNvSpPr>
          <p:nvPr/>
        </p:nvSpPr>
        <p:spPr bwMode="auto">
          <a:xfrm>
            <a:off x="6586538" y="2535237"/>
            <a:ext cx="43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tag</a:t>
            </a:r>
          </a:p>
        </p:txBody>
      </p:sp>
      <p:sp>
        <p:nvSpPr>
          <p:cNvPr id="85001" name="TextBox 80">
            <a:extLst>
              <a:ext uri="{FF2B5EF4-FFF2-40B4-BE49-F238E27FC236}">
                <a16:creationId xmlns:a16="http://schemas.microsoft.com/office/drawing/2014/main" id="{E495ADA4-99EC-4F81-B623-B3744A153E2E}"/>
              </a:ext>
            </a:extLst>
          </p:cNvPr>
          <p:cNvSpPr txBox="1">
            <a:spLocks noChangeArrowheads="1"/>
          </p:cNvSpPr>
          <p:nvPr/>
        </p:nvSpPr>
        <p:spPr bwMode="auto">
          <a:xfrm>
            <a:off x="7046913" y="254952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index</a:t>
            </a:r>
          </a:p>
        </p:txBody>
      </p:sp>
      <p:sp>
        <p:nvSpPr>
          <p:cNvPr id="85002" name="TextBox 81">
            <a:extLst>
              <a:ext uri="{FF2B5EF4-FFF2-40B4-BE49-F238E27FC236}">
                <a16:creationId xmlns:a16="http://schemas.microsoft.com/office/drawing/2014/main" id="{D961CBCE-43BA-406A-83E9-2A229E41965C}"/>
              </a:ext>
            </a:extLst>
          </p:cNvPr>
          <p:cNvSpPr txBox="1">
            <a:spLocks noChangeArrowheads="1"/>
          </p:cNvSpPr>
          <p:nvPr/>
        </p:nvSpPr>
        <p:spPr bwMode="auto">
          <a:xfrm>
            <a:off x="7659688" y="2549525"/>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sp>
        <p:nvSpPr>
          <p:cNvPr id="85003" name="TextBox 82">
            <a:extLst>
              <a:ext uri="{FF2B5EF4-FFF2-40B4-BE49-F238E27FC236}">
                <a16:creationId xmlns:a16="http://schemas.microsoft.com/office/drawing/2014/main" id="{827EAF5C-C56D-4439-9279-C971640DD554}"/>
              </a:ext>
            </a:extLst>
          </p:cNvPr>
          <p:cNvSpPr txBox="1">
            <a:spLocks noChangeArrowheads="1"/>
          </p:cNvSpPr>
          <p:nvPr/>
        </p:nvSpPr>
        <p:spPr bwMode="auto">
          <a:xfrm>
            <a:off x="7626350" y="288607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5004" name="TextBox 83">
            <a:extLst>
              <a:ext uri="{FF2B5EF4-FFF2-40B4-BE49-F238E27FC236}">
                <a16:creationId xmlns:a16="http://schemas.microsoft.com/office/drawing/2014/main" id="{F01B60E5-1BF4-4510-8302-5FB5242FC14A}"/>
              </a:ext>
            </a:extLst>
          </p:cNvPr>
          <p:cNvSpPr txBox="1">
            <a:spLocks noChangeArrowheads="1"/>
          </p:cNvSpPr>
          <p:nvPr/>
        </p:nvSpPr>
        <p:spPr bwMode="auto">
          <a:xfrm>
            <a:off x="7092950" y="2884487"/>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5005" name="TextBox 84">
            <a:extLst>
              <a:ext uri="{FF2B5EF4-FFF2-40B4-BE49-F238E27FC236}">
                <a16:creationId xmlns:a16="http://schemas.microsoft.com/office/drawing/2014/main" id="{1F2B7B49-48A6-416C-B555-BF0C9F7F2BC1}"/>
              </a:ext>
            </a:extLst>
          </p:cNvPr>
          <p:cNvSpPr txBox="1">
            <a:spLocks noChangeArrowheads="1"/>
          </p:cNvSpPr>
          <p:nvPr/>
        </p:nvSpPr>
        <p:spPr bwMode="auto">
          <a:xfrm>
            <a:off x="6691313" y="2901950"/>
            <a:ext cx="382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2b</a:t>
            </a:r>
          </a:p>
        </p:txBody>
      </p:sp>
    </p:spTree>
    <p:extLst>
      <p:ext uri="{BB962C8B-B14F-4D97-AF65-F5344CB8AC3E}">
        <p14:creationId xmlns:p14="http://schemas.microsoft.com/office/powerpoint/2010/main" val="1556339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9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0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0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0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0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0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4994">
                                            <p:txEl>
                                              <p:pRg st="8" end="8"/>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499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p:bldP spid="85000" grpId="0"/>
      <p:bldP spid="85001" grpId="0"/>
      <p:bldP spid="85002" grpId="0"/>
      <p:bldP spid="85003" grpId="0"/>
      <p:bldP spid="85004" grpId="0"/>
      <p:bldP spid="850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a:extLst>
              <a:ext uri="{FF2B5EF4-FFF2-40B4-BE49-F238E27FC236}">
                <a16:creationId xmlns:a16="http://schemas.microsoft.com/office/drawing/2014/main" id="{3E075E87-953A-4195-809D-64CC862CBFE3}"/>
              </a:ext>
            </a:extLst>
          </p:cNvPr>
          <p:cNvSpPr>
            <a:spLocks noGrp="1"/>
          </p:cNvSpPr>
          <p:nvPr>
            <p:ph type="title"/>
          </p:nvPr>
        </p:nvSpPr>
        <p:spPr/>
        <p:txBody>
          <a:bodyPr/>
          <a:lstStyle/>
          <a:p>
            <a:r>
              <a:rPr lang="en-US" altLang="en-US" dirty="0">
                <a:ea typeface="ＭＳ Ｐゴシック" panose="020B0600070205080204" pitchFamily="34" charset="-128"/>
              </a:rPr>
              <a:t>Memory (Programmer’s View) </a:t>
            </a:r>
          </a:p>
        </p:txBody>
      </p:sp>
      <p:sp>
        <p:nvSpPr>
          <p:cNvPr id="163842" name="Slide Number Placeholder 3">
            <a:extLst>
              <a:ext uri="{FF2B5EF4-FFF2-40B4-BE49-F238E27FC236}">
                <a16:creationId xmlns:a16="http://schemas.microsoft.com/office/drawing/2014/main" id="{9F22F250-50FC-413D-8612-57CE4193520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D6A8EE2F-609D-4575-BAAE-62A2C18BF745}" type="slidenum">
              <a:rPr lang="en-US" altLang="en-US" sz="1600">
                <a:solidFill>
                  <a:srgbClr val="000000"/>
                </a:solidFill>
                <a:latin typeface="Garamond" panose="02020404030301010803" pitchFamily="18" charset="0"/>
              </a:rPr>
              <a:pPr eaLnBrk="1" hangingPunct="1">
                <a:spcBef>
                  <a:spcPct val="0"/>
                </a:spcBef>
                <a:buClrTx/>
                <a:buSzTx/>
                <a:buFontTx/>
                <a:buNone/>
              </a:pPr>
              <a:t>4</a:t>
            </a:fld>
            <a:endParaRPr lang="en-US" altLang="en-US" sz="1600">
              <a:solidFill>
                <a:srgbClr val="000000"/>
              </a:solidFill>
              <a:latin typeface="Garamond" panose="02020404030301010803" pitchFamily="18" charset="0"/>
            </a:endParaRPr>
          </a:p>
        </p:txBody>
      </p:sp>
      <p:pic>
        <p:nvPicPr>
          <p:cNvPr id="163843" name="Picture 5">
            <a:extLst>
              <a:ext uri="{FF2B5EF4-FFF2-40B4-BE49-F238E27FC236}">
                <a16:creationId xmlns:a16="http://schemas.microsoft.com/office/drawing/2014/main" id="{6624D19C-3ACC-455D-98D3-78D91BF8BF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1465943"/>
            <a:ext cx="70231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3087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a:extLst>
              <a:ext uri="{FF2B5EF4-FFF2-40B4-BE49-F238E27FC236}">
                <a16:creationId xmlns:a16="http://schemas.microsoft.com/office/drawing/2014/main" id="{3DDCE32C-BDDE-4E85-98BE-841152592DFA}"/>
              </a:ext>
            </a:extLst>
          </p:cNvPr>
          <p:cNvSpPr>
            <a:spLocks noGrp="1"/>
          </p:cNvSpPr>
          <p:nvPr>
            <p:ph type="title"/>
          </p:nvPr>
        </p:nvSpPr>
        <p:spPr>
          <a:xfrm>
            <a:off x="228600" y="152400"/>
            <a:ext cx="8610600" cy="871538"/>
          </a:xfrm>
        </p:spPr>
        <p:txBody>
          <a:bodyPr>
            <a:normAutofit fontScale="90000"/>
          </a:bodyPr>
          <a:lstStyle/>
          <a:p>
            <a:r>
              <a:rPr lang="en-US" altLang="en-US" sz="3600">
                <a:ea typeface="ＭＳ Ｐゴシック" panose="020B0600070205080204" pitchFamily="34" charset="-128"/>
              </a:rPr>
              <a:t>Direct-Mapped Cache: Placement and Access</a:t>
            </a:r>
          </a:p>
        </p:txBody>
      </p:sp>
      <p:sp>
        <p:nvSpPr>
          <p:cNvPr id="82946" name="Content Placeholder 2">
            <a:extLst>
              <a:ext uri="{FF2B5EF4-FFF2-40B4-BE49-F238E27FC236}">
                <a16:creationId xmlns:a16="http://schemas.microsoft.com/office/drawing/2014/main" id="{4DF91514-B34D-4B8D-8750-CAE62FF2A7A8}"/>
              </a:ext>
            </a:extLst>
          </p:cNvPr>
          <p:cNvSpPr>
            <a:spLocks noGrp="1"/>
          </p:cNvSpPr>
          <p:nvPr>
            <p:ph idx="1"/>
          </p:nvPr>
        </p:nvSpPr>
        <p:spPr>
          <a:xfrm>
            <a:off x="2114550" y="996950"/>
            <a:ext cx="6796088" cy="1531938"/>
          </a:xfrm>
        </p:spPr>
        <p:txBody>
          <a:bodyPr>
            <a:normAutofit fontScale="25000" lnSpcReduction="20000"/>
          </a:bodyPr>
          <a:lstStyle/>
          <a:p>
            <a:r>
              <a:rPr lang="en-US" altLang="en-US" sz="9600" dirty="0">
                <a:ea typeface="ＭＳ Ｐゴシック" panose="020B0600070205080204" pitchFamily="34" charset="-128"/>
              </a:rPr>
              <a:t>Assume byte-addressable memory: 256 bytes, 8-byte blocks </a:t>
            </a:r>
            <a:r>
              <a:rPr lang="en-US" altLang="en-US" sz="9600" dirty="0">
                <a:ea typeface="ＭＳ Ｐゴシック" panose="020B0600070205080204" pitchFamily="34" charset="-128"/>
                <a:sym typeface="Wingdings" panose="05000000000000000000" pitchFamily="2" charset="2"/>
              </a:rPr>
              <a:t> 32 blocks</a:t>
            </a:r>
          </a:p>
          <a:p>
            <a:r>
              <a:rPr lang="en-US" altLang="en-US" sz="9600" dirty="0">
                <a:ea typeface="ＭＳ Ｐゴシック" panose="020B0600070205080204" pitchFamily="34" charset="-128"/>
                <a:sym typeface="Wingdings" panose="05000000000000000000" pitchFamily="2" charset="2"/>
              </a:rPr>
              <a:t>Assume cache: 64 bytes, 8 blocks</a:t>
            </a:r>
          </a:p>
          <a:p>
            <a:pPr lvl="1"/>
            <a:r>
              <a:rPr lang="en-US" altLang="en-US" sz="8000" dirty="0">
                <a:solidFill>
                  <a:srgbClr val="FF0000"/>
                </a:solidFill>
                <a:ea typeface="ＭＳ Ｐゴシック" panose="020B0600070205080204" pitchFamily="34" charset="-128"/>
                <a:sym typeface="Wingdings" panose="05000000000000000000" pitchFamily="2" charset="2"/>
              </a:rPr>
              <a:t>Direct-mapped: A block can go to only one location</a:t>
            </a: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8000" dirty="0">
              <a:solidFill>
                <a:srgbClr val="FF0000"/>
              </a:solidFill>
              <a:ea typeface="ＭＳ Ｐゴシック" panose="020B0600070205080204" pitchFamily="34" charset="-128"/>
              <a:sym typeface="Wingdings" panose="05000000000000000000" pitchFamily="2" charset="2"/>
            </a:endParaRPr>
          </a:p>
          <a:p>
            <a:pPr lvl="1"/>
            <a:r>
              <a:rPr lang="en-US" altLang="en-US" sz="8000" dirty="0">
                <a:solidFill>
                  <a:srgbClr val="FF0000"/>
                </a:solidFill>
                <a:ea typeface="ＭＳ Ｐゴシック" panose="020B0600070205080204" pitchFamily="34" charset="-128"/>
                <a:sym typeface="Wingdings" panose="05000000000000000000" pitchFamily="2" charset="2"/>
              </a:rPr>
              <a:t>Addresses with same index contend for the same location: Cause conflict misses</a:t>
            </a:r>
            <a:endParaRPr lang="en-US" altLang="en-US" sz="8000" dirty="0">
              <a:solidFill>
                <a:srgbClr val="FF0000"/>
              </a:solidFill>
              <a:ea typeface="ＭＳ Ｐゴシック" panose="020B0600070205080204" pitchFamily="34" charset="-128"/>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96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a:p>
            <a:pPr lvl="1"/>
            <a:endParaRPr lang="en-US" altLang="en-US" sz="2000" dirty="0">
              <a:solidFill>
                <a:srgbClr val="FF0000"/>
              </a:solidFill>
              <a:ea typeface="ＭＳ Ｐゴシック" panose="020B0600070205080204" pitchFamily="34" charset="-128"/>
              <a:sym typeface="Wingdings" panose="05000000000000000000" pitchFamily="2" charset="2"/>
            </a:endParaRPr>
          </a:p>
        </p:txBody>
      </p:sp>
      <p:sp>
        <p:nvSpPr>
          <p:cNvPr id="204803" name="Slide Number Placeholder 3">
            <a:extLst>
              <a:ext uri="{FF2B5EF4-FFF2-40B4-BE49-F238E27FC236}">
                <a16:creationId xmlns:a16="http://schemas.microsoft.com/office/drawing/2014/main" id="{7F8C962C-3FE9-466A-91A3-F6BA81FCD8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5C9BDC7E-8011-47E7-9CAB-091CBBD0F1AD}" type="slidenum">
              <a:rPr lang="en-US" altLang="en-US" sz="1600">
                <a:solidFill>
                  <a:srgbClr val="000000"/>
                </a:solidFill>
                <a:latin typeface="Garamond" panose="02020404030301010803" pitchFamily="18" charset="0"/>
              </a:rPr>
              <a:pPr eaLnBrk="1" hangingPunct="1">
                <a:spcBef>
                  <a:spcPct val="0"/>
                </a:spcBef>
                <a:buClrTx/>
                <a:buSzTx/>
                <a:buFontTx/>
                <a:buNone/>
              </a:pPr>
              <a:t>40</a:t>
            </a:fld>
            <a:endParaRPr lang="en-US" altLang="en-US" sz="1600">
              <a:solidFill>
                <a:srgbClr val="000000"/>
              </a:solidFill>
              <a:latin typeface="Garamond" panose="02020404030301010803" pitchFamily="18" charset="0"/>
            </a:endParaRPr>
          </a:p>
        </p:txBody>
      </p:sp>
      <p:grpSp>
        <p:nvGrpSpPr>
          <p:cNvPr id="82948" name="Group 50">
            <a:extLst>
              <a:ext uri="{FF2B5EF4-FFF2-40B4-BE49-F238E27FC236}">
                <a16:creationId xmlns:a16="http://schemas.microsoft.com/office/drawing/2014/main" id="{C926B70E-7DC5-456A-97A0-2E494CAE7139}"/>
              </a:ext>
            </a:extLst>
          </p:cNvPr>
          <p:cNvGrpSpPr>
            <a:grpSpLocks/>
          </p:cNvGrpSpPr>
          <p:nvPr/>
        </p:nvGrpSpPr>
        <p:grpSpPr bwMode="auto">
          <a:xfrm>
            <a:off x="369888" y="1023938"/>
            <a:ext cx="1477962" cy="5356225"/>
            <a:chOff x="369455" y="1171281"/>
            <a:chExt cx="1477818" cy="5357096"/>
          </a:xfrm>
        </p:grpSpPr>
        <p:grpSp>
          <p:nvGrpSpPr>
            <p:cNvPr id="204856" name="Group 48">
              <a:extLst>
                <a:ext uri="{FF2B5EF4-FFF2-40B4-BE49-F238E27FC236}">
                  <a16:creationId xmlns:a16="http://schemas.microsoft.com/office/drawing/2014/main" id="{3C62C95A-1A4F-4574-A5FA-9D301B9BEFC1}"/>
                </a:ext>
              </a:extLst>
            </p:cNvPr>
            <p:cNvGrpSpPr>
              <a:grpSpLocks/>
            </p:cNvGrpSpPr>
            <p:nvPr/>
          </p:nvGrpSpPr>
          <p:grpSpPr bwMode="auto">
            <a:xfrm>
              <a:off x="369455" y="1171281"/>
              <a:ext cx="1477818" cy="2678548"/>
              <a:chOff x="554182" y="1985841"/>
              <a:chExt cx="1477818" cy="2678548"/>
            </a:xfrm>
          </p:grpSpPr>
          <p:grpSp>
            <p:nvGrpSpPr>
              <p:cNvPr id="204880" name="Group 14">
                <a:extLst>
                  <a:ext uri="{FF2B5EF4-FFF2-40B4-BE49-F238E27FC236}">
                    <a16:creationId xmlns:a16="http://schemas.microsoft.com/office/drawing/2014/main" id="{57013CEB-6CCE-454F-B471-AED136BBA624}"/>
                  </a:ext>
                </a:extLst>
              </p:cNvPr>
              <p:cNvGrpSpPr>
                <a:grpSpLocks/>
              </p:cNvGrpSpPr>
              <p:nvPr/>
            </p:nvGrpSpPr>
            <p:grpSpPr bwMode="auto">
              <a:xfrm>
                <a:off x="554182" y="1985841"/>
                <a:ext cx="1477818" cy="1339274"/>
                <a:chOff x="554182" y="2567709"/>
                <a:chExt cx="1477818" cy="1339274"/>
              </a:xfrm>
            </p:grpSpPr>
            <p:grpSp>
              <p:nvGrpSpPr>
                <p:cNvPr id="204892" name="Group 8">
                  <a:extLst>
                    <a:ext uri="{FF2B5EF4-FFF2-40B4-BE49-F238E27FC236}">
                      <a16:creationId xmlns:a16="http://schemas.microsoft.com/office/drawing/2014/main" id="{97A5E810-1A32-47C6-9A49-FA2A1133944F}"/>
                    </a:ext>
                  </a:extLst>
                </p:cNvPr>
                <p:cNvGrpSpPr>
                  <a:grpSpLocks/>
                </p:cNvGrpSpPr>
                <p:nvPr/>
              </p:nvGrpSpPr>
              <p:grpSpPr bwMode="auto">
                <a:xfrm>
                  <a:off x="554182" y="2567709"/>
                  <a:ext cx="1477818" cy="669637"/>
                  <a:chOff x="554182" y="2567709"/>
                  <a:chExt cx="1477818" cy="669637"/>
                </a:xfrm>
              </p:grpSpPr>
              <p:sp>
                <p:nvSpPr>
                  <p:cNvPr id="204898" name="Rectangle 4">
                    <a:extLst>
                      <a:ext uri="{FF2B5EF4-FFF2-40B4-BE49-F238E27FC236}">
                        <a16:creationId xmlns:a16="http://schemas.microsoft.com/office/drawing/2014/main" id="{9F0B0F4A-3C7C-427A-8538-5E445B4987AC}"/>
                      </a:ext>
                    </a:extLst>
                  </p:cNvPr>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FF0000"/>
                      </a:solidFill>
                      <a:latin typeface="Arial" panose="020B0604020202020204" pitchFamily="34" charset="0"/>
                    </a:endParaRPr>
                  </a:p>
                </p:txBody>
              </p:sp>
              <p:sp>
                <p:nvSpPr>
                  <p:cNvPr id="204899" name="Rectangle 5">
                    <a:extLst>
                      <a:ext uri="{FF2B5EF4-FFF2-40B4-BE49-F238E27FC236}">
                        <a16:creationId xmlns:a16="http://schemas.microsoft.com/office/drawing/2014/main" id="{9D842640-17E9-45BC-85A2-282F3CCC3068}"/>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900" name="Rectangle 6">
                    <a:extLst>
                      <a:ext uri="{FF2B5EF4-FFF2-40B4-BE49-F238E27FC236}">
                        <a16:creationId xmlns:a16="http://schemas.microsoft.com/office/drawing/2014/main" id="{017B45BB-2028-4708-8544-C796BEB3ADF1}"/>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901" name="Rectangle 7">
                    <a:extLst>
                      <a:ext uri="{FF2B5EF4-FFF2-40B4-BE49-F238E27FC236}">
                        <a16:creationId xmlns:a16="http://schemas.microsoft.com/office/drawing/2014/main" id="{77713BD3-8C12-45C3-83AA-C8B7ED242473}"/>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nvGrpSpPr>
                <p:cNvPr id="204893" name="Group 9">
                  <a:extLst>
                    <a:ext uri="{FF2B5EF4-FFF2-40B4-BE49-F238E27FC236}">
                      <a16:creationId xmlns:a16="http://schemas.microsoft.com/office/drawing/2014/main" id="{E87FFB87-8193-4237-959E-C106AC9F014C}"/>
                    </a:ext>
                  </a:extLst>
                </p:cNvPr>
                <p:cNvGrpSpPr>
                  <a:grpSpLocks/>
                </p:cNvGrpSpPr>
                <p:nvPr/>
              </p:nvGrpSpPr>
              <p:grpSpPr bwMode="auto">
                <a:xfrm>
                  <a:off x="554182" y="3237346"/>
                  <a:ext cx="1477818" cy="669637"/>
                  <a:chOff x="554182" y="2567709"/>
                  <a:chExt cx="1477818" cy="669637"/>
                </a:xfrm>
              </p:grpSpPr>
              <p:sp>
                <p:nvSpPr>
                  <p:cNvPr id="204894" name="Rectangle 10">
                    <a:extLst>
                      <a:ext uri="{FF2B5EF4-FFF2-40B4-BE49-F238E27FC236}">
                        <a16:creationId xmlns:a16="http://schemas.microsoft.com/office/drawing/2014/main" id="{777E0925-F009-45B1-9F48-C3E7FAC35336}"/>
                      </a:ext>
                    </a:extLst>
                  </p:cNvPr>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5" name="Rectangle 11">
                    <a:extLst>
                      <a:ext uri="{FF2B5EF4-FFF2-40B4-BE49-F238E27FC236}">
                        <a16:creationId xmlns:a16="http://schemas.microsoft.com/office/drawing/2014/main" id="{C28594F6-0CEF-4C56-A7EA-76CC2A5F64C4}"/>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6" name="Rectangle 12">
                    <a:extLst>
                      <a:ext uri="{FF2B5EF4-FFF2-40B4-BE49-F238E27FC236}">
                        <a16:creationId xmlns:a16="http://schemas.microsoft.com/office/drawing/2014/main" id="{B0AFACF2-CBBB-4F44-B414-1ED9B4ADF5F4}"/>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7" name="Rectangle 13">
                    <a:extLst>
                      <a:ext uri="{FF2B5EF4-FFF2-40B4-BE49-F238E27FC236}">
                        <a16:creationId xmlns:a16="http://schemas.microsoft.com/office/drawing/2014/main" id="{D4AB6F98-7D06-43EA-ADCE-E14C90DA2B31}"/>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grpSp>
            <p:nvGrpSpPr>
              <p:cNvPr id="204881" name="Group 15">
                <a:extLst>
                  <a:ext uri="{FF2B5EF4-FFF2-40B4-BE49-F238E27FC236}">
                    <a16:creationId xmlns:a16="http://schemas.microsoft.com/office/drawing/2014/main" id="{63188253-67D6-4BA4-8EB3-E72BA1D78E27}"/>
                  </a:ext>
                </a:extLst>
              </p:cNvPr>
              <p:cNvGrpSpPr>
                <a:grpSpLocks/>
              </p:cNvGrpSpPr>
              <p:nvPr/>
            </p:nvGrpSpPr>
            <p:grpSpPr bwMode="auto">
              <a:xfrm>
                <a:off x="554182" y="3325115"/>
                <a:ext cx="1477818" cy="1339274"/>
                <a:chOff x="554182" y="2567709"/>
                <a:chExt cx="1477818" cy="1339274"/>
              </a:xfrm>
            </p:grpSpPr>
            <p:grpSp>
              <p:nvGrpSpPr>
                <p:cNvPr id="204882" name="Group 8">
                  <a:extLst>
                    <a:ext uri="{FF2B5EF4-FFF2-40B4-BE49-F238E27FC236}">
                      <a16:creationId xmlns:a16="http://schemas.microsoft.com/office/drawing/2014/main" id="{6943D8E9-28A1-4D3B-816A-387BF622517F}"/>
                    </a:ext>
                  </a:extLst>
                </p:cNvPr>
                <p:cNvGrpSpPr>
                  <a:grpSpLocks/>
                </p:cNvGrpSpPr>
                <p:nvPr/>
              </p:nvGrpSpPr>
              <p:grpSpPr bwMode="auto">
                <a:xfrm>
                  <a:off x="554182" y="2567709"/>
                  <a:ext cx="1477818" cy="669637"/>
                  <a:chOff x="554182" y="2567709"/>
                  <a:chExt cx="1477818" cy="669637"/>
                </a:xfrm>
              </p:grpSpPr>
              <p:sp>
                <p:nvSpPr>
                  <p:cNvPr id="204888" name="Rectangle 22">
                    <a:extLst>
                      <a:ext uri="{FF2B5EF4-FFF2-40B4-BE49-F238E27FC236}">
                        <a16:creationId xmlns:a16="http://schemas.microsoft.com/office/drawing/2014/main" id="{46F5F822-7B67-46D9-866E-14AD4EB96B0F}"/>
                      </a:ext>
                    </a:extLst>
                  </p:cNvPr>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89" name="Rectangle 23">
                    <a:extLst>
                      <a:ext uri="{FF2B5EF4-FFF2-40B4-BE49-F238E27FC236}">
                        <a16:creationId xmlns:a16="http://schemas.microsoft.com/office/drawing/2014/main" id="{88A7160C-D06B-4598-B13B-105A04BB9593}"/>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0" name="Rectangle 24">
                    <a:extLst>
                      <a:ext uri="{FF2B5EF4-FFF2-40B4-BE49-F238E27FC236}">
                        <a16:creationId xmlns:a16="http://schemas.microsoft.com/office/drawing/2014/main" id="{7C822F50-39D4-4854-A29B-5E6DD753EC5D}"/>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91" name="Rectangle 25">
                    <a:extLst>
                      <a:ext uri="{FF2B5EF4-FFF2-40B4-BE49-F238E27FC236}">
                        <a16:creationId xmlns:a16="http://schemas.microsoft.com/office/drawing/2014/main" id="{845AFFAA-2087-45AC-895A-5AB1E847A132}"/>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nvGrpSpPr>
                <p:cNvPr id="204883" name="Group 9">
                  <a:extLst>
                    <a:ext uri="{FF2B5EF4-FFF2-40B4-BE49-F238E27FC236}">
                      <a16:creationId xmlns:a16="http://schemas.microsoft.com/office/drawing/2014/main" id="{673B5601-0B2D-44AD-B43D-FDCDA7F8D232}"/>
                    </a:ext>
                  </a:extLst>
                </p:cNvPr>
                <p:cNvGrpSpPr>
                  <a:grpSpLocks/>
                </p:cNvGrpSpPr>
                <p:nvPr/>
              </p:nvGrpSpPr>
              <p:grpSpPr bwMode="auto">
                <a:xfrm>
                  <a:off x="554182" y="3237346"/>
                  <a:ext cx="1477818" cy="669637"/>
                  <a:chOff x="554182" y="2567709"/>
                  <a:chExt cx="1477818" cy="669637"/>
                </a:xfrm>
              </p:grpSpPr>
              <p:sp>
                <p:nvSpPr>
                  <p:cNvPr id="204884" name="Rectangle 18">
                    <a:extLst>
                      <a:ext uri="{FF2B5EF4-FFF2-40B4-BE49-F238E27FC236}">
                        <a16:creationId xmlns:a16="http://schemas.microsoft.com/office/drawing/2014/main" id="{80D93FF8-DAF6-4F0F-8150-1FCE6895B25A}"/>
                      </a:ext>
                    </a:extLst>
                  </p:cNvPr>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85" name="Rectangle 19">
                    <a:extLst>
                      <a:ext uri="{FF2B5EF4-FFF2-40B4-BE49-F238E27FC236}">
                        <a16:creationId xmlns:a16="http://schemas.microsoft.com/office/drawing/2014/main" id="{2A4F3136-DF7F-428C-9161-261086DFB002}"/>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86" name="Rectangle 20">
                    <a:extLst>
                      <a:ext uri="{FF2B5EF4-FFF2-40B4-BE49-F238E27FC236}">
                        <a16:creationId xmlns:a16="http://schemas.microsoft.com/office/drawing/2014/main" id="{011D6D58-4FE0-49BB-8ED6-38219281F13C}"/>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87" name="Rectangle 21">
                    <a:extLst>
                      <a:ext uri="{FF2B5EF4-FFF2-40B4-BE49-F238E27FC236}">
                        <a16:creationId xmlns:a16="http://schemas.microsoft.com/office/drawing/2014/main" id="{4A8C7B9F-7745-4AA5-AADF-43D12DAA41DD}"/>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grpSp>
        <p:grpSp>
          <p:nvGrpSpPr>
            <p:cNvPr id="204857" name="Group 49">
              <a:extLst>
                <a:ext uri="{FF2B5EF4-FFF2-40B4-BE49-F238E27FC236}">
                  <a16:creationId xmlns:a16="http://schemas.microsoft.com/office/drawing/2014/main" id="{AA61A705-909A-4F15-8ECF-D56CD0CBA060}"/>
                </a:ext>
              </a:extLst>
            </p:cNvPr>
            <p:cNvGrpSpPr>
              <a:grpSpLocks/>
            </p:cNvGrpSpPr>
            <p:nvPr/>
          </p:nvGrpSpPr>
          <p:grpSpPr bwMode="auto">
            <a:xfrm>
              <a:off x="369455" y="3849829"/>
              <a:ext cx="1477818" cy="2678548"/>
              <a:chOff x="2433782" y="3512702"/>
              <a:chExt cx="1477818" cy="2678548"/>
            </a:xfrm>
          </p:grpSpPr>
          <p:grpSp>
            <p:nvGrpSpPr>
              <p:cNvPr id="204858" name="Group 26">
                <a:extLst>
                  <a:ext uri="{FF2B5EF4-FFF2-40B4-BE49-F238E27FC236}">
                    <a16:creationId xmlns:a16="http://schemas.microsoft.com/office/drawing/2014/main" id="{E916EC71-C9BF-47AA-8293-7EDB3281E609}"/>
                  </a:ext>
                </a:extLst>
              </p:cNvPr>
              <p:cNvGrpSpPr>
                <a:grpSpLocks/>
              </p:cNvGrpSpPr>
              <p:nvPr/>
            </p:nvGrpSpPr>
            <p:grpSpPr bwMode="auto">
              <a:xfrm>
                <a:off x="2433782" y="3512702"/>
                <a:ext cx="1477818" cy="1339274"/>
                <a:chOff x="554182" y="2567709"/>
                <a:chExt cx="1477818" cy="1339274"/>
              </a:xfrm>
            </p:grpSpPr>
            <p:grpSp>
              <p:nvGrpSpPr>
                <p:cNvPr id="204870" name="Group 8">
                  <a:extLst>
                    <a:ext uri="{FF2B5EF4-FFF2-40B4-BE49-F238E27FC236}">
                      <a16:creationId xmlns:a16="http://schemas.microsoft.com/office/drawing/2014/main" id="{B27F9C52-809C-4CCD-B89E-3F7C88586069}"/>
                    </a:ext>
                  </a:extLst>
                </p:cNvPr>
                <p:cNvGrpSpPr>
                  <a:grpSpLocks/>
                </p:cNvGrpSpPr>
                <p:nvPr/>
              </p:nvGrpSpPr>
              <p:grpSpPr bwMode="auto">
                <a:xfrm>
                  <a:off x="554182" y="2567709"/>
                  <a:ext cx="1477818" cy="669637"/>
                  <a:chOff x="554182" y="2567709"/>
                  <a:chExt cx="1477818" cy="669637"/>
                </a:xfrm>
              </p:grpSpPr>
              <p:sp>
                <p:nvSpPr>
                  <p:cNvPr id="204876" name="Rectangle 33">
                    <a:extLst>
                      <a:ext uri="{FF2B5EF4-FFF2-40B4-BE49-F238E27FC236}">
                        <a16:creationId xmlns:a16="http://schemas.microsoft.com/office/drawing/2014/main" id="{9F4954CD-7684-4623-A682-C9E1D82020DE}"/>
                      </a:ext>
                    </a:extLst>
                  </p:cNvPr>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7" name="Rectangle 34">
                    <a:extLst>
                      <a:ext uri="{FF2B5EF4-FFF2-40B4-BE49-F238E27FC236}">
                        <a16:creationId xmlns:a16="http://schemas.microsoft.com/office/drawing/2014/main" id="{F462767E-F777-49C9-8925-9DC7C26F4FCF}"/>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8" name="Rectangle 35">
                    <a:extLst>
                      <a:ext uri="{FF2B5EF4-FFF2-40B4-BE49-F238E27FC236}">
                        <a16:creationId xmlns:a16="http://schemas.microsoft.com/office/drawing/2014/main" id="{E305BA5E-7E74-4087-B3A6-307C94EF2F1B}"/>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9" name="Rectangle 36">
                    <a:extLst>
                      <a:ext uri="{FF2B5EF4-FFF2-40B4-BE49-F238E27FC236}">
                        <a16:creationId xmlns:a16="http://schemas.microsoft.com/office/drawing/2014/main" id="{9AA709CD-467D-41EE-B46B-2FA725043D93}"/>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nvGrpSpPr>
                <p:cNvPr id="204871" name="Group 9">
                  <a:extLst>
                    <a:ext uri="{FF2B5EF4-FFF2-40B4-BE49-F238E27FC236}">
                      <a16:creationId xmlns:a16="http://schemas.microsoft.com/office/drawing/2014/main" id="{512BCB15-9C46-41DE-9619-5B4EE4220CB3}"/>
                    </a:ext>
                  </a:extLst>
                </p:cNvPr>
                <p:cNvGrpSpPr>
                  <a:grpSpLocks/>
                </p:cNvGrpSpPr>
                <p:nvPr/>
              </p:nvGrpSpPr>
              <p:grpSpPr bwMode="auto">
                <a:xfrm>
                  <a:off x="554182" y="3237346"/>
                  <a:ext cx="1477818" cy="669637"/>
                  <a:chOff x="554182" y="2567709"/>
                  <a:chExt cx="1477818" cy="669637"/>
                </a:xfrm>
              </p:grpSpPr>
              <p:sp>
                <p:nvSpPr>
                  <p:cNvPr id="204872" name="Rectangle 29">
                    <a:extLst>
                      <a:ext uri="{FF2B5EF4-FFF2-40B4-BE49-F238E27FC236}">
                        <a16:creationId xmlns:a16="http://schemas.microsoft.com/office/drawing/2014/main" id="{009FF956-9904-41CF-B6B0-32CCA477D98A}"/>
                      </a:ext>
                    </a:extLst>
                  </p:cNvPr>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3" name="Rectangle 30">
                    <a:extLst>
                      <a:ext uri="{FF2B5EF4-FFF2-40B4-BE49-F238E27FC236}">
                        <a16:creationId xmlns:a16="http://schemas.microsoft.com/office/drawing/2014/main" id="{92052BCE-B194-4170-80BB-FEEE9A05C4B3}"/>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4" name="Rectangle 31">
                    <a:extLst>
                      <a:ext uri="{FF2B5EF4-FFF2-40B4-BE49-F238E27FC236}">
                        <a16:creationId xmlns:a16="http://schemas.microsoft.com/office/drawing/2014/main" id="{12FB9F87-243B-4A9C-A0B4-F93BEE0BB773}"/>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75" name="Rectangle 32">
                    <a:extLst>
                      <a:ext uri="{FF2B5EF4-FFF2-40B4-BE49-F238E27FC236}">
                        <a16:creationId xmlns:a16="http://schemas.microsoft.com/office/drawing/2014/main" id="{3D097E77-C47F-4DD1-955F-B652ADE14F81}"/>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grpSp>
            <p:nvGrpSpPr>
              <p:cNvPr id="204859" name="Group 37">
                <a:extLst>
                  <a:ext uri="{FF2B5EF4-FFF2-40B4-BE49-F238E27FC236}">
                    <a16:creationId xmlns:a16="http://schemas.microsoft.com/office/drawing/2014/main" id="{1774C4BA-E5B8-4DC8-A321-FC591DE2ED19}"/>
                  </a:ext>
                </a:extLst>
              </p:cNvPr>
              <p:cNvGrpSpPr>
                <a:grpSpLocks/>
              </p:cNvGrpSpPr>
              <p:nvPr/>
            </p:nvGrpSpPr>
            <p:grpSpPr bwMode="auto">
              <a:xfrm>
                <a:off x="2433782" y="4851976"/>
                <a:ext cx="1477818" cy="1339274"/>
                <a:chOff x="554182" y="2567709"/>
                <a:chExt cx="1477818" cy="1339274"/>
              </a:xfrm>
            </p:grpSpPr>
            <p:grpSp>
              <p:nvGrpSpPr>
                <p:cNvPr id="204860" name="Group 8">
                  <a:extLst>
                    <a:ext uri="{FF2B5EF4-FFF2-40B4-BE49-F238E27FC236}">
                      <a16:creationId xmlns:a16="http://schemas.microsoft.com/office/drawing/2014/main" id="{3010DCE5-BE9F-4632-AD2B-B5A106B4FEC0}"/>
                    </a:ext>
                  </a:extLst>
                </p:cNvPr>
                <p:cNvGrpSpPr>
                  <a:grpSpLocks/>
                </p:cNvGrpSpPr>
                <p:nvPr/>
              </p:nvGrpSpPr>
              <p:grpSpPr bwMode="auto">
                <a:xfrm>
                  <a:off x="554182" y="2567709"/>
                  <a:ext cx="1477818" cy="669637"/>
                  <a:chOff x="554182" y="2567709"/>
                  <a:chExt cx="1477818" cy="669637"/>
                </a:xfrm>
              </p:grpSpPr>
              <p:sp>
                <p:nvSpPr>
                  <p:cNvPr id="204866" name="Rectangle 44">
                    <a:extLst>
                      <a:ext uri="{FF2B5EF4-FFF2-40B4-BE49-F238E27FC236}">
                        <a16:creationId xmlns:a16="http://schemas.microsoft.com/office/drawing/2014/main" id="{3A47AC2F-5756-4962-83AB-78A0880B3FA3}"/>
                      </a:ext>
                    </a:extLst>
                  </p:cNvPr>
                  <p:cNvSpPr>
                    <a:spLocks noChangeArrowheads="1"/>
                  </p:cNvSpPr>
                  <p:nvPr/>
                </p:nvSpPr>
                <p:spPr bwMode="auto">
                  <a:xfrm>
                    <a:off x="554182" y="2567709"/>
                    <a:ext cx="1477818" cy="166255"/>
                  </a:xfrm>
                  <a:prstGeom prst="rect">
                    <a:avLst/>
                  </a:prstGeom>
                  <a:solidFill>
                    <a:schemeClr val="accent2"/>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7" name="Rectangle 45">
                    <a:extLst>
                      <a:ext uri="{FF2B5EF4-FFF2-40B4-BE49-F238E27FC236}">
                        <a16:creationId xmlns:a16="http://schemas.microsoft.com/office/drawing/2014/main" id="{F3E121F3-83E3-4692-9756-EFD9A5FA910D}"/>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8" name="Rectangle 46">
                    <a:extLst>
                      <a:ext uri="{FF2B5EF4-FFF2-40B4-BE49-F238E27FC236}">
                        <a16:creationId xmlns:a16="http://schemas.microsoft.com/office/drawing/2014/main" id="{D96BAEE5-564B-4EC2-8894-F9CDB12BBC5E}"/>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9" name="Rectangle 47">
                    <a:extLst>
                      <a:ext uri="{FF2B5EF4-FFF2-40B4-BE49-F238E27FC236}">
                        <a16:creationId xmlns:a16="http://schemas.microsoft.com/office/drawing/2014/main" id="{1435A390-BDE2-403F-B3C4-DEC22FCEF841}"/>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nvGrpSpPr>
                <p:cNvPr id="204861" name="Group 9">
                  <a:extLst>
                    <a:ext uri="{FF2B5EF4-FFF2-40B4-BE49-F238E27FC236}">
                      <a16:creationId xmlns:a16="http://schemas.microsoft.com/office/drawing/2014/main" id="{ADF4DCAD-4635-418E-A5A7-17E1E42D9412}"/>
                    </a:ext>
                  </a:extLst>
                </p:cNvPr>
                <p:cNvGrpSpPr>
                  <a:grpSpLocks/>
                </p:cNvGrpSpPr>
                <p:nvPr/>
              </p:nvGrpSpPr>
              <p:grpSpPr bwMode="auto">
                <a:xfrm>
                  <a:off x="554182" y="3237346"/>
                  <a:ext cx="1477818" cy="669637"/>
                  <a:chOff x="554182" y="2567709"/>
                  <a:chExt cx="1477818" cy="669637"/>
                </a:xfrm>
              </p:grpSpPr>
              <p:sp>
                <p:nvSpPr>
                  <p:cNvPr id="204862" name="Rectangle 40">
                    <a:extLst>
                      <a:ext uri="{FF2B5EF4-FFF2-40B4-BE49-F238E27FC236}">
                        <a16:creationId xmlns:a16="http://schemas.microsoft.com/office/drawing/2014/main" id="{48454144-DF67-4FAC-90E0-D2D886776644}"/>
                      </a:ext>
                    </a:extLst>
                  </p:cNvPr>
                  <p:cNvSpPr>
                    <a:spLocks noChangeArrowheads="1"/>
                  </p:cNvSpPr>
                  <p:nvPr/>
                </p:nvSpPr>
                <p:spPr bwMode="auto">
                  <a:xfrm>
                    <a:off x="554182" y="2567709"/>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3" name="Rectangle 41">
                    <a:extLst>
                      <a:ext uri="{FF2B5EF4-FFF2-40B4-BE49-F238E27FC236}">
                        <a16:creationId xmlns:a16="http://schemas.microsoft.com/office/drawing/2014/main" id="{92E2AE4C-CCAA-4BFC-8F48-522658872744}"/>
                      </a:ext>
                    </a:extLst>
                  </p:cNvPr>
                  <p:cNvSpPr>
                    <a:spLocks noChangeArrowheads="1"/>
                  </p:cNvSpPr>
                  <p:nvPr/>
                </p:nvSpPr>
                <p:spPr bwMode="auto">
                  <a:xfrm>
                    <a:off x="554182" y="2733964"/>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4" name="Rectangle 42">
                    <a:extLst>
                      <a:ext uri="{FF2B5EF4-FFF2-40B4-BE49-F238E27FC236}">
                        <a16:creationId xmlns:a16="http://schemas.microsoft.com/office/drawing/2014/main" id="{0FB5EEA1-E675-42FF-92E7-96AE313791C2}"/>
                      </a:ext>
                    </a:extLst>
                  </p:cNvPr>
                  <p:cNvSpPr>
                    <a:spLocks noChangeArrowheads="1"/>
                  </p:cNvSpPr>
                  <p:nvPr/>
                </p:nvSpPr>
                <p:spPr bwMode="auto">
                  <a:xfrm>
                    <a:off x="554182" y="2904836"/>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65" name="Rectangle 43">
                    <a:extLst>
                      <a:ext uri="{FF2B5EF4-FFF2-40B4-BE49-F238E27FC236}">
                        <a16:creationId xmlns:a16="http://schemas.microsoft.com/office/drawing/2014/main" id="{63BA67DF-FA45-4B58-8463-D1332A052036}"/>
                      </a:ext>
                    </a:extLst>
                  </p:cNvPr>
                  <p:cNvSpPr>
                    <a:spLocks noChangeArrowheads="1"/>
                  </p:cNvSpPr>
                  <p:nvPr/>
                </p:nvSpPr>
                <p:spPr bwMode="auto">
                  <a:xfrm>
                    <a:off x="554182" y="307109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grpSp>
        </p:grpSp>
      </p:grpSp>
      <p:grpSp>
        <p:nvGrpSpPr>
          <p:cNvPr id="82949" name="Group 59">
            <a:extLst>
              <a:ext uri="{FF2B5EF4-FFF2-40B4-BE49-F238E27FC236}">
                <a16:creationId xmlns:a16="http://schemas.microsoft.com/office/drawing/2014/main" id="{6BDCE82E-7FB6-43BF-A56E-928388545111}"/>
              </a:ext>
            </a:extLst>
          </p:cNvPr>
          <p:cNvGrpSpPr>
            <a:grpSpLocks/>
          </p:cNvGrpSpPr>
          <p:nvPr/>
        </p:nvGrpSpPr>
        <p:grpSpPr bwMode="auto">
          <a:xfrm>
            <a:off x="4502150" y="3314700"/>
            <a:ext cx="1477963" cy="1338263"/>
            <a:chOff x="2544619" y="2612161"/>
            <a:chExt cx="1477818" cy="1339274"/>
          </a:xfrm>
        </p:grpSpPr>
        <p:sp>
          <p:nvSpPr>
            <p:cNvPr id="204848" name="Rectangle 51">
              <a:extLst>
                <a:ext uri="{FF2B5EF4-FFF2-40B4-BE49-F238E27FC236}">
                  <a16:creationId xmlns:a16="http://schemas.microsoft.com/office/drawing/2014/main" id="{D1B78678-632A-4529-BF4B-B64B39320C25}"/>
                </a:ext>
              </a:extLst>
            </p:cNvPr>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9" name="Rectangle 52">
              <a:extLst>
                <a:ext uri="{FF2B5EF4-FFF2-40B4-BE49-F238E27FC236}">
                  <a16:creationId xmlns:a16="http://schemas.microsoft.com/office/drawing/2014/main" id="{204B749C-F6FE-4D84-997B-D1F8766CD734}"/>
                </a:ext>
              </a:extLst>
            </p:cNvPr>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0" name="Rectangle 53">
              <a:extLst>
                <a:ext uri="{FF2B5EF4-FFF2-40B4-BE49-F238E27FC236}">
                  <a16:creationId xmlns:a16="http://schemas.microsoft.com/office/drawing/2014/main" id="{B9C3EBDB-328C-4D6C-AB6A-8A265432F6C5}"/>
                </a:ext>
              </a:extLst>
            </p:cNvPr>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1" name="Rectangle 54">
              <a:extLst>
                <a:ext uri="{FF2B5EF4-FFF2-40B4-BE49-F238E27FC236}">
                  <a16:creationId xmlns:a16="http://schemas.microsoft.com/office/drawing/2014/main" id="{FD668CEE-DC7D-4706-911D-7C209BA939BF}"/>
                </a:ext>
              </a:extLst>
            </p:cNvPr>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2" name="Rectangle 55">
              <a:extLst>
                <a:ext uri="{FF2B5EF4-FFF2-40B4-BE49-F238E27FC236}">
                  <a16:creationId xmlns:a16="http://schemas.microsoft.com/office/drawing/2014/main" id="{760A99BB-4FED-4F6F-BD6A-4576E069CC3B}"/>
                </a:ext>
              </a:extLst>
            </p:cNvPr>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3" name="Rectangle 56">
              <a:extLst>
                <a:ext uri="{FF2B5EF4-FFF2-40B4-BE49-F238E27FC236}">
                  <a16:creationId xmlns:a16="http://schemas.microsoft.com/office/drawing/2014/main" id="{49056E07-D7F9-4CB5-BC67-1793DC21B6CE}"/>
                </a:ext>
              </a:extLst>
            </p:cNvPr>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4" name="Rectangle 57">
              <a:extLst>
                <a:ext uri="{FF2B5EF4-FFF2-40B4-BE49-F238E27FC236}">
                  <a16:creationId xmlns:a16="http://schemas.microsoft.com/office/drawing/2014/main" id="{45866858-BEB4-48B6-AB57-EBF02BC62B0C}"/>
                </a:ext>
              </a:extLst>
            </p:cNvPr>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55" name="Rectangle 58">
              <a:extLst>
                <a:ext uri="{FF2B5EF4-FFF2-40B4-BE49-F238E27FC236}">
                  <a16:creationId xmlns:a16="http://schemas.microsoft.com/office/drawing/2014/main" id="{FA58CE3C-883F-4E13-ABC7-5292D1A923E3}"/>
                </a:ext>
              </a:extLst>
            </p:cNvPr>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sp>
        <p:nvSpPr>
          <p:cNvPr id="82950" name="TextBox 60">
            <a:extLst>
              <a:ext uri="{FF2B5EF4-FFF2-40B4-BE49-F238E27FC236}">
                <a16:creationId xmlns:a16="http://schemas.microsoft.com/office/drawing/2014/main" id="{3622AB14-A33A-4C96-B328-379B1565EE59}"/>
              </a:ext>
            </a:extLst>
          </p:cNvPr>
          <p:cNvSpPr txBox="1">
            <a:spLocks noChangeArrowheads="1"/>
          </p:cNvSpPr>
          <p:nvPr/>
        </p:nvSpPr>
        <p:spPr bwMode="auto">
          <a:xfrm>
            <a:off x="4678363" y="2898775"/>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Tag store</a:t>
            </a:r>
          </a:p>
        </p:txBody>
      </p:sp>
      <p:grpSp>
        <p:nvGrpSpPr>
          <p:cNvPr id="82951" name="Group 61">
            <a:extLst>
              <a:ext uri="{FF2B5EF4-FFF2-40B4-BE49-F238E27FC236}">
                <a16:creationId xmlns:a16="http://schemas.microsoft.com/office/drawing/2014/main" id="{09FD18BD-BA5A-422F-A350-EDF203FCB685}"/>
              </a:ext>
            </a:extLst>
          </p:cNvPr>
          <p:cNvGrpSpPr>
            <a:grpSpLocks/>
          </p:cNvGrpSpPr>
          <p:nvPr/>
        </p:nvGrpSpPr>
        <p:grpSpPr bwMode="auto">
          <a:xfrm>
            <a:off x="6400800" y="3309938"/>
            <a:ext cx="1477963" cy="1339850"/>
            <a:chOff x="2544619" y="2612161"/>
            <a:chExt cx="1477818" cy="1339274"/>
          </a:xfrm>
        </p:grpSpPr>
        <p:sp>
          <p:nvSpPr>
            <p:cNvPr id="204840" name="Rectangle 62">
              <a:extLst>
                <a:ext uri="{FF2B5EF4-FFF2-40B4-BE49-F238E27FC236}">
                  <a16:creationId xmlns:a16="http://schemas.microsoft.com/office/drawing/2014/main" id="{E85ABA6A-A33A-4718-84B8-33A27A2B6019}"/>
                </a:ext>
              </a:extLst>
            </p:cNvPr>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1" name="Rectangle 63">
              <a:extLst>
                <a:ext uri="{FF2B5EF4-FFF2-40B4-BE49-F238E27FC236}">
                  <a16:creationId xmlns:a16="http://schemas.microsoft.com/office/drawing/2014/main" id="{82BFF227-6093-482A-AE1B-F55EE163D8AE}"/>
                </a:ext>
              </a:extLst>
            </p:cNvPr>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2" name="Rectangle 64">
              <a:extLst>
                <a:ext uri="{FF2B5EF4-FFF2-40B4-BE49-F238E27FC236}">
                  <a16:creationId xmlns:a16="http://schemas.microsoft.com/office/drawing/2014/main" id="{59ADE092-6E06-43D0-934B-9C161E4659B5}"/>
                </a:ext>
              </a:extLst>
            </p:cNvPr>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3" name="Rectangle 65">
              <a:extLst>
                <a:ext uri="{FF2B5EF4-FFF2-40B4-BE49-F238E27FC236}">
                  <a16:creationId xmlns:a16="http://schemas.microsoft.com/office/drawing/2014/main" id="{5BE3DA13-FDEB-4E13-B72A-BDD546327BC6}"/>
                </a:ext>
              </a:extLst>
            </p:cNvPr>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4" name="Rectangle 66">
              <a:extLst>
                <a:ext uri="{FF2B5EF4-FFF2-40B4-BE49-F238E27FC236}">
                  <a16:creationId xmlns:a16="http://schemas.microsoft.com/office/drawing/2014/main" id="{5D364546-4ADD-4632-A100-EBC7CED09074}"/>
                </a:ext>
              </a:extLst>
            </p:cNvPr>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5" name="Rectangle 67">
              <a:extLst>
                <a:ext uri="{FF2B5EF4-FFF2-40B4-BE49-F238E27FC236}">
                  <a16:creationId xmlns:a16="http://schemas.microsoft.com/office/drawing/2014/main" id="{9E46176B-959C-46A1-ABFE-0813AAECA2FA}"/>
                </a:ext>
              </a:extLst>
            </p:cNvPr>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6" name="Rectangle 68">
              <a:extLst>
                <a:ext uri="{FF2B5EF4-FFF2-40B4-BE49-F238E27FC236}">
                  <a16:creationId xmlns:a16="http://schemas.microsoft.com/office/drawing/2014/main" id="{1911DB53-4C0A-4DAF-90C1-38CE5ED62BD4}"/>
                </a:ext>
              </a:extLst>
            </p:cNvPr>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204847" name="Rectangle 69">
              <a:extLst>
                <a:ext uri="{FF2B5EF4-FFF2-40B4-BE49-F238E27FC236}">
                  <a16:creationId xmlns:a16="http://schemas.microsoft.com/office/drawing/2014/main" id="{F41FC5A2-D72F-4A69-B284-72D02CF1A854}"/>
                </a:ext>
              </a:extLst>
            </p:cNvPr>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grpSp>
      <p:sp>
        <p:nvSpPr>
          <p:cNvPr id="82952" name="TextBox 70">
            <a:extLst>
              <a:ext uri="{FF2B5EF4-FFF2-40B4-BE49-F238E27FC236}">
                <a16:creationId xmlns:a16="http://schemas.microsoft.com/office/drawing/2014/main" id="{ED66BF2C-D6D8-472B-B410-B3CB05ABE19E}"/>
              </a:ext>
            </a:extLst>
          </p:cNvPr>
          <p:cNvSpPr txBox="1">
            <a:spLocks noChangeArrowheads="1"/>
          </p:cNvSpPr>
          <p:nvPr/>
        </p:nvSpPr>
        <p:spPr bwMode="auto">
          <a:xfrm>
            <a:off x="6548438" y="2894013"/>
            <a:ext cx="1249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 store</a:t>
            </a:r>
          </a:p>
        </p:txBody>
      </p:sp>
      <p:sp>
        <p:nvSpPr>
          <p:cNvPr id="82953" name="Rectangle 71">
            <a:extLst>
              <a:ext uri="{FF2B5EF4-FFF2-40B4-BE49-F238E27FC236}">
                <a16:creationId xmlns:a16="http://schemas.microsoft.com/office/drawing/2014/main" id="{AADC00DA-9F6C-41E5-A57C-FB7275E82F6C}"/>
              </a:ext>
            </a:extLst>
          </p:cNvPr>
          <p:cNvSpPr>
            <a:spLocks noChangeArrowheads="1"/>
          </p:cNvSpPr>
          <p:nvPr/>
        </p:nvSpPr>
        <p:spPr bwMode="auto">
          <a:xfrm>
            <a:off x="2241550" y="2944813"/>
            <a:ext cx="1477963"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2954" name="TextBox 72">
            <a:extLst>
              <a:ext uri="{FF2B5EF4-FFF2-40B4-BE49-F238E27FC236}">
                <a16:creationId xmlns:a16="http://schemas.microsoft.com/office/drawing/2014/main" id="{76E2501D-AA1E-4AD0-B2D1-52E4005ED524}"/>
              </a:ext>
            </a:extLst>
          </p:cNvPr>
          <p:cNvSpPr txBox="1">
            <a:spLocks noChangeArrowheads="1"/>
          </p:cNvSpPr>
          <p:nvPr/>
        </p:nvSpPr>
        <p:spPr bwMode="auto">
          <a:xfrm>
            <a:off x="3130550" y="3332163"/>
            <a:ext cx="841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Address</a:t>
            </a:r>
          </a:p>
        </p:txBody>
      </p:sp>
      <p:cxnSp>
        <p:nvCxnSpPr>
          <p:cNvPr id="82955" name="Straight Connector 74">
            <a:extLst>
              <a:ext uri="{FF2B5EF4-FFF2-40B4-BE49-F238E27FC236}">
                <a16:creationId xmlns:a16="http://schemas.microsoft.com/office/drawing/2014/main" id="{167F5D4A-0D82-4B30-A8FC-52C38C5A8508}"/>
              </a:ext>
            </a:extLst>
          </p:cNvPr>
          <p:cNvCxnSpPr>
            <a:cxnSpLocks noChangeShapeType="1"/>
          </p:cNvCxnSpPr>
          <p:nvPr/>
        </p:nvCxnSpPr>
        <p:spPr bwMode="auto">
          <a:xfrm rot="5400000">
            <a:off x="3011488" y="3111500"/>
            <a:ext cx="3317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56" name="Straight Connector 75">
            <a:extLst>
              <a:ext uri="{FF2B5EF4-FFF2-40B4-BE49-F238E27FC236}">
                <a16:creationId xmlns:a16="http://schemas.microsoft.com/office/drawing/2014/main" id="{78641BC1-0BCF-4150-BD31-41A187E14377}"/>
              </a:ext>
            </a:extLst>
          </p:cNvPr>
          <p:cNvCxnSpPr>
            <a:cxnSpLocks noChangeShapeType="1"/>
          </p:cNvCxnSpPr>
          <p:nvPr/>
        </p:nvCxnSpPr>
        <p:spPr bwMode="auto">
          <a:xfrm rot="5400000">
            <a:off x="2475706" y="3110707"/>
            <a:ext cx="33337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957" name="TextBox 78">
            <a:extLst>
              <a:ext uri="{FF2B5EF4-FFF2-40B4-BE49-F238E27FC236}">
                <a16:creationId xmlns:a16="http://schemas.microsoft.com/office/drawing/2014/main" id="{074A084C-4AC0-44E2-BED2-97AD7F5CE9A9}"/>
              </a:ext>
            </a:extLst>
          </p:cNvPr>
          <p:cNvSpPr txBox="1">
            <a:spLocks noChangeArrowheads="1"/>
          </p:cNvSpPr>
          <p:nvPr/>
        </p:nvSpPr>
        <p:spPr bwMode="auto">
          <a:xfrm>
            <a:off x="2136775" y="2593975"/>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tag</a:t>
            </a:r>
          </a:p>
        </p:txBody>
      </p:sp>
      <p:sp>
        <p:nvSpPr>
          <p:cNvPr id="82958" name="TextBox 80">
            <a:extLst>
              <a:ext uri="{FF2B5EF4-FFF2-40B4-BE49-F238E27FC236}">
                <a16:creationId xmlns:a16="http://schemas.microsoft.com/office/drawing/2014/main" id="{DC810F44-0BDD-499C-A062-705BAE0B6342}"/>
              </a:ext>
            </a:extLst>
          </p:cNvPr>
          <p:cNvSpPr txBox="1">
            <a:spLocks noChangeArrowheads="1"/>
          </p:cNvSpPr>
          <p:nvPr/>
        </p:nvSpPr>
        <p:spPr bwMode="auto">
          <a:xfrm>
            <a:off x="2597150" y="2608263"/>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index</a:t>
            </a:r>
          </a:p>
        </p:txBody>
      </p:sp>
      <p:sp>
        <p:nvSpPr>
          <p:cNvPr id="82959" name="TextBox 81">
            <a:extLst>
              <a:ext uri="{FF2B5EF4-FFF2-40B4-BE49-F238E27FC236}">
                <a16:creationId xmlns:a16="http://schemas.microsoft.com/office/drawing/2014/main" id="{94B7E299-6917-4078-9650-77DBCD658B2C}"/>
              </a:ext>
            </a:extLst>
          </p:cNvPr>
          <p:cNvSpPr txBox="1">
            <a:spLocks noChangeArrowheads="1"/>
          </p:cNvSpPr>
          <p:nvPr/>
        </p:nvSpPr>
        <p:spPr bwMode="auto">
          <a:xfrm>
            <a:off x="3209925" y="2608263"/>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sp>
        <p:nvSpPr>
          <p:cNvPr id="82960" name="TextBox 82">
            <a:extLst>
              <a:ext uri="{FF2B5EF4-FFF2-40B4-BE49-F238E27FC236}">
                <a16:creationId xmlns:a16="http://schemas.microsoft.com/office/drawing/2014/main" id="{46ED4124-ECA4-4CB6-89FE-B65BB6428C77}"/>
              </a:ext>
            </a:extLst>
          </p:cNvPr>
          <p:cNvSpPr txBox="1">
            <a:spLocks noChangeArrowheads="1"/>
          </p:cNvSpPr>
          <p:nvPr/>
        </p:nvSpPr>
        <p:spPr bwMode="auto">
          <a:xfrm>
            <a:off x="3176588" y="2944813"/>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2961" name="TextBox 83">
            <a:extLst>
              <a:ext uri="{FF2B5EF4-FFF2-40B4-BE49-F238E27FC236}">
                <a16:creationId xmlns:a16="http://schemas.microsoft.com/office/drawing/2014/main" id="{99B9DE65-0FD3-4290-BC3C-34755BB06DD3}"/>
              </a:ext>
            </a:extLst>
          </p:cNvPr>
          <p:cNvSpPr txBox="1">
            <a:spLocks noChangeArrowheads="1"/>
          </p:cNvSpPr>
          <p:nvPr/>
        </p:nvSpPr>
        <p:spPr bwMode="auto">
          <a:xfrm>
            <a:off x="2643188" y="294322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2962" name="TextBox 84">
            <a:extLst>
              <a:ext uri="{FF2B5EF4-FFF2-40B4-BE49-F238E27FC236}">
                <a16:creationId xmlns:a16="http://schemas.microsoft.com/office/drawing/2014/main" id="{D2CCF740-BCAF-477A-8434-2AF2F6F54A96}"/>
              </a:ext>
            </a:extLst>
          </p:cNvPr>
          <p:cNvSpPr txBox="1">
            <a:spLocks noChangeArrowheads="1"/>
          </p:cNvSpPr>
          <p:nvPr/>
        </p:nvSpPr>
        <p:spPr bwMode="auto">
          <a:xfrm>
            <a:off x="2241550" y="2960688"/>
            <a:ext cx="382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2b</a:t>
            </a:r>
          </a:p>
        </p:txBody>
      </p:sp>
      <p:cxnSp>
        <p:nvCxnSpPr>
          <p:cNvPr id="82963" name="Straight Connector 86">
            <a:extLst>
              <a:ext uri="{FF2B5EF4-FFF2-40B4-BE49-F238E27FC236}">
                <a16:creationId xmlns:a16="http://schemas.microsoft.com/office/drawing/2014/main" id="{7E7F6625-8D8F-4950-8149-3DC08B2A5224}"/>
              </a:ext>
            </a:extLst>
          </p:cNvPr>
          <p:cNvCxnSpPr>
            <a:cxnSpLocks noChangeShapeType="1"/>
            <a:stCxn id="82953" idx="2"/>
          </p:cNvCxnSpPr>
          <p:nvPr/>
        </p:nvCxnSpPr>
        <p:spPr bwMode="auto">
          <a:xfrm rot="16200000" flipH="1">
            <a:off x="2625726" y="3632200"/>
            <a:ext cx="711200"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64" name="Straight Arrow Connector 88">
            <a:extLst>
              <a:ext uri="{FF2B5EF4-FFF2-40B4-BE49-F238E27FC236}">
                <a16:creationId xmlns:a16="http://schemas.microsoft.com/office/drawing/2014/main" id="{B1AF90BC-76FD-4DD9-96F8-A740AD844A70}"/>
              </a:ext>
            </a:extLst>
          </p:cNvPr>
          <p:cNvCxnSpPr>
            <a:cxnSpLocks noChangeShapeType="1"/>
          </p:cNvCxnSpPr>
          <p:nvPr/>
        </p:nvCxnSpPr>
        <p:spPr bwMode="auto">
          <a:xfrm flipV="1">
            <a:off x="2982913" y="3979863"/>
            <a:ext cx="1519237"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65" name="Straight Arrow Connector 89">
            <a:extLst>
              <a:ext uri="{FF2B5EF4-FFF2-40B4-BE49-F238E27FC236}">
                <a16:creationId xmlns:a16="http://schemas.microsoft.com/office/drawing/2014/main" id="{B48A9437-3423-42C6-9D9E-491282155F6C}"/>
              </a:ext>
            </a:extLst>
          </p:cNvPr>
          <p:cNvCxnSpPr>
            <a:cxnSpLocks noChangeShapeType="1"/>
          </p:cNvCxnSpPr>
          <p:nvPr/>
        </p:nvCxnSpPr>
        <p:spPr bwMode="auto">
          <a:xfrm>
            <a:off x="6161088" y="3989388"/>
            <a:ext cx="239712"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66" name="Straight Connector 95">
            <a:extLst>
              <a:ext uri="{FF2B5EF4-FFF2-40B4-BE49-F238E27FC236}">
                <a16:creationId xmlns:a16="http://schemas.microsoft.com/office/drawing/2014/main" id="{CFE2D3B4-6B82-4771-8AE6-E4DC74F5D177}"/>
              </a:ext>
            </a:extLst>
          </p:cNvPr>
          <p:cNvCxnSpPr>
            <a:cxnSpLocks noChangeShapeType="1"/>
          </p:cNvCxnSpPr>
          <p:nvPr/>
        </p:nvCxnSpPr>
        <p:spPr bwMode="auto">
          <a:xfrm rot="5400000">
            <a:off x="4198144" y="3983831"/>
            <a:ext cx="13398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967" name="TextBox 96">
            <a:extLst>
              <a:ext uri="{FF2B5EF4-FFF2-40B4-BE49-F238E27FC236}">
                <a16:creationId xmlns:a16="http://schemas.microsoft.com/office/drawing/2014/main" id="{3B01F299-A28C-4816-9D4C-367EC27A749A}"/>
              </a:ext>
            </a:extLst>
          </p:cNvPr>
          <p:cNvSpPr txBox="1">
            <a:spLocks noChangeArrowheads="1"/>
          </p:cNvSpPr>
          <p:nvPr/>
        </p:nvSpPr>
        <p:spPr bwMode="auto">
          <a:xfrm>
            <a:off x="4562475" y="4446588"/>
            <a:ext cx="287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V</a:t>
            </a:r>
          </a:p>
        </p:txBody>
      </p:sp>
      <p:sp>
        <p:nvSpPr>
          <p:cNvPr id="82968" name="TextBox 97">
            <a:extLst>
              <a:ext uri="{FF2B5EF4-FFF2-40B4-BE49-F238E27FC236}">
                <a16:creationId xmlns:a16="http://schemas.microsoft.com/office/drawing/2014/main" id="{3406220D-B92D-4ED3-9695-1878030EE18D}"/>
              </a:ext>
            </a:extLst>
          </p:cNvPr>
          <p:cNvSpPr txBox="1">
            <a:spLocks noChangeArrowheads="1"/>
          </p:cNvSpPr>
          <p:nvPr/>
        </p:nvSpPr>
        <p:spPr bwMode="auto">
          <a:xfrm>
            <a:off x="5175250" y="4437063"/>
            <a:ext cx="398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tag</a:t>
            </a:r>
          </a:p>
        </p:txBody>
      </p:sp>
      <p:sp>
        <p:nvSpPr>
          <p:cNvPr id="82969" name="Rectangle 98">
            <a:extLst>
              <a:ext uri="{FF2B5EF4-FFF2-40B4-BE49-F238E27FC236}">
                <a16:creationId xmlns:a16="http://schemas.microsoft.com/office/drawing/2014/main" id="{1FC1AE0D-24C7-4CEC-B36D-17C2FAE06876}"/>
              </a:ext>
            </a:extLst>
          </p:cNvPr>
          <p:cNvSpPr>
            <a:spLocks noChangeArrowheads="1"/>
          </p:cNvSpPr>
          <p:nvPr/>
        </p:nvSpPr>
        <p:spPr bwMode="auto">
          <a:xfrm>
            <a:off x="4948238" y="5068888"/>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2970" name="TextBox 99">
            <a:extLst>
              <a:ext uri="{FF2B5EF4-FFF2-40B4-BE49-F238E27FC236}">
                <a16:creationId xmlns:a16="http://schemas.microsoft.com/office/drawing/2014/main" id="{A8802F96-1ED6-410E-8256-F1CCB787551D}"/>
              </a:ext>
            </a:extLst>
          </p:cNvPr>
          <p:cNvSpPr txBox="1">
            <a:spLocks noChangeArrowheads="1"/>
          </p:cNvSpPr>
          <p:nvPr/>
        </p:nvSpPr>
        <p:spPr bwMode="auto">
          <a:xfrm>
            <a:off x="5046663" y="50466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2971" name="Straight Arrow Connector 101">
            <a:extLst>
              <a:ext uri="{FF2B5EF4-FFF2-40B4-BE49-F238E27FC236}">
                <a16:creationId xmlns:a16="http://schemas.microsoft.com/office/drawing/2014/main" id="{6E4EFE83-AB03-4725-A326-9F7E8D0FCC54}"/>
              </a:ext>
            </a:extLst>
          </p:cNvPr>
          <p:cNvCxnSpPr>
            <a:cxnSpLocks noChangeShapeType="1"/>
          </p:cNvCxnSpPr>
          <p:nvPr/>
        </p:nvCxnSpPr>
        <p:spPr bwMode="auto">
          <a:xfrm rot="5400000">
            <a:off x="5076032" y="4864894"/>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2" name="Straight Arrow Connector 106">
            <a:extLst>
              <a:ext uri="{FF2B5EF4-FFF2-40B4-BE49-F238E27FC236}">
                <a16:creationId xmlns:a16="http://schemas.microsoft.com/office/drawing/2014/main" id="{B9A2DE55-B9E2-4ABE-AFCA-CE0D0EA17D70}"/>
              </a:ext>
            </a:extLst>
          </p:cNvPr>
          <p:cNvCxnSpPr>
            <a:cxnSpLocks noChangeShapeType="1"/>
          </p:cNvCxnSpPr>
          <p:nvPr/>
        </p:nvCxnSpPr>
        <p:spPr bwMode="auto">
          <a:xfrm>
            <a:off x="4705350" y="4649788"/>
            <a:ext cx="469900" cy="4238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3" name="Straight Connector 113">
            <a:extLst>
              <a:ext uri="{FF2B5EF4-FFF2-40B4-BE49-F238E27FC236}">
                <a16:creationId xmlns:a16="http://schemas.microsoft.com/office/drawing/2014/main" id="{B34A20E3-4D9B-4C3E-A9B9-91D514668030}"/>
              </a:ext>
            </a:extLst>
          </p:cNvPr>
          <p:cNvCxnSpPr>
            <a:cxnSpLocks noChangeShapeType="1"/>
          </p:cNvCxnSpPr>
          <p:nvPr/>
        </p:nvCxnSpPr>
        <p:spPr bwMode="auto">
          <a:xfrm rot="16200000" flipH="1">
            <a:off x="1464469" y="4263231"/>
            <a:ext cx="1971675" cy="36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74" name="Straight Arrow Connector 115">
            <a:extLst>
              <a:ext uri="{FF2B5EF4-FFF2-40B4-BE49-F238E27FC236}">
                <a16:creationId xmlns:a16="http://schemas.microsoft.com/office/drawing/2014/main" id="{A4576AF1-2DD6-4326-AA9A-4B7D3653DBF7}"/>
              </a:ext>
            </a:extLst>
          </p:cNvPr>
          <p:cNvCxnSpPr>
            <a:cxnSpLocks noChangeShapeType="1"/>
            <a:endCxn id="82969" idx="1"/>
          </p:cNvCxnSpPr>
          <p:nvPr/>
        </p:nvCxnSpPr>
        <p:spPr bwMode="auto">
          <a:xfrm flipV="1">
            <a:off x="2468563" y="5237163"/>
            <a:ext cx="2479675" cy="301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75" name="Straight Arrow Connector 116">
            <a:extLst>
              <a:ext uri="{FF2B5EF4-FFF2-40B4-BE49-F238E27FC236}">
                <a16:creationId xmlns:a16="http://schemas.microsoft.com/office/drawing/2014/main" id="{51475FFB-2B88-4FAA-A8BF-10647C93E6D4}"/>
              </a:ext>
            </a:extLst>
          </p:cNvPr>
          <p:cNvCxnSpPr>
            <a:cxnSpLocks noChangeShapeType="1"/>
          </p:cNvCxnSpPr>
          <p:nvPr/>
        </p:nvCxnSpPr>
        <p:spPr bwMode="auto">
          <a:xfrm rot="5400000">
            <a:off x="6911182" y="4864894"/>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6" name="Freeform 48">
            <a:extLst>
              <a:ext uri="{FF2B5EF4-FFF2-40B4-BE49-F238E27FC236}">
                <a16:creationId xmlns:a16="http://schemas.microsoft.com/office/drawing/2014/main" id="{C01E4CB1-ED39-475F-BC9F-F7862BC3006C}"/>
              </a:ext>
            </a:extLst>
          </p:cNvPr>
          <p:cNvSpPr>
            <a:spLocks/>
          </p:cNvSpPr>
          <p:nvPr/>
        </p:nvSpPr>
        <p:spPr bwMode="auto">
          <a:xfrm>
            <a:off x="6229350" y="5070475"/>
            <a:ext cx="1797050"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2977" name="Text Box 61">
            <a:extLst>
              <a:ext uri="{FF2B5EF4-FFF2-40B4-BE49-F238E27FC236}">
                <a16:creationId xmlns:a16="http://schemas.microsoft.com/office/drawing/2014/main" id="{918CB8F1-083F-455A-83C2-D690B518415D}"/>
              </a:ext>
            </a:extLst>
          </p:cNvPr>
          <p:cNvSpPr txBox="1">
            <a:spLocks noChangeArrowheads="1"/>
          </p:cNvSpPr>
          <p:nvPr/>
        </p:nvSpPr>
        <p:spPr bwMode="auto">
          <a:xfrm>
            <a:off x="6777038" y="5046663"/>
            <a:ext cx="69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2978" name="Straight Arrow Connector 121">
            <a:extLst>
              <a:ext uri="{FF2B5EF4-FFF2-40B4-BE49-F238E27FC236}">
                <a16:creationId xmlns:a16="http://schemas.microsoft.com/office/drawing/2014/main" id="{C38DAC20-A819-42D2-B45F-80FCA710D07A}"/>
              </a:ext>
            </a:extLst>
          </p:cNvPr>
          <p:cNvCxnSpPr>
            <a:cxnSpLocks noChangeShapeType="1"/>
          </p:cNvCxnSpPr>
          <p:nvPr/>
        </p:nvCxnSpPr>
        <p:spPr bwMode="auto">
          <a:xfrm rot="10800000">
            <a:off x="7797800" y="5230813"/>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9" name="TextBox 122">
            <a:extLst>
              <a:ext uri="{FF2B5EF4-FFF2-40B4-BE49-F238E27FC236}">
                <a16:creationId xmlns:a16="http://schemas.microsoft.com/office/drawing/2014/main" id="{27C8274B-6517-4050-B397-09EC7512FC80}"/>
              </a:ext>
            </a:extLst>
          </p:cNvPr>
          <p:cNvSpPr txBox="1">
            <a:spLocks noChangeArrowheads="1"/>
          </p:cNvSpPr>
          <p:nvPr/>
        </p:nvSpPr>
        <p:spPr bwMode="auto">
          <a:xfrm>
            <a:off x="7964488" y="4922838"/>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cxnSp>
        <p:nvCxnSpPr>
          <p:cNvPr id="82980" name="Straight Arrow Connector 99">
            <a:extLst>
              <a:ext uri="{FF2B5EF4-FFF2-40B4-BE49-F238E27FC236}">
                <a16:creationId xmlns:a16="http://schemas.microsoft.com/office/drawing/2014/main" id="{72178F78-2F81-4AE2-88EB-64E17354A6D4}"/>
              </a:ext>
            </a:extLst>
          </p:cNvPr>
          <p:cNvCxnSpPr>
            <a:cxnSpLocks noChangeShapeType="1"/>
          </p:cNvCxnSpPr>
          <p:nvPr/>
        </p:nvCxnSpPr>
        <p:spPr bwMode="auto">
          <a:xfrm rot="16200000" flipH="1">
            <a:off x="5153819" y="5541169"/>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981" name="Straight Arrow Connector 100">
            <a:extLst>
              <a:ext uri="{FF2B5EF4-FFF2-40B4-BE49-F238E27FC236}">
                <a16:creationId xmlns:a16="http://schemas.microsoft.com/office/drawing/2014/main" id="{1451E9C3-0C2D-4640-8D23-143D153A64A9}"/>
              </a:ext>
            </a:extLst>
          </p:cNvPr>
          <p:cNvCxnSpPr>
            <a:cxnSpLocks noChangeShapeType="1"/>
          </p:cNvCxnSpPr>
          <p:nvPr/>
        </p:nvCxnSpPr>
        <p:spPr bwMode="auto">
          <a:xfrm rot="16200000" flipH="1">
            <a:off x="6989762" y="5519738"/>
            <a:ext cx="265113"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82" name="TextBox 102">
            <a:extLst>
              <a:ext uri="{FF2B5EF4-FFF2-40B4-BE49-F238E27FC236}">
                <a16:creationId xmlns:a16="http://schemas.microsoft.com/office/drawing/2014/main" id="{70160516-08E0-4F42-ADCF-BE8B19651EC9}"/>
              </a:ext>
            </a:extLst>
          </p:cNvPr>
          <p:cNvSpPr txBox="1">
            <a:spLocks noChangeArrowheads="1"/>
          </p:cNvSpPr>
          <p:nvPr/>
        </p:nvSpPr>
        <p:spPr bwMode="auto">
          <a:xfrm>
            <a:off x="5403850" y="5545138"/>
            <a:ext cx="59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a:t>
            </a:r>
          </a:p>
        </p:txBody>
      </p:sp>
      <p:sp>
        <p:nvSpPr>
          <p:cNvPr id="82983" name="TextBox 103">
            <a:extLst>
              <a:ext uri="{FF2B5EF4-FFF2-40B4-BE49-F238E27FC236}">
                <a16:creationId xmlns:a16="http://schemas.microsoft.com/office/drawing/2014/main" id="{C699C9E7-385D-4DF8-95D6-0BD6C7A95F28}"/>
              </a:ext>
            </a:extLst>
          </p:cNvPr>
          <p:cNvSpPr txBox="1">
            <a:spLocks noChangeArrowheads="1"/>
          </p:cNvSpPr>
          <p:nvPr/>
        </p:nvSpPr>
        <p:spPr bwMode="auto">
          <a:xfrm>
            <a:off x="7202488" y="5545138"/>
            <a:ext cx="67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a:t>
            </a:r>
          </a:p>
        </p:txBody>
      </p:sp>
    </p:spTree>
    <p:extLst>
      <p:ext uri="{BB962C8B-B14F-4D97-AF65-F5344CB8AC3E}">
        <p14:creationId xmlns:p14="http://schemas.microsoft.com/office/powerpoint/2010/main" val="3503036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294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9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9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9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9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9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96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29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9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9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9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9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9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9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9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9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296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29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296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296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297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29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297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8297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297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29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296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298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298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8297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9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297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297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298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298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829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52" grpId="0"/>
      <p:bldP spid="82953" grpId="0" animBg="1"/>
      <p:bldP spid="82954" grpId="0"/>
      <p:bldP spid="82957" grpId="0"/>
      <p:bldP spid="82958" grpId="0"/>
      <p:bldP spid="82959" grpId="0"/>
      <p:bldP spid="82960" grpId="0"/>
      <p:bldP spid="82961" grpId="0"/>
      <p:bldP spid="82962" grpId="0"/>
      <p:bldP spid="82967" grpId="0"/>
      <p:bldP spid="82968" grpId="0"/>
      <p:bldP spid="82969" grpId="0" animBg="1"/>
      <p:bldP spid="82970" grpId="0"/>
      <p:bldP spid="82977" grpId="0"/>
      <p:bldP spid="82979" grpId="0"/>
      <p:bldP spid="82982" grpId="0"/>
      <p:bldP spid="8298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Title 1">
            <a:extLst>
              <a:ext uri="{FF2B5EF4-FFF2-40B4-BE49-F238E27FC236}">
                <a16:creationId xmlns:a16="http://schemas.microsoft.com/office/drawing/2014/main" id="{C8454CC9-C93B-48D4-A862-74C9AE5A7543}"/>
              </a:ext>
            </a:extLst>
          </p:cNvPr>
          <p:cNvSpPr>
            <a:spLocks noGrp="1"/>
          </p:cNvSpPr>
          <p:nvPr>
            <p:ph type="title"/>
          </p:nvPr>
        </p:nvSpPr>
        <p:spPr>
          <a:xfrm>
            <a:off x="457200" y="-127000"/>
            <a:ext cx="8229600" cy="1143000"/>
          </a:xfrm>
        </p:spPr>
        <p:txBody>
          <a:bodyPr/>
          <a:lstStyle/>
          <a:p>
            <a:r>
              <a:rPr lang="en-US" altLang="en-US" dirty="0">
                <a:ea typeface="ＭＳ Ｐゴシック" panose="020B0600070205080204" pitchFamily="34" charset="-128"/>
              </a:rPr>
              <a:t>Direct-Mapped Caches</a:t>
            </a:r>
          </a:p>
        </p:txBody>
      </p:sp>
      <p:sp>
        <p:nvSpPr>
          <p:cNvPr id="87042" name="Content Placeholder 2">
            <a:extLst>
              <a:ext uri="{FF2B5EF4-FFF2-40B4-BE49-F238E27FC236}">
                <a16:creationId xmlns:a16="http://schemas.microsoft.com/office/drawing/2014/main" id="{81870870-8D41-485A-A8BC-1ABFC23D78CA}"/>
              </a:ext>
            </a:extLst>
          </p:cNvPr>
          <p:cNvSpPr>
            <a:spLocks noGrp="1"/>
          </p:cNvSpPr>
          <p:nvPr>
            <p:ph idx="1"/>
          </p:nvPr>
        </p:nvSpPr>
        <p:spPr>
          <a:xfrm>
            <a:off x="228600" y="996950"/>
            <a:ext cx="8610600" cy="5194300"/>
          </a:xfrm>
        </p:spPr>
        <p:txBody>
          <a:bodyPr>
            <a:normAutofit fontScale="92500" lnSpcReduction="10000"/>
          </a:bodyPr>
          <a:lstStyle/>
          <a:p>
            <a:r>
              <a:rPr lang="en-US" altLang="en-US">
                <a:solidFill>
                  <a:srgbClr val="0000FF"/>
                </a:solidFill>
                <a:ea typeface="ＭＳ Ｐゴシック" panose="020B0600070205080204" pitchFamily="34" charset="-128"/>
              </a:rPr>
              <a:t>Direct-mapped cache: </a:t>
            </a:r>
            <a:r>
              <a:rPr lang="en-US" altLang="en-US">
                <a:ea typeface="ＭＳ Ｐゴシック" panose="020B0600070205080204" pitchFamily="34" charset="-128"/>
              </a:rPr>
              <a:t>Two blocks in memory that map to the same index in the cache cannot be present in the cache at the same time</a:t>
            </a:r>
          </a:p>
          <a:p>
            <a:pPr lvl="1"/>
            <a:r>
              <a:rPr lang="en-US" altLang="en-US">
                <a:ea typeface="ＭＳ Ｐゴシック" panose="020B0600070205080204" pitchFamily="34" charset="-128"/>
              </a:rPr>
              <a:t>One index </a:t>
            </a:r>
            <a:r>
              <a:rPr lang="en-US" altLang="en-US">
                <a:ea typeface="ＭＳ Ｐゴシック" panose="020B0600070205080204" pitchFamily="34" charset="-128"/>
                <a:sym typeface="Wingdings" panose="05000000000000000000" pitchFamily="2" charset="2"/>
              </a:rPr>
              <a:t> one entry</a:t>
            </a:r>
          </a:p>
          <a:p>
            <a:pPr lvl="1"/>
            <a:endParaRPr lang="en-US" altLang="en-US">
              <a:ea typeface="ＭＳ Ｐゴシック" panose="020B0600070205080204" pitchFamily="34" charset="-128"/>
              <a:sym typeface="Wingdings" panose="05000000000000000000" pitchFamily="2" charset="2"/>
            </a:endParaRPr>
          </a:p>
          <a:p>
            <a:r>
              <a:rPr lang="en-US" altLang="en-US">
                <a:ea typeface="ＭＳ Ｐゴシック" panose="020B0600070205080204" pitchFamily="34" charset="-128"/>
                <a:sym typeface="Wingdings" panose="05000000000000000000" pitchFamily="2" charset="2"/>
              </a:rPr>
              <a:t>Can lead to 0% hit rate if more than one block accessed in an interleaved manner map to the same index </a:t>
            </a:r>
          </a:p>
          <a:p>
            <a:pPr lvl="1"/>
            <a:r>
              <a:rPr lang="en-US" altLang="en-US">
                <a:ea typeface="ＭＳ Ｐゴシック" panose="020B0600070205080204" pitchFamily="34" charset="-128"/>
                <a:sym typeface="Wingdings" panose="05000000000000000000" pitchFamily="2" charset="2"/>
              </a:rPr>
              <a:t>Assume addresses A and B have the same index bits but different tag bits</a:t>
            </a:r>
          </a:p>
          <a:p>
            <a:pPr lvl="1"/>
            <a:r>
              <a:rPr lang="en-US" altLang="en-US">
                <a:ea typeface="ＭＳ Ｐゴシック" panose="020B0600070205080204" pitchFamily="34" charset="-128"/>
                <a:sym typeface="Wingdings" panose="05000000000000000000" pitchFamily="2" charset="2"/>
              </a:rPr>
              <a:t>A, B, A, B, A, B, A, B, …  conflict in the cache index</a:t>
            </a:r>
          </a:p>
          <a:p>
            <a:pPr lvl="1"/>
            <a:r>
              <a:rPr lang="en-US" altLang="en-US">
                <a:ea typeface="ＭＳ Ｐゴシック" panose="020B0600070205080204" pitchFamily="34" charset="-128"/>
                <a:sym typeface="Wingdings" panose="05000000000000000000" pitchFamily="2" charset="2"/>
              </a:rPr>
              <a:t>All accesses are </a:t>
            </a:r>
            <a:r>
              <a:rPr lang="en-US" altLang="en-US">
                <a:solidFill>
                  <a:srgbClr val="0000FF"/>
                </a:solidFill>
                <a:ea typeface="ＭＳ Ｐゴシック" panose="020B0600070205080204" pitchFamily="34" charset="-128"/>
                <a:sym typeface="Wingdings" panose="05000000000000000000" pitchFamily="2" charset="2"/>
              </a:rPr>
              <a:t>conflict misses</a:t>
            </a:r>
          </a:p>
          <a:p>
            <a:pPr lvl="1"/>
            <a:endParaRPr lang="en-US" altLang="en-US">
              <a:ea typeface="ＭＳ Ｐゴシック" panose="020B0600070205080204" pitchFamily="34" charset="-128"/>
              <a:sym typeface="Wingdings" panose="05000000000000000000" pitchFamily="2" charset="2"/>
            </a:endParaRPr>
          </a:p>
          <a:p>
            <a:endParaRPr lang="en-US" altLang="en-US">
              <a:ea typeface="ＭＳ Ｐゴシック" panose="020B0600070205080204" pitchFamily="34" charset="-128"/>
            </a:endParaRPr>
          </a:p>
        </p:txBody>
      </p:sp>
      <p:sp>
        <p:nvSpPr>
          <p:cNvPr id="205827" name="Slide Number Placeholder 3">
            <a:extLst>
              <a:ext uri="{FF2B5EF4-FFF2-40B4-BE49-F238E27FC236}">
                <a16:creationId xmlns:a16="http://schemas.microsoft.com/office/drawing/2014/main" id="{2FD5C43D-DF1D-42AD-86FD-833AC265151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D96B4B2B-2745-4133-9742-3F5F8F8A1AA1}" type="slidenum">
              <a:rPr lang="en-US" altLang="en-US" sz="1600">
                <a:solidFill>
                  <a:srgbClr val="000000"/>
                </a:solidFill>
                <a:latin typeface="Garamond" panose="02020404030301010803" pitchFamily="18" charset="0"/>
              </a:rPr>
              <a:pPr eaLnBrk="1" hangingPunct="1">
                <a:spcBef>
                  <a:spcPct val="0"/>
                </a:spcBef>
                <a:buClrTx/>
                <a:buSzTx/>
                <a:buFontTx/>
                <a:buNone/>
              </a:pPr>
              <a:t>41</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1254185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704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id="{5E503202-4B87-4DAE-9D8E-57CC096C642F}"/>
              </a:ext>
            </a:extLst>
          </p:cNvPr>
          <p:cNvSpPr>
            <a:spLocks noGrp="1"/>
          </p:cNvSpPr>
          <p:nvPr>
            <p:ph idx="1"/>
          </p:nvPr>
        </p:nvSpPr>
        <p:spPr>
          <a:xfrm>
            <a:off x="228600" y="996950"/>
            <a:ext cx="8610600" cy="5194300"/>
          </a:xfrm>
        </p:spPr>
        <p:txBody>
          <a:bodyPr/>
          <a:lstStyle/>
          <a:p>
            <a:r>
              <a:rPr lang="en-US" altLang="en-US" sz="2200">
                <a:ea typeface="ＭＳ Ｐゴシック" panose="020B0600070205080204" pitchFamily="34" charset="-128"/>
              </a:rPr>
              <a:t>Addresses 0 and 8 always conflict in direct mapped cache</a:t>
            </a:r>
          </a:p>
          <a:p>
            <a:r>
              <a:rPr lang="en-US" altLang="en-US" sz="2200">
                <a:ea typeface="ＭＳ Ｐゴシック" panose="020B0600070205080204" pitchFamily="34" charset="-128"/>
              </a:rPr>
              <a:t>Instead of having one column of 8, have 2 columns of 4 blocks</a:t>
            </a: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endParaRPr lang="en-US" altLang="en-US" sz="2200">
              <a:ea typeface="ＭＳ Ｐゴシック" panose="020B0600070205080204" pitchFamily="34" charset="-128"/>
            </a:endParaRPr>
          </a:p>
          <a:p>
            <a:pPr lvl="4"/>
            <a:endParaRPr lang="en-US" altLang="en-US" sz="1400">
              <a:ea typeface="ＭＳ Ｐゴシック" panose="020B0600070205080204" pitchFamily="34" charset="-128"/>
            </a:endParaRPr>
          </a:p>
        </p:txBody>
      </p:sp>
      <p:sp>
        <p:nvSpPr>
          <p:cNvPr id="206850" name="Title 1">
            <a:extLst>
              <a:ext uri="{FF2B5EF4-FFF2-40B4-BE49-F238E27FC236}">
                <a16:creationId xmlns:a16="http://schemas.microsoft.com/office/drawing/2014/main" id="{8F963C21-DA36-46E1-99EA-AF85B57388E3}"/>
              </a:ext>
            </a:extLst>
          </p:cNvPr>
          <p:cNvSpPr>
            <a:spLocks noGrp="1"/>
          </p:cNvSpPr>
          <p:nvPr>
            <p:ph type="title"/>
          </p:nvPr>
        </p:nvSpPr>
        <p:spPr>
          <a:xfrm>
            <a:off x="457200" y="-17462"/>
            <a:ext cx="8229600" cy="1143000"/>
          </a:xfrm>
        </p:spPr>
        <p:txBody>
          <a:bodyPr/>
          <a:lstStyle/>
          <a:p>
            <a:r>
              <a:rPr lang="en-US" altLang="en-US" dirty="0">
                <a:ea typeface="ＭＳ Ｐゴシック" panose="020B0600070205080204" pitchFamily="34" charset="-128"/>
              </a:rPr>
              <a:t>Set Associativity</a:t>
            </a:r>
          </a:p>
        </p:txBody>
      </p:sp>
      <p:sp>
        <p:nvSpPr>
          <p:cNvPr id="206851" name="Slide Number Placeholder 3">
            <a:extLst>
              <a:ext uri="{FF2B5EF4-FFF2-40B4-BE49-F238E27FC236}">
                <a16:creationId xmlns:a16="http://schemas.microsoft.com/office/drawing/2014/main" id="{97426872-87DF-4C8F-8962-3AB15801B2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C42D142-BE20-4C12-A5AC-4BD7147764B1}" type="slidenum">
              <a:rPr lang="en-US" altLang="en-US" sz="1600">
                <a:solidFill>
                  <a:srgbClr val="000000"/>
                </a:solidFill>
                <a:latin typeface="Garamond" panose="02020404030301010803" pitchFamily="18" charset="0"/>
              </a:rPr>
              <a:pPr eaLnBrk="1" hangingPunct="1">
                <a:spcBef>
                  <a:spcPct val="0"/>
                </a:spcBef>
                <a:buClrTx/>
                <a:buSzTx/>
                <a:buFontTx/>
                <a:buNone/>
              </a:pPr>
              <a:t>42</a:t>
            </a:fld>
            <a:endParaRPr lang="en-US" altLang="en-US" sz="1600">
              <a:solidFill>
                <a:srgbClr val="000000"/>
              </a:solidFill>
              <a:latin typeface="Garamond" panose="02020404030301010803" pitchFamily="18" charset="0"/>
            </a:endParaRPr>
          </a:p>
        </p:txBody>
      </p:sp>
      <p:sp>
        <p:nvSpPr>
          <p:cNvPr id="84996" name="Rectangle 5">
            <a:extLst>
              <a:ext uri="{FF2B5EF4-FFF2-40B4-BE49-F238E27FC236}">
                <a16:creationId xmlns:a16="http://schemas.microsoft.com/office/drawing/2014/main" id="{81076C04-D4ED-4068-AF89-C5909AA62A1B}"/>
              </a:ext>
            </a:extLst>
          </p:cNvPr>
          <p:cNvSpPr>
            <a:spLocks noChangeArrowheads="1"/>
          </p:cNvSpPr>
          <p:nvPr/>
        </p:nvSpPr>
        <p:spPr bwMode="auto">
          <a:xfrm>
            <a:off x="941388" y="262572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4997" name="Rectangle 6">
            <a:extLst>
              <a:ext uri="{FF2B5EF4-FFF2-40B4-BE49-F238E27FC236}">
                <a16:creationId xmlns:a16="http://schemas.microsoft.com/office/drawing/2014/main" id="{735B4D13-7DE0-4DE2-8B39-5FF27710DED2}"/>
              </a:ext>
            </a:extLst>
          </p:cNvPr>
          <p:cNvSpPr>
            <a:spLocks noChangeArrowheads="1"/>
          </p:cNvSpPr>
          <p:nvPr/>
        </p:nvSpPr>
        <p:spPr bwMode="auto">
          <a:xfrm>
            <a:off x="94138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4998" name="Rectangle 7">
            <a:extLst>
              <a:ext uri="{FF2B5EF4-FFF2-40B4-BE49-F238E27FC236}">
                <a16:creationId xmlns:a16="http://schemas.microsoft.com/office/drawing/2014/main" id="{5D47E50D-1601-41B4-AF14-0709BCA7AE0D}"/>
              </a:ext>
            </a:extLst>
          </p:cNvPr>
          <p:cNvSpPr>
            <a:spLocks noChangeArrowheads="1"/>
          </p:cNvSpPr>
          <p:nvPr/>
        </p:nvSpPr>
        <p:spPr bwMode="auto">
          <a:xfrm>
            <a:off x="94138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4999" name="Rectangle 8">
            <a:extLst>
              <a:ext uri="{FF2B5EF4-FFF2-40B4-BE49-F238E27FC236}">
                <a16:creationId xmlns:a16="http://schemas.microsoft.com/office/drawing/2014/main" id="{97C58A5B-BDE3-4475-8984-F0712AEBF2B5}"/>
              </a:ext>
            </a:extLst>
          </p:cNvPr>
          <p:cNvSpPr>
            <a:spLocks noChangeArrowheads="1"/>
          </p:cNvSpPr>
          <p:nvPr/>
        </p:nvSpPr>
        <p:spPr bwMode="auto">
          <a:xfrm>
            <a:off x="94138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0" name="Rectangle 9">
            <a:extLst>
              <a:ext uri="{FF2B5EF4-FFF2-40B4-BE49-F238E27FC236}">
                <a16:creationId xmlns:a16="http://schemas.microsoft.com/office/drawing/2014/main" id="{5C0EB75A-7DA8-4FEF-B7DE-83FCA015A2E1}"/>
              </a:ext>
            </a:extLst>
          </p:cNvPr>
          <p:cNvSpPr>
            <a:spLocks noChangeArrowheads="1"/>
          </p:cNvSpPr>
          <p:nvPr/>
        </p:nvSpPr>
        <p:spPr bwMode="auto">
          <a:xfrm>
            <a:off x="2566988" y="2630488"/>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1" name="Rectangle 10">
            <a:extLst>
              <a:ext uri="{FF2B5EF4-FFF2-40B4-BE49-F238E27FC236}">
                <a16:creationId xmlns:a16="http://schemas.microsoft.com/office/drawing/2014/main" id="{108107F0-BB56-4FCF-B6B8-D00C98488984}"/>
              </a:ext>
            </a:extLst>
          </p:cNvPr>
          <p:cNvSpPr>
            <a:spLocks noChangeArrowheads="1"/>
          </p:cNvSpPr>
          <p:nvPr/>
        </p:nvSpPr>
        <p:spPr bwMode="auto">
          <a:xfrm>
            <a:off x="256698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2" name="Rectangle 11">
            <a:extLst>
              <a:ext uri="{FF2B5EF4-FFF2-40B4-BE49-F238E27FC236}">
                <a16:creationId xmlns:a16="http://schemas.microsoft.com/office/drawing/2014/main" id="{1C250E33-D398-42B5-9E03-473144300AFF}"/>
              </a:ext>
            </a:extLst>
          </p:cNvPr>
          <p:cNvSpPr>
            <a:spLocks noChangeArrowheads="1"/>
          </p:cNvSpPr>
          <p:nvPr/>
        </p:nvSpPr>
        <p:spPr bwMode="auto">
          <a:xfrm>
            <a:off x="256698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3" name="Rectangle 12">
            <a:extLst>
              <a:ext uri="{FF2B5EF4-FFF2-40B4-BE49-F238E27FC236}">
                <a16:creationId xmlns:a16="http://schemas.microsoft.com/office/drawing/2014/main" id="{6E9097F6-D90A-457E-BCE6-B9875E8813B7}"/>
              </a:ext>
            </a:extLst>
          </p:cNvPr>
          <p:cNvSpPr>
            <a:spLocks noChangeArrowheads="1"/>
          </p:cNvSpPr>
          <p:nvPr/>
        </p:nvSpPr>
        <p:spPr bwMode="auto">
          <a:xfrm>
            <a:off x="256698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4" name="TextBox 13">
            <a:extLst>
              <a:ext uri="{FF2B5EF4-FFF2-40B4-BE49-F238E27FC236}">
                <a16:creationId xmlns:a16="http://schemas.microsoft.com/office/drawing/2014/main" id="{61872C63-52D1-45D9-A316-701C27588153}"/>
              </a:ext>
            </a:extLst>
          </p:cNvPr>
          <p:cNvSpPr txBox="1">
            <a:spLocks noChangeArrowheads="1"/>
          </p:cNvSpPr>
          <p:nvPr/>
        </p:nvSpPr>
        <p:spPr bwMode="auto">
          <a:xfrm>
            <a:off x="1879600" y="2092325"/>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Tag store</a:t>
            </a:r>
          </a:p>
        </p:txBody>
      </p:sp>
      <p:sp>
        <p:nvSpPr>
          <p:cNvPr id="85005" name="Rectangle 15">
            <a:extLst>
              <a:ext uri="{FF2B5EF4-FFF2-40B4-BE49-F238E27FC236}">
                <a16:creationId xmlns:a16="http://schemas.microsoft.com/office/drawing/2014/main" id="{37BC3950-4D69-4F94-91DE-C74EACE3CF7A}"/>
              </a:ext>
            </a:extLst>
          </p:cNvPr>
          <p:cNvSpPr>
            <a:spLocks noChangeArrowheads="1"/>
          </p:cNvSpPr>
          <p:nvPr/>
        </p:nvSpPr>
        <p:spPr bwMode="auto">
          <a:xfrm>
            <a:off x="5070475" y="2619375"/>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6" name="Rectangle 16">
            <a:extLst>
              <a:ext uri="{FF2B5EF4-FFF2-40B4-BE49-F238E27FC236}">
                <a16:creationId xmlns:a16="http://schemas.microsoft.com/office/drawing/2014/main" id="{87592ADB-7ADA-456B-A8F9-543F3F3E2BF6}"/>
              </a:ext>
            </a:extLst>
          </p:cNvPr>
          <p:cNvSpPr>
            <a:spLocks noChangeArrowheads="1"/>
          </p:cNvSpPr>
          <p:nvPr/>
        </p:nvSpPr>
        <p:spPr bwMode="auto">
          <a:xfrm>
            <a:off x="5070475" y="2789238"/>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7" name="Rectangle 17">
            <a:extLst>
              <a:ext uri="{FF2B5EF4-FFF2-40B4-BE49-F238E27FC236}">
                <a16:creationId xmlns:a16="http://schemas.microsoft.com/office/drawing/2014/main" id="{BA99A4D4-0411-4478-BF7D-B09BE96BDEBF}"/>
              </a:ext>
            </a:extLst>
          </p:cNvPr>
          <p:cNvSpPr>
            <a:spLocks noChangeArrowheads="1"/>
          </p:cNvSpPr>
          <p:nvPr/>
        </p:nvSpPr>
        <p:spPr bwMode="auto">
          <a:xfrm>
            <a:off x="5070475" y="2955925"/>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8" name="Rectangle 18">
            <a:extLst>
              <a:ext uri="{FF2B5EF4-FFF2-40B4-BE49-F238E27FC236}">
                <a16:creationId xmlns:a16="http://schemas.microsoft.com/office/drawing/2014/main" id="{F6D58593-FDF1-4BA2-A2F8-8EB8989DC35F}"/>
              </a:ext>
            </a:extLst>
          </p:cNvPr>
          <p:cNvSpPr>
            <a:spLocks noChangeArrowheads="1"/>
          </p:cNvSpPr>
          <p:nvPr/>
        </p:nvSpPr>
        <p:spPr bwMode="auto">
          <a:xfrm>
            <a:off x="5070475" y="3122613"/>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09" name="Rectangle 19">
            <a:extLst>
              <a:ext uri="{FF2B5EF4-FFF2-40B4-BE49-F238E27FC236}">
                <a16:creationId xmlns:a16="http://schemas.microsoft.com/office/drawing/2014/main" id="{0332FB30-DB01-4B10-BDA0-589EC03BAC80}"/>
              </a:ext>
            </a:extLst>
          </p:cNvPr>
          <p:cNvSpPr>
            <a:spLocks noChangeArrowheads="1"/>
          </p:cNvSpPr>
          <p:nvPr/>
        </p:nvSpPr>
        <p:spPr bwMode="auto">
          <a:xfrm>
            <a:off x="6777038" y="2630488"/>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0" name="Rectangle 20">
            <a:extLst>
              <a:ext uri="{FF2B5EF4-FFF2-40B4-BE49-F238E27FC236}">
                <a16:creationId xmlns:a16="http://schemas.microsoft.com/office/drawing/2014/main" id="{50AD72AE-F060-4982-AC08-3211F8DF5413}"/>
              </a:ext>
            </a:extLst>
          </p:cNvPr>
          <p:cNvSpPr>
            <a:spLocks noChangeArrowheads="1"/>
          </p:cNvSpPr>
          <p:nvPr/>
        </p:nvSpPr>
        <p:spPr bwMode="auto">
          <a:xfrm>
            <a:off x="6777038" y="279717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1" name="Rectangle 21">
            <a:extLst>
              <a:ext uri="{FF2B5EF4-FFF2-40B4-BE49-F238E27FC236}">
                <a16:creationId xmlns:a16="http://schemas.microsoft.com/office/drawing/2014/main" id="{98555F15-6788-4DFC-AA9A-36E0B1B2FBBC}"/>
              </a:ext>
            </a:extLst>
          </p:cNvPr>
          <p:cNvSpPr>
            <a:spLocks noChangeArrowheads="1"/>
          </p:cNvSpPr>
          <p:nvPr/>
        </p:nvSpPr>
        <p:spPr bwMode="auto">
          <a:xfrm>
            <a:off x="6777038" y="29638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2" name="Rectangle 22">
            <a:extLst>
              <a:ext uri="{FF2B5EF4-FFF2-40B4-BE49-F238E27FC236}">
                <a16:creationId xmlns:a16="http://schemas.microsoft.com/office/drawing/2014/main" id="{A7B90DA9-C1C8-41B0-9FD7-B6D4DC91038C}"/>
              </a:ext>
            </a:extLst>
          </p:cNvPr>
          <p:cNvSpPr>
            <a:spLocks noChangeArrowheads="1"/>
          </p:cNvSpPr>
          <p:nvPr/>
        </p:nvSpPr>
        <p:spPr bwMode="auto">
          <a:xfrm>
            <a:off x="6777038" y="31289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3" name="TextBox 23">
            <a:extLst>
              <a:ext uri="{FF2B5EF4-FFF2-40B4-BE49-F238E27FC236}">
                <a16:creationId xmlns:a16="http://schemas.microsoft.com/office/drawing/2014/main" id="{0CE72021-12D3-4F2C-A683-8BA53E8F2C17}"/>
              </a:ext>
            </a:extLst>
          </p:cNvPr>
          <p:cNvSpPr txBox="1">
            <a:spLocks noChangeArrowheads="1"/>
          </p:cNvSpPr>
          <p:nvPr/>
        </p:nvSpPr>
        <p:spPr bwMode="auto">
          <a:xfrm>
            <a:off x="5924550" y="2092325"/>
            <a:ext cx="1247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 store</a:t>
            </a:r>
          </a:p>
        </p:txBody>
      </p:sp>
      <p:sp>
        <p:nvSpPr>
          <p:cNvPr id="85014" name="TextBox 24">
            <a:extLst>
              <a:ext uri="{FF2B5EF4-FFF2-40B4-BE49-F238E27FC236}">
                <a16:creationId xmlns:a16="http://schemas.microsoft.com/office/drawing/2014/main" id="{389763BA-3F26-4366-9A79-A710D39F7B14}"/>
              </a:ext>
            </a:extLst>
          </p:cNvPr>
          <p:cNvSpPr txBox="1">
            <a:spLocks noChangeArrowheads="1"/>
          </p:cNvSpPr>
          <p:nvPr/>
        </p:nvSpPr>
        <p:spPr bwMode="auto">
          <a:xfrm>
            <a:off x="2627313" y="3087688"/>
            <a:ext cx="287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V</a:t>
            </a:r>
          </a:p>
        </p:txBody>
      </p:sp>
      <p:sp>
        <p:nvSpPr>
          <p:cNvPr id="85015" name="TextBox 25">
            <a:extLst>
              <a:ext uri="{FF2B5EF4-FFF2-40B4-BE49-F238E27FC236}">
                <a16:creationId xmlns:a16="http://schemas.microsoft.com/office/drawing/2014/main" id="{882555A9-0714-4EB3-9CB8-703EA7AADE15}"/>
              </a:ext>
            </a:extLst>
          </p:cNvPr>
          <p:cNvSpPr txBox="1">
            <a:spLocks noChangeArrowheads="1"/>
          </p:cNvSpPr>
          <p:nvPr/>
        </p:nvSpPr>
        <p:spPr bwMode="auto">
          <a:xfrm>
            <a:off x="3240088" y="3078163"/>
            <a:ext cx="3984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tag</a:t>
            </a:r>
          </a:p>
        </p:txBody>
      </p:sp>
      <p:sp>
        <p:nvSpPr>
          <p:cNvPr id="85016" name="Rectangle 26">
            <a:extLst>
              <a:ext uri="{FF2B5EF4-FFF2-40B4-BE49-F238E27FC236}">
                <a16:creationId xmlns:a16="http://schemas.microsoft.com/office/drawing/2014/main" id="{F82F3626-6266-4700-B7FA-9ABE366FA884}"/>
              </a:ext>
            </a:extLst>
          </p:cNvPr>
          <p:cNvSpPr>
            <a:spLocks noChangeArrowheads="1"/>
          </p:cNvSpPr>
          <p:nvPr/>
        </p:nvSpPr>
        <p:spPr bwMode="auto">
          <a:xfrm>
            <a:off x="3013075" y="371157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17" name="TextBox 27">
            <a:extLst>
              <a:ext uri="{FF2B5EF4-FFF2-40B4-BE49-F238E27FC236}">
                <a16:creationId xmlns:a16="http://schemas.microsoft.com/office/drawing/2014/main" id="{C482525C-41BF-4E64-A861-1648671AAA69}"/>
              </a:ext>
            </a:extLst>
          </p:cNvPr>
          <p:cNvSpPr txBox="1">
            <a:spLocks noChangeArrowheads="1"/>
          </p:cNvSpPr>
          <p:nvPr/>
        </p:nvSpPr>
        <p:spPr bwMode="auto">
          <a:xfrm>
            <a:off x="3111500" y="36877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5018" name="Straight Arrow Connector 28">
            <a:extLst>
              <a:ext uri="{FF2B5EF4-FFF2-40B4-BE49-F238E27FC236}">
                <a16:creationId xmlns:a16="http://schemas.microsoft.com/office/drawing/2014/main" id="{45654F0D-AD49-4499-BEA6-93E7F537815C}"/>
              </a:ext>
            </a:extLst>
          </p:cNvPr>
          <p:cNvCxnSpPr>
            <a:cxnSpLocks noChangeShapeType="1"/>
          </p:cNvCxnSpPr>
          <p:nvPr/>
        </p:nvCxnSpPr>
        <p:spPr bwMode="auto">
          <a:xfrm rot="5400000">
            <a:off x="3141662" y="3506788"/>
            <a:ext cx="417513"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19" name="Straight Arrow Connector 29">
            <a:extLst>
              <a:ext uri="{FF2B5EF4-FFF2-40B4-BE49-F238E27FC236}">
                <a16:creationId xmlns:a16="http://schemas.microsoft.com/office/drawing/2014/main" id="{F70776D9-3694-412D-A6D8-A2BAC590DEE0}"/>
              </a:ext>
            </a:extLst>
          </p:cNvPr>
          <p:cNvCxnSpPr>
            <a:cxnSpLocks noChangeShapeType="1"/>
          </p:cNvCxnSpPr>
          <p:nvPr/>
        </p:nvCxnSpPr>
        <p:spPr bwMode="auto">
          <a:xfrm>
            <a:off x="2770188" y="3290888"/>
            <a:ext cx="469900" cy="4254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0" name="Straight Arrow Connector 30">
            <a:extLst>
              <a:ext uri="{FF2B5EF4-FFF2-40B4-BE49-F238E27FC236}">
                <a16:creationId xmlns:a16="http://schemas.microsoft.com/office/drawing/2014/main" id="{058CA333-9F81-4368-A460-077518D648D4}"/>
              </a:ext>
            </a:extLst>
          </p:cNvPr>
          <p:cNvCxnSpPr>
            <a:cxnSpLocks noChangeShapeType="1"/>
          </p:cNvCxnSpPr>
          <p:nvPr/>
        </p:nvCxnSpPr>
        <p:spPr bwMode="auto">
          <a:xfrm rot="5400000">
            <a:off x="7287419" y="351075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1" name="Straight Connector 31">
            <a:extLst>
              <a:ext uri="{FF2B5EF4-FFF2-40B4-BE49-F238E27FC236}">
                <a16:creationId xmlns:a16="http://schemas.microsoft.com/office/drawing/2014/main" id="{71146128-BF3D-483F-A57B-333E3B31BC02}"/>
              </a:ext>
            </a:extLst>
          </p:cNvPr>
          <p:cNvCxnSpPr>
            <a:cxnSpLocks noChangeShapeType="1"/>
          </p:cNvCxnSpPr>
          <p:nvPr/>
        </p:nvCxnSpPr>
        <p:spPr bwMode="auto">
          <a:xfrm rot="5400000">
            <a:off x="2674144" y="2959894"/>
            <a:ext cx="6762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22" name="TextBox 33">
            <a:extLst>
              <a:ext uri="{FF2B5EF4-FFF2-40B4-BE49-F238E27FC236}">
                <a16:creationId xmlns:a16="http://schemas.microsoft.com/office/drawing/2014/main" id="{F78E2592-8558-4CD6-A1CC-0E11038271A1}"/>
              </a:ext>
            </a:extLst>
          </p:cNvPr>
          <p:cNvSpPr txBox="1">
            <a:spLocks noChangeArrowheads="1"/>
          </p:cNvSpPr>
          <p:nvPr/>
        </p:nvSpPr>
        <p:spPr bwMode="auto">
          <a:xfrm>
            <a:off x="1063625" y="3086100"/>
            <a:ext cx="287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V</a:t>
            </a:r>
          </a:p>
        </p:txBody>
      </p:sp>
      <p:sp>
        <p:nvSpPr>
          <p:cNvPr id="85023" name="TextBox 34">
            <a:extLst>
              <a:ext uri="{FF2B5EF4-FFF2-40B4-BE49-F238E27FC236}">
                <a16:creationId xmlns:a16="http://schemas.microsoft.com/office/drawing/2014/main" id="{43D04160-8882-4832-8AF9-24EE69BEE2A9}"/>
              </a:ext>
            </a:extLst>
          </p:cNvPr>
          <p:cNvSpPr txBox="1">
            <a:spLocks noChangeArrowheads="1"/>
          </p:cNvSpPr>
          <p:nvPr/>
        </p:nvSpPr>
        <p:spPr bwMode="auto">
          <a:xfrm>
            <a:off x="1676400" y="3076575"/>
            <a:ext cx="398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tag</a:t>
            </a:r>
          </a:p>
        </p:txBody>
      </p:sp>
      <p:sp>
        <p:nvSpPr>
          <p:cNvPr id="85024" name="Rectangle 35">
            <a:extLst>
              <a:ext uri="{FF2B5EF4-FFF2-40B4-BE49-F238E27FC236}">
                <a16:creationId xmlns:a16="http://schemas.microsoft.com/office/drawing/2014/main" id="{B18A5DAC-C12C-47D7-B60E-75D7ACC32E52}"/>
              </a:ext>
            </a:extLst>
          </p:cNvPr>
          <p:cNvSpPr>
            <a:spLocks noChangeArrowheads="1"/>
          </p:cNvSpPr>
          <p:nvPr/>
        </p:nvSpPr>
        <p:spPr bwMode="auto">
          <a:xfrm>
            <a:off x="1449388" y="37084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25" name="TextBox 36">
            <a:extLst>
              <a:ext uri="{FF2B5EF4-FFF2-40B4-BE49-F238E27FC236}">
                <a16:creationId xmlns:a16="http://schemas.microsoft.com/office/drawing/2014/main" id="{82E06249-5B4D-4577-9286-5D37E9F21346}"/>
              </a:ext>
            </a:extLst>
          </p:cNvPr>
          <p:cNvSpPr txBox="1">
            <a:spLocks noChangeArrowheads="1"/>
          </p:cNvSpPr>
          <p:nvPr/>
        </p:nvSpPr>
        <p:spPr bwMode="auto">
          <a:xfrm>
            <a:off x="1547813" y="36861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5026" name="Straight Arrow Connector 37">
            <a:extLst>
              <a:ext uri="{FF2B5EF4-FFF2-40B4-BE49-F238E27FC236}">
                <a16:creationId xmlns:a16="http://schemas.microsoft.com/office/drawing/2014/main" id="{21917AD8-A686-4A20-B247-36CF8ADDC22A}"/>
              </a:ext>
            </a:extLst>
          </p:cNvPr>
          <p:cNvCxnSpPr>
            <a:cxnSpLocks noChangeShapeType="1"/>
          </p:cNvCxnSpPr>
          <p:nvPr/>
        </p:nvCxnSpPr>
        <p:spPr bwMode="auto">
          <a:xfrm rot="5400000">
            <a:off x="1577182" y="350440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7" name="Straight Arrow Connector 38">
            <a:extLst>
              <a:ext uri="{FF2B5EF4-FFF2-40B4-BE49-F238E27FC236}">
                <a16:creationId xmlns:a16="http://schemas.microsoft.com/office/drawing/2014/main" id="{01C7166D-8478-43F1-A86E-6E20D5F6B589}"/>
              </a:ext>
            </a:extLst>
          </p:cNvPr>
          <p:cNvCxnSpPr>
            <a:cxnSpLocks noChangeShapeType="1"/>
          </p:cNvCxnSpPr>
          <p:nvPr/>
        </p:nvCxnSpPr>
        <p:spPr bwMode="auto">
          <a:xfrm>
            <a:off x="1206500" y="3289300"/>
            <a:ext cx="469900" cy="4238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28" name="Straight Connector 39">
            <a:extLst>
              <a:ext uri="{FF2B5EF4-FFF2-40B4-BE49-F238E27FC236}">
                <a16:creationId xmlns:a16="http://schemas.microsoft.com/office/drawing/2014/main" id="{19849AF7-4D46-4A72-AE82-F89BDED23B72}"/>
              </a:ext>
            </a:extLst>
          </p:cNvPr>
          <p:cNvCxnSpPr>
            <a:cxnSpLocks noChangeShapeType="1"/>
          </p:cNvCxnSpPr>
          <p:nvPr/>
        </p:nvCxnSpPr>
        <p:spPr bwMode="auto">
          <a:xfrm rot="5400000">
            <a:off x="1109662" y="2957513"/>
            <a:ext cx="677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29" name="Rectangle 40">
            <a:extLst>
              <a:ext uri="{FF2B5EF4-FFF2-40B4-BE49-F238E27FC236}">
                <a16:creationId xmlns:a16="http://schemas.microsoft.com/office/drawing/2014/main" id="{55A65A33-5D42-4210-A9B7-EA9654F06184}"/>
              </a:ext>
            </a:extLst>
          </p:cNvPr>
          <p:cNvSpPr>
            <a:spLocks noChangeArrowheads="1"/>
          </p:cNvSpPr>
          <p:nvPr/>
        </p:nvSpPr>
        <p:spPr bwMode="auto">
          <a:xfrm>
            <a:off x="909638" y="5710238"/>
            <a:ext cx="1477962" cy="3333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30" name="TextBox 41">
            <a:extLst>
              <a:ext uri="{FF2B5EF4-FFF2-40B4-BE49-F238E27FC236}">
                <a16:creationId xmlns:a16="http://schemas.microsoft.com/office/drawing/2014/main" id="{8703B509-7700-458D-A798-57D55FEDB1A5}"/>
              </a:ext>
            </a:extLst>
          </p:cNvPr>
          <p:cNvSpPr txBox="1">
            <a:spLocks noChangeArrowheads="1"/>
          </p:cNvSpPr>
          <p:nvPr/>
        </p:nvSpPr>
        <p:spPr bwMode="auto">
          <a:xfrm>
            <a:off x="1136650" y="4989513"/>
            <a:ext cx="1030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Address</a:t>
            </a:r>
          </a:p>
        </p:txBody>
      </p:sp>
      <p:cxnSp>
        <p:nvCxnSpPr>
          <p:cNvPr id="85031" name="Straight Connector 42">
            <a:extLst>
              <a:ext uri="{FF2B5EF4-FFF2-40B4-BE49-F238E27FC236}">
                <a16:creationId xmlns:a16="http://schemas.microsoft.com/office/drawing/2014/main" id="{597FCE04-E00F-411E-9A6E-D22796E6F70C}"/>
              </a:ext>
            </a:extLst>
          </p:cNvPr>
          <p:cNvCxnSpPr>
            <a:cxnSpLocks noChangeShapeType="1"/>
          </p:cNvCxnSpPr>
          <p:nvPr/>
        </p:nvCxnSpPr>
        <p:spPr bwMode="auto">
          <a:xfrm rot="5400000">
            <a:off x="1681163" y="5876925"/>
            <a:ext cx="3317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5032" name="Straight Connector 43">
            <a:extLst>
              <a:ext uri="{FF2B5EF4-FFF2-40B4-BE49-F238E27FC236}">
                <a16:creationId xmlns:a16="http://schemas.microsoft.com/office/drawing/2014/main" id="{8E4B09D5-E6A9-4841-BAD7-4288A2CE3F9E}"/>
              </a:ext>
            </a:extLst>
          </p:cNvPr>
          <p:cNvCxnSpPr>
            <a:cxnSpLocks noChangeShapeType="1"/>
          </p:cNvCxnSpPr>
          <p:nvPr/>
        </p:nvCxnSpPr>
        <p:spPr bwMode="auto">
          <a:xfrm rot="5400000">
            <a:off x="1143794" y="5876132"/>
            <a:ext cx="3333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5033" name="TextBox 44">
            <a:extLst>
              <a:ext uri="{FF2B5EF4-FFF2-40B4-BE49-F238E27FC236}">
                <a16:creationId xmlns:a16="http://schemas.microsoft.com/office/drawing/2014/main" id="{5315C6B6-D059-4806-8EBB-F3C3127A4E3E}"/>
              </a:ext>
            </a:extLst>
          </p:cNvPr>
          <p:cNvSpPr txBox="1">
            <a:spLocks noChangeArrowheads="1"/>
          </p:cNvSpPr>
          <p:nvPr/>
        </p:nvSpPr>
        <p:spPr bwMode="auto">
          <a:xfrm>
            <a:off x="804863" y="5359400"/>
            <a:ext cx="43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tag</a:t>
            </a:r>
          </a:p>
        </p:txBody>
      </p:sp>
      <p:sp>
        <p:nvSpPr>
          <p:cNvPr id="85034" name="TextBox 45">
            <a:extLst>
              <a:ext uri="{FF2B5EF4-FFF2-40B4-BE49-F238E27FC236}">
                <a16:creationId xmlns:a16="http://schemas.microsoft.com/office/drawing/2014/main" id="{1A48CA47-CF8F-4970-9BFA-FFA44E474BD2}"/>
              </a:ext>
            </a:extLst>
          </p:cNvPr>
          <p:cNvSpPr txBox="1">
            <a:spLocks noChangeArrowheads="1"/>
          </p:cNvSpPr>
          <p:nvPr/>
        </p:nvSpPr>
        <p:spPr bwMode="auto">
          <a:xfrm>
            <a:off x="1265238" y="5373688"/>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index</a:t>
            </a:r>
          </a:p>
        </p:txBody>
      </p:sp>
      <p:sp>
        <p:nvSpPr>
          <p:cNvPr id="85035" name="TextBox 46">
            <a:extLst>
              <a:ext uri="{FF2B5EF4-FFF2-40B4-BE49-F238E27FC236}">
                <a16:creationId xmlns:a16="http://schemas.microsoft.com/office/drawing/2014/main" id="{B9E68776-A133-40B3-8CCA-97DE2479E89C}"/>
              </a:ext>
            </a:extLst>
          </p:cNvPr>
          <p:cNvSpPr txBox="1">
            <a:spLocks noChangeArrowheads="1"/>
          </p:cNvSpPr>
          <p:nvPr/>
        </p:nvSpPr>
        <p:spPr bwMode="auto">
          <a:xfrm>
            <a:off x="1878013" y="5373688"/>
            <a:ext cx="1179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sp>
        <p:nvSpPr>
          <p:cNvPr id="85036" name="TextBox 47">
            <a:extLst>
              <a:ext uri="{FF2B5EF4-FFF2-40B4-BE49-F238E27FC236}">
                <a16:creationId xmlns:a16="http://schemas.microsoft.com/office/drawing/2014/main" id="{DF52626A-41DF-48B1-984C-6C1269436158}"/>
              </a:ext>
            </a:extLst>
          </p:cNvPr>
          <p:cNvSpPr txBox="1">
            <a:spLocks noChangeArrowheads="1"/>
          </p:cNvSpPr>
          <p:nvPr/>
        </p:nvSpPr>
        <p:spPr bwMode="auto">
          <a:xfrm>
            <a:off x="1846263" y="5710238"/>
            <a:ext cx="611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 bits</a:t>
            </a:r>
          </a:p>
        </p:txBody>
      </p:sp>
      <p:sp>
        <p:nvSpPr>
          <p:cNvPr id="85037" name="TextBox 48">
            <a:extLst>
              <a:ext uri="{FF2B5EF4-FFF2-40B4-BE49-F238E27FC236}">
                <a16:creationId xmlns:a16="http://schemas.microsoft.com/office/drawing/2014/main" id="{C0F51A81-1CD6-4BEB-BD98-C4465ECF1329}"/>
              </a:ext>
            </a:extLst>
          </p:cNvPr>
          <p:cNvSpPr txBox="1">
            <a:spLocks noChangeArrowheads="1"/>
          </p:cNvSpPr>
          <p:nvPr/>
        </p:nvSpPr>
        <p:spPr bwMode="auto">
          <a:xfrm>
            <a:off x="1311275" y="5708650"/>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2 bits</a:t>
            </a:r>
          </a:p>
        </p:txBody>
      </p:sp>
      <p:sp>
        <p:nvSpPr>
          <p:cNvPr id="85038" name="TextBox 49">
            <a:extLst>
              <a:ext uri="{FF2B5EF4-FFF2-40B4-BE49-F238E27FC236}">
                <a16:creationId xmlns:a16="http://schemas.microsoft.com/office/drawing/2014/main" id="{4CEF604D-7A96-413A-AEAA-DDD9E27CCD96}"/>
              </a:ext>
            </a:extLst>
          </p:cNvPr>
          <p:cNvSpPr txBox="1">
            <a:spLocks noChangeArrowheads="1"/>
          </p:cNvSpPr>
          <p:nvPr/>
        </p:nvSpPr>
        <p:spPr bwMode="auto">
          <a:xfrm>
            <a:off x="909638" y="5726113"/>
            <a:ext cx="382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3b</a:t>
            </a:r>
          </a:p>
        </p:txBody>
      </p:sp>
      <p:sp>
        <p:nvSpPr>
          <p:cNvPr id="85039" name="Rectangle 50">
            <a:extLst>
              <a:ext uri="{FF2B5EF4-FFF2-40B4-BE49-F238E27FC236}">
                <a16:creationId xmlns:a16="http://schemas.microsoft.com/office/drawing/2014/main" id="{28EE51D7-1663-44A3-8934-26A144EF297B}"/>
              </a:ext>
            </a:extLst>
          </p:cNvPr>
          <p:cNvSpPr>
            <a:spLocks noChangeArrowheads="1"/>
          </p:cNvSpPr>
          <p:nvPr/>
        </p:nvSpPr>
        <p:spPr bwMode="auto">
          <a:xfrm>
            <a:off x="2798763" y="44005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5040" name="TextBox 51">
            <a:extLst>
              <a:ext uri="{FF2B5EF4-FFF2-40B4-BE49-F238E27FC236}">
                <a16:creationId xmlns:a16="http://schemas.microsoft.com/office/drawing/2014/main" id="{2CC26CA2-C217-429E-BFAE-5EC8E14DBF70}"/>
              </a:ext>
            </a:extLst>
          </p:cNvPr>
          <p:cNvSpPr txBox="1">
            <a:spLocks noChangeArrowheads="1"/>
          </p:cNvSpPr>
          <p:nvPr/>
        </p:nvSpPr>
        <p:spPr bwMode="auto">
          <a:xfrm>
            <a:off x="2809875" y="4400550"/>
            <a:ext cx="673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Arial" panose="020B0604020202020204" pitchFamily="34" charset="0"/>
              </a:rPr>
              <a:t>Logic</a:t>
            </a:r>
          </a:p>
        </p:txBody>
      </p:sp>
      <p:cxnSp>
        <p:nvCxnSpPr>
          <p:cNvPr id="85041" name="Straight Arrow Connector 53">
            <a:extLst>
              <a:ext uri="{FF2B5EF4-FFF2-40B4-BE49-F238E27FC236}">
                <a16:creationId xmlns:a16="http://schemas.microsoft.com/office/drawing/2014/main" id="{DDF212F6-5ABE-4ECA-8417-F44D24D73EED}"/>
              </a:ext>
            </a:extLst>
          </p:cNvPr>
          <p:cNvCxnSpPr>
            <a:cxnSpLocks noChangeShapeType="1"/>
            <a:endCxn id="85040" idx="1"/>
          </p:cNvCxnSpPr>
          <p:nvPr/>
        </p:nvCxnSpPr>
        <p:spPr bwMode="auto">
          <a:xfrm>
            <a:off x="2074863" y="4046538"/>
            <a:ext cx="735012" cy="523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2" name="Straight Arrow Connector 55">
            <a:extLst>
              <a:ext uri="{FF2B5EF4-FFF2-40B4-BE49-F238E27FC236}">
                <a16:creationId xmlns:a16="http://schemas.microsoft.com/office/drawing/2014/main" id="{31D9A542-DC06-45CF-B0E5-AF397D2041FD}"/>
              </a:ext>
            </a:extLst>
          </p:cNvPr>
          <p:cNvCxnSpPr>
            <a:cxnSpLocks noChangeShapeType="1"/>
            <a:endCxn id="85040" idx="0"/>
          </p:cNvCxnSpPr>
          <p:nvPr/>
        </p:nvCxnSpPr>
        <p:spPr bwMode="auto">
          <a:xfrm rot="10800000" flipV="1">
            <a:off x="3146425" y="4046538"/>
            <a:ext cx="441325" cy="3540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3" name="Straight Arrow Connector 59">
            <a:extLst>
              <a:ext uri="{FF2B5EF4-FFF2-40B4-BE49-F238E27FC236}">
                <a16:creationId xmlns:a16="http://schemas.microsoft.com/office/drawing/2014/main" id="{F63593E4-9DCF-47BF-9A3D-46E88C67B66A}"/>
              </a:ext>
            </a:extLst>
          </p:cNvPr>
          <p:cNvCxnSpPr>
            <a:cxnSpLocks noChangeShapeType="1"/>
          </p:cNvCxnSpPr>
          <p:nvPr/>
        </p:nvCxnSpPr>
        <p:spPr bwMode="auto">
          <a:xfrm rot="5400000">
            <a:off x="5714207" y="3501231"/>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44" name="Freeform 48">
            <a:extLst>
              <a:ext uri="{FF2B5EF4-FFF2-40B4-BE49-F238E27FC236}">
                <a16:creationId xmlns:a16="http://schemas.microsoft.com/office/drawing/2014/main" id="{FEC98929-503C-4C6D-865C-17A2B47D3A1D}"/>
              </a:ext>
            </a:extLst>
          </p:cNvPr>
          <p:cNvSpPr>
            <a:spLocks/>
          </p:cNvSpPr>
          <p:nvPr/>
        </p:nvSpPr>
        <p:spPr bwMode="auto">
          <a:xfrm>
            <a:off x="5649913" y="3721100"/>
            <a:ext cx="2127250"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5045" name="Text Box 61">
            <a:extLst>
              <a:ext uri="{FF2B5EF4-FFF2-40B4-BE49-F238E27FC236}">
                <a16:creationId xmlns:a16="http://schemas.microsoft.com/office/drawing/2014/main" id="{02DCC3A5-B5D5-46F2-960E-1FEC0075A701}"/>
              </a:ext>
            </a:extLst>
          </p:cNvPr>
          <p:cNvSpPr txBox="1">
            <a:spLocks noChangeArrowheads="1"/>
          </p:cNvSpPr>
          <p:nvPr/>
        </p:nvSpPr>
        <p:spPr bwMode="auto">
          <a:xfrm>
            <a:off x="6427788" y="3719513"/>
            <a:ext cx="698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5046" name="Straight Arrow Connector 63">
            <a:extLst>
              <a:ext uri="{FF2B5EF4-FFF2-40B4-BE49-F238E27FC236}">
                <a16:creationId xmlns:a16="http://schemas.microsoft.com/office/drawing/2014/main" id="{9E358166-6442-41A4-A49C-189F664CCED2}"/>
              </a:ext>
            </a:extLst>
          </p:cNvPr>
          <p:cNvCxnSpPr>
            <a:cxnSpLocks noChangeShapeType="1"/>
            <a:stCxn id="85040" idx="3"/>
          </p:cNvCxnSpPr>
          <p:nvPr/>
        </p:nvCxnSpPr>
        <p:spPr bwMode="auto">
          <a:xfrm flipV="1">
            <a:off x="3482975" y="3897313"/>
            <a:ext cx="2441575" cy="673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047" name="Straight Arrow Connector 66">
            <a:extLst>
              <a:ext uri="{FF2B5EF4-FFF2-40B4-BE49-F238E27FC236}">
                <a16:creationId xmlns:a16="http://schemas.microsoft.com/office/drawing/2014/main" id="{AC5E7539-32D7-48EB-B5AF-FB304DD5632B}"/>
              </a:ext>
            </a:extLst>
          </p:cNvPr>
          <p:cNvCxnSpPr>
            <a:cxnSpLocks noChangeShapeType="1"/>
          </p:cNvCxnSpPr>
          <p:nvPr/>
        </p:nvCxnSpPr>
        <p:spPr bwMode="auto">
          <a:xfrm rot="5400000">
            <a:off x="6560344" y="4256881"/>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48" name="Freeform 48">
            <a:extLst>
              <a:ext uri="{FF2B5EF4-FFF2-40B4-BE49-F238E27FC236}">
                <a16:creationId xmlns:a16="http://schemas.microsoft.com/office/drawing/2014/main" id="{A349E3C9-A71F-4836-B4B1-5D7F952FB61D}"/>
              </a:ext>
            </a:extLst>
          </p:cNvPr>
          <p:cNvSpPr>
            <a:spLocks/>
          </p:cNvSpPr>
          <p:nvPr/>
        </p:nvSpPr>
        <p:spPr bwMode="auto">
          <a:xfrm>
            <a:off x="5878513" y="4500563"/>
            <a:ext cx="1797050"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5049" name="Text Box 61">
            <a:extLst>
              <a:ext uri="{FF2B5EF4-FFF2-40B4-BE49-F238E27FC236}">
                <a16:creationId xmlns:a16="http://schemas.microsoft.com/office/drawing/2014/main" id="{D4284798-4B3F-47B9-A724-64BAA9AE5A50}"/>
              </a:ext>
            </a:extLst>
          </p:cNvPr>
          <p:cNvSpPr txBox="1">
            <a:spLocks noChangeArrowheads="1"/>
          </p:cNvSpPr>
          <p:nvPr/>
        </p:nvSpPr>
        <p:spPr bwMode="auto">
          <a:xfrm>
            <a:off x="6426200" y="4475163"/>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5050" name="Straight Arrow Connector 69">
            <a:extLst>
              <a:ext uri="{FF2B5EF4-FFF2-40B4-BE49-F238E27FC236}">
                <a16:creationId xmlns:a16="http://schemas.microsoft.com/office/drawing/2014/main" id="{60775B8A-174A-4C80-9B2E-50346A79ADF2}"/>
              </a:ext>
            </a:extLst>
          </p:cNvPr>
          <p:cNvCxnSpPr>
            <a:cxnSpLocks noChangeShapeType="1"/>
          </p:cNvCxnSpPr>
          <p:nvPr/>
        </p:nvCxnSpPr>
        <p:spPr bwMode="auto">
          <a:xfrm rot="10800000">
            <a:off x="7446963" y="4660900"/>
            <a:ext cx="523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51" name="TextBox 70">
            <a:extLst>
              <a:ext uri="{FF2B5EF4-FFF2-40B4-BE49-F238E27FC236}">
                <a16:creationId xmlns:a16="http://schemas.microsoft.com/office/drawing/2014/main" id="{C7349C96-4409-4132-9099-D54199A78360}"/>
              </a:ext>
            </a:extLst>
          </p:cNvPr>
          <p:cNvSpPr txBox="1">
            <a:spLocks noChangeArrowheads="1"/>
          </p:cNvSpPr>
          <p:nvPr/>
        </p:nvSpPr>
        <p:spPr bwMode="auto">
          <a:xfrm>
            <a:off x="7613650" y="4352925"/>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cxnSp>
        <p:nvCxnSpPr>
          <p:cNvPr id="85052" name="Straight Arrow Connector 71">
            <a:extLst>
              <a:ext uri="{FF2B5EF4-FFF2-40B4-BE49-F238E27FC236}">
                <a16:creationId xmlns:a16="http://schemas.microsoft.com/office/drawing/2014/main" id="{9B3F26E3-CCE3-4D73-8014-90A4953B6E56}"/>
              </a:ext>
            </a:extLst>
          </p:cNvPr>
          <p:cNvCxnSpPr>
            <a:cxnSpLocks noChangeShapeType="1"/>
          </p:cNvCxnSpPr>
          <p:nvPr/>
        </p:nvCxnSpPr>
        <p:spPr bwMode="auto">
          <a:xfrm rot="5400000">
            <a:off x="6559551" y="5029200"/>
            <a:ext cx="417512"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D74A5D6D-F38A-4533-A51D-E54C068B1286}"/>
              </a:ext>
            </a:extLst>
          </p:cNvPr>
          <p:cNvSpPr txBox="1">
            <a:spLocks noChangeArrowheads="1"/>
          </p:cNvSpPr>
          <p:nvPr/>
        </p:nvSpPr>
        <p:spPr bwMode="auto">
          <a:xfrm>
            <a:off x="3390900" y="5540375"/>
            <a:ext cx="5861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33CC"/>
                </a:solidFill>
                <a:latin typeface="Arial" panose="020B0604020202020204" pitchFamily="34" charset="0"/>
              </a:rPr>
              <a:t>Key idea: Associative memory within the set</a:t>
            </a:r>
          </a:p>
          <a:p>
            <a:pPr eaLnBrk="1" hangingPunct="1">
              <a:spcBef>
                <a:spcPct val="0"/>
              </a:spcBef>
              <a:buClrTx/>
              <a:buSzTx/>
              <a:buFontTx/>
              <a:buNone/>
            </a:pPr>
            <a:r>
              <a:rPr lang="en-US" altLang="en-US" sz="1800">
                <a:solidFill>
                  <a:srgbClr val="0033CC"/>
                </a:solidFill>
                <a:latin typeface="Arial" panose="020B0604020202020204" pitchFamily="34" charset="0"/>
              </a:rPr>
              <a:t>+ Accommodates conflicts better (fewer conflict misses)</a:t>
            </a:r>
          </a:p>
          <a:p>
            <a:pPr eaLnBrk="1" hangingPunct="1">
              <a:spcBef>
                <a:spcPct val="0"/>
              </a:spcBef>
              <a:buClrTx/>
              <a:buSzTx/>
              <a:buFontTx/>
              <a:buNone/>
            </a:pPr>
            <a:r>
              <a:rPr lang="en-US" altLang="en-US" sz="1800">
                <a:solidFill>
                  <a:srgbClr val="0033CC"/>
                </a:solidFill>
                <a:latin typeface="Arial" panose="020B0604020202020204" pitchFamily="34" charset="0"/>
              </a:rPr>
              <a:t>-- More complex, slower access, larger tag store</a:t>
            </a:r>
          </a:p>
          <a:p>
            <a:pPr eaLnBrk="1" hangingPunct="1">
              <a:spcBef>
                <a:spcPct val="0"/>
              </a:spcBef>
              <a:buClrTx/>
              <a:buSzTx/>
              <a:buFontTx/>
              <a:buNone/>
            </a:pPr>
            <a:endParaRPr lang="en-US" altLang="en-US" sz="1800">
              <a:solidFill>
                <a:srgbClr val="0033CC"/>
              </a:solidFill>
              <a:latin typeface="Arial" panose="020B0604020202020204" pitchFamily="34" charset="0"/>
            </a:endParaRPr>
          </a:p>
        </p:txBody>
      </p:sp>
      <p:sp>
        <p:nvSpPr>
          <p:cNvPr id="74" name="Rounded Rectangle 73">
            <a:extLst>
              <a:ext uri="{FF2B5EF4-FFF2-40B4-BE49-F238E27FC236}">
                <a16:creationId xmlns:a16="http://schemas.microsoft.com/office/drawing/2014/main" id="{6763FE83-8498-44E0-9AB8-C263250C4208}"/>
              </a:ext>
            </a:extLst>
          </p:cNvPr>
          <p:cNvSpPr>
            <a:spLocks noChangeArrowheads="1"/>
          </p:cNvSpPr>
          <p:nvPr/>
        </p:nvSpPr>
        <p:spPr bwMode="auto">
          <a:xfrm>
            <a:off x="804863" y="2619375"/>
            <a:ext cx="3351212" cy="177800"/>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75" name="TextBox 74">
            <a:extLst>
              <a:ext uri="{FF2B5EF4-FFF2-40B4-BE49-F238E27FC236}">
                <a16:creationId xmlns:a16="http://schemas.microsoft.com/office/drawing/2014/main" id="{1ED43C58-5066-435C-8F91-47FCEF677ECC}"/>
              </a:ext>
            </a:extLst>
          </p:cNvPr>
          <p:cNvSpPr txBox="1">
            <a:spLocks noChangeArrowheads="1"/>
          </p:cNvSpPr>
          <p:nvPr/>
        </p:nvSpPr>
        <p:spPr bwMode="auto">
          <a:xfrm>
            <a:off x="36513" y="2525713"/>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SET</a:t>
            </a:r>
          </a:p>
        </p:txBody>
      </p:sp>
      <p:sp>
        <p:nvSpPr>
          <p:cNvPr id="76" name="Rounded Rectangle 75">
            <a:extLst>
              <a:ext uri="{FF2B5EF4-FFF2-40B4-BE49-F238E27FC236}">
                <a16:creationId xmlns:a16="http://schemas.microsoft.com/office/drawing/2014/main" id="{725B8968-0C2B-4D74-985E-E4DF15719BD8}"/>
              </a:ext>
            </a:extLst>
          </p:cNvPr>
          <p:cNvSpPr>
            <a:spLocks noChangeArrowheads="1"/>
          </p:cNvSpPr>
          <p:nvPr/>
        </p:nvSpPr>
        <p:spPr bwMode="auto">
          <a:xfrm>
            <a:off x="4986338" y="2619375"/>
            <a:ext cx="3351212" cy="177800"/>
          </a:xfrm>
          <a:prstGeom prst="roundRect">
            <a:avLst>
              <a:gd name="adj" fmla="val 16667"/>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cxnSp>
        <p:nvCxnSpPr>
          <p:cNvPr id="85057" name="Straight Arrow Connector 68">
            <a:extLst>
              <a:ext uri="{FF2B5EF4-FFF2-40B4-BE49-F238E27FC236}">
                <a16:creationId xmlns:a16="http://schemas.microsoft.com/office/drawing/2014/main" id="{69C7EBA9-F4DB-436F-9A26-931A2A943A1D}"/>
              </a:ext>
            </a:extLst>
          </p:cNvPr>
          <p:cNvCxnSpPr>
            <a:cxnSpLocks noChangeShapeType="1"/>
          </p:cNvCxnSpPr>
          <p:nvPr/>
        </p:nvCxnSpPr>
        <p:spPr bwMode="auto">
          <a:xfrm rot="16200000" flipH="1">
            <a:off x="2979738" y="4870450"/>
            <a:ext cx="265112"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5058" name="TextBox 69">
            <a:extLst>
              <a:ext uri="{FF2B5EF4-FFF2-40B4-BE49-F238E27FC236}">
                <a16:creationId xmlns:a16="http://schemas.microsoft.com/office/drawing/2014/main" id="{D1BCE69E-F450-4BB1-A462-EED5E66F5BEA}"/>
              </a:ext>
            </a:extLst>
          </p:cNvPr>
          <p:cNvSpPr txBox="1">
            <a:spLocks noChangeArrowheads="1"/>
          </p:cNvSpPr>
          <p:nvPr/>
        </p:nvSpPr>
        <p:spPr bwMode="auto">
          <a:xfrm>
            <a:off x="3230563" y="4873625"/>
            <a:ext cx="59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a:t>
            </a:r>
          </a:p>
        </p:txBody>
      </p:sp>
    </p:spTree>
    <p:extLst>
      <p:ext uri="{BB962C8B-B14F-4D97-AF65-F5344CB8AC3E}">
        <p14:creationId xmlns:p14="http://schemas.microsoft.com/office/powerpoint/2010/main" val="196288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0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0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0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0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0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0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0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0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0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0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03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9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9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99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9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500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0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0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500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0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0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50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0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50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0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50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0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0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500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500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50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0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50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501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501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501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50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02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502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502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02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503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50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50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50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505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505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8504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8502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504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504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5045"/>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8504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504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504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505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505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505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animBg="1"/>
      <p:bldP spid="84998" grpId="0" animBg="1"/>
      <p:bldP spid="84999" grpId="0" animBg="1"/>
      <p:bldP spid="85000" grpId="0" animBg="1"/>
      <p:bldP spid="85001" grpId="0" animBg="1"/>
      <p:bldP spid="85002" grpId="0" animBg="1"/>
      <p:bldP spid="85003" grpId="0" animBg="1"/>
      <p:bldP spid="85004" grpId="0"/>
      <p:bldP spid="85005" grpId="0" animBg="1"/>
      <p:bldP spid="85006" grpId="0" animBg="1"/>
      <p:bldP spid="85007" grpId="0" animBg="1"/>
      <p:bldP spid="85008" grpId="0" animBg="1"/>
      <p:bldP spid="85009" grpId="0" animBg="1"/>
      <p:bldP spid="85010" grpId="0" animBg="1"/>
      <p:bldP spid="85011" grpId="0" animBg="1"/>
      <p:bldP spid="85012" grpId="0" animBg="1"/>
      <p:bldP spid="85013" grpId="0"/>
      <p:bldP spid="85014" grpId="0"/>
      <p:bldP spid="85015" grpId="0"/>
      <p:bldP spid="85016" grpId="0" animBg="1"/>
      <p:bldP spid="85017" grpId="0"/>
      <p:bldP spid="85022" grpId="0"/>
      <p:bldP spid="85023" grpId="0"/>
      <p:bldP spid="85024" grpId="0" animBg="1"/>
      <p:bldP spid="85025" grpId="0"/>
      <p:bldP spid="85029" grpId="0" animBg="1"/>
      <p:bldP spid="85030" grpId="0"/>
      <p:bldP spid="85033" grpId="0"/>
      <p:bldP spid="85034" grpId="0"/>
      <p:bldP spid="85035" grpId="0"/>
      <p:bldP spid="85036" grpId="0"/>
      <p:bldP spid="85037" grpId="0"/>
      <p:bldP spid="85038" grpId="0"/>
      <p:bldP spid="85039" grpId="0" animBg="1"/>
      <p:bldP spid="85040" grpId="0"/>
      <p:bldP spid="85045" grpId="0"/>
      <p:bldP spid="85049" grpId="0"/>
      <p:bldP spid="85051" grpId="0"/>
      <p:bldP spid="74" grpId="0" animBg="1"/>
      <p:bldP spid="75" grpId="0"/>
      <p:bldP spid="76" grpId="0" animBg="1"/>
      <p:bldP spid="8505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Title 1">
            <a:extLst>
              <a:ext uri="{FF2B5EF4-FFF2-40B4-BE49-F238E27FC236}">
                <a16:creationId xmlns:a16="http://schemas.microsoft.com/office/drawing/2014/main" id="{D590D420-97B0-43FA-B8F3-948F0171CC0D}"/>
              </a:ext>
            </a:extLst>
          </p:cNvPr>
          <p:cNvSpPr>
            <a:spLocks noGrp="1"/>
          </p:cNvSpPr>
          <p:nvPr>
            <p:ph type="title"/>
          </p:nvPr>
        </p:nvSpPr>
        <p:spPr>
          <a:xfrm>
            <a:off x="457200" y="-26987"/>
            <a:ext cx="8229600" cy="1143000"/>
          </a:xfrm>
        </p:spPr>
        <p:txBody>
          <a:bodyPr/>
          <a:lstStyle/>
          <a:p>
            <a:r>
              <a:rPr lang="en-US" altLang="en-US" dirty="0">
                <a:ea typeface="ＭＳ Ｐゴシック" panose="020B0600070205080204" pitchFamily="34" charset="-128"/>
              </a:rPr>
              <a:t>Higher Associativity</a:t>
            </a:r>
          </a:p>
        </p:txBody>
      </p:sp>
      <p:sp>
        <p:nvSpPr>
          <p:cNvPr id="86018" name="Content Placeholder 2">
            <a:extLst>
              <a:ext uri="{FF2B5EF4-FFF2-40B4-BE49-F238E27FC236}">
                <a16:creationId xmlns:a16="http://schemas.microsoft.com/office/drawing/2014/main" id="{4FA5A134-8338-4904-864F-10DC7FC8C2CB}"/>
              </a:ext>
            </a:extLst>
          </p:cNvPr>
          <p:cNvSpPr>
            <a:spLocks noGrp="1"/>
          </p:cNvSpPr>
          <p:nvPr>
            <p:ph idx="1"/>
          </p:nvPr>
        </p:nvSpPr>
        <p:spPr>
          <a:xfrm>
            <a:off x="228600" y="996950"/>
            <a:ext cx="8610600" cy="5194300"/>
          </a:xfrm>
        </p:spPr>
        <p:txBody>
          <a:bodyPr>
            <a:normAutofit fontScale="85000" lnSpcReduction="20000"/>
          </a:bodyPr>
          <a:lstStyle/>
          <a:p>
            <a:r>
              <a:rPr lang="en-US" altLang="en-US">
                <a:ea typeface="ＭＳ Ｐゴシック" panose="020B0600070205080204" pitchFamily="34" charset="-128"/>
              </a:rPr>
              <a:t>4-way</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pPr>
              <a:buFont typeface="Wingdings" panose="05000000000000000000" pitchFamily="2" charset="2"/>
              <a:buNone/>
            </a:pPr>
            <a:endParaRPr lang="en-US" altLang="en-US" sz="1200">
              <a:ea typeface="ＭＳ Ｐゴシック" panose="020B0600070205080204" pitchFamily="34" charset="-128"/>
            </a:endParaRPr>
          </a:p>
          <a:p>
            <a:pPr>
              <a:buFont typeface="Wingdings" panose="05000000000000000000" pitchFamily="2" charset="2"/>
              <a:buNone/>
            </a:pPr>
            <a:r>
              <a:rPr lang="en-US" altLang="en-US">
                <a:ea typeface="ＭＳ Ｐゴシック" panose="020B0600070205080204" pitchFamily="34" charset="-128"/>
              </a:rPr>
              <a:t>+ Likelihood of conflict misses even lower</a:t>
            </a:r>
          </a:p>
          <a:p>
            <a:pPr>
              <a:buFont typeface="Wingdings" panose="05000000000000000000" pitchFamily="2" charset="2"/>
              <a:buNone/>
            </a:pPr>
            <a:r>
              <a:rPr lang="en-US" altLang="en-US">
                <a:ea typeface="ＭＳ Ｐゴシック" panose="020B0600070205080204" pitchFamily="34" charset="-128"/>
              </a:rPr>
              <a:t>-- More tag comparators and wider data mux; larger tags</a:t>
            </a:r>
          </a:p>
          <a:p>
            <a:endParaRPr lang="en-US" altLang="en-US">
              <a:ea typeface="ＭＳ Ｐゴシック" panose="020B0600070205080204" pitchFamily="34" charset="-128"/>
            </a:endParaRPr>
          </a:p>
          <a:p>
            <a:pPr>
              <a:buFont typeface="Wingdings" panose="05000000000000000000" pitchFamily="2" charset="2"/>
              <a:buNone/>
            </a:pPr>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207875" name="Slide Number Placeholder 3">
            <a:extLst>
              <a:ext uri="{FF2B5EF4-FFF2-40B4-BE49-F238E27FC236}">
                <a16:creationId xmlns:a16="http://schemas.microsoft.com/office/drawing/2014/main" id="{88C18B95-0C95-43CC-B065-B02A31C499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E00891BA-77E3-4E14-929D-6EE5E5545672}" type="slidenum">
              <a:rPr lang="en-US" altLang="en-US" sz="1600">
                <a:solidFill>
                  <a:srgbClr val="000000"/>
                </a:solidFill>
                <a:latin typeface="Garamond" panose="02020404030301010803" pitchFamily="18" charset="0"/>
              </a:rPr>
              <a:pPr eaLnBrk="1" hangingPunct="1">
                <a:spcBef>
                  <a:spcPct val="0"/>
                </a:spcBef>
                <a:buClrTx/>
                <a:buSzTx/>
                <a:buFontTx/>
                <a:buNone/>
              </a:pPr>
              <a:t>43</a:t>
            </a:fld>
            <a:endParaRPr lang="en-US" altLang="en-US" sz="1600">
              <a:solidFill>
                <a:srgbClr val="000000"/>
              </a:solidFill>
              <a:latin typeface="Garamond" panose="02020404030301010803" pitchFamily="18" charset="0"/>
            </a:endParaRPr>
          </a:p>
        </p:txBody>
      </p:sp>
      <p:sp>
        <p:nvSpPr>
          <p:cNvPr id="86020" name="Rectangle 4">
            <a:extLst>
              <a:ext uri="{FF2B5EF4-FFF2-40B4-BE49-F238E27FC236}">
                <a16:creationId xmlns:a16="http://schemas.microsoft.com/office/drawing/2014/main" id="{C48D38C9-3A44-4504-92B0-7315EBB67D93}"/>
              </a:ext>
            </a:extLst>
          </p:cNvPr>
          <p:cNvSpPr>
            <a:spLocks noChangeArrowheads="1"/>
          </p:cNvSpPr>
          <p:nvPr/>
        </p:nvSpPr>
        <p:spPr bwMode="auto">
          <a:xfrm>
            <a:off x="941388" y="14906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1" name="Rectangle 5">
            <a:extLst>
              <a:ext uri="{FF2B5EF4-FFF2-40B4-BE49-F238E27FC236}">
                <a16:creationId xmlns:a16="http://schemas.microsoft.com/office/drawing/2014/main" id="{A1C1C50E-753A-4570-B8AC-A54540BACED8}"/>
              </a:ext>
            </a:extLst>
          </p:cNvPr>
          <p:cNvSpPr>
            <a:spLocks noChangeArrowheads="1"/>
          </p:cNvSpPr>
          <p:nvPr/>
        </p:nvSpPr>
        <p:spPr bwMode="auto">
          <a:xfrm>
            <a:off x="941388" y="1660525"/>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2" name="Rectangle 6">
            <a:extLst>
              <a:ext uri="{FF2B5EF4-FFF2-40B4-BE49-F238E27FC236}">
                <a16:creationId xmlns:a16="http://schemas.microsoft.com/office/drawing/2014/main" id="{27F4216C-C6D4-414D-86F0-CE3C84385F46}"/>
              </a:ext>
            </a:extLst>
          </p:cNvPr>
          <p:cNvSpPr>
            <a:spLocks noChangeArrowheads="1"/>
          </p:cNvSpPr>
          <p:nvPr/>
        </p:nvSpPr>
        <p:spPr bwMode="auto">
          <a:xfrm>
            <a:off x="2571750" y="1485900"/>
            <a:ext cx="1477963"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3" name="Rectangle 7">
            <a:extLst>
              <a:ext uri="{FF2B5EF4-FFF2-40B4-BE49-F238E27FC236}">
                <a16:creationId xmlns:a16="http://schemas.microsoft.com/office/drawing/2014/main" id="{3F3711B9-317E-41A8-AF3B-B249A57FFFD9}"/>
              </a:ext>
            </a:extLst>
          </p:cNvPr>
          <p:cNvSpPr>
            <a:spLocks noChangeArrowheads="1"/>
          </p:cNvSpPr>
          <p:nvPr/>
        </p:nvSpPr>
        <p:spPr bwMode="auto">
          <a:xfrm>
            <a:off x="2571750" y="1655763"/>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4" name="Rectangle 8">
            <a:extLst>
              <a:ext uri="{FF2B5EF4-FFF2-40B4-BE49-F238E27FC236}">
                <a16:creationId xmlns:a16="http://schemas.microsoft.com/office/drawing/2014/main" id="{54FCFA91-64AC-4224-8508-7C47481E58B9}"/>
              </a:ext>
            </a:extLst>
          </p:cNvPr>
          <p:cNvSpPr>
            <a:spLocks noChangeArrowheads="1"/>
          </p:cNvSpPr>
          <p:nvPr/>
        </p:nvSpPr>
        <p:spPr bwMode="auto">
          <a:xfrm>
            <a:off x="4202113" y="147161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5" name="Rectangle 9">
            <a:extLst>
              <a:ext uri="{FF2B5EF4-FFF2-40B4-BE49-F238E27FC236}">
                <a16:creationId xmlns:a16="http://schemas.microsoft.com/office/drawing/2014/main" id="{43958B87-C8AF-4796-B32A-09690375987E}"/>
              </a:ext>
            </a:extLst>
          </p:cNvPr>
          <p:cNvSpPr>
            <a:spLocks noChangeArrowheads="1"/>
          </p:cNvSpPr>
          <p:nvPr/>
        </p:nvSpPr>
        <p:spPr bwMode="auto">
          <a:xfrm>
            <a:off x="4202113" y="1643063"/>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6" name="Rectangle 10">
            <a:extLst>
              <a:ext uri="{FF2B5EF4-FFF2-40B4-BE49-F238E27FC236}">
                <a16:creationId xmlns:a16="http://schemas.microsoft.com/office/drawing/2014/main" id="{59E9ACD5-039F-4122-827B-D9EA15F16330}"/>
              </a:ext>
            </a:extLst>
          </p:cNvPr>
          <p:cNvSpPr>
            <a:spLocks noChangeArrowheads="1"/>
          </p:cNvSpPr>
          <p:nvPr/>
        </p:nvSpPr>
        <p:spPr bwMode="auto">
          <a:xfrm>
            <a:off x="5832475" y="1452563"/>
            <a:ext cx="1476375"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7" name="Rectangle 11">
            <a:extLst>
              <a:ext uri="{FF2B5EF4-FFF2-40B4-BE49-F238E27FC236}">
                <a16:creationId xmlns:a16="http://schemas.microsoft.com/office/drawing/2014/main" id="{F9FA223D-0D69-4E60-BA07-C6C8F781A56A}"/>
              </a:ext>
            </a:extLst>
          </p:cNvPr>
          <p:cNvSpPr>
            <a:spLocks noChangeArrowheads="1"/>
          </p:cNvSpPr>
          <p:nvPr/>
        </p:nvSpPr>
        <p:spPr bwMode="auto">
          <a:xfrm>
            <a:off x="5832475" y="1624013"/>
            <a:ext cx="1476375"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28" name="TextBox 12">
            <a:extLst>
              <a:ext uri="{FF2B5EF4-FFF2-40B4-BE49-F238E27FC236}">
                <a16:creationId xmlns:a16="http://schemas.microsoft.com/office/drawing/2014/main" id="{14CE00A4-C3A2-414C-BB83-4BD64C47BE40}"/>
              </a:ext>
            </a:extLst>
          </p:cNvPr>
          <p:cNvSpPr txBox="1">
            <a:spLocks noChangeArrowheads="1"/>
          </p:cNvSpPr>
          <p:nvPr/>
        </p:nvSpPr>
        <p:spPr bwMode="auto">
          <a:xfrm>
            <a:off x="3482975" y="996950"/>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Tag store</a:t>
            </a:r>
          </a:p>
        </p:txBody>
      </p:sp>
      <p:sp>
        <p:nvSpPr>
          <p:cNvPr id="86029" name="Rectangle 13">
            <a:extLst>
              <a:ext uri="{FF2B5EF4-FFF2-40B4-BE49-F238E27FC236}">
                <a16:creationId xmlns:a16="http://schemas.microsoft.com/office/drawing/2014/main" id="{6D566E46-4610-4698-93E1-C8353C9205FF}"/>
              </a:ext>
            </a:extLst>
          </p:cNvPr>
          <p:cNvSpPr>
            <a:spLocks noChangeArrowheads="1"/>
          </p:cNvSpPr>
          <p:nvPr/>
        </p:nvSpPr>
        <p:spPr bwMode="auto">
          <a:xfrm>
            <a:off x="941388" y="3759200"/>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0" name="Rectangle 14">
            <a:extLst>
              <a:ext uri="{FF2B5EF4-FFF2-40B4-BE49-F238E27FC236}">
                <a16:creationId xmlns:a16="http://schemas.microsoft.com/office/drawing/2014/main" id="{E0A4C385-8219-47F3-984B-9CF8F3BD55FA}"/>
              </a:ext>
            </a:extLst>
          </p:cNvPr>
          <p:cNvSpPr>
            <a:spLocks noChangeArrowheads="1"/>
          </p:cNvSpPr>
          <p:nvPr/>
        </p:nvSpPr>
        <p:spPr bwMode="auto">
          <a:xfrm>
            <a:off x="941388" y="3929063"/>
            <a:ext cx="1477962"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1" name="Rectangle 15">
            <a:extLst>
              <a:ext uri="{FF2B5EF4-FFF2-40B4-BE49-F238E27FC236}">
                <a16:creationId xmlns:a16="http://schemas.microsoft.com/office/drawing/2014/main" id="{30CDFBB3-ED10-4979-B634-822DA6F12FDB}"/>
              </a:ext>
            </a:extLst>
          </p:cNvPr>
          <p:cNvSpPr>
            <a:spLocks noChangeArrowheads="1"/>
          </p:cNvSpPr>
          <p:nvPr/>
        </p:nvSpPr>
        <p:spPr bwMode="auto">
          <a:xfrm>
            <a:off x="2571750" y="3754438"/>
            <a:ext cx="1477963"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2" name="Rectangle 16">
            <a:extLst>
              <a:ext uri="{FF2B5EF4-FFF2-40B4-BE49-F238E27FC236}">
                <a16:creationId xmlns:a16="http://schemas.microsoft.com/office/drawing/2014/main" id="{BCBA24FF-A0D3-47F9-8F39-CC223AA831D9}"/>
              </a:ext>
            </a:extLst>
          </p:cNvPr>
          <p:cNvSpPr>
            <a:spLocks noChangeArrowheads="1"/>
          </p:cNvSpPr>
          <p:nvPr/>
        </p:nvSpPr>
        <p:spPr bwMode="auto">
          <a:xfrm>
            <a:off x="2571750" y="3924300"/>
            <a:ext cx="1477963"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3" name="Rectangle 17">
            <a:extLst>
              <a:ext uri="{FF2B5EF4-FFF2-40B4-BE49-F238E27FC236}">
                <a16:creationId xmlns:a16="http://schemas.microsoft.com/office/drawing/2014/main" id="{F936AD84-0B9E-445C-BACF-4457BF1B2925}"/>
              </a:ext>
            </a:extLst>
          </p:cNvPr>
          <p:cNvSpPr>
            <a:spLocks noChangeArrowheads="1"/>
          </p:cNvSpPr>
          <p:nvPr/>
        </p:nvSpPr>
        <p:spPr bwMode="auto">
          <a:xfrm>
            <a:off x="4202113" y="3740150"/>
            <a:ext cx="1477962"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4" name="Rectangle 18">
            <a:extLst>
              <a:ext uri="{FF2B5EF4-FFF2-40B4-BE49-F238E27FC236}">
                <a16:creationId xmlns:a16="http://schemas.microsoft.com/office/drawing/2014/main" id="{B5469CFB-B055-4F4B-84DF-D9D87E4A7548}"/>
              </a:ext>
            </a:extLst>
          </p:cNvPr>
          <p:cNvSpPr>
            <a:spLocks noChangeArrowheads="1"/>
          </p:cNvSpPr>
          <p:nvPr/>
        </p:nvSpPr>
        <p:spPr bwMode="auto">
          <a:xfrm>
            <a:off x="4202113" y="3911600"/>
            <a:ext cx="1477962"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5" name="Rectangle 19">
            <a:extLst>
              <a:ext uri="{FF2B5EF4-FFF2-40B4-BE49-F238E27FC236}">
                <a16:creationId xmlns:a16="http://schemas.microsoft.com/office/drawing/2014/main" id="{3E4B456B-B843-430A-AFB2-E33A5BE01B85}"/>
              </a:ext>
            </a:extLst>
          </p:cNvPr>
          <p:cNvSpPr>
            <a:spLocks noChangeArrowheads="1"/>
          </p:cNvSpPr>
          <p:nvPr/>
        </p:nvSpPr>
        <p:spPr bwMode="auto">
          <a:xfrm>
            <a:off x="5832475" y="3721100"/>
            <a:ext cx="1476375"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6" name="Rectangle 20">
            <a:extLst>
              <a:ext uri="{FF2B5EF4-FFF2-40B4-BE49-F238E27FC236}">
                <a16:creationId xmlns:a16="http://schemas.microsoft.com/office/drawing/2014/main" id="{46E9C126-E830-49D0-9614-01A7311EA2B2}"/>
              </a:ext>
            </a:extLst>
          </p:cNvPr>
          <p:cNvSpPr>
            <a:spLocks noChangeArrowheads="1"/>
          </p:cNvSpPr>
          <p:nvPr/>
        </p:nvSpPr>
        <p:spPr bwMode="auto">
          <a:xfrm>
            <a:off x="5832475" y="3892550"/>
            <a:ext cx="1476375"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7" name="TextBox 21">
            <a:extLst>
              <a:ext uri="{FF2B5EF4-FFF2-40B4-BE49-F238E27FC236}">
                <a16:creationId xmlns:a16="http://schemas.microsoft.com/office/drawing/2014/main" id="{A30A1B93-2406-4C56-A6F7-ED14F3377344}"/>
              </a:ext>
            </a:extLst>
          </p:cNvPr>
          <p:cNvSpPr txBox="1">
            <a:spLocks noChangeArrowheads="1"/>
          </p:cNvSpPr>
          <p:nvPr/>
        </p:nvSpPr>
        <p:spPr bwMode="auto">
          <a:xfrm>
            <a:off x="3482975" y="3267075"/>
            <a:ext cx="1247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 store</a:t>
            </a:r>
          </a:p>
        </p:txBody>
      </p:sp>
      <p:sp>
        <p:nvSpPr>
          <p:cNvPr id="86038" name="Rectangle 26">
            <a:extLst>
              <a:ext uri="{FF2B5EF4-FFF2-40B4-BE49-F238E27FC236}">
                <a16:creationId xmlns:a16="http://schemas.microsoft.com/office/drawing/2014/main" id="{1A52D994-5AD0-4D58-9A94-3041C0F90713}"/>
              </a:ext>
            </a:extLst>
          </p:cNvPr>
          <p:cNvSpPr>
            <a:spLocks noChangeArrowheads="1"/>
          </p:cNvSpPr>
          <p:nvPr/>
        </p:nvSpPr>
        <p:spPr bwMode="auto">
          <a:xfrm>
            <a:off x="3013075" y="210502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39" name="TextBox 27">
            <a:extLst>
              <a:ext uri="{FF2B5EF4-FFF2-40B4-BE49-F238E27FC236}">
                <a16:creationId xmlns:a16="http://schemas.microsoft.com/office/drawing/2014/main" id="{2AD2BD2B-5336-4306-9738-1025712E5F5A}"/>
              </a:ext>
            </a:extLst>
          </p:cNvPr>
          <p:cNvSpPr txBox="1">
            <a:spLocks noChangeArrowheads="1"/>
          </p:cNvSpPr>
          <p:nvPr/>
        </p:nvSpPr>
        <p:spPr bwMode="auto">
          <a:xfrm>
            <a:off x="3111500" y="208121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sp>
        <p:nvSpPr>
          <p:cNvPr id="86040" name="Rectangle 35">
            <a:extLst>
              <a:ext uri="{FF2B5EF4-FFF2-40B4-BE49-F238E27FC236}">
                <a16:creationId xmlns:a16="http://schemas.microsoft.com/office/drawing/2014/main" id="{94755208-D481-4CEE-8765-34E51AAC8728}"/>
              </a:ext>
            </a:extLst>
          </p:cNvPr>
          <p:cNvSpPr>
            <a:spLocks noChangeArrowheads="1"/>
          </p:cNvSpPr>
          <p:nvPr/>
        </p:nvSpPr>
        <p:spPr bwMode="auto">
          <a:xfrm>
            <a:off x="1449388" y="21018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41" name="TextBox 36">
            <a:extLst>
              <a:ext uri="{FF2B5EF4-FFF2-40B4-BE49-F238E27FC236}">
                <a16:creationId xmlns:a16="http://schemas.microsoft.com/office/drawing/2014/main" id="{BD95183E-10A8-45B8-AD2E-15133BD894C3}"/>
              </a:ext>
            </a:extLst>
          </p:cNvPr>
          <p:cNvSpPr txBox="1">
            <a:spLocks noChangeArrowheads="1"/>
          </p:cNvSpPr>
          <p:nvPr/>
        </p:nvSpPr>
        <p:spPr bwMode="auto">
          <a:xfrm>
            <a:off x="1547813" y="20796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sp>
        <p:nvSpPr>
          <p:cNvPr id="86042" name="Rectangle 26">
            <a:extLst>
              <a:ext uri="{FF2B5EF4-FFF2-40B4-BE49-F238E27FC236}">
                <a16:creationId xmlns:a16="http://schemas.microsoft.com/office/drawing/2014/main" id="{8B5A3177-EFEA-4A74-8ECB-2A883568109C}"/>
              </a:ext>
            </a:extLst>
          </p:cNvPr>
          <p:cNvSpPr>
            <a:spLocks noChangeArrowheads="1"/>
          </p:cNvSpPr>
          <p:nvPr/>
        </p:nvSpPr>
        <p:spPr bwMode="auto">
          <a:xfrm>
            <a:off x="6294438" y="2098675"/>
            <a:ext cx="625475" cy="33655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43" name="TextBox 27">
            <a:extLst>
              <a:ext uri="{FF2B5EF4-FFF2-40B4-BE49-F238E27FC236}">
                <a16:creationId xmlns:a16="http://schemas.microsoft.com/office/drawing/2014/main" id="{EDCF48F1-DC9C-4EE6-89D8-CC9CC7DF6174}"/>
              </a:ext>
            </a:extLst>
          </p:cNvPr>
          <p:cNvSpPr txBox="1">
            <a:spLocks noChangeArrowheads="1"/>
          </p:cNvSpPr>
          <p:nvPr/>
        </p:nvSpPr>
        <p:spPr bwMode="auto">
          <a:xfrm>
            <a:off x="6392863" y="20748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sp>
        <p:nvSpPr>
          <p:cNvPr id="86044" name="Rectangle 35">
            <a:extLst>
              <a:ext uri="{FF2B5EF4-FFF2-40B4-BE49-F238E27FC236}">
                <a16:creationId xmlns:a16="http://schemas.microsoft.com/office/drawing/2014/main" id="{7C39DF93-54D3-4893-9FDC-E3CBB88768E7}"/>
              </a:ext>
            </a:extLst>
          </p:cNvPr>
          <p:cNvSpPr>
            <a:spLocks noChangeArrowheads="1"/>
          </p:cNvSpPr>
          <p:nvPr/>
        </p:nvSpPr>
        <p:spPr bwMode="auto">
          <a:xfrm>
            <a:off x="4730750" y="20955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6045" name="TextBox 36">
            <a:extLst>
              <a:ext uri="{FF2B5EF4-FFF2-40B4-BE49-F238E27FC236}">
                <a16:creationId xmlns:a16="http://schemas.microsoft.com/office/drawing/2014/main" id="{FC14056E-844F-4B2D-9D6C-B0293E13AE58}"/>
              </a:ext>
            </a:extLst>
          </p:cNvPr>
          <p:cNvSpPr txBox="1">
            <a:spLocks noChangeArrowheads="1"/>
          </p:cNvSpPr>
          <p:nvPr/>
        </p:nvSpPr>
        <p:spPr bwMode="auto">
          <a:xfrm>
            <a:off x="4829175" y="20732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6046" name="Straight Arrow Connector 37">
            <a:extLst>
              <a:ext uri="{FF2B5EF4-FFF2-40B4-BE49-F238E27FC236}">
                <a16:creationId xmlns:a16="http://schemas.microsoft.com/office/drawing/2014/main" id="{7879F269-4638-492E-985C-66AA36B037C7}"/>
              </a:ext>
            </a:extLst>
          </p:cNvPr>
          <p:cNvCxnSpPr>
            <a:cxnSpLocks noChangeShapeType="1"/>
          </p:cNvCxnSpPr>
          <p:nvPr/>
        </p:nvCxnSpPr>
        <p:spPr bwMode="auto">
          <a:xfrm rot="5400000">
            <a:off x="1651794" y="19708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47" name="Freeform 48">
            <a:extLst>
              <a:ext uri="{FF2B5EF4-FFF2-40B4-BE49-F238E27FC236}">
                <a16:creationId xmlns:a16="http://schemas.microsoft.com/office/drawing/2014/main" id="{2D12640A-7495-4340-959A-EBFCCD8DA4DE}"/>
              </a:ext>
            </a:extLst>
          </p:cNvPr>
          <p:cNvSpPr>
            <a:spLocks/>
          </p:cNvSpPr>
          <p:nvPr/>
        </p:nvSpPr>
        <p:spPr bwMode="auto">
          <a:xfrm>
            <a:off x="941388" y="4371975"/>
            <a:ext cx="6367462"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6048" name="Text Box 61">
            <a:extLst>
              <a:ext uri="{FF2B5EF4-FFF2-40B4-BE49-F238E27FC236}">
                <a16:creationId xmlns:a16="http://schemas.microsoft.com/office/drawing/2014/main" id="{A7251152-A829-47F8-B225-AD74EFAE7C00}"/>
              </a:ext>
            </a:extLst>
          </p:cNvPr>
          <p:cNvSpPr txBox="1">
            <a:spLocks noChangeArrowheads="1"/>
          </p:cNvSpPr>
          <p:nvPr/>
        </p:nvSpPr>
        <p:spPr bwMode="auto">
          <a:xfrm>
            <a:off x="3846513" y="4351338"/>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6049" name="Straight Arrow Connector 59">
            <a:extLst>
              <a:ext uri="{FF2B5EF4-FFF2-40B4-BE49-F238E27FC236}">
                <a16:creationId xmlns:a16="http://schemas.microsoft.com/office/drawing/2014/main" id="{126041E8-4341-40BD-96FC-532FC049DFD6}"/>
              </a:ext>
            </a:extLst>
          </p:cNvPr>
          <p:cNvCxnSpPr>
            <a:cxnSpLocks noChangeShapeType="1"/>
          </p:cNvCxnSpPr>
          <p:nvPr/>
        </p:nvCxnSpPr>
        <p:spPr bwMode="auto">
          <a:xfrm rot="16200000" flipH="1">
            <a:off x="1639094" y="422354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0" name="Straight Arrow Connector 59">
            <a:extLst>
              <a:ext uri="{FF2B5EF4-FFF2-40B4-BE49-F238E27FC236}">
                <a16:creationId xmlns:a16="http://schemas.microsoft.com/office/drawing/2014/main" id="{A8FD4D55-7341-47F6-873A-215411A46FCE}"/>
              </a:ext>
            </a:extLst>
          </p:cNvPr>
          <p:cNvCxnSpPr>
            <a:cxnSpLocks noChangeShapeType="1"/>
          </p:cNvCxnSpPr>
          <p:nvPr/>
        </p:nvCxnSpPr>
        <p:spPr bwMode="auto">
          <a:xfrm rot="16200000" flipH="1">
            <a:off x="3083719" y="424259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1" name="Straight Arrow Connector 59">
            <a:extLst>
              <a:ext uri="{FF2B5EF4-FFF2-40B4-BE49-F238E27FC236}">
                <a16:creationId xmlns:a16="http://schemas.microsoft.com/office/drawing/2014/main" id="{FCB7E76B-1E26-417E-8200-DAE2018A86A9}"/>
              </a:ext>
            </a:extLst>
          </p:cNvPr>
          <p:cNvCxnSpPr>
            <a:cxnSpLocks noChangeShapeType="1"/>
          </p:cNvCxnSpPr>
          <p:nvPr/>
        </p:nvCxnSpPr>
        <p:spPr bwMode="auto">
          <a:xfrm rot="16200000" flipH="1">
            <a:off x="4872831" y="4223544"/>
            <a:ext cx="2952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2" name="Straight Arrow Connector 59">
            <a:extLst>
              <a:ext uri="{FF2B5EF4-FFF2-40B4-BE49-F238E27FC236}">
                <a16:creationId xmlns:a16="http://schemas.microsoft.com/office/drawing/2014/main" id="{B3D6066B-55E2-4744-85F9-B3AC861BEC27}"/>
              </a:ext>
            </a:extLst>
          </p:cNvPr>
          <p:cNvCxnSpPr>
            <a:cxnSpLocks noChangeShapeType="1"/>
          </p:cNvCxnSpPr>
          <p:nvPr/>
        </p:nvCxnSpPr>
        <p:spPr bwMode="auto">
          <a:xfrm rot="16200000" flipH="1">
            <a:off x="6436519" y="4223544"/>
            <a:ext cx="2952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3" name="Straight Arrow Connector 37">
            <a:extLst>
              <a:ext uri="{FF2B5EF4-FFF2-40B4-BE49-F238E27FC236}">
                <a16:creationId xmlns:a16="http://schemas.microsoft.com/office/drawing/2014/main" id="{27DB4885-601B-4DCE-BAAD-E6B10061FF0C}"/>
              </a:ext>
            </a:extLst>
          </p:cNvPr>
          <p:cNvCxnSpPr>
            <a:cxnSpLocks noChangeShapeType="1"/>
          </p:cNvCxnSpPr>
          <p:nvPr/>
        </p:nvCxnSpPr>
        <p:spPr bwMode="auto">
          <a:xfrm rot="5400000">
            <a:off x="3218656" y="196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4" name="Straight Arrow Connector 37">
            <a:extLst>
              <a:ext uri="{FF2B5EF4-FFF2-40B4-BE49-F238E27FC236}">
                <a16:creationId xmlns:a16="http://schemas.microsoft.com/office/drawing/2014/main" id="{9A18BF8E-29AA-4F51-9FBD-04125FE6BEBF}"/>
              </a:ext>
            </a:extLst>
          </p:cNvPr>
          <p:cNvCxnSpPr>
            <a:cxnSpLocks noChangeShapeType="1"/>
          </p:cNvCxnSpPr>
          <p:nvPr/>
        </p:nvCxnSpPr>
        <p:spPr bwMode="auto">
          <a:xfrm rot="5400000">
            <a:off x="4887119" y="194230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5" name="Straight Arrow Connector 37">
            <a:extLst>
              <a:ext uri="{FF2B5EF4-FFF2-40B4-BE49-F238E27FC236}">
                <a16:creationId xmlns:a16="http://schemas.microsoft.com/office/drawing/2014/main" id="{D6C305BB-EFB5-4005-8273-8622F5210BFF}"/>
              </a:ext>
            </a:extLst>
          </p:cNvPr>
          <p:cNvCxnSpPr>
            <a:cxnSpLocks noChangeShapeType="1"/>
          </p:cNvCxnSpPr>
          <p:nvPr/>
        </p:nvCxnSpPr>
        <p:spPr bwMode="auto">
          <a:xfrm rot="5400000">
            <a:off x="6452394" y="194230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56" name="Straight Arrow Connector 66">
            <a:extLst>
              <a:ext uri="{FF2B5EF4-FFF2-40B4-BE49-F238E27FC236}">
                <a16:creationId xmlns:a16="http://schemas.microsoft.com/office/drawing/2014/main" id="{BF39F9A4-74EC-46C5-AF68-8F7D300252E2}"/>
              </a:ext>
            </a:extLst>
          </p:cNvPr>
          <p:cNvCxnSpPr>
            <a:cxnSpLocks noChangeShapeType="1"/>
          </p:cNvCxnSpPr>
          <p:nvPr/>
        </p:nvCxnSpPr>
        <p:spPr bwMode="auto">
          <a:xfrm rot="5400000">
            <a:off x="4114007" y="4785519"/>
            <a:ext cx="18415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57" name="Freeform 48">
            <a:extLst>
              <a:ext uri="{FF2B5EF4-FFF2-40B4-BE49-F238E27FC236}">
                <a16:creationId xmlns:a16="http://schemas.microsoft.com/office/drawing/2014/main" id="{8211A262-585B-47E3-89DD-2B0D6C106D4C}"/>
              </a:ext>
            </a:extLst>
          </p:cNvPr>
          <p:cNvSpPr>
            <a:spLocks/>
          </p:cNvSpPr>
          <p:nvPr/>
        </p:nvSpPr>
        <p:spPr bwMode="auto">
          <a:xfrm>
            <a:off x="3313113" y="4876800"/>
            <a:ext cx="1797050"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6058" name="Text Box 61">
            <a:extLst>
              <a:ext uri="{FF2B5EF4-FFF2-40B4-BE49-F238E27FC236}">
                <a16:creationId xmlns:a16="http://schemas.microsoft.com/office/drawing/2014/main" id="{F1178B83-040C-4690-AB9D-581848D65114}"/>
              </a:ext>
            </a:extLst>
          </p:cNvPr>
          <p:cNvSpPr txBox="1">
            <a:spLocks noChangeArrowheads="1"/>
          </p:cNvSpPr>
          <p:nvPr/>
        </p:nvSpPr>
        <p:spPr bwMode="auto">
          <a:xfrm>
            <a:off x="3860800" y="485140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6059" name="Straight Arrow Connector 69">
            <a:extLst>
              <a:ext uri="{FF2B5EF4-FFF2-40B4-BE49-F238E27FC236}">
                <a16:creationId xmlns:a16="http://schemas.microsoft.com/office/drawing/2014/main" id="{DB7E0FDC-BC3C-4FC2-9794-7738255E5C41}"/>
              </a:ext>
            </a:extLst>
          </p:cNvPr>
          <p:cNvCxnSpPr>
            <a:cxnSpLocks noChangeShapeType="1"/>
          </p:cNvCxnSpPr>
          <p:nvPr/>
        </p:nvCxnSpPr>
        <p:spPr bwMode="auto">
          <a:xfrm rot="10800000">
            <a:off x="4881563" y="5037138"/>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0" name="TextBox 70">
            <a:extLst>
              <a:ext uri="{FF2B5EF4-FFF2-40B4-BE49-F238E27FC236}">
                <a16:creationId xmlns:a16="http://schemas.microsoft.com/office/drawing/2014/main" id="{88044CFC-C472-4C4E-96B9-45AC4871DEC8}"/>
              </a:ext>
            </a:extLst>
          </p:cNvPr>
          <p:cNvSpPr txBox="1">
            <a:spLocks noChangeArrowheads="1"/>
          </p:cNvSpPr>
          <p:nvPr/>
        </p:nvSpPr>
        <p:spPr bwMode="auto">
          <a:xfrm>
            <a:off x="5048250" y="4729163"/>
            <a:ext cx="117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cxnSp>
        <p:nvCxnSpPr>
          <p:cNvPr id="86061" name="Straight Arrow Connector 71">
            <a:extLst>
              <a:ext uri="{FF2B5EF4-FFF2-40B4-BE49-F238E27FC236}">
                <a16:creationId xmlns:a16="http://schemas.microsoft.com/office/drawing/2014/main" id="{BFFFDC0D-20BB-4C63-90A8-17496B08E601}"/>
              </a:ext>
            </a:extLst>
          </p:cNvPr>
          <p:cNvCxnSpPr>
            <a:cxnSpLocks noChangeShapeType="1"/>
          </p:cNvCxnSpPr>
          <p:nvPr/>
        </p:nvCxnSpPr>
        <p:spPr bwMode="auto">
          <a:xfrm rot="16200000" flipH="1">
            <a:off x="4121150" y="5280025"/>
            <a:ext cx="168275"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2" name="TextBox 51">
            <a:extLst>
              <a:ext uri="{FF2B5EF4-FFF2-40B4-BE49-F238E27FC236}">
                <a16:creationId xmlns:a16="http://schemas.microsoft.com/office/drawing/2014/main" id="{BE041CDB-5630-499F-B297-F5F9AE3A5F37}"/>
              </a:ext>
            </a:extLst>
          </p:cNvPr>
          <p:cNvSpPr txBox="1">
            <a:spLocks noChangeArrowheads="1"/>
          </p:cNvSpPr>
          <p:nvPr/>
        </p:nvSpPr>
        <p:spPr bwMode="auto">
          <a:xfrm>
            <a:off x="3713163" y="2690813"/>
            <a:ext cx="673100"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600">
                <a:solidFill>
                  <a:srgbClr val="000000"/>
                </a:solidFill>
                <a:latin typeface="Arial" panose="020B0604020202020204" pitchFamily="34" charset="0"/>
              </a:rPr>
              <a:t>Logic</a:t>
            </a:r>
          </a:p>
        </p:txBody>
      </p:sp>
      <p:cxnSp>
        <p:nvCxnSpPr>
          <p:cNvPr id="86063" name="Straight Arrow Connector 76">
            <a:extLst>
              <a:ext uri="{FF2B5EF4-FFF2-40B4-BE49-F238E27FC236}">
                <a16:creationId xmlns:a16="http://schemas.microsoft.com/office/drawing/2014/main" id="{2B4C1003-4AD4-43DE-8E1C-F983729A9E6C}"/>
              </a:ext>
            </a:extLst>
          </p:cNvPr>
          <p:cNvCxnSpPr>
            <a:cxnSpLocks noChangeShapeType="1"/>
          </p:cNvCxnSpPr>
          <p:nvPr/>
        </p:nvCxnSpPr>
        <p:spPr bwMode="auto">
          <a:xfrm>
            <a:off x="2074863" y="2433638"/>
            <a:ext cx="1638300" cy="257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4" name="Straight Arrow Connector 78">
            <a:extLst>
              <a:ext uri="{FF2B5EF4-FFF2-40B4-BE49-F238E27FC236}">
                <a16:creationId xmlns:a16="http://schemas.microsoft.com/office/drawing/2014/main" id="{07BE4902-9F01-4D68-A8AC-EEAEB408B7C0}"/>
              </a:ext>
            </a:extLst>
          </p:cNvPr>
          <p:cNvCxnSpPr>
            <a:cxnSpLocks noChangeShapeType="1"/>
          </p:cNvCxnSpPr>
          <p:nvPr/>
        </p:nvCxnSpPr>
        <p:spPr bwMode="auto">
          <a:xfrm rot="16200000" flipH="1">
            <a:off x="3621087" y="2451101"/>
            <a:ext cx="257175" cy="2222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5" name="Straight Arrow Connector 80">
            <a:extLst>
              <a:ext uri="{FF2B5EF4-FFF2-40B4-BE49-F238E27FC236}">
                <a16:creationId xmlns:a16="http://schemas.microsoft.com/office/drawing/2014/main" id="{378491D9-81C2-4F49-A822-1AABEC71DE41}"/>
              </a:ext>
            </a:extLst>
          </p:cNvPr>
          <p:cNvCxnSpPr>
            <a:cxnSpLocks noChangeShapeType="1"/>
          </p:cNvCxnSpPr>
          <p:nvPr/>
        </p:nvCxnSpPr>
        <p:spPr bwMode="auto">
          <a:xfrm rot="10800000" flipV="1">
            <a:off x="4202113" y="2433638"/>
            <a:ext cx="528637" cy="257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6" name="Straight Arrow Connector 82">
            <a:extLst>
              <a:ext uri="{FF2B5EF4-FFF2-40B4-BE49-F238E27FC236}">
                <a16:creationId xmlns:a16="http://schemas.microsoft.com/office/drawing/2014/main" id="{B3542011-B218-450D-AED7-00CAAC83E13D}"/>
              </a:ext>
            </a:extLst>
          </p:cNvPr>
          <p:cNvCxnSpPr>
            <a:cxnSpLocks noChangeShapeType="1"/>
          </p:cNvCxnSpPr>
          <p:nvPr/>
        </p:nvCxnSpPr>
        <p:spPr bwMode="auto">
          <a:xfrm rot="10800000" flipV="1">
            <a:off x="4386263" y="2439988"/>
            <a:ext cx="1908175" cy="2508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67" name="Straight Arrow Connector 84">
            <a:extLst>
              <a:ext uri="{FF2B5EF4-FFF2-40B4-BE49-F238E27FC236}">
                <a16:creationId xmlns:a16="http://schemas.microsoft.com/office/drawing/2014/main" id="{9206673B-8CA7-4A92-BC29-5A6B229FC99D}"/>
              </a:ext>
            </a:extLst>
          </p:cNvPr>
          <p:cNvCxnSpPr>
            <a:cxnSpLocks noChangeShapeType="1"/>
            <a:stCxn id="86062" idx="3"/>
          </p:cNvCxnSpPr>
          <p:nvPr/>
        </p:nvCxnSpPr>
        <p:spPr bwMode="auto">
          <a:xfrm>
            <a:off x="4386263" y="2860675"/>
            <a:ext cx="495300" cy="111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68" name="TextBox 86">
            <a:extLst>
              <a:ext uri="{FF2B5EF4-FFF2-40B4-BE49-F238E27FC236}">
                <a16:creationId xmlns:a16="http://schemas.microsoft.com/office/drawing/2014/main" id="{8DC81A43-5819-4E36-849A-7B48586904D8}"/>
              </a:ext>
            </a:extLst>
          </p:cNvPr>
          <p:cNvSpPr txBox="1">
            <a:spLocks noChangeArrowheads="1"/>
          </p:cNvSpPr>
          <p:nvPr/>
        </p:nvSpPr>
        <p:spPr bwMode="auto">
          <a:xfrm>
            <a:off x="4881563" y="2687638"/>
            <a:ext cx="595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a:t>
            </a:r>
          </a:p>
        </p:txBody>
      </p:sp>
      <p:cxnSp>
        <p:nvCxnSpPr>
          <p:cNvPr id="86069" name="Straight Connector 91">
            <a:extLst>
              <a:ext uri="{FF2B5EF4-FFF2-40B4-BE49-F238E27FC236}">
                <a16:creationId xmlns:a16="http://schemas.microsoft.com/office/drawing/2014/main" id="{05635FBA-023E-4D36-A8F6-2EBC8CB5C00D}"/>
              </a:ext>
            </a:extLst>
          </p:cNvPr>
          <p:cNvCxnSpPr>
            <a:cxnSpLocks noChangeShapeType="1"/>
            <a:stCxn id="86062" idx="1"/>
          </p:cNvCxnSpPr>
          <p:nvPr/>
        </p:nvCxnSpPr>
        <p:spPr bwMode="auto">
          <a:xfrm rot="10800000" flipV="1">
            <a:off x="508000" y="2860675"/>
            <a:ext cx="3205163"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70" name="Straight Connector 93">
            <a:extLst>
              <a:ext uri="{FF2B5EF4-FFF2-40B4-BE49-F238E27FC236}">
                <a16:creationId xmlns:a16="http://schemas.microsoft.com/office/drawing/2014/main" id="{AC2DC7FF-4918-4377-B68E-DA7FC99217FC}"/>
              </a:ext>
            </a:extLst>
          </p:cNvPr>
          <p:cNvCxnSpPr>
            <a:cxnSpLocks noChangeShapeType="1"/>
          </p:cNvCxnSpPr>
          <p:nvPr/>
        </p:nvCxnSpPr>
        <p:spPr bwMode="auto">
          <a:xfrm rot="5400000">
            <a:off x="-296862" y="4071938"/>
            <a:ext cx="16097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071" name="Straight Arrow Connector 95">
            <a:extLst>
              <a:ext uri="{FF2B5EF4-FFF2-40B4-BE49-F238E27FC236}">
                <a16:creationId xmlns:a16="http://schemas.microsoft.com/office/drawing/2014/main" id="{6B8B257B-BD05-4941-918C-744CEC620989}"/>
              </a:ext>
            </a:extLst>
          </p:cNvPr>
          <p:cNvCxnSpPr>
            <a:cxnSpLocks noChangeShapeType="1"/>
          </p:cNvCxnSpPr>
          <p:nvPr/>
        </p:nvCxnSpPr>
        <p:spPr bwMode="auto">
          <a:xfrm flipV="1">
            <a:off x="508000" y="4525963"/>
            <a:ext cx="1163638" cy="3524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78171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0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0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0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0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0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0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0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0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0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0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0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60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0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0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0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0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60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60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0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0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0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0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60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606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60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0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0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0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60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60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60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0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60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604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604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05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60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605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605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60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05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60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606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606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606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607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607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86018">
                                            <p:txEl>
                                              <p:pRg st="11" end="11"/>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860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P spid="86021" grpId="0" animBg="1"/>
      <p:bldP spid="86022" grpId="0" animBg="1"/>
      <p:bldP spid="86023" grpId="0" animBg="1"/>
      <p:bldP spid="86024" grpId="0" animBg="1"/>
      <p:bldP spid="86025" grpId="0" animBg="1"/>
      <p:bldP spid="86026" grpId="0" animBg="1"/>
      <p:bldP spid="86027" grpId="0" animBg="1"/>
      <p:bldP spid="86028" grpId="0"/>
      <p:bldP spid="86029" grpId="0" animBg="1"/>
      <p:bldP spid="86030" grpId="0" animBg="1"/>
      <p:bldP spid="86031" grpId="0" animBg="1"/>
      <p:bldP spid="86032" grpId="0" animBg="1"/>
      <p:bldP spid="86033" grpId="0" animBg="1"/>
      <p:bldP spid="86034" grpId="0" animBg="1"/>
      <p:bldP spid="86035" grpId="0" animBg="1"/>
      <p:bldP spid="86036" grpId="0" animBg="1"/>
      <p:bldP spid="86037" grpId="0"/>
      <p:bldP spid="86038" grpId="0" animBg="1"/>
      <p:bldP spid="86039" grpId="0"/>
      <p:bldP spid="86040" grpId="0" animBg="1"/>
      <p:bldP spid="86041" grpId="0"/>
      <p:bldP spid="86042" grpId="0" animBg="1"/>
      <p:bldP spid="86043" grpId="0"/>
      <p:bldP spid="86044" grpId="0" animBg="1"/>
      <p:bldP spid="86045" grpId="0"/>
      <p:bldP spid="86048" grpId="0"/>
      <p:bldP spid="86058" grpId="0"/>
      <p:bldP spid="86060" grpId="0"/>
      <p:bldP spid="86062" grpId="0" animBg="1"/>
      <p:bldP spid="8606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a:extLst>
              <a:ext uri="{FF2B5EF4-FFF2-40B4-BE49-F238E27FC236}">
                <a16:creationId xmlns:a16="http://schemas.microsoft.com/office/drawing/2014/main" id="{6E615ADF-9879-4AEE-BB57-6FAC9267DC1C}"/>
              </a:ext>
            </a:extLst>
          </p:cNvPr>
          <p:cNvSpPr>
            <a:spLocks noGrp="1"/>
          </p:cNvSpPr>
          <p:nvPr>
            <p:ph type="title"/>
          </p:nvPr>
        </p:nvSpPr>
        <p:spPr>
          <a:xfrm>
            <a:off x="476250" y="16670"/>
            <a:ext cx="8229600" cy="1143000"/>
          </a:xfrm>
        </p:spPr>
        <p:txBody>
          <a:bodyPr/>
          <a:lstStyle/>
          <a:p>
            <a:r>
              <a:rPr lang="en-US" altLang="en-US" dirty="0">
                <a:ea typeface="ＭＳ Ｐゴシック" panose="020B0600070205080204" pitchFamily="34" charset="-128"/>
              </a:rPr>
              <a:t>Full Associativity</a:t>
            </a:r>
          </a:p>
        </p:txBody>
      </p:sp>
      <p:sp>
        <p:nvSpPr>
          <p:cNvPr id="208898" name="Content Placeholder 2">
            <a:extLst>
              <a:ext uri="{FF2B5EF4-FFF2-40B4-BE49-F238E27FC236}">
                <a16:creationId xmlns:a16="http://schemas.microsoft.com/office/drawing/2014/main" id="{824E92F1-A021-4E3F-AD52-5EAD1DC1FCD2}"/>
              </a:ext>
            </a:extLst>
          </p:cNvPr>
          <p:cNvSpPr>
            <a:spLocks noGrp="1"/>
          </p:cNvSpPr>
          <p:nvPr>
            <p:ph idx="1"/>
          </p:nvPr>
        </p:nvSpPr>
        <p:spPr>
          <a:xfrm>
            <a:off x="228600" y="996950"/>
            <a:ext cx="8610600" cy="5194300"/>
          </a:xfrm>
        </p:spPr>
        <p:txBody>
          <a:bodyPr/>
          <a:lstStyle/>
          <a:p>
            <a:r>
              <a:rPr lang="en-US" altLang="en-US">
                <a:ea typeface="ＭＳ Ｐゴシック" panose="020B0600070205080204" pitchFamily="34" charset="-128"/>
              </a:rPr>
              <a:t>Fully associative cache</a:t>
            </a:r>
          </a:p>
          <a:p>
            <a:pPr lvl="1"/>
            <a:r>
              <a:rPr lang="en-US" altLang="en-US">
                <a:ea typeface="ＭＳ Ｐゴシック" panose="020B0600070205080204" pitchFamily="34" charset="-128"/>
              </a:rPr>
              <a:t>A block can be placed in </a:t>
            </a:r>
            <a:r>
              <a:rPr lang="en-US" altLang="en-US">
                <a:solidFill>
                  <a:srgbClr val="0000FF"/>
                </a:solidFill>
                <a:ea typeface="ＭＳ Ｐゴシック" panose="020B0600070205080204" pitchFamily="34" charset="-128"/>
              </a:rPr>
              <a:t>any</a:t>
            </a:r>
            <a:r>
              <a:rPr lang="en-US" altLang="en-US">
                <a:ea typeface="ＭＳ Ｐゴシック" panose="020B0600070205080204" pitchFamily="34" charset="-128"/>
              </a:rPr>
              <a:t> cache location</a:t>
            </a:r>
          </a:p>
          <a:p>
            <a:endParaRPr lang="en-US" altLang="en-US">
              <a:ea typeface="ＭＳ Ｐゴシック" panose="020B0600070205080204" pitchFamily="34" charset="-128"/>
            </a:endParaRPr>
          </a:p>
        </p:txBody>
      </p:sp>
      <p:sp>
        <p:nvSpPr>
          <p:cNvPr id="208899" name="Slide Number Placeholder 3">
            <a:extLst>
              <a:ext uri="{FF2B5EF4-FFF2-40B4-BE49-F238E27FC236}">
                <a16:creationId xmlns:a16="http://schemas.microsoft.com/office/drawing/2014/main" id="{F3940745-FDE0-49AD-85A6-B41C1909EDD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BDF3E409-4377-42DB-9F8F-FF74D7E114F7}" type="slidenum">
              <a:rPr lang="en-US" altLang="en-US" sz="1600">
                <a:solidFill>
                  <a:srgbClr val="000000"/>
                </a:solidFill>
                <a:latin typeface="Garamond" panose="02020404030301010803" pitchFamily="18" charset="0"/>
              </a:rPr>
              <a:pPr eaLnBrk="1" hangingPunct="1">
                <a:spcBef>
                  <a:spcPct val="0"/>
                </a:spcBef>
                <a:buClrTx/>
                <a:buSzTx/>
                <a:buFontTx/>
                <a:buNone/>
              </a:pPr>
              <a:t>44</a:t>
            </a:fld>
            <a:endParaRPr lang="en-US" altLang="en-US" sz="1600">
              <a:solidFill>
                <a:srgbClr val="000000"/>
              </a:solidFill>
              <a:latin typeface="Garamond" panose="02020404030301010803" pitchFamily="18" charset="0"/>
            </a:endParaRPr>
          </a:p>
        </p:txBody>
      </p:sp>
      <p:sp>
        <p:nvSpPr>
          <p:cNvPr id="87044" name="Rectangle 4">
            <a:extLst>
              <a:ext uri="{FF2B5EF4-FFF2-40B4-BE49-F238E27FC236}">
                <a16:creationId xmlns:a16="http://schemas.microsoft.com/office/drawing/2014/main" id="{DB95261A-C932-466E-9B79-8BEFA09A64FF}"/>
              </a:ext>
            </a:extLst>
          </p:cNvPr>
          <p:cNvSpPr>
            <a:spLocks noChangeArrowheads="1"/>
          </p:cNvSpPr>
          <p:nvPr/>
        </p:nvSpPr>
        <p:spPr bwMode="auto">
          <a:xfrm>
            <a:off x="1414463"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5" name="Rectangle 5">
            <a:extLst>
              <a:ext uri="{FF2B5EF4-FFF2-40B4-BE49-F238E27FC236}">
                <a16:creationId xmlns:a16="http://schemas.microsoft.com/office/drawing/2014/main" id="{80DC142B-F432-4102-8282-7FBDFA6437BA}"/>
              </a:ext>
            </a:extLst>
          </p:cNvPr>
          <p:cNvSpPr>
            <a:spLocks noChangeArrowheads="1"/>
          </p:cNvSpPr>
          <p:nvPr/>
        </p:nvSpPr>
        <p:spPr bwMode="auto">
          <a:xfrm>
            <a:off x="2332038"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6" name="Rectangle 6">
            <a:extLst>
              <a:ext uri="{FF2B5EF4-FFF2-40B4-BE49-F238E27FC236}">
                <a16:creationId xmlns:a16="http://schemas.microsoft.com/office/drawing/2014/main" id="{7564B1D1-20DC-4439-A9F1-3AEFCB3A31BA}"/>
              </a:ext>
            </a:extLst>
          </p:cNvPr>
          <p:cNvSpPr>
            <a:spLocks noChangeArrowheads="1"/>
          </p:cNvSpPr>
          <p:nvPr/>
        </p:nvSpPr>
        <p:spPr bwMode="auto">
          <a:xfrm>
            <a:off x="3243263"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7" name="Rectangle 7">
            <a:extLst>
              <a:ext uri="{FF2B5EF4-FFF2-40B4-BE49-F238E27FC236}">
                <a16:creationId xmlns:a16="http://schemas.microsoft.com/office/drawing/2014/main" id="{3C895D06-6D6B-4307-9CA2-9C54E5DDD14A}"/>
              </a:ext>
            </a:extLst>
          </p:cNvPr>
          <p:cNvSpPr>
            <a:spLocks noChangeArrowheads="1"/>
          </p:cNvSpPr>
          <p:nvPr/>
        </p:nvSpPr>
        <p:spPr bwMode="auto">
          <a:xfrm>
            <a:off x="4152900" y="2327275"/>
            <a:ext cx="863600" cy="1666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8" name="Rectangle 8">
            <a:extLst>
              <a:ext uri="{FF2B5EF4-FFF2-40B4-BE49-F238E27FC236}">
                <a16:creationId xmlns:a16="http://schemas.microsoft.com/office/drawing/2014/main" id="{31F37358-D619-4630-A4AD-B68E5211FEF5}"/>
              </a:ext>
            </a:extLst>
          </p:cNvPr>
          <p:cNvSpPr>
            <a:spLocks noChangeArrowheads="1"/>
          </p:cNvSpPr>
          <p:nvPr/>
        </p:nvSpPr>
        <p:spPr bwMode="auto">
          <a:xfrm>
            <a:off x="5067300"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49" name="Rectangle 9">
            <a:extLst>
              <a:ext uri="{FF2B5EF4-FFF2-40B4-BE49-F238E27FC236}">
                <a16:creationId xmlns:a16="http://schemas.microsoft.com/office/drawing/2014/main" id="{C6D16546-072C-4381-876A-1B0E72E3CBD3}"/>
              </a:ext>
            </a:extLst>
          </p:cNvPr>
          <p:cNvSpPr>
            <a:spLocks noChangeArrowheads="1"/>
          </p:cNvSpPr>
          <p:nvPr/>
        </p:nvSpPr>
        <p:spPr bwMode="auto">
          <a:xfrm>
            <a:off x="5984875"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0" name="Rectangle 10">
            <a:extLst>
              <a:ext uri="{FF2B5EF4-FFF2-40B4-BE49-F238E27FC236}">
                <a16:creationId xmlns:a16="http://schemas.microsoft.com/office/drawing/2014/main" id="{965402F1-87F4-4945-B173-8CFE35E3EAD5}"/>
              </a:ext>
            </a:extLst>
          </p:cNvPr>
          <p:cNvSpPr>
            <a:spLocks noChangeArrowheads="1"/>
          </p:cNvSpPr>
          <p:nvPr/>
        </p:nvSpPr>
        <p:spPr bwMode="auto">
          <a:xfrm>
            <a:off x="6896100"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1" name="Rectangle 11">
            <a:extLst>
              <a:ext uri="{FF2B5EF4-FFF2-40B4-BE49-F238E27FC236}">
                <a16:creationId xmlns:a16="http://schemas.microsoft.com/office/drawing/2014/main" id="{C5CE4AB4-729C-4169-B7EB-D36547C538A3}"/>
              </a:ext>
            </a:extLst>
          </p:cNvPr>
          <p:cNvSpPr>
            <a:spLocks noChangeArrowheads="1"/>
          </p:cNvSpPr>
          <p:nvPr/>
        </p:nvSpPr>
        <p:spPr bwMode="auto">
          <a:xfrm>
            <a:off x="7805738" y="233203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2" name="Rectangle 12">
            <a:extLst>
              <a:ext uri="{FF2B5EF4-FFF2-40B4-BE49-F238E27FC236}">
                <a16:creationId xmlns:a16="http://schemas.microsoft.com/office/drawing/2014/main" id="{E0C40F6F-A666-4C63-82A8-4CDD1A2DBD41}"/>
              </a:ext>
            </a:extLst>
          </p:cNvPr>
          <p:cNvSpPr>
            <a:spLocks noChangeArrowheads="1"/>
          </p:cNvSpPr>
          <p:nvPr/>
        </p:nvSpPr>
        <p:spPr bwMode="auto">
          <a:xfrm>
            <a:off x="1368425"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3" name="Rectangle 13">
            <a:extLst>
              <a:ext uri="{FF2B5EF4-FFF2-40B4-BE49-F238E27FC236}">
                <a16:creationId xmlns:a16="http://schemas.microsoft.com/office/drawing/2014/main" id="{BF870581-BFBC-454A-B6B1-56BD1A34D10F}"/>
              </a:ext>
            </a:extLst>
          </p:cNvPr>
          <p:cNvSpPr>
            <a:spLocks noChangeArrowheads="1"/>
          </p:cNvSpPr>
          <p:nvPr/>
        </p:nvSpPr>
        <p:spPr bwMode="auto">
          <a:xfrm>
            <a:off x="2286000"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4" name="Rectangle 14">
            <a:extLst>
              <a:ext uri="{FF2B5EF4-FFF2-40B4-BE49-F238E27FC236}">
                <a16:creationId xmlns:a16="http://schemas.microsoft.com/office/drawing/2014/main" id="{08CF869C-7567-4777-832A-40319714C7D8}"/>
              </a:ext>
            </a:extLst>
          </p:cNvPr>
          <p:cNvSpPr>
            <a:spLocks noChangeArrowheads="1"/>
          </p:cNvSpPr>
          <p:nvPr/>
        </p:nvSpPr>
        <p:spPr bwMode="auto">
          <a:xfrm>
            <a:off x="3197225"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5" name="Rectangle 15">
            <a:extLst>
              <a:ext uri="{FF2B5EF4-FFF2-40B4-BE49-F238E27FC236}">
                <a16:creationId xmlns:a16="http://schemas.microsoft.com/office/drawing/2014/main" id="{1B10293D-2CE1-45B2-B65A-827EB62E5FAA}"/>
              </a:ext>
            </a:extLst>
          </p:cNvPr>
          <p:cNvSpPr>
            <a:spLocks noChangeArrowheads="1"/>
          </p:cNvSpPr>
          <p:nvPr/>
        </p:nvSpPr>
        <p:spPr bwMode="auto">
          <a:xfrm>
            <a:off x="4106863" y="4624388"/>
            <a:ext cx="863600" cy="1666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6" name="Rectangle 16">
            <a:extLst>
              <a:ext uri="{FF2B5EF4-FFF2-40B4-BE49-F238E27FC236}">
                <a16:creationId xmlns:a16="http://schemas.microsoft.com/office/drawing/2014/main" id="{EB469056-509D-40E5-A49D-5494FBEC74E2}"/>
              </a:ext>
            </a:extLst>
          </p:cNvPr>
          <p:cNvSpPr>
            <a:spLocks noChangeArrowheads="1"/>
          </p:cNvSpPr>
          <p:nvPr/>
        </p:nvSpPr>
        <p:spPr bwMode="auto">
          <a:xfrm>
            <a:off x="5021263"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7" name="Rectangle 17">
            <a:extLst>
              <a:ext uri="{FF2B5EF4-FFF2-40B4-BE49-F238E27FC236}">
                <a16:creationId xmlns:a16="http://schemas.microsoft.com/office/drawing/2014/main" id="{C8A2B1F5-D4D3-4210-8030-96DB8725AD35}"/>
              </a:ext>
            </a:extLst>
          </p:cNvPr>
          <p:cNvSpPr>
            <a:spLocks noChangeArrowheads="1"/>
          </p:cNvSpPr>
          <p:nvPr/>
        </p:nvSpPr>
        <p:spPr bwMode="auto">
          <a:xfrm>
            <a:off x="5938838"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8" name="Rectangle 18">
            <a:extLst>
              <a:ext uri="{FF2B5EF4-FFF2-40B4-BE49-F238E27FC236}">
                <a16:creationId xmlns:a16="http://schemas.microsoft.com/office/drawing/2014/main" id="{0ADE16F8-9D0D-4297-9EDA-3C176F44BC46}"/>
              </a:ext>
            </a:extLst>
          </p:cNvPr>
          <p:cNvSpPr>
            <a:spLocks noChangeArrowheads="1"/>
          </p:cNvSpPr>
          <p:nvPr/>
        </p:nvSpPr>
        <p:spPr bwMode="auto">
          <a:xfrm>
            <a:off x="6850063"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59" name="Rectangle 19">
            <a:extLst>
              <a:ext uri="{FF2B5EF4-FFF2-40B4-BE49-F238E27FC236}">
                <a16:creationId xmlns:a16="http://schemas.microsoft.com/office/drawing/2014/main" id="{94DEE9E3-5CDD-4B4D-A9C0-7FE1DFBA5F75}"/>
              </a:ext>
            </a:extLst>
          </p:cNvPr>
          <p:cNvSpPr>
            <a:spLocks noChangeArrowheads="1"/>
          </p:cNvSpPr>
          <p:nvPr/>
        </p:nvSpPr>
        <p:spPr bwMode="auto">
          <a:xfrm>
            <a:off x="7759700" y="4629150"/>
            <a:ext cx="863600" cy="1651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60" name="TextBox 20">
            <a:extLst>
              <a:ext uri="{FF2B5EF4-FFF2-40B4-BE49-F238E27FC236}">
                <a16:creationId xmlns:a16="http://schemas.microsoft.com/office/drawing/2014/main" id="{30DB10A6-9CEF-46F9-BF61-53B0D9A418AB}"/>
              </a:ext>
            </a:extLst>
          </p:cNvPr>
          <p:cNvSpPr txBox="1">
            <a:spLocks noChangeArrowheads="1"/>
          </p:cNvSpPr>
          <p:nvPr/>
        </p:nvSpPr>
        <p:spPr bwMode="auto">
          <a:xfrm>
            <a:off x="285750" y="2147888"/>
            <a:ext cx="1133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Tag store</a:t>
            </a:r>
          </a:p>
        </p:txBody>
      </p:sp>
      <p:sp>
        <p:nvSpPr>
          <p:cNvPr id="87061" name="TextBox 21">
            <a:extLst>
              <a:ext uri="{FF2B5EF4-FFF2-40B4-BE49-F238E27FC236}">
                <a16:creationId xmlns:a16="http://schemas.microsoft.com/office/drawing/2014/main" id="{E6A20E99-6E84-4A5E-B192-C88DEE3D75BF}"/>
              </a:ext>
            </a:extLst>
          </p:cNvPr>
          <p:cNvSpPr txBox="1">
            <a:spLocks noChangeArrowheads="1"/>
          </p:cNvSpPr>
          <p:nvPr/>
        </p:nvSpPr>
        <p:spPr bwMode="auto">
          <a:xfrm>
            <a:off x="174625" y="4518025"/>
            <a:ext cx="1249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 store</a:t>
            </a:r>
          </a:p>
        </p:txBody>
      </p:sp>
      <p:sp>
        <p:nvSpPr>
          <p:cNvPr id="87062" name="Rectangle 35">
            <a:extLst>
              <a:ext uri="{FF2B5EF4-FFF2-40B4-BE49-F238E27FC236}">
                <a16:creationId xmlns:a16="http://schemas.microsoft.com/office/drawing/2014/main" id="{22A9CBAB-59D5-4451-8528-E06B92A8CCE2}"/>
              </a:ext>
            </a:extLst>
          </p:cNvPr>
          <p:cNvSpPr>
            <a:spLocks noChangeArrowheads="1"/>
          </p:cNvSpPr>
          <p:nvPr/>
        </p:nvSpPr>
        <p:spPr bwMode="auto">
          <a:xfrm>
            <a:off x="1547813" y="2744788"/>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63" name="TextBox 36">
            <a:extLst>
              <a:ext uri="{FF2B5EF4-FFF2-40B4-BE49-F238E27FC236}">
                <a16:creationId xmlns:a16="http://schemas.microsoft.com/office/drawing/2014/main" id="{C0A56DB3-84A7-44E2-A995-E9E31993C342}"/>
              </a:ext>
            </a:extLst>
          </p:cNvPr>
          <p:cNvSpPr txBox="1">
            <a:spLocks noChangeArrowheads="1"/>
          </p:cNvSpPr>
          <p:nvPr/>
        </p:nvSpPr>
        <p:spPr bwMode="auto">
          <a:xfrm>
            <a:off x="1646238" y="27225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64" name="Straight Arrow Connector 37">
            <a:extLst>
              <a:ext uri="{FF2B5EF4-FFF2-40B4-BE49-F238E27FC236}">
                <a16:creationId xmlns:a16="http://schemas.microsoft.com/office/drawing/2014/main" id="{DB3512CC-FEB7-4324-A236-FF1DAA361347}"/>
              </a:ext>
            </a:extLst>
          </p:cNvPr>
          <p:cNvCxnSpPr>
            <a:cxnSpLocks noChangeShapeType="1"/>
          </p:cNvCxnSpPr>
          <p:nvPr/>
        </p:nvCxnSpPr>
        <p:spPr bwMode="auto">
          <a:xfrm rot="5400000">
            <a:off x="1751013" y="26130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65" name="Rectangle 35">
            <a:extLst>
              <a:ext uri="{FF2B5EF4-FFF2-40B4-BE49-F238E27FC236}">
                <a16:creationId xmlns:a16="http://schemas.microsoft.com/office/drawing/2014/main" id="{5504A1A1-6895-4C75-BC76-685C73248221}"/>
              </a:ext>
            </a:extLst>
          </p:cNvPr>
          <p:cNvSpPr>
            <a:spLocks noChangeArrowheads="1"/>
          </p:cNvSpPr>
          <p:nvPr/>
        </p:nvSpPr>
        <p:spPr bwMode="auto">
          <a:xfrm>
            <a:off x="2422525" y="275431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66" name="TextBox 36">
            <a:extLst>
              <a:ext uri="{FF2B5EF4-FFF2-40B4-BE49-F238E27FC236}">
                <a16:creationId xmlns:a16="http://schemas.microsoft.com/office/drawing/2014/main" id="{CE5AEF72-B10F-4BCD-BBB8-FBBA400B8B68}"/>
              </a:ext>
            </a:extLst>
          </p:cNvPr>
          <p:cNvSpPr txBox="1">
            <a:spLocks noChangeArrowheads="1"/>
          </p:cNvSpPr>
          <p:nvPr/>
        </p:nvSpPr>
        <p:spPr bwMode="auto">
          <a:xfrm>
            <a:off x="2520950" y="273208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67" name="Straight Arrow Connector 37">
            <a:extLst>
              <a:ext uri="{FF2B5EF4-FFF2-40B4-BE49-F238E27FC236}">
                <a16:creationId xmlns:a16="http://schemas.microsoft.com/office/drawing/2014/main" id="{E68A1C40-B691-41AC-8C11-25D10CF01403}"/>
              </a:ext>
            </a:extLst>
          </p:cNvPr>
          <p:cNvCxnSpPr>
            <a:cxnSpLocks noChangeShapeType="1"/>
          </p:cNvCxnSpPr>
          <p:nvPr/>
        </p:nvCxnSpPr>
        <p:spPr bwMode="auto">
          <a:xfrm rot="5400000">
            <a:off x="2624931" y="26233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68" name="Rectangle 35">
            <a:extLst>
              <a:ext uri="{FF2B5EF4-FFF2-40B4-BE49-F238E27FC236}">
                <a16:creationId xmlns:a16="http://schemas.microsoft.com/office/drawing/2014/main" id="{99CD8C7E-48F9-477D-B50C-A544715E765C}"/>
              </a:ext>
            </a:extLst>
          </p:cNvPr>
          <p:cNvSpPr>
            <a:spLocks noChangeArrowheads="1"/>
          </p:cNvSpPr>
          <p:nvPr/>
        </p:nvSpPr>
        <p:spPr bwMode="auto">
          <a:xfrm>
            <a:off x="3371850" y="2759075"/>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69" name="TextBox 36">
            <a:extLst>
              <a:ext uri="{FF2B5EF4-FFF2-40B4-BE49-F238E27FC236}">
                <a16:creationId xmlns:a16="http://schemas.microsoft.com/office/drawing/2014/main" id="{25ABCC02-7CBE-4354-A3FE-71EC131048A6}"/>
              </a:ext>
            </a:extLst>
          </p:cNvPr>
          <p:cNvSpPr txBox="1">
            <a:spLocks noChangeArrowheads="1"/>
          </p:cNvSpPr>
          <p:nvPr/>
        </p:nvSpPr>
        <p:spPr bwMode="auto">
          <a:xfrm>
            <a:off x="3470275" y="273685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70" name="Straight Arrow Connector 37">
            <a:extLst>
              <a:ext uri="{FF2B5EF4-FFF2-40B4-BE49-F238E27FC236}">
                <a16:creationId xmlns:a16="http://schemas.microsoft.com/office/drawing/2014/main" id="{686C5D92-B892-4B4A-80CA-0AD75E2AE31E}"/>
              </a:ext>
            </a:extLst>
          </p:cNvPr>
          <p:cNvCxnSpPr>
            <a:cxnSpLocks noChangeShapeType="1"/>
          </p:cNvCxnSpPr>
          <p:nvPr/>
        </p:nvCxnSpPr>
        <p:spPr bwMode="auto">
          <a:xfrm rot="5400000">
            <a:off x="3574256" y="26281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1" name="Rectangle 35">
            <a:extLst>
              <a:ext uri="{FF2B5EF4-FFF2-40B4-BE49-F238E27FC236}">
                <a16:creationId xmlns:a16="http://schemas.microsoft.com/office/drawing/2014/main" id="{13526864-159E-419B-A20D-284CA53CD574}"/>
              </a:ext>
            </a:extLst>
          </p:cNvPr>
          <p:cNvSpPr>
            <a:spLocks noChangeArrowheads="1"/>
          </p:cNvSpPr>
          <p:nvPr/>
        </p:nvSpPr>
        <p:spPr bwMode="auto">
          <a:xfrm>
            <a:off x="4254500" y="274796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72" name="TextBox 36">
            <a:extLst>
              <a:ext uri="{FF2B5EF4-FFF2-40B4-BE49-F238E27FC236}">
                <a16:creationId xmlns:a16="http://schemas.microsoft.com/office/drawing/2014/main" id="{DF30AB3E-38B6-49F4-81A1-35228F978B7D}"/>
              </a:ext>
            </a:extLst>
          </p:cNvPr>
          <p:cNvSpPr txBox="1">
            <a:spLocks noChangeArrowheads="1"/>
          </p:cNvSpPr>
          <p:nvPr/>
        </p:nvSpPr>
        <p:spPr bwMode="auto">
          <a:xfrm>
            <a:off x="4352925" y="27257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73" name="Straight Arrow Connector 37">
            <a:extLst>
              <a:ext uri="{FF2B5EF4-FFF2-40B4-BE49-F238E27FC236}">
                <a16:creationId xmlns:a16="http://schemas.microsoft.com/office/drawing/2014/main" id="{04BC03AD-CE8D-4DDA-8C72-38071EAB41F3}"/>
              </a:ext>
            </a:extLst>
          </p:cNvPr>
          <p:cNvCxnSpPr>
            <a:cxnSpLocks noChangeShapeType="1"/>
          </p:cNvCxnSpPr>
          <p:nvPr/>
        </p:nvCxnSpPr>
        <p:spPr bwMode="auto">
          <a:xfrm rot="5400000">
            <a:off x="4457700" y="2617788"/>
            <a:ext cx="268287"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4" name="Rectangle 35">
            <a:extLst>
              <a:ext uri="{FF2B5EF4-FFF2-40B4-BE49-F238E27FC236}">
                <a16:creationId xmlns:a16="http://schemas.microsoft.com/office/drawing/2014/main" id="{AA168AEF-AA93-4432-A31B-DC5689FD5341}"/>
              </a:ext>
            </a:extLst>
          </p:cNvPr>
          <p:cNvSpPr>
            <a:spLocks noChangeArrowheads="1"/>
          </p:cNvSpPr>
          <p:nvPr/>
        </p:nvSpPr>
        <p:spPr bwMode="auto">
          <a:xfrm>
            <a:off x="5167313" y="27813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75" name="TextBox 36">
            <a:extLst>
              <a:ext uri="{FF2B5EF4-FFF2-40B4-BE49-F238E27FC236}">
                <a16:creationId xmlns:a16="http://schemas.microsoft.com/office/drawing/2014/main" id="{CD69BFD7-55FB-45A7-9969-9BC1CA2F1F10}"/>
              </a:ext>
            </a:extLst>
          </p:cNvPr>
          <p:cNvSpPr txBox="1">
            <a:spLocks noChangeArrowheads="1"/>
          </p:cNvSpPr>
          <p:nvPr/>
        </p:nvSpPr>
        <p:spPr bwMode="auto">
          <a:xfrm>
            <a:off x="5265738" y="27590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76" name="Straight Arrow Connector 37">
            <a:extLst>
              <a:ext uri="{FF2B5EF4-FFF2-40B4-BE49-F238E27FC236}">
                <a16:creationId xmlns:a16="http://schemas.microsoft.com/office/drawing/2014/main" id="{AE574C7E-5FB2-48D9-A0E4-5BF5AC364FE9}"/>
              </a:ext>
            </a:extLst>
          </p:cNvPr>
          <p:cNvCxnSpPr>
            <a:cxnSpLocks noChangeShapeType="1"/>
          </p:cNvCxnSpPr>
          <p:nvPr/>
        </p:nvCxnSpPr>
        <p:spPr bwMode="auto">
          <a:xfrm rot="5400000">
            <a:off x="5369719" y="265033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77" name="Rectangle 35">
            <a:extLst>
              <a:ext uri="{FF2B5EF4-FFF2-40B4-BE49-F238E27FC236}">
                <a16:creationId xmlns:a16="http://schemas.microsoft.com/office/drawing/2014/main" id="{14E4DC7E-070A-4FD1-A543-636E059589BA}"/>
              </a:ext>
            </a:extLst>
          </p:cNvPr>
          <p:cNvSpPr>
            <a:spLocks noChangeArrowheads="1"/>
          </p:cNvSpPr>
          <p:nvPr/>
        </p:nvSpPr>
        <p:spPr bwMode="auto">
          <a:xfrm>
            <a:off x="6086475" y="27686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78" name="TextBox 36">
            <a:extLst>
              <a:ext uri="{FF2B5EF4-FFF2-40B4-BE49-F238E27FC236}">
                <a16:creationId xmlns:a16="http://schemas.microsoft.com/office/drawing/2014/main" id="{C20C1A98-9CC0-4085-B459-7B203AAEAAB1}"/>
              </a:ext>
            </a:extLst>
          </p:cNvPr>
          <p:cNvSpPr txBox="1">
            <a:spLocks noChangeArrowheads="1"/>
          </p:cNvSpPr>
          <p:nvPr/>
        </p:nvSpPr>
        <p:spPr bwMode="auto">
          <a:xfrm>
            <a:off x="6184900" y="27463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79" name="Straight Arrow Connector 37">
            <a:extLst>
              <a:ext uri="{FF2B5EF4-FFF2-40B4-BE49-F238E27FC236}">
                <a16:creationId xmlns:a16="http://schemas.microsoft.com/office/drawing/2014/main" id="{78AF76F9-5D49-4367-8CF3-E6ED7DE62EEB}"/>
              </a:ext>
            </a:extLst>
          </p:cNvPr>
          <p:cNvCxnSpPr>
            <a:cxnSpLocks noChangeShapeType="1"/>
          </p:cNvCxnSpPr>
          <p:nvPr/>
        </p:nvCxnSpPr>
        <p:spPr bwMode="auto">
          <a:xfrm rot="5400000">
            <a:off x="6289675" y="2638425"/>
            <a:ext cx="268288"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0" name="Rectangle 35">
            <a:extLst>
              <a:ext uri="{FF2B5EF4-FFF2-40B4-BE49-F238E27FC236}">
                <a16:creationId xmlns:a16="http://schemas.microsoft.com/office/drawing/2014/main" id="{F78E8E69-594A-427F-9F90-96F22C44AEEA}"/>
              </a:ext>
            </a:extLst>
          </p:cNvPr>
          <p:cNvSpPr>
            <a:spLocks noChangeArrowheads="1"/>
          </p:cNvSpPr>
          <p:nvPr/>
        </p:nvSpPr>
        <p:spPr bwMode="auto">
          <a:xfrm>
            <a:off x="7016750" y="275431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81" name="TextBox 36">
            <a:extLst>
              <a:ext uri="{FF2B5EF4-FFF2-40B4-BE49-F238E27FC236}">
                <a16:creationId xmlns:a16="http://schemas.microsoft.com/office/drawing/2014/main" id="{96B4A55F-EB5C-40B9-86D5-9A734193ED18}"/>
              </a:ext>
            </a:extLst>
          </p:cNvPr>
          <p:cNvSpPr txBox="1">
            <a:spLocks noChangeArrowheads="1"/>
          </p:cNvSpPr>
          <p:nvPr/>
        </p:nvSpPr>
        <p:spPr bwMode="auto">
          <a:xfrm>
            <a:off x="7115175" y="273208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82" name="Straight Arrow Connector 37">
            <a:extLst>
              <a:ext uri="{FF2B5EF4-FFF2-40B4-BE49-F238E27FC236}">
                <a16:creationId xmlns:a16="http://schemas.microsoft.com/office/drawing/2014/main" id="{51FAD13E-A5D4-410D-B9BC-7335C04EEB51}"/>
              </a:ext>
            </a:extLst>
          </p:cNvPr>
          <p:cNvCxnSpPr>
            <a:cxnSpLocks noChangeShapeType="1"/>
          </p:cNvCxnSpPr>
          <p:nvPr/>
        </p:nvCxnSpPr>
        <p:spPr bwMode="auto">
          <a:xfrm rot="5400000">
            <a:off x="7219156" y="26233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3" name="Rectangle 35">
            <a:extLst>
              <a:ext uri="{FF2B5EF4-FFF2-40B4-BE49-F238E27FC236}">
                <a16:creationId xmlns:a16="http://schemas.microsoft.com/office/drawing/2014/main" id="{FB22C0ED-14B0-43AA-AB06-4672487780E5}"/>
              </a:ext>
            </a:extLst>
          </p:cNvPr>
          <p:cNvSpPr>
            <a:spLocks noChangeArrowheads="1"/>
          </p:cNvSpPr>
          <p:nvPr/>
        </p:nvSpPr>
        <p:spPr bwMode="auto">
          <a:xfrm>
            <a:off x="7896225" y="2773363"/>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87084" name="TextBox 36">
            <a:extLst>
              <a:ext uri="{FF2B5EF4-FFF2-40B4-BE49-F238E27FC236}">
                <a16:creationId xmlns:a16="http://schemas.microsoft.com/office/drawing/2014/main" id="{7CB5DAA2-A44D-4837-B864-80962E8C3E5E}"/>
              </a:ext>
            </a:extLst>
          </p:cNvPr>
          <p:cNvSpPr txBox="1">
            <a:spLocks noChangeArrowheads="1"/>
          </p:cNvSpPr>
          <p:nvPr/>
        </p:nvSpPr>
        <p:spPr bwMode="auto">
          <a:xfrm>
            <a:off x="7994650" y="27511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latin typeface="Arial" panose="020B0604020202020204" pitchFamily="34" charset="0"/>
              </a:rPr>
              <a:t>=?</a:t>
            </a:r>
          </a:p>
        </p:txBody>
      </p:sp>
      <p:cxnSp>
        <p:nvCxnSpPr>
          <p:cNvPr id="87085" name="Straight Arrow Connector 37">
            <a:extLst>
              <a:ext uri="{FF2B5EF4-FFF2-40B4-BE49-F238E27FC236}">
                <a16:creationId xmlns:a16="http://schemas.microsoft.com/office/drawing/2014/main" id="{52440CCA-50BE-4F88-8C7C-BBDD9DBE5FED}"/>
              </a:ext>
            </a:extLst>
          </p:cNvPr>
          <p:cNvCxnSpPr>
            <a:cxnSpLocks noChangeShapeType="1"/>
          </p:cNvCxnSpPr>
          <p:nvPr/>
        </p:nvCxnSpPr>
        <p:spPr bwMode="auto">
          <a:xfrm rot="5400000">
            <a:off x="8098631" y="264239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6" name="Freeform 48">
            <a:extLst>
              <a:ext uri="{FF2B5EF4-FFF2-40B4-BE49-F238E27FC236}">
                <a16:creationId xmlns:a16="http://schemas.microsoft.com/office/drawing/2014/main" id="{F547F1C4-FE7A-444B-85FC-68CC6244AC33}"/>
              </a:ext>
            </a:extLst>
          </p:cNvPr>
          <p:cNvSpPr>
            <a:spLocks/>
          </p:cNvSpPr>
          <p:nvPr/>
        </p:nvSpPr>
        <p:spPr bwMode="auto">
          <a:xfrm>
            <a:off x="1368425" y="5072063"/>
            <a:ext cx="7254875"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7087" name="Text Box 61">
            <a:extLst>
              <a:ext uri="{FF2B5EF4-FFF2-40B4-BE49-F238E27FC236}">
                <a16:creationId xmlns:a16="http://schemas.microsoft.com/office/drawing/2014/main" id="{FF2EEB25-70BB-495B-B0AC-ECF5C9AD0CE4}"/>
              </a:ext>
            </a:extLst>
          </p:cNvPr>
          <p:cNvSpPr txBox="1">
            <a:spLocks noChangeArrowheads="1"/>
          </p:cNvSpPr>
          <p:nvPr/>
        </p:nvSpPr>
        <p:spPr bwMode="auto">
          <a:xfrm>
            <a:off x="4616450" y="5024438"/>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cxnSp>
        <p:nvCxnSpPr>
          <p:cNvPr id="87088" name="Straight Arrow Connector 66">
            <a:extLst>
              <a:ext uri="{FF2B5EF4-FFF2-40B4-BE49-F238E27FC236}">
                <a16:creationId xmlns:a16="http://schemas.microsoft.com/office/drawing/2014/main" id="{8EB12BA3-862C-4934-A83B-57A81AAD4AC6}"/>
              </a:ext>
            </a:extLst>
          </p:cNvPr>
          <p:cNvCxnSpPr>
            <a:cxnSpLocks noChangeShapeType="1"/>
          </p:cNvCxnSpPr>
          <p:nvPr/>
        </p:nvCxnSpPr>
        <p:spPr bwMode="auto">
          <a:xfrm rot="16200000" flipH="1">
            <a:off x="4922837" y="5499101"/>
            <a:ext cx="155575"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89" name="Freeform 48">
            <a:extLst>
              <a:ext uri="{FF2B5EF4-FFF2-40B4-BE49-F238E27FC236}">
                <a16:creationId xmlns:a16="http://schemas.microsoft.com/office/drawing/2014/main" id="{CAC4CC29-87AF-42FB-8517-3763EAC9B5D8}"/>
              </a:ext>
            </a:extLst>
          </p:cNvPr>
          <p:cNvSpPr>
            <a:spLocks/>
          </p:cNvSpPr>
          <p:nvPr/>
        </p:nvSpPr>
        <p:spPr bwMode="auto">
          <a:xfrm>
            <a:off x="3971925" y="5576888"/>
            <a:ext cx="2046288" cy="320675"/>
          </a:xfrm>
          <a:custGeom>
            <a:avLst/>
            <a:gdLst>
              <a:gd name="T0" fmla="*/ 2147483646 w 1132"/>
              <a:gd name="T1" fmla="*/ 0 h 202"/>
              <a:gd name="T2" fmla="*/ 2147483646 w 1132"/>
              <a:gd name="T3" fmla="*/ 2147483646 h 202"/>
              <a:gd name="T4" fmla="*/ 2147483646 w 1132"/>
              <a:gd name="T5" fmla="*/ 2147483646 h 202"/>
              <a:gd name="T6" fmla="*/ 0 w 1132"/>
              <a:gd name="T7" fmla="*/ 0 h 202"/>
              <a:gd name="T8" fmla="*/ 2147483646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7090" name="Text Box 61">
            <a:extLst>
              <a:ext uri="{FF2B5EF4-FFF2-40B4-BE49-F238E27FC236}">
                <a16:creationId xmlns:a16="http://schemas.microsoft.com/office/drawing/2014/main" id="{00485667-EAA0-46CB-913D-632577808C23}"/>
              </a:ext>
            </a:extLst>
          </p:cNvPr>
          <p:cNvSpPr txBox="1">
            <a:spLocks noChangeArrowheads="1"/>
          </p:cNvSpPr>
          <p:nvPr/>
        </p:nvSpPr>
        <p:spPr bwMode="auto">
          <a:xfrm>
            <a:off x="4622800" y="5559425"/>
            <a:ext cx="79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MUX</a:t>
            </a:r>
          </a:p>
        </p:txBody>
      </p:sp>
      <p:sp>
        <p:nvSpPr>
          <p:cNvPr id="87091" name="TextBox 70">
            <a:extLst>
              <a:ext uri="{FF2B5EF4-FFF2-40B4-BE49-F238E27FC236}">
                <a16:creationId xmlns:a16="http://schemas.microsoft.com/office/drawing/2014/main" id="{2F490813-09A5-44A8-A5F0-F7BFFC615D79}"/>
              </a:ext>
            </a:extLst>
          </p:cNvPr>
          <p:cNvSpPr txBox="1">
            <a:spLocks noChangeArrowheads="1"/>
          </p:cNvSpPr>
          <p:nvPr/>
        </p:nvSpPr>
        <p:spPr bwMode="auto">
          <a:xfrm>
            <a:off x="6048375" y="5429250"/>
            <a:ext cx="1343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400">
                <a:solidFill>
                  <a:srgbClr val="000000"/>
                </a:solidFill>
                <a:latin typeface="Arial" panose="020B0604020202020204" pitchFamily="34" charset="0"/>
              </a:rPr>
              <a:t>byte in block</a:t>
            </a:r>
          </a:p>
        </p:txBody>
      </p:sp>
      <p:cxnSp>
        <p:nvCxnSpPr>
          <p:cNvPr id="87092" name="Straight Arrow Connector 71">
            <a:extLst>
              <a:ext uri="{FF2B5EF4-FFF2-40B4-BE49-F238E27FC236}">
                <a16:creationId xmlns:a16="http://schemas.microsoft.com/office/drawing/2014/main" id="{D21B022A-9B2A-4195-9964-7840C1E1061E}"/>
              </a:ext>
            </a:extLst>
          </p:cNvPr>
          <p:cNvCxnSpPr>
            <a:cxnSpLocks noChangeShapeType="1"/>
          </p:cNvCxnSpPr>
          <p:nvPr/>
        </p:nvCxnSpPr>
        <p:spPr bwMode="auto">
          <a:xfrm rot="16200000" flipH="1">
            <a:off x="4866482" y="6022181"/>
            <a:ext cx="252412"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3" name="Straight Arrow Connector 69">
            <a:extLst>
              <a:ext uri="{FF2B5EF4-FFF2-40B4-BE49-F238E27FC236}">
                <a16:creationId xmlns:a16="http://schemas.microsoft.com/office/drawing/2014/main" id="{559B3B68-DE31-4EFB-87DC-B2D045989D63}"/>
              </a:ext>
            </a:extLst>
          </p:cNvPr>
          <p:cNvCxnSpPr>
            <a:cxnSpLocks noChangeShapeType="1"/>
          </p:cNvCxnSpPr>
          <p:nvPr/>
        </p:nvCxnSpPr>
        <p:spPr bwMode="auto">
          <a:xfrm rot="10800000">
            <a:off x="5722938" y="5735638"/>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4" name="Straight Arrow Connector 37">
            <a:extLst>
              <a:ext uri="{FF2B5EF4-FFF2-40B4-BE49-F238E27FC236}">
                <a16:creationId xmlns:a16="http://schemas.microsoft.com/office/drawing/2014/main" id="{FE969B79-CB60-46E5-A21D-6F0C48D110D5}"/>
              </a:ext>
            </a:extLst>
          </p:cNvPr>
          <p:cNvCxnSpPr>
            <a:cxnSpLocks noChangeShapeType="1"/>
          </p:cNvCxnSpPr>
          <p:nvPr/>
        </p:nvCxnSpPr>
        <p:spPr bwMode="auto">
          <a:xfrm rot="5400000">
            <a:off x="1748631" y="49204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5" name="Straight Arrow Connector 37">
            <a:extLst>
              <a:ext uri="{FF2B5EF4-FFF2-40B4-BE49-F238E27FC236}">
                <a16:creationId xmlns:a16="http://schemas.microsoft.com/office/drawing/2014/main" id="{7634109C-5DE5-489B-AB16-0BD44E2EDA03}"/>
              </a:ext>
            </a:extLst>
          </p:cNvPr>
          <p:cNvCxnSpPr>
            <a:cxnSpLocks noChangeShapeType="1"/>
          </p:cNvCxnSpPr>
          <p:nvPr/>
        </p:nvCxnSpPr>
        <p:spPr bwMode="auto">
          <a:xfrm rot="5400000">
            <a:off x="2623344" y="49299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6" name="Straight Arrow Connector 37">
            <a:extLst>
              <a:ext uri="{FF2B5EF4-FFF2-40B4-BE49-F238E27FC236}">
                <a16:creationId xmlns:a16="http://schemas.microsoft.com/office/drawing/2014/main" id="{EA458B07-51E3-43C4-96CC-D8C3289414DC}"/>
              </a:ext>
            </a:extLst>
          </p:cNvPr>
          <p:cNvCxnSpPr>
            <a:cxnSpLocks noChangeShapeType="1"/>
          </p:cNvCxnSpPr>
          <p:nvPr/>
        </p:nvCxnSpPr>
        <p:spPr bwMode="auto">
          <a:xfrm rot="5400000">
            <a:off x="3572669" y="49347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7" name="Straight Arrow Connector 37">
            <a:extLst>
              <a:ext uri="{FF2B5EF4-FFF2-40B4-BE49-F238E27FC236}">
                <a16:creationId xmlns:a16="http://schemas.microsoft.com/office/drawing/2014/main" id="{94C6EED7-7839-4FD2-BD79-F3E35557929A}"/>
              </a:ext>
            </a:extLst>
          </p:cNvPr>
          <p:cNvCxnSpPr>
            <a:cxnSpLocks noChangeShapeType="1"/>
          </p:cNvCxnSpPr>
          <p:nvPr/>
        </p:nvCxnSpPr>
        <p:spPr bwMode="auto">
          <a:xfrm rot="5400000">
            <a:off x="4456113" y="49244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8" name="Straight Arrow Connector 37">
            <a:extLst>
              <a:ext uri="{FF2B5EF4-FFF2-40B4-BE49-F238E27FC236}">
                <a16:creationId xmlns:a16="http://schemas.microsoft.com/office/drawing/2014/main" id="{FC159E3B-E872-4DA0-B88E-8AF8A0326ABA}"/>
              </a:ext>
            </a:extLst>
          </p:cNvPr>
          <p:cNvCxnSpPr>
            <a:cxnSpLocks noChangeShapeType="1"/>
          </p:cNvCxnSpPr>
          <p:nvPr/>
        </p:nvCxnSpPr>
        <p:spPr bwMode="auto">
          <a:xfrm rot="5400000">
            <a:off x="5368131" y="4956969"/>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99" name="Straight Arrow Connector 37">
            <a:extLst>
              <a:ext uri="{FF2B5EF4-FFF2-40B4-BE49-F238E27FC236}">
                <a16:creationId xmlns:a16="http://schemas.microsoft.com/office/drawing/2014/main" id="{53BCAC80-36A8-4FDC-90A1-4E3471B630F2}"/>
              </a:ext>
            </a:extLst>
          </p:cNvPr>
          <p:cNvCxnSpPr>
            <a:cxnSpLocks noChangeShapeType="1"/>
          </p:cNvCxnSpPr>
          <p:nvPr/>
        </p:nvCxnSpPr>
        <p:spPr bwMode="auto">
          <a:xfrm rot="5400000">
            <a:off x="6288088" y="4945063"/>
            <a:ext cx="268287"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0" name="Straight Arrow Connector 37">
            <a:extLst>
              <a:ext uri="{FF2B5EF4-FFF2-40B4-BE49-F238E27FC236}">
                <a16:creationId xmlns:a16="http://schemas.microsoft.com/office/drawing/2014/main" id="{BB6FDFE2-B675-45FD-A481-C7B945AFD140}"/>
              </a:ext>
            </a:extLst>
          </p:cNvPr>
          <p:cNvCxnSpPr>
            <a:cxnSpLocks noChangeShapeType="1"/>
          </p:cNvCxnSpPr>
          <p:nvPr/>
        </p:nvCxnSpPr>
        <p:spPr bwMode="auto">
          <a:xfrm rot="5400000">
            <a:off x="7217569" y="4929982"/>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1" name="Straight Arrow Connector 37">
            <a:extLst>
              <a:ext uri="{FF2B5EF4-FFF2-40B4-BE49-F238E27FC236}">
                <a16:creationId xmlns:a16="http://schemas.microsoft.com/office/drawing/2014/main" id="{23413033-057E-4D55-801A-89FCD9D107C3}"/>
              </a:ext>
            </a:extLst>
          </p:cNvPr>
          <p:cNvCxnSpPr>
            <a:cxnSpLocks noChangeShapeType="1"/>
          </p:cNvCxnSpPr>
          <p:nvPr/>
        </p:nvCxnSpPr>
        <p:spPr bwMode="auto">
          <a:xfrm rot="5400000">
            <a:off x="8097838" y="4949825"/>
            <a:ext cx="2682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2" name="Straight Arrow Connector 37">
            <a:extLst>
              <a:ext uri="{FF2B5EF4-FFF2-40B4-BE49-F238E27FC236}">
                <a16:creationId xmlns:a16="http://schemas.microsoft.com/office/drawing/2014/main" id="{3B2E2A0D-2B41-4083-9F2D-475813C65F3E}"/>
              </a:ext>
            </a:extLst>
          </p:cNvPr>
          <p:cNvCxnSpPr>
            <a:cxnSpLocks noChangeShapeType="1"/>
          </p:cNvCxnSpPr>
          <p:nvPr/>
        </p:nvCxnSpPr>
        <p:spPr bwMode="auto">
          <a:xfrm rot="5400000">
            <a:off x="1750219" y="32202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3" name="Straight Arrow Connector 37">
            <a:extLst>
              <a:ext uri="{FF2B5EF4-FFF2-40B4-BE49-F238E27FC236}">
                <a16:creationId xmlns:a16="http://schemas.microsoft.com/office/drawing/2014/main" id="{C19CF842-6743-482A-A23D-EDA033AA323C}"/>
              </a:ext>
            </a:extLst>
          </p:cNvPr>
          <p:cNvCxnSpPr>
            <a:cxnSpLocks noChangeShapeType="1"/>
          </p:cNvCxnSpPr>
          <p:nvPr/>
        </p:nvCxnSpPr>
        <p:spPr bwMode="auto">
          <a:xfrm rot="5400000">
            <a:off x="2624931" y="323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4" name="Straight Arrow Connector 37">
            <a:extLst>
              <a:ext uri="{FF2B5EF4-FFF2-40B4-BE49-F238E27FC236}">
                <a16:creationId xmlns:a16="http://schemas.microsoft.com/office/drawing/2014/main" id="{591FB835-3D60-4B6A-A037-CF66F72489B0}"/>
              </a:ext>
            </a:extLst>
          </p:cNvPr>
          <p:cNvCxnSpPr>
            <a:cxnSpLocks noChangeShapeType="1"/>
          </p:cNvCxnSpPr>
          <p:nvPr/>
        </p:nvCxnSpPr>
        <p:spPr bwMode="auto">
          <a:xfrm rot="5400000">
            <a:off x="3574256" y="3236119"/>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5" name="Straight Arrow Connector 37">
            <a:extLst>
              <a:ext uri="{FF2B5EF4-FFF2-40B4-BE49-F238E27FC236}">
                <a16:creationId xmlns:a16="http://schemas.microsoft.com/office/drawing/2014/main" id="{8A69AE27-DE7D-4712-B95D-B7A560EFB974}"/>
              </a:ext>
            </a:extLst>
          </p:cNvPr>
          <p:cNvCxnSpPr>
            <a:cxnSpLocks noChangeShapeType="1"/>
          </p:cNvCxnSpPr>
          <p:nvPr/>
        </p:nvCxnSpPr>
        <p:spPr bwMode="auto">
          <a:xfrm rot="5400000">
            <a:off x="4456906" y="32250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6" name="Straight Arrow Connector 37">
            <a:extLst>
              <a:ext uri="{FF2B5EF4-FFF2-40B4-BE49-F238E27FC236}">
                <a16:creationId xmlns:a16="http://schemas.microsoft.com/office/drawing/2014/main" id="{BA11D1B6-E970-4C4F-BF4B-684CDDCB5248}"/>
              </a:ext>
            </a:extLst>
          </p:cNvPr>
          <p:cNvCxnSpPr>
            <a:cxnSpLocks noChangeShapeType="1"/>
          </p:cNvCxnSpPr>
          <p:nvPr/>
        </p:nvCxnSpPr>
        <p:spPr bwMode="auto">
          <a:xfrm rot="5400000">
            <a:off x="5369719" y="3258344"/>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7" name="Straight Arrow Connector 37">
            <a:extLst>
              <a:ext uri="{FF2B5EF4-FFF2-40B4-BE49-F238E27FC236}">
                <a16:creationId xmlns:a16="http://schemas.microsoft.com/office/drawing/2014/main" id="{2345BEA3-7905-4D29-AA40-D2F0CE80C98F}"/>
              </a:ext>
            </a:extLst>
          </p:cNvPr>
          <p:cNvCxnSpPr>
            <a:cxnSpLocks noChangeShapeType="1"/>
          </p:cNvCxnSpPr>
          <p:nvPr/>
        </p:nvCxnSpPr>
        <p:spPr bwMode="auto">
          <a:xfrm rot="5400000">
            <a:off x="6288881" y="3245644"/>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8" name="Straight Arrow Connector 37">
            <a:extLst>
              <a:ext uri="{FF2B5EF4-FFF2-40B4-BE49-F238E27FC236}">
                <a16:creationId xmlns:a16="http://schemas.microsoft.com/office/drawing/2014/main" id="{AA3BD2AB-8C2F-4418-B86A-022C4F1AE51B}"/>
              </a:ext>
            </a:extLst>
          </p:cNvPr>
          <p:cNvCxnSpPr>
            <a:cxnSpLocks noChangeShapeType="1"/>
          </p:cNvCxnSpPr>
          <p:nvPr/>
        </p:nvCxnSpPr>
        <p:spPr bwMode="auto">
          <a:xfrm rot="5400000">
            <a:off x="7219156" y="323135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09" name="Straight Arrow Connector 37">
            <a:extLst>
              <a:ext uri="{FF2B5EF4-FFF2-40B4-BE49-F238E27FC236}">
                <a16:creationId xmlns:a16="http://schemas.microsoft.com/office/drawing/2014/main" id="{624B530A-0E66-44C3-AC50-641E46115041}"/>
              </a:ext>
            </a:extLst>
          </p:cNvPr>
          <p:cNvCxnSpPr>
            <a:cxnSpLocks noChangeShapeType="1"/>
          </p:cNvCxnSpPr>
          <p:nvPr/>
        </p:nvCxnSpPr>
        <p:spPr bwMode="auto">
          <a:xfrm rot="5400000">
            <a:off x="8098631" y="3250407"/>
            <a:ext cx="26987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110" name="TextBox 51">
            <a:extLst>
              <a:ext uri="{FF2B5EF4-FFF2-40B4-BE49-F238E27FC236}">
                <a16:creationId xmlns:a16="http://schemas.microsoft.com/office/drawing/2014/main" id="{FD5FDF64-305F-4500-97DB-3180B1FEC13F}"/>
              </a:ext>
            </a:extLst>
          </p:cNvPr>
          <p:cNvSpPr txBox="1">
            <a:spLocks noChangeArrowheads="1"/>
          </p:cNvSpPr>
          <p:nvPr/>
        </p:nvSpPr>
        <p:spPr bwMode="auto">
          <a:xfrm>
            <a:off x="1547813" y="3375025"/>
            <a:ext cx="6923087"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600">
                <a:solidFill>
                  <a:srgbClr val="000000"/>
                </a:solidFill>
                <a:latin typeface="Arial" panose="020B0604020202020204" pitchFamily="34" charset="0"/>
              </a:rPr>
              <a:t>Logic</a:t>
            </a:r>
          </a:p>
        </p:txBody>
      </p:sp>
      <p:sp>
        <p:nvSpPr>
          <p:cNvPr id="87111" name="TextBox 79">
            <a:extLst>
              <a:ext uri="{FF2B5EF4-FFF2-40B4-BE49-F238E27FC236}">
                <a16:creationId xmlns:a16="http://schemas.microsoft.com/office/drawing/2014/main" id="{A999D8D6-B23D-49E0-9370-06BA67019381}"/>
              </a:ext>
            </a:extLst>
          </p:cNvPr>
          <p:cNvSpPr txBox="1">
            <a:spLocks noChangeArrowheads="1"/>
          </p:cNvSpPr>
          <p:nvPr/>
        </p:nvSpPr>
        <p:spPr bwMode="auto">
          <a:xfrm>
            <a:off x="5118100" y="3797300"/>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Hit?</a:t>
            </a:r>
          </a:p>
        </p:txBody>
      </p:sp>
      <p:cxnSp>
        <p:nvCxnSpPr>
          <p:cNvPr id="87112" name="Straight Arrow Connector 37">
            <a:extLst>
              <a:ext uri="{FF2B5EF4-FFF2-40B4-BE49-F238E27FC236}">
                <a16:creationId xmlns:a16="http://schemas.microsoft.com/office/drawing/2014/main" id="{10560894-DDC3-43FC-9361-4EA48F4D13E2}"/>
              </a:ext>
            </a:extLst>
          </p:cNvPr>
          <p:cNvCxnSpPr>
            <a:cxnSpLocks noChangeShapeType="1"/>
          </p:cNvCxnSpPr>
          <p:nvPr/>
        </p:nvCxnSpPr>
        <p:spPr bwMode="auto">
          <a:xfrm rot="5400000">
            <a:off x="4931569" y="3847307"/>
            <a:ext cx="269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113" name="Straight Connector 82">
            <a:extLst>
              <a:ext uri="{FF2B5EF4-FFF2-40B4-BE49-F238E27FC236}">
                <a16:creationId xmlns:a16="http://schemas.microsoft.com/office/drawing/2014/main" id="{22374546-293F-4AAA-AAC3-D8A18242B710}"/>
              </a:ext>
            </a:extLst>
          </p:cNvPr>
          <p:cNvCxnSpPr>
            <a:cxnSpLocks noChangeShapeType="1"/>
            <a:stCxn id="87110" idx="3"/>
          </p:cNvCxnSpPr>
          <p:nvPr/>
        </p:nvCxnSpPr>
        <p:spPr bwMode="auto">
          <a:xfrm>
            <a:off x="8470900" y="3543300"/>
            <a:ext cx="439738" cy="2033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114" name="Straight Arrow Connector 84">
            <a:extLst>
              <a:ext uri="{FF2B5EF4-FFF2-40B4-BE49-F238E27FC236}">
                <a16:creationId xmlns:a16="http://schemas.microsoft.com/office/drawing/2014/main" id="{BCA8F896-DE91-4FB5-9AC9-1FC9113B30FA}"/>
              </a:ext>
            </a:extLst>
          </p:cNvPr>
          <p:cNvCxnSpPr>
            <a:cxnSpLocks noChangeShapeType="1"/>
          </p:cNvCxnSpPr>
          <p:nvPr/>
        </p:nvCxnSpPr>
        <p:spPr bwMode="auto">
          <a:xfrm rot="10800000">
            <a:off x="7642225" y="5237163"/>
            <a:ext cx="1268413" cy="3397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71808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0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0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0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0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0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0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0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0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0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0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0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0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0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70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0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70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0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70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70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70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70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70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0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08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70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70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0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708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7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7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10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10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710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710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710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7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7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711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711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70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70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0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70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0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70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0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705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706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70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708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708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8708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709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709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8709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709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709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709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709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709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709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709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710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10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711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711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7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p:bldP spid="87045" grpId="0" animBg="1"/>
      <p:bldP spid="87046" grpId="0" animBg="1"/>
      <p:bldP spid="87047" grpId="0" animBg="1"/>
      <p:bldP spid="87048" grpId="0" animBg="1"/>
      <p:bldP spid="87049" grpId="0" animBg="1"/>
      <p:bldP spid="87050" grpId="0" animBg="1"/>
      <p:bldP spid="87051" grpId="0" animBg="1"/>
      <p:bldP spid="87052" grpId="0" animBg="1"/>
      <p:bldP spid="87053" grpId="0" animBg="1"/>
      <p:bldP spid="87054" grpId="0" animBg="1"/>
      <p:bldP spid="87055" grpId="0" animBg="1"/>
      <p:bldP spid="87056" grpId="0" animBg="1"/>
      <p:bldP spid="87057" grpId="0" animBg="1"/>
      <p:bldP spid="87058" grpId="0" animBg="1"/>
      <p:bldP spid="87059" grpId="0" animBg="1"/>
      <p:bldP spid="87060" grpId="0"/>
      <p:bldP spid="87061" grpId="0"/>
      <p:bldP spid="87062" grpId="0" animBg="1"/>
      <p:bldP spid="87063" grpId="0"/>
      <p:bldP spid="87065" grpId="0" animBg="1"/>
      <p:bldP spid="87066" grpId="0"/>
      <p:bldP spid="87068" grpId="0" animBg="1"/>
      <p:bldP spid="87069" grpId="0"/>
      <p:bldP spid="87071" grpId="0" animBg="1"/>
      <p:bldP spid="87072" grpId="0"/>
      <p:bldP spid="87074" grpId="0" animBg="1"/>
      <p:bldP spid="87075" grpId="0"/>
      <p:bldP spid="87077" grpId="0" animBg="1"/>
      <p:bldP spid="87078" grpId="0"/>
      <p:bldP spid="87080" grpId="0" animBg="1"/>
      <p:bldP spid="87081" grpId="0"/>
      <p:bldP spid="87083" grpId="0" animBg="1"/>
      <p:bldP spid="87084" grpId="0"/>
      <p:bldP spid="87087" grpId="0"/>
      <p:bldP spid="87090" grpId="0"/>
      <p:bldP spid="87091" grpId="0"/>
      <p:bldP spid="87110" grpId="0" animBg="1"/>
      <p:bldP spid="871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Title 1">
            <a:extLst>
              <a:ext uri="{FF2B5EF4-FFF2-40B4-BE49-F238E27FC236}">
                <a16:creationId xmlns:a16="http://schemas.microsoft.com/office/drawing/2014/main" id="{522DD963-97A1-43A1-8F2C-45AEAA8A4F20}"/>
              </a:ext>
            </a:extLst>
          </p:cNvPr>
          <p:cNvSpPr>
            <a:spLocks noGrp="1"/>
          </p:cNvSpPr>
          <p:nvPr>
            <p:ph type="title"/>
          </p:nvPr>
        </p:nvSpPr>
        <p:spPr>
          <a:xfrm>
            <a:off x="419100" y="-16329"/>
            <a:ext cx="8229600" cy="1143000"/>
          </a:xfrm>
        </p:spPr>
        <p:txBody>
          <a:bodyPr/>
          <a:lstStyle/>
          <a:p>
            <a:r>
              <a:rPr lang="en-US" altLang="en-US" dirty="0">
                <a:ea typeface="ＭＳ Ｐゴシック" panose="020B0600070205080204" pitchFamily="34" charset="-128"/>
              </a:rPr>
              <a:t>Associativity (and Tradeoffs)</a:t>
            </a:r>
          </a:p>
        </p:txBody>
      </p:sp>
      <p:sp>
        <p:nvSpPr>
          <p:cNvPr id="3" name="Content Placeholder 2">
            <a:extLst>
              <a:ext uri="{FF2B5EF4-FFF2-40B4-BE49-F238E27FC236}">
                <a16:creationId xmlns:a16="http://schemas.microsoft.com/office/drawing/2014/main" id="{392EA72B-09A8-4BF6-9070-BD029D9C246C}"/>
              </a:ext>
            </a:extLst>
          </p:cNvPr>
          <p:cNvSpPr>
            <a:spLocks noGrp="1"/>
          </p:cNvSpPr>
          <p:nvPr>
            <p:ph idx="1"/>
          </p:nvPr>
        </p:nvSpPr>
        <p:spPr>
          <a:xfrm>
            <a:off x="228600" y="996950"/>
            <a:ext cx="8610600" cy="5194300"/>
          </a:xfrm>
        </p:spPr>
        <p:txBody>
          <a:bodyPr>
            <a:normAutofit lnSpcReduction="10000"/>
          </a:bodyPr>
          <a:lstStyle/>
          <a:p>
            <a:r>
              <a:rPr lang="en-US" altLang="en-US" sz="2800" dirty="0">
                <a:solidFill>
                  <a:srgbClr val="0000FF"/>
                </a:solidFill>
                <a:ea typeface="ＭＳ Ｐゴシック" panose="020B0600070205080204" pitchFamily="34" charset="-128"/>
              </a:rPr>
              <a:t>Degree of associativity</a:t>
            </a:r>
            <a:r>
              <a:rPr lang="en-US" altLang="en-US" sz="2800" dirty="0">
                <a:ea typeface="ＭＳ Ｐゴシック" panose="020B0600070205080204" pitchFamily="34" charset="-128"/>
              </a:rPr>
              <a:t>: How many blocks can map to the same index (or set)?</a:t>
            </a:r>
          </a:p>
          <a:p>
            <a:r>
              <a:rPr lang="en-US" altLang="en-US" sz="2800" dirty="0">
                <a:ea typeface="ＭＳ Ｐゴシック" panose="020B0600070205080204" pitchFamily="34" charset="-128"/>
              </a:rPr>
              <a:t>Higher associativity</a:t>
            </a:r>
          </a:p>
          <a:p>
            <a:pPr marL="342900" lvl="1" indent="0">
              <a:buFont typeface="Wingdings" panose="05000000000000000000" pitchFamily="2" charset="2"/>
              <a:buNone/>
            </a:pPr>
            <a:r>
              <a:rPr lang="en-US" altLang="en-US" sz="2600" dirty="0">
                <a:ea typeface="ＭＳ Ｐゴシック" panose="020B0600070205080204" pitchFamily="34" charset="-128"/>
              </a:rPr>
              <a:t>++ Higher hit rate</a:t>
            </a:r>
          </a:p>
          <a:p>
            <a:pPr marL="342900" lvl="1" indent="0">
              <a:buFont typeface="Wingdings" panose="05000000000000000000" pitchFamily="2" charset="2"/>
              <a:buNone/>
            </a:pPr>
            <a:r>
              <a:rPr lang="en-US" altLang="en-US" sz="2600" dirty="0">
                <a:ea typeface="ＭＳ Ｐゴシック" panose="020B0600070205080204" pitchFamily="34" charset="-128"/>
              </a:rPr>
              <a:t>-- Slower cache access time </a:t>
            </a:r>
          </a:p>
          <a:p>
            <a:pPr marL="342900" lvl="1" indent="0">
              <a:buFont typeface="Wingdings" panose="05000000000000000000" pitchFamily="2" charset="2"/>
              <a:buNone/>
            </a:pPr>
            <a:r>
              <a:rPr lang="en-US" altLang="en-US" sz="2600" dirty="0">
                <a:ea typeface="ＭＳ Ｐゴシック" panose="020B0600070205080204" pitchFamily="34" charset="-128"/>
              </a:rPr>
              <a:t>(hit latency and data access latency)</a:t>
            </a:r>
          </a:p>
          <a:p>
            <a:pPr marL="342900" lvl="1" indent="0">
              <a:buFont typeface="Wingdings" panose="05000000000000000000" pitchFamily="2" charset="2"/>
              <a:buNone/>
            </a:pPr>
            <a:r>
              <a:rPr lang="en-US" altLang="en-US" sz="2600" dirty="0">
                <a:ea typeface="ＭＳ Ｐゴシック" panose="020B0600070205080204" pitchFamily="34" charset="-128"/>
              </a:rPr>
              <a:t>-- More expensive hardware </a:t>
            </a:r>
          </a:p>
          <a:p>
            <a:pPr marL="342900" lvl="1" indent="0">
              <a:buFont typeface="Wingdings" panose="05000000000000000000" pitchFamily="2" charset="2"/>
              <a:buNone/>
            </a:pPr>
            <a:r>
              <a:rPr lang="en-US" altLang="en-US" sz="2600" dirty="0">
                <a:ea typeface="ＭＳ Ｐゴシック" panose="020B0600070205080204" pitchFamily="34" charset="-128"/>
              </a:rPr>
              <a:t>(more comparators)</a:t>
            </a:r>
          </a:p>
          <a:p>
            <a:pPr marL="342900" lvl="1" indent="0">
              <a:buFont typeface="Wingdings" panose="05000000000000000000" pitchFamily="2" charset="2"/>
              <a:buNone/>
            </a:pPr>
            <a:endParaRPr lang="en-US" altLang="en-US" dirty="0">
              <a:ea typeface="ＭＳ Ｐゴシック" panose="020B0600070205080204" pitchFamily="34" charset="-128"/>
            </a:endParaRPr>
          </a:p>
          <a:p>
            <a:r>
              <a:rPr lang="en-US" altLang="en-US" sz="2800" dirty="0">
                <a:ea typeface="ＭＳ Ｐゴシック" panose="020B0600070205080204" pitchFamily="34" charset="-128"/>
              </a:rPr>
              <a:t>Diminishing returns from </a:t>
            </a:r>
          </a:p>
          <a:p>
            <a:pPr marL="0" indent="0">
              <a:buNone/>
            </a:pPr>
            <a:r>
              <a:rPr lang="en-US" altLang="en-US" sz="2800" dirty="0">
                <a:ea typeface="ＭＳ Ｐゴシック" panose="020B0600070205080204" pitchFamily="34" charset="-128"/>
              </a:rPr>
              <a:t>higher associativity</a:t>
            </a:r>
          </a:p>
          <a:p>
            <a:pPr marL="342900" lvl="1" indent="0">
              <a:buFont typeface="Wingdings" panose="05000000000000000000" pitchFamily="2" charset="2"/>
              <a:buNone/>
            </a:pPr>
            <a:endParaRPr lang="en-US" altLang="en-US" dirty="0">
              <a:ea typeface="ＭＳ Ｐゴシック" panose="020B0600070205080204" pitchFamily="34" charset="-128"/>
            </a:endParaRPr>
          </a:p>
        </p:txBody>
      </p:sp>
      <p:sp>
        <p:nvSpPr>
          <p:cNvPr id="209923" name="Slide Number Placeholder 3">
            <a:extLst>
              <a:ext uri="{FF2B5EF4-FFF2-40B4-BE49-F238E27FC236}">
                <a16:creationId xmlns:a16="http://schemas.microsoft.com/office/drawing/2014/main" id="{D2366130-FE66-49A1-9162-AA579E1A78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0FE036E4-2B81-4FFD-9515-F9E1C2345D3A}" type="slidenum">
              <a:rPr lang="en-US" altLang="en-US" sz="1600">
                <a:solidFill>
                  <a:srgbClr val="000000"/>
                </a:solidFill>
                <a:latin typeface="Garamond" panose="02020404030301010803" pitchFamily="18" charset="0"/>
              </a:rPr>
              <a:pPr eaLnBrk="1" hangingPunct="1">
                <a:spcBef>
                  <a:spcPct val="0"/>
                </a:spcBef>
                <a:buClrTx/>
                <a:buSzTx/>
                <a:buFontTx/>
                <a:buNone/>
              </a:pPr>
              <a:t>45</a:t>
            </a:fld>
            <a:endParaRPr lang="en-US" altLang="en-US" sz="1600">
              <a:solidFill>
                <a:srgbClr val="000000"/>
              </a:solidFill>
              <a:latin typeface="Garamond" panose="02020404030301010803" pitchFamily="18" charset="0"/>
            </a:endParaRPr>
          </a:p>
        </p:txBody>
      </p:sp>
      <p:sp>
        <p:nvSpPr>
          <p:cNvPr id="5" name="Freeform 5">
            <a:extLst>
              <a:ext uri="{FF2B5EF4-FFF2-40B4-BE49-F238E27FC236}">
                <a16:creationId xmlns:a16="http://schemas.microsoft.com/office/drawing/2014/main" id="{793DB7A0-FE22-47DA-9D4F-93685905840E}"/>
              </a:ext>
            </a:extLst>
          </p:cNvPr>
          <p:cNvSpPr>
            <a:spLocks/>
          </p:cNvSpPr>
          <p:nvPr/>
        </p:nvSpPr>
        <p:spPr bwMode="auto">
          <a:xfrm>
            <a:off x="5486400" y="3810000"/>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6" name="Text Box 7">
            <a:extLst>
              <a:ext uri="{FF2B5EF4-FFF2-40B4-BE49-F238E27FC236}">
                <a16:creationId xmlns:a16="http://schemas.microsoft.com/office/drawing/2014/main" id="{2E4A89A7-415F-41B6-888D-7DC0C0605741}"/>
              </a:ext>
            </a:extLst>
          </p:cNvPr>
          <p:cNvSpPr txBox="1">
            <a:spLocks noChangeArrowheads="1"/>
          </p:cNvSpPr>
          <p:nvPr/>
        </p:nvSpPr>
        <p:spPr bwMode="auto">
          <a:xfrm>
            <a:off x="6477000" y="6241029"/>
            <a:ext cx="148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dirty="0">
                <a:solidFill>
                  <a:srgbClr val="000000"/>
                </a:solidFill>
                <a:latin typeface="Arial" panose="020B0604020202020204" pitchFamily="34" charset="0"/>
              </a:rPr>
              <a:t>associativity</a:t>
            </a:r>
          </a:p>
        </p:txBody>
      </p:sp>
      <p:sp>
        <p:nvSpPr>
          <p:cNvPr id="7" name="Freeform 8">
            <a:extLst>
              <a:ext uri="{FF2B5EF4-FFF2-40B4-BE49-F238E27FC236}">
                <a16:creationId xmlns:a16="http://schemas.microsoft.com/office/drawing/2014/main" id="{0A53CEF0-ADBA-4867-8F13-5EDEA455754A}"/>
              </a:ext>
            </a:extLst>
          </p:cNvPr>
          <p:cNvSpPr>
            <a:spLocks/>
          </p:cNvSpPr>
          <p:nvPr/>
        </p:nvSpPr>
        <p:spPr bwMode="auto">
          <a:xfrm>
            <a:off x="5772150" y="3865563"/>
            <a:ext cx="2609850" cy="852487"/>
          </a:xfrm>
          <a:custGeom>
            <a:avLst/>
            <a:gdLst>
              <a:gd name="T0" fmla="*/ 0 w 1644"/>
              <a:gd name="T1" fmla="*/ 2147483646 h 537"/>
              <a:gd name="T2" fmla="*/ 2147483646 w 1644"/>
              <a:gd name="T3" fmla="*/ 2147483646 h 537"/>
              <a:gd name="T4" fmla="*/ 2147483646 w 1644"/>
              <a:gd name="T5" fmla="*/ 2147483646 h 537"/>
              <a:gd name="T6" fmla="*/ 2147483646 w 1644"/>
              <a:gd name="T7" fmla="*/ 0 h 537"/>
              <a:gd name="T8" fmla="*/ 0 60000 65536"/>
              <a:gd name="T9" fmla="*/ 0 60000 65536"/>
              <a:gd name="T10" fmla="*/ 0 60000 65536"/>
              <a:gd name="T11" fmla="*/ 0 60000 65536"/>
              <a:gd name="T12" fmla="*/ 0 w 1644"/>
              <a:gd name="T13" fmla="*/ 0 h 537"/>
              <a:gd name="T14" fmla="*/ 1644 w 1644"/>
              <a:gd name="T15" fmla="*/ 537 h 537"/>
            </a:gdLst>
            <a:ahLst/>
            <a:cxnLst>
              <a:cxn ang="T8">
                <a:pos x="T0" y="T1"/>
              </a:cxn>
              <a:cxn ang="T9">
                <a:pos x="T2" y="T3"/>
              </a:cxn>
              <a:cxn ang="T10">
                <a:pos x="T4" y="T5"/>
              </a:cxn>
              <a:cxn ang="T11">
                <a:pos x="T6" y="T7"/>
              </a:cxn>
            </a:cxnLst>
            <a:rect l="T12" t="T13" r="T14" b="T15"/>
            <a:pathLst>
              <a:path w="1644" h="537">
                <a:moveTo>
                  <a:pt x="0" y="537"/>
                </a:moveTo>
                <a:cubicBezTo>
                  <a:pt x="35" y="492"/>
                  <a:pt x="101" y="341"/>
                  <a:pt x="209" y="267"/>
                </a:cubicBezTo>
                <a:cubicBezTo>
                  <a:pt x="317" y="193"/>
                  <a:pt x="410" y="134"/>
                  <a:pt x="649" y="90"/>
                </a:cubicBezTo>
                <a:cubicBezTo>
                  <a:pt x="888" y="46"/>
                  <a:pt x="1437" y="19"/>
                  <a:pt x="16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8" name="Text Box 6">
            <a:extLst>
              <a:ext uri="{FF2B5EF4-FFF2-40B4-BE49-F238E27FC236}">
                <a16:creationId xmlns:a16="http://schemas.microsoft.com/office/drawing/2014/main" id="{216C42B8-6A38-4D53-82F6-B74234FF08AB}"/>
              </a:ext>
            </a:extLst>
          </p:cNvPr>
          <p:cNvSpPr txBox="1">
            <a:spLocks noChangeArrowheads="1"/>
          </p:cNvSpPr>
          <p:nvPr/>
        </p:nvSpPr>
        <p:spPr bwMode="auto">
          <a:xfrm>
            <a:off x="4413249" y="3962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dirty="0">
                <a:solidFill>
                  <a:srgbClr val="000000"/>
                </a:solidFill>
                <a:latin typeface="Arial" panose="020B0604020202020204" pitchFamily="34" charset="0"/>
              </a:rPr>
              <a:t>hit rate</a:t>
            </a:r>
          </a:p>
        </p:txBody>
      </p:sp>
    </p:spTree>
    <p:extLst>
      <p:ext uri="{BB962C8B-B14F-4D97-AF65-F5344CB8AC3E}">
        <p14:creationId xmlns:p14="http://schemas.microsoft.com/office/powerpoint/2010/main" val="199060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p:cNvSpPr>
            <a:spLocks noGrp="1"/>
          </p:cNvSpPr>
          <p:nvPr>
            <p:ph type="title"/>
          </p:nvPr>
        </p:nvSpPr>
        <p:spPr>
          <a:xfrm>
            <a:off x="381000" y="0"/>
            <a:ext cx="8229600" cy="1143000"/>
          </a:xfrm>
        </p:spPr>
        <p:txBody>
          <a:bodyPr/>
          <a:lstStyle/>
          <a:p>
            <a:r>
              <a:rPr lang="en-US" altLang="en-US" dirty="0">
                <a:ea typeface="ＭＳ Ｐゴシック" charset="-128"/>
              </a:rPr>
              <a:t>Issues in Set-Associative Caches</a:t>
            </a:r>
          </a:p>
        </p:txBody>
      </p:sp>
      <p:sp>
        <p:nvSpPr>
          <p:cNvPr id="3" name="Content Placeholder 2"/>
          <p:cNvSpPr>
            <a:spLocks noGrp="1"/>
          </p:cNvSpPr>
          <p:nvPr>
            <p:ph idx="1"/>
          </p:nvPr>
        </p:nvSpPr>
        <p:spPr>
          <a:xfrm>
            <a:off x="228600" y="996950"/>
            <a:ext cx="8839200" cy="5194300"/>
          </a:xfrm>
        </p:spPr>
        <p:txBody>
          <a:bodyPr>
            <a:normAutofit fontScale="85000" lnSpcReduction="10000"/>
          </a:bodyPr>
          <a:lstStyle/>
          <a:p>
            <a:r>
              <a:rPr lang="en-US" altLang="en-US" dirty="0">
                <a:ea typeface="ＭＳ Ｐゴシック" charset="-128"/>
              </a:rPr>
              <a:t>Think of each block in a set having a “priority”</a:t>
            </a:r>
          </a:p>
          <a:p>
            <a:pPr lvl="1"/>
            <a:r>
              <a:rPr lang="en-US" altLang="en-US" dirty="0">
                <a:ea typeface="ＭＳ Ｐゴシック" charset="-128"/>
              </a:rPr>
              <a:t>Indicating how important it is to keep the block in the cache</a:t>
            </a:r>
          </a:p>
          <a:p>
            <a:r>
              <a:rPr lang="en-US" altLang="en-US" dirty="0">
                <a:ea typeface="ＭＳ Ｐゴシック" charset="-128"/>
              </a:rPr>
              <a:t>Key issue: How do you determine/adjust block priorities?</a:t>
            </a:r>
          </a:p>
          <a:p>
            <a:r>
              <a:rPr lang="en-US" altLang="en-US" dirty="0">
                <a:ea typeface="ＭＳ Ｐゴシック" charset="-128"/>
              </a:rPr>
              <a:t>There are three key decisions in a set:</a:t>
            </a:r>
          </a:p>
          <a:p>
            <a:pPr lvl="1"/>
            <a:r>
              <a:rPr lang="en-US" altLang="en-US" dirty="0">
                <a:solidFill>
                  <a:srgbClr val="0000FF"/>
                </a:solidFill>
                <a:ea typeface="ＭＳ Ｐゴシック" charset="-128"/>
              </a:rPr>
              <a:t>Insertion, promotion, eviction (replacement)</a:t>
            </a:r>
            <a:endParaRPr lang="en-US" altLang="en-US" dirty="0">
              <a:ea typeface="ＭＳ Ｐゴシック" charset="-128"/>
            </a:endParaRPr>
          </a:p>
          <a:p>
            <a:r>
              <a:rPr lang="en-US" altLang="en-US" dirty="0">
                <a:solidFill>
                  <a:srgbClr val="0432FF"/>
                </a:solidFill>
                <a:ea typeface="ＭＳ Ｐゴシック" charset="-128"/>
              </a:rPr>
              <a:t>Insertion: What happens to priorities on a cache fill?</a:t>
            </a:r>
          </a:p>
          <a:p>
            <a:pPr lvl="1"/>
            <a:r>
              <a:rPr lang="en-US" altLang="en-US" sz="2400" dirty="0">
                <a:ea typeface="ＭＳ Ｐゴシック" charset="-128"/>
              </a:rPr>
              <a:t>Where to insert the incoming block, whether or not to insert the block</a:t>
            </a:r>
          </a:p>
          <a:p>
            <a:r>
              <a:rPr lang="en-US" altLang="en-US" dirty="0">
                <a:solidFill>
                  <a:srgbClr val="0432FF"/>
                </a:solidFill>
                <a:ea typeface="ＭＳ Ｐゴシック" charset="-128"/>
              </a:rPr>
              <a:t>Promotion: What happens to priorities on a cache hit?</a:t>
            </a:r>
          </a:p>
          <a:p>
            <a:pPr lvl="1"/>
            <a:r>
              <a:rPr lang="en-US" altLang="en-US" sz="2400" dirty="0">
                <a:ea typeface="ＭＳ Ｐゴシック" charset="-128"/>
              </a:rPr>
              <a:t>Whether and how to change block priority</a:t>
            </a:r>
          </a:p>
          <a:p>
            <a:r>
              <a:rPr lang="en-US" altLang="en-US" dirty="0">
                <a:solidFill>
                  <a:srgbClr val="0432FF"/>
                </a:solidFill>
                <a:ea typeface="ＭＳ Ｐゴシック" charset="-128"/>
              </a:rPr>
              <a:t>Eviction/replacement: What happens to priorities on a cache miss?</a:t>
            </a:r>
          </a:p>
          <a:p>
            <a:pPr lvl="1"/>
            <a:r>
              <a:rPr lang="en-US" altLang="en-US" sz="2400" dirty="0">
                <a:ea typeface="ＭＳ Ｐゴシック" charset="-128"/>
              </a:rPr>
              <a:t>Which block to evict and how to adjust priorities</a:t>
            </a:r>
          </a:p>
          <a:p>
            <a:endParaRPr lang="en-US" altLang="en-US" dirty="0">
              <a:ea typeface="ＭＳ Ｐゴシック" charset="-128"/>
            </a:endParaRPr>
          </a:p>
          <a:p>
            <a:endParaRPr lang="en-US" altLang="en-US" dirty="0">
              <a:ea typeface="ＭＳ Ｐゴシック" charset="-128"/>
            </a:endParaRPr>
          </a:p>
          <a:p>
            <a:pPr lvl="2"/>
            <a:endParaRPr lang="en-US" altLang="en-US" dirty="0">
              <a:ea typeface="ＭＳ Ｐゴシック" charset="-128"/>
            </a:endParaRPr>
          </a:p>
        </p:txBody>
      </p:sp>
      <p:sp>
        <p:nvSpPr>
          <p:cNvPr id="2150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5B0F02FF-B0CE-1A4E-941C-143E8AC61AED}" type="slidenum">
              <a:rPr lang="en-US" altLang="en-US" sz="1600">
                <a:solidFill>
                  <a:srgbClr val="000000"/>
                </a:solidFill>
                <a:latin typeface="Garamond" charset="0"/>
              </a:rPr>
              <a:pPr eaLnBrk="1" hangingPunct="1">
                <a:spcBef>
                  <a:spcPct val="0"/>
                </a:spcBef>
                <a:buClrTx/>
                <a:buSzTx/>
                <a:buFontTx/>
                <a:buNone/>
              </a:pPr>
              <a:t>46</a:t>
            </a:fld>
            <a:endParaRPr lang="en-US" altLang="en-US" sz="1600">
              <a:solidFill>
                <a:srgbClr val="000000"/>
              </a:solidFill>
              <a:latin typeface="Garamond" charset="0"/>
            </a:endParaRPr>
          </a:p>
        </p:txBody>
      </p:sp>
    </p:spTree>
    <p:extLst>
      <p:ext uri="{BB962C8B-B14F-4D97-AF65-F5344CB8AC3E}">
        <p14:creationId xmlns:p14="http://schemas.microsoft.com/office/powerpoint/2010/main" val="706257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a:xfrm>
            <a:off x="457200" y="0"/>
            <a:ext cx="8229600" cy="1143000"/>
          </a:xfrm>
        </p:spPr>
        <p:txBody>
          <a:bodyPr/>
          <a:lstStyle/>
          <a:p>
            <a:r>
              <a:rPr lang="en-US" altLang="en-US" dirty="0">
                <a:ea typeface="ＭＳ Ｐゴシック" charset="-128"/>
              </a:rPr>
              <a:t>Eviction/Replacement Policy</a:t>
            </a:r>
          </a:p>
        </p:txBody>
      </p:sp>
      <p:sp>
        <p:nvSpPr>
          <p:cNvPr id="3" name="Content Placeholder 2"/>
          <p:cNvSpPr>
            <a:spLocks noGrp="1"/>
          </p:cNvSpPr>
          <p:nvPr>
            <p:ph idx="1"/>
          </p:nvPr>
        </p:nvSpPr>
        <p:spPr>
          <a:xfrm>
            <a:off x="228600" y="996950"/>
            <a:ext cx="8610600" cy="5194300"/>
          </a:xfrm>
        </p:spPr>
        <p:txBody>
          <a:bodyPr>
            <a:normAutofit fontScale="92500"/>
          </a:bodyPr>
          <a:lstStyle/>
          <a:p>
            <a:r>
              <a:rPr lang="en-US" altLang="en-US" dirty="0">
                <a:solidFill>
                  <a:srgbClr val="FF0000"/>
                </a:solidFill>
                <a:ea typeface="ＭＳ Ｐゴシック" charset="-128"/>
              </a:rPr>
              <a:t>Which block </a:t>
            </a:r>
            <a:r>
              <a:rPr lang="en-US" altLang="en-US" dirty="0">
                <a:ea typeface="ＭＳ Ｐゴシック" charset="-128"/>
              </a:rPr>
              <a:t>in the set </a:t>
            </a:r>
            <a:r>
              <a:rPr lang="en-US" altLang="en-US" dirty="0">
                <a:solidFill>
                  <a:srgbClr val="FF0000"/>
                </a:solidFill>
                <a:ea typeface="ＭＳ Ｐゴシック" charset="-128"/>
              </a:rPr>
              <a:t>to replace</a:t>
            </a:r>
            <a:r>
              <a:rPr lang="en-US" altLang="en-US" dirty="0">
                <a:ea typeface="ＭＳ Ｐゴシック" charset="-128"/>
              </a:rPr>
              <a:t> on a cache miss?</a:t>
            </a:r>
          </a:p>
          <a:p>
            <a:pPr lvl="1"/>
            <a:r>
              <a:rPr lang="en-US" altLang="en-US" dirty="0">
                <a:ea typeface="ＭＳ Ｐゴシック" charset="-128"/>
              </a:rPr>
              <a:t>Any invalid block first</a:t>
            </a:r>
          </a:p>
          <a:p>
            <a:pPr lvl="1"/>
            <a:r>
              <a:rPr lang="en-US" altLang="en-US" dirty="0">
                <a:ea typeface="ＭＳ Ｐゴシック" charset="-128"/>
              </a:rPr>
              <a:t>If all are valid, consult the </a:t>
            </a:r>
            <a:r>
              <a:rPr lang="en-US" altLang="en-US" dirty="0">
                <a:solidFill>
                  <a:srgbClr val="FF0000"/>
                </a:solidFill>
                <a:ea typeface="ＭＳ Ｐゴシック" charset="-128"/>
              </a:rPr>
              <a:t>replacement policy</a:t>
            </a:r>
          </a:p>
          <a:p>
            <a:pPr lvl="2"/>
            <a:r>
              <a:rPr lang="en-US" altLang="en-US" dirty="0">
                <a:ea typeface="ＭＳ Ｐゴシック" charset="-128"/>
              </a:rPr>
              <a:t>Random</a:t>
            </a:r>
          </a:p>
          <a:p>
            <a:pPr lvl="2"/>
            <a:r>
              <a:rPr lang="en-US" altLang="en-US" dirty="0">
                <a:ea typeface="ＭＳ Ｐゴシック" charset="-128"/>
              </a:rPr>
              <a:t>FIFO</a:t>
            </a:r>
          </a:p>
          <a:p>
            <a:pPr lvl="2"/>
            <a:r>
              <a:rPr lang="en-US" altLang="en-US" dirty="0">
                <a:ea typeface="ＭＳ Ｐゴシック" charset="-128"/>
              </a:rPr>
              <a:t>Least recently used (how to implement?)</a:t>
            </a:r>
          </a:p>
          <a:p>
            <a:pPr lvl="2"/>
            <a:r>
              <a:rPr lang="en-US" altLang="en-US" dirty="0">
                <a:ea typeface="ＭＳ Ｐゴシック" charset="-128"/>
              </a:rPr>
              <a:t>Not most recently used</a:t>
            </a:r>
          </a:p>
          <a:p>
            <a:pPr lvl="2"/>
            <a:r>
              <a:rPr lang="en-US" altLang="en-US" dirty="0">
                <a:ea typeface="ＭＳ Ｐゴシック" charset="-128"/>
              </a:rPr>
              <a:t>Least frequently used?</a:t>
            </a:r>
          </a:p>
          <a:p>
            <a:pPr lvl="2"/>
            <a:r>
              <a:rPr lang="en-US" altLang="en-US" dirty="0">
                <a:ea typeface="ＭＳ Ｐゴシック" charset="-128"/>
              </a:rPr>
              <a:t>Least costly to re-fetch?</a:t>
            </a:r>
          </a:p>
          <a:p>
            <a:pPr lvl="3"/>
            <a:r>
              <a:rPr lang="en-US" altLang="en-US" dirty="0">
                <a:ea typeface="ＭＳ Ｐゴシック" charset="-128"/>
              </a:rPr>
              <a:t>Why would memory accesses have different cost?</a:t>
            </a:r>
          </a:p>
          <a:p>
            <a:pPr lvl="2"/>
            <a:r>
              <a:rPr lang="en-US" altLang="en-US" dirty="0">
                <a:ea typeface="ＭＳ Ｐゴシック" charset="-128"/>
              </a:rPr>
              <a:t>Hybrid replacement policies</a:t>
            </a:r>
          </a:p>
          <a:p>
            <a:pPr lvl="2"/>
            <a:r>
              <a:rPr lang="en-US" altLang="en-US" dirty="0">
                <a:ea typeface="ＭＳ Ｐゴシック" charset="-128"/>
              </a:rPr>
              <a:t>Optimal replacement policy? </a:t>
            </a:r>
          </a:p>
          <a:p>
            <a:pPr lvl="2"/>
            <a:endParaRPr lang="en-US" altLang="en-US" dirty="0">
              <a:ea typeface="ＭＳ Ｐゴシック" charset="-128"/>
            </a:endParaRPr>
          </a:p>
          <a:p>
            <a:endParaRPr lang="en-US" altLang="en-US" dirty="0">
              <a:ea typeface="ＭＳ Ｐゴシック" charset="-128"/>
            </a:endParaRPr>
          </a:p>
          <a:p>
            <a:pPr lvl="2"/>
            <a:endParaRPr lang="en-US" altLang="en-US" dirty="0">
              <a:ea typeface="ＭＳ Ｐゴシック" charset="-128"/>
            </a:endParaRPr>
          </a:p>
        </p:txBody>
      </p:sp>
      <p:sp>
        <p:nvSpPr>
          <p:cNvPr id="2160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B4FCA501-DF5C-9346-989A-5F5B4F969CE2}" type="slidenum">
              <a:rPr lang="en-US" altLang="en-US" sz="1600">
                <a:solidFill>
                  <a:srgbClr val="000000"/>
                </a:solidFill>
                <a:latin typeface="Garamond" charset="0"/>
              </a:rPr>
              <a:pPr eaLnBrk="1" hangingPunct="1">
                <a:spcBef>
                  <a:spcPct val="0"/>
                </a:spcBef>
                <a:buClrTx/>
                <a:buSzTx/>
                <a:buFontTx/>
                <a:buNone/>
              </a:pPr>
              <a:t>47</a:t>
            </a:fld>
            <a:endParaRPr lang="en-US" altLang="en-US" sz="1600">
              <a:solidFill>
                <a:srgbClr val="000000"/>
              </a:solidFill>
              <a:latin typeface="Garamond" charset="0"/>
            </a:endParaRPr>
          </a:p>
        </p:txBody>
      </p:sp>
    </p:spTree>
    <p:extLst>
      <p:ext uri="{BB962C8B-B14F-4D97-AF65-F5344CB8AC3E}">
        <p14:creationId xmlns:p14="http://schemas.microsoft.com/office/powerpoint/2010/main" val="3423827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a:xfrm>
            <a:off x="419100" y="-146050"/>
            <a:ext cx="8229600" cy="1143000"/>
          </a:xfrm>
        </p:spPr>
        <p:txBody>
          <a:bodyPr/>
          <a:lstStyle/>
          <a:p>
            <a:r>
              <a:rPr lang="en-US" altLang="en-US" dirty="0">
                <a:ea typeface="ＭＳ Ｐゴシック" charset="-128"/>
              </a:rPr>
              <a:t>Implementing LRU</a:t>
            </a:r>
          </a:p>
        </p:txBody>
      </p:sp>
      <p:sp>
        <p:nvSpPr>
          <p:cNvPr id="3" name="Content Placeholder 2"/>
          <p:cNvSpPr>
            <a:spLocks noGrp="1"/>
          </p:cNvSpPr>
          <p:nvPr>
            <p:ph idx="1"/>
          </p:nvPr>
        </p:nvSpPr>
        <p:spPr>
          <a:xfrm>
            <a:off x="228600" y="996950"/>
            <a:ext cx="8610600" cy="5194300"/>
          </a:xfrm>
        </p:spPr>
        <p:txBody>
          <a:bodyPr>
            <a:normAutofit fontScale="85000" lnSpcReduction="10000"/>
          </a:bodyPr>
          <a:lstStyle/>
          <a:p>
            <a:r>
              <a:rPr lang="en-US" altLang="en-US">
                <a:ea typeface="ＭＳ Ｐゴシック" charset="-128"/>
              </a:rPr>
              <a:t>Idea: Evict the least recently accessed block</a:t>
            </a:r>
          </a:p>
          <a:p>
            <a:r>
              <a:rPr lang="en-US" altLang="en-US">
                <a:ea typeface="ＭＳ Ｐゴシック" charset="-128"/>
              </a:rPr>
              <a:t>Problem: Need to keep track of access ordering of blocks</a:t>
            </a:r>
          </a:p>
          <a:p>
            <a:endParaRPr lang="en-US" altLang="en-US">
              <a:ea typeface="ＭＳ Ｐゴシック" charset="-128"/>
            </a:endParaRPr>
          </a:p>
          <a:p>
            <a:r>
              <a:rPr lang="en-US" altLang="en-US">
                <a:ea typeface="ＭＳ Ｐゴシック" charset="-128"/>
              </a:rPr>
              <a:t>Question: 2-way set associative cache:</a:t>
            </a:r>
          </a:p>
          <a:p>
            <a:pPr lvl="1"/>
            <a:r>
              <a:rPr lang="en-US" altLang="en-US">
                <a:ea typeface="ＭＳ Ｐゴシック" charset="-128"/>
              </a:rPr>
              <a:t>What do you need to implement LRU perfectly?</a:t>
            </a:r>
          </a:p>
          <a:p>
            <a:pPr lvl="1"/>
            <a:endParaRPr lang="en-US" altLang="en-US">
              <a:ea typeface="ＭＳ Ｐゴシック" charset="-128"/>
            </a:endParaRPr>
          </a:p>
          <a:p>
            <a:r>
              <a:rPr lang="en-US" altLang="en-US">
                <a:ea typeface="ＭＳ Ｐゴシック" charset="-128"/>
              </a:rPr>
              <a:t>Question: 4-way set associative cache: </a:t>
            </a:r>
          </a:p>
          <a:p>
            <a:pPr lvl="1"/>
            <a:r>
              <a:rPr lang="en-US" altLang="en-US">
                <a:ea typeface="ＭＳ Ｐゴシック" charset="-128"/>
              </a:rPr>
              <a:t>What do you need to implement LRU perfectly?</a:t>
            </a:r>
          </a:p>
          <a:p>
            <a:pPr lvl="1"/>
            <a:r>
              <a:rPr lang="en-US" altLang="en-US">
                <a:ea typeface="ＭＳ Ｐゴシック" charset="-128"/>
              </a:rPr>
              <a:t>How many different orderings possible for the 4 blocks in the set? </a:t>
            </a:r>
          </a:p>
          <a:p>
            <a:pPr lvl="1"/>
            <a:r>
              <a:rPr lang="en-US" altLang="en-US">
                <a:ea typeface="ＭＳ Ｐゴシック" charset="-128"/>
              </a:rPr>
              <a:t>How many bits needed to encode the LRU order of a block?</a:t>
            </a:r>
          </a:p>
          <a:p>
            <a:pPr lvl="1"/>
            <a:r>
              <a:rPr lang="en-US" altLang="en-US">
                <a:ea typeface="ＭＳ Ｐゴシック" charset="-128"/>
              </a:rPr>
              <a:t>What is the logic needed to determine the LRU victim?</a:t>
            </a:r>
          </a:p>
          <a:p>
            <a:pPr lvl="1"/>
            <a:endParaRPr lang="en-US" altLang="en-US">
              <a:ea typeface="ＭＳ Ｐゴシック" charset="-128"/>
            </a:endParaRPr>
          </a:p>
        </p:txBody>
      </p:sp>
      <p:sp>
        <p:nvSpPr>
          <p:cNvPr id="2170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8FB53F7-C9EB-264D-A8D2-F8AD970AEFDD}" type="slidenum">
              <a:rPr lang="en-US" altLang="en-US" sz="1600">
                <a:solidFill>
                  <a:srgbClr val="000000"/>
                </a:solidFill>
                <a:latin typeface="Garamond" charset="0"/>
              </a:rPr>
              <a:pPr eaLnBrk="1" hangingPunct="1">
                <a:spcBef>
                  <a:spcPct val="0"/>
                </a:spcBef>
                <a:buClrTx/>
                <a:buSzTx/>
                <a:buFontTx/>
                <a:buNone/>
              </a:pPr>
              <a:t>48</a:t>
            </a:fld>
            <a:endParaRPr lang="en-US" altLang="en-US" sz="1600">
              <a:solidFill>
                <a:srgbClr val="000000"/>
              </a:solidFill>
              <a:latin typeface="Garamond" charset="0"/>
            </a:endParaRPr>
          </a:p>
        </p:txBody>
      </p:sp>
    </p:spTree>
    <p:extLst>
      <p:ext uri="{BB962C8B-B14F-4D97-AF65-F5344CB8AC3E}">
        <p14:creationId xmlns:p14="http://schemas.microsoft.com/office/powerpoint/2010/main" val="3412160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a:xfrm>
            <a:off x="457200" y="-32657"/>
            <a:ext cx="8229600" cy="1143000"/>
          </a:xfrm>
        </p:spPr>
        <p:txBody>
          <a:bodyPr/>
          <a:lstStyle/>
          <a:p>
            <a:r>
              <a:rPr lang="en-US" altLang="en-US" dirty="0">
                <a:ea typeface="ＭＳ Ｐゴシック" charset="-128"/>
              </a:rPr>
              <a:t>Approximations of LRU</a:t>
            </a:r>
          </a:p>
        </p:txBody>
      </p:sp>
      <p:sp>
        <p:nvSpPr>
          <p:cNvPr id="3" name="Content Placeholder 2"/>
          <p:cNvSpPr>
            <a:spLocks noGrp="1"/>
          </p:cNvSpPr>
          <p:nvPr>
            <p:ph idx="1"/>
          </p:nvPr>
        </p:nvSpPr>
        <p:spPr>
          <a:xfrm>
            <a:off x="228600" y="996950"/>
            <a:ext cx="8610600" cy="5194300"/>
          </a:xfrm>
        </p:spPr>
        <p:txBody>
          <a:bodyPr>
            <a:normAutofit fontScale="85000" lnSpcReduction="20000"/>
          </a:bodyPr>
          <a:lstStyle/>
          <a:p>
            <a:r>
              <a:rPr lang="en-US" altLang="en-US">
                <a:ea typeface="ＭＳ Ｐゴシック" charset="-128"/>
              </a:rPr>
              <a:t>Most modern processors do not implement “true LRU” (also called “perfect LRU”) in highly-associative caches</a:t>
            </a:r>
          </a:p>
          <a:p>
            <a:endParaRPr lang="en-US" altLang="en-US">
              <a:ea typeface="ＭＳ Ｐゴシック" charset="-128"/>
            </a:endParaRPr>
          </a:p>
          <a:p>
            <a:r>
              <a:rPr lang="en-US" altLang="en-US">
                <a:ea typeface="ＭＳ Ｐゴシック" charset="-128"/>
              </a:rPr>
              <a:t>Why?</a:t>
            </a:r>
          </a:p>
          <a:p>
            <a:pPr lvl="1"/>
            <a:r>
              <a:rPr lang="en-US" altLang="en-US">
                <a:ea typeface="ＭＳ Ｐゴシック" charset="-128"/>
              </a:rPr>
              <a:t>True LRU is complex</a:t>
            </a:r>
          </a:p>
          <a:p>
            <a:pPr lvl="1"/>
            <a:r>
              <a:rPr lang="en-US" altLang="en-US">
                <a:ea typeface="ＭＳ Ｐゴシック" charset="-128"/>
              </a:rPr>
              <a:t>LRU is an approximation to predict locality anyway (i.e., not the best possible cache management policy)</a:t>
            </a:r>
          </a:p>
          <a:p>
            <a:pPr lvl="1"/>
            <a:endParaRPr lang="en-US" altLang="en-US">
              <a:ea typeface="ＭＳ Ｐゴシック" charset="-128"/>
            </a:endParaRPr>
          </a:p>
          <a:p>
            <a:r>
              <a:rPr lang="en-US" altLang="en-US">
                <a:ea typeface="ＭＳ Ｐゴシック" charset="-128"/>
              </a:rPr>
              <a:t>Examples:</a:t>
            </a:r>
          </a:p>
          <a:p>
            <a:pPr lvl="1"/>
            <a:r>
              <a:rPr lang="en-US" altLang="en-US">
                <a:solidFill>
                  <a:srgbClr val="0000FF"/>
                </a:solidFill>
                <a:ea typeface="ＭＳ Ｐゴシック" charset="-128"/>
              </a:rPr>
              <a:t>Not MRU </a:t>
            </a:r>
            <a:r>
              <a:rPr lang="en-US" altLang="en-US">
                <a:ea typeface="ＭＳ Ｐゴシック" charset="-128"/>
              </a:rPr>
              <a:t>(not most recently used)</a:t>
            </a:r>
          </a:p>
          <a:p>
            <a:pPr lvl="1"/>
            <a:r>
              <a:rPr lang="en-US" altLang="en-US">
                <a:solidFill>
                  <a:srgbClr val="0000FF"/>
                </a:solidFill>
                <a:ea typeface="ＭＳ Ｐゴシック" charset="-128"/>
              </a:rPr>
              <a:t>Hierarchical LRU</a:t>
            </a:r>
            <a:r>
              <a:rPr lang="en-US" altLang="en-US">
                <a:ea typeface="ＭＳ Ｐゴシック" charset="-128"/>
              </a:rPr>
              <a:t>: divide the N-way set into M “groups”, track the MRU group and the MRU way in each group</a:t>
            </a:r>
          </a:p>
          <a:p>
            <a:pPr lvl="1"/>
            <a:r>
              <a:rPr lang="en-US" altLang="en-US">
                <a:solidFill>
                  <a:srgbClr val="0000FF"/>
                </a:solidFill>
                <a:ea typeface="ＭＳ Ｐゴシック" charset="-128"/>
              </a:rPr>
              <a:t>Victim-NextVictim Replacement</a:t>
            </a:r>
            <a:r>
              <a:rPr lang="en-US" altLang="en-US">
                <a:ea typeface="ＭＳ Ｐゴシック" charset="-128"/>
              </a:rPr>
              <a:t>: Only keep track of the victim and the next victim</a:t>
            </a:r>
          </a:p>
        </p:txBody>
      </p:sp>
      <p:sp>
        <p:nvSpPr>
          <p:cNvPr id="2181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8F28DDD5-06D7-7E48-A49D-DD2357E40DD0}" type="slidenum">
              <a:rPr lang="en-US" altLang="en-US" sz="1600">
                <a:solidFill>
                  <a:srgbClr val="000000"/>
                </a:solidFill>
                <a:latin typeface="Garamond" charset="0"/>
              </a:rPr>
              <a:pPr eaLnBrk="1" hangingPunct="1">
                <a:spcBef>
                  <a:spcPct val="0"/>
                </a:spcBef>
                <a:buClrTx/>
                <a:buSzTx/>
                <a:buFontTx/>
                <a:buNone/>
              </a:pPr>
              <a:t>49</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159150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a:extLst>
              <a:ext uri="{FF2B5EF4-FFF2-40B4-BE49-F238E27FC236}">
                <a16:creationId xmlns:a16="http://schemas.microsoft.com/office/drawing/2014/main" id="{ACCDE62A-407A-4973-921F-A651FF6C8130}"/>
              </a:ext>
            </a:extLst>
          </p:cNvPr>
          <p:cNvSpPr>
            <a:spLocks noGrp="1"/>
          </p:cNvSpPr>
          <p:nvPr>
            <p:ph type="title"/>
          </p:nvPr>
        </p:nvSpPr>
        <p:spPr>
          <a:xfrm>
            <a:off x="419100" y="-76200"/>
            <a:ext cx="8229600" cy="1143000"/>
          </a:xfrm>
        </p:spPr>
        <p:txBody>
          <a:bodyPr>
            <a:normAutofit/>
          </a:bodyPr>
          <a:lstStyle/>
          <a:p>
            <a:r>
              <a:rPr lang="en-US" altLang="en-US" dirty="0">
                <a:ea typeface="ＭＳ Ｐゴシック" panose="020B0600070205080204" pitchFamily="34" charset="-128"/>
              </a:rPr>
              <a:t>Virtual vs. Physical Memory</a:t>
            </a:r>
          </a:p>
        </p:txBody>
      </p:sp>
      <p:sp>
        <p:nvSpPr>
          <p:cNvPr id="3" name="Content Placeholder 2">
            <a:extLst>
              <a:ext uri="{FF2B5EF4-FFF2-40B4-BE49-F238E27FC236}">
                <a16:creationId xmlns:a16="http://schemas.microsoft.com/office/drawing/2014/main" id="{D994E6AE-CFBC-4B8C-A703-FF7F24493C89}"/>
              </a:ext>
            </a:extLst>
          </p:cNvPr>
          <p:cNvSpPr>
            <a:spLocks noGrp="1"/>
          </p:cNvSpPr>
          <p:nvPr>
            <p:ph idx="1"/>
          </p:nvPr>
        </p:nvSpPr>
        <p:spPr>
          <a:xfrm>
            <a:off x="419100" y="1162050"/>
            <a:ext cx="8610600" cy="5194300"/>
          </a:xfrm>
        </p:spPr>
        <p:txBody>
          <a:bodyPr>
            <a:normAutofit fontScale="85000" lnSpcReduction="10000"/>
          </a:bodyPr>
          <a:lstStyle/>
          <a:p>
            <a:r>
              <a:rPr lang="en-US" altLang="en-US" dirty="0">
                <a:solidFill>
                  <a:srgbClr val="FF0000"/>
                </a:solidFill>
                <a:ea typeface="ＭＳ Ｐゴシック" panose="020B0600070205080204" pitchFamily="34" charset="-128"/>
              </a:rPr>
              <a:t>Programmer </a:t>
            </a:r>
            <a:r>
              <a:rPr lang="en-US" altLang="en-US" dirty="0">
                <a:ea typeface="ＭＳ Ｐゴシック" panose="020B0600070205080204" pitchFamily="34" charset="-128"/>
              </a:rPr>
              <a:t>sees </a:t>
            </a:r>
            <a:r>
              <a:rPr lang="en-US" altLang="en-US" dirty="0">
                <a:solidFill>
                  <a:srgbClr val="0000FF"/>
                </a:solidFill>
                <a:ea typeface="ＭＳ Ｐゴシック" panose="020B0600070205080204" pitchFamily="34" charset="-128"/>
              </a:rPr>
              <a:t>virtual memory</a:t>
            </a:r>
          </a:p>
          <a:p>
            <a:pPr lvl="1"/>
            <a:r>
              <a:rPr lang="en-US" altLang="en-US" dirty="0">
                <a:ea typeface="ＭＳ Ｐゴシック" panose="020B0600070205080204" pitchFamily="34" charset="-128"/>
              </a:rPr>
              <a:t>Can assume the memory is “infinite”</a:t>
            </a:r>
            <a:endParaRPr lang="en-US" altLang="ja-JP" dirty="0">
              <a:solidFill>
                <a:srgbClr val="0000FF"/>
              </a:solidFill>
              <a:ea typeface="ＭＳ Ｐゴシック" panose="020B0600070205080204" pitchFamily="34" charset="-128"/>
            </a:endParaRPr>
          </a:p>
          <a:p>
            <a:r>
              <a:rPr lang="en-US" altLang="en-US" dirty="0">
                <a:ea typeface="ＭＳ Ｐゴシック" panose="020B0600070205080204" pitchFamily="34" charset="-128"/>
              </a:rPr>
              <a:t>Reality:</a:t>
            </a:r>
            <a:r>
              <a:rPr lang="en-US" altLang="en-US" dirty="0">
                <a:solidFill>
                  <a:srgbClr val="0000FF"/>
                </a:solidFill>
                <a:ea typeface="ＭＳ Ｐゴシック" panose="020B0600070205080204" pitchFamily="34" charset="-128"/>
              </a:rPr>
              <a:t> Physical memory </a:t>
            </a:r>
            <a:r>
              <a:rPr lang="en-US" altLang="en-US" dirty="0">
                <a:ea typeface="ＭＳ Ｐゴシック" panose="020B0600070205080204" pitchFamily="34" charset="-128"/>
              </a:rPr>
              <a:t>size is much smaller than what the programmer assumes</a:t>
            </a:r>
          </a:p>
          <a:p>
            <a:r>
              <a:rPr lang="en-US" altLang="en-US" dirty="0">
                <a:solidFill>
                  <a:srgbClr val="FF0000"/>
                </a:solidFill>
                <a:ea typeface="ＭＳ Ｐゴシック" panose="020B0600070205080204" pitchFamily="34" charset="-128"/>
              </a:rPr>
              <a:t>The system </a:t>
            </a:r>
            <a:r>
              <a:rPr lang="en-US" altLang="en-US" dirty="0">
                <a:ea typeface="ＭＳ Ｐゴシック" panose="020B0600070205080204" pitchFamily="34" charset="-128"/>
              </a:rPr>
              <a:t>(system software + hardware, cooperatively) maps </a:t>
            </a:r>
            <a:r>
              <a:rPr lang="en-US" altLang="en-US" dirty="0">
                <a:solidFill>
                  <a:srgbClr val="0000FF"/>
                </a:solidFill>
                <a:ea typeface="ＭＳ Ｐゴシック" panose="020B0600070205080204" pitchFamily="34" charset="-128"/>
              </a:rPr>
              <a:t>virtual memory addresses </a:t>
            </a:r>
            <a:r>
              <a:rPr lang="en-US" altLang="en-US" dirty="0">
                <a:ea typeface="ＭＳ Ｐゴシック" panose="020B0600070205080204" pitchFamily="34" charset="-128"/>
              </a:rPr>
              <a:t>to </a:t>
            </a:r>
            <a:r>
              <a:rPr lang="en-US" altLang="en-US" dirty="0">
                <a:solidFill>
                  <a:srgbClr val="0000FF"/>
                </a:solidFill>
                <a:ea typeface="ＭＳ Ｐゴシック" panose="020B0600070205080204" pitchFamily="34" charset="-128"/>
              </a:rPr>
              <a:t>physical memory</a:t>
            </a:r>
          </a:p>
          <a:p>
            <a:pPr lvl="1"/>
            <a:r>
              <a:rPr lang="en-US" altLang="en-US" dirty="0">
                <a:ea typeface="ＭＳ Ｐゴシック" panose="020B0600070205080204" pitchFamily="34" charset="-128"/>
              </a:rPr>
              <a:t>The system automatically manages the physical memory space </a:t>
            </a:r>
            <a:r>
              <a:rPr lang="en-US" altLang="en-US" dirty="0">
                <a:solidFill>
                  <a:srgbClr val="0000FF"/>
                </a:solidFill>
                <a:ea typeface="ＭＳ Ｐゴシック" panose="020B0600070205080204" pitchFamily="34" charset="-128"/>
              </a:rPr>
              <a:t>transparently to the programmer</a:t>
            </a:r>
          </a:p>
          <a:p>
            <a:pPr lvl="1">
              <a:buFont typeface="Wingdings" panose="05000000000000000000" pitchFamily="2" charset="2"/>
              <a:buNone/>
            </a:pPr>
            <a:endParaRPr lang="en-US" altLang="en-US" sz="1200" dirty="0">
              <a:solidFill>
                <a:srgbClr val="0000FF"/>
              </a:solidFill>
              <a:ea typeface="ＭＳ Ｐゴシック" panose="020B0600070205080204" pitchFamily="34" charset="-128"/>
            </a:endParaRPr>
          </a:p>
          <a:p>
            <a:pPr>
              <a:buFont typeface="Wingdings" panose="05000000000000000000" pitchFamily="2" charset="2"/>
              <a:buNone/>
            </a:pPr>
            <a:r>
              <a:rPr lang="en-US" altLang="en-US" sz="2200" dirty="0">
                <a:ea typeface="ＭＳ Ｐゴシック" panose="020B0600070205080204" pitchFamily="34" charset="-128"/>
              </a:rPr>
              <a:t>+ Programmer does not need to know the physical size of memory nor manage it </a:t>
            </a:r>
            <a:r>
              <a:rPr lang="en-US" altLang="en-US" sz="2200" dirty="0">
                <a:ea typeface="ＭＳ Ｐゴシック" panose="020B0600070205080204" pitchFamily="34" charset="-128"/>
                <a:sym typeface="Wingdings" panose="05000000000000000000" pitchFamily="2" charset="2"/>
              </a:rPr>
              <a:t> A small physical memory can appear as a huge one to the programmer  Life is easier for the programmer</a:t>
            </a:r>
          </a:p>
          <a:p>
            <a:pPr>
              <a:buFont typeface="Wingdings" panose="05000000000000000000" pitchFamily="2" charset="2"/>
              <a:buNone/>
            </a:pPr>
            <a:r>
              <a:rPr lang="en-US" altLang="en-US" sz="2200" dirty="0">
                <a:ea typeface="ＭＳ Ｐゴシック" panose="020B0600070205080204" pitchFamily="34" charset="-128"/>
                <a:sym typeface="Wingdings" panose="05000000000000000000" pitchFamily="2" charset="2"/>
              </a:rPr>
              <a:t>-- More complex system software and architecture</a:t>
            </a:r>
          </a:p>
          <a:p>
            <a:pPr>
              <a:buFont typeface="Wingdings" panose="05000000000000000000" pitchFamily="2" charset="2"/>
              <a:buNone/>
            </a:pPr>
            <a:endParaRPr lang="en-US" altLang="en-US" sz="1200" dirty="0">
              <a:ea typeface="ＭＳ Ｐゴシック" panose="020B0600070205080204" pitchFamily="34" charset="-128"/>
              <a:sym typeface="Wingdings" panose="05000000000000000000" pitchFamily="2" charset="2"/>
            </a:endParaRPr>
          </a:p>
          <a:p>
            <a:pPr algn="ctr">
              <a:buFont typeface="Wingdings" panose="05000000000000000000" pitchFamily="2" charset="2"/>
              <a:buNone/>
            </a:pPr>
            <a:r>
              <a:rPr lang="en-US" altLang="en-US" sz="2200" dirty="0">
                <a:ea typeface="ＭＳ Ｐゴシック" panose="020B0600070205080204" pitchFamily="34" charset="-128"/>
                <a:sym typeface="Wingdings" panose="05000000000000000000" pitchFamily="2" charset="2"/>
              </a:rPr>
              <a:t>A classic example of the programmer/(micro)architect tradeoff</a:t>
            </a:r>
          </a:p>
          <a:p>
            <a:pPr>
              <a:buFont typeface="Wingdings" panose="05000000000000000000" pitchFamily="2" charset="2"/>
              <a:buNone/>
            </a:pPr>
            <a:endParaRPr lang="en-US" altLang="en-US" sz="2200" dirty="0">
              <a:ea typeface="ＭＳ Ｐゴシック" panose="020B0600070205080204" pitchFamily="34" charset="-128"/>
              <a:sym typeface="Wingdings" panose="05000000000000000000" pitchFamily="2" charset="2"/>
            </a:endParaRPr>
          </a:p>
          <a:p>
            <a:pPr lvl="1">
              <a:buFont typeface="Wingdings" panose="05000000000000000000" pitchFamily="2" charset="2"/>
              <a:buNone/>
            </a:pPr>
            <a:endParaRPr lang="en-US" altLang="en-US" dirty="0">
              <a:ea typeface="ＭＳ Ｐゴシック" panose="020B0600070205080204" pitchFamily="34" charset="-128"/>
            </a:endParaRPr>
          </a:p>
        </p:txBody>
      </p:sp>
      <p:sp>
        <p:nvSpPr>
          <p:cNvPr id="164867" name="Slide Number Placeholder 3">
            <a:extLst>
              <a:ext uri="{FF2B5EF4-FFF2-40B4-BE49-F238E27FC236}">
                <a16:creationId xmlns:a16="http://schemas.microsoft.com/office/drawing/2014/main" id="{D67F1650-261E-4790-ABB6-C0AA065ADDD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3930B59A-045D-439A-8DAF-3E1E7412860E}" type="slidenum">
              <a:rPr lang="en-US" altLang="en-US" sz="1600">
                <a:solidFill>
                  <a:srgbClr val="000000"/>
                </a:solidFill>
                <a:latin typeface="Garamond" panose="02020404030301010803" pitchFamily="18" charset="0"/>
              </a:rPr>
              <a:pPr eaLnBrk="1" hangingPunct="1">
                <a:spcBef>
                  <a:spcPct val="0"/>
                </a:spcBef>
                <a:buClrTx/>
                <a:buSzTx/>
                <a:buFontTx/>
                <a:buNone/>
              </a:pPr>
              <a:t>5</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292810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itle 1"/>
          <p:cNvSpPr>
            <a:spLocks noGrp="1"/>
          </p:cNvSpPr>
          <p:nvPr>
            <p:ph type="title"/>
          </p:nvPr>
        </p:nvSpPr>
        <p:spPr>
          <a:xfrm>
            <a:off x="419100" y="76200"/>
            <a:ext cx="8229600" cy="1143000"/>
          </a:xfrm>
        </p:spPr>
        <p:txBody>
          <a:bodyPr/>
          <a:lstStyle/>
          <a:p>
            <a:r>
              <a:rPr lang="en-US" altLang="en-US" dirty="0">
                <a:ea typeface="ＭＳ Ｐゴシック" charset="-128"/>
              </a:rPr>
              <a:t>Hierarchical LRU (not MRU)</a:t>
            </a:r>
          </a:p>
        </p:txBody>
      </p:sp>
      <p:sp>
        <p:nvSpPr>
          <p:cNvPr id="3" name="Content Placeholder 2"/>
          <p:cNvSpPr>
            <a:spLocks noGrp="1"/>
          </p:cNvSpPr>
          <p:nvPr>
            <p:ph idx="1"/>
          </p:nvPr>
        </p:nvSpPr>
        <p:spPr>
          <a:xfrm>
            <a:off x="228600" y="996950"/>
            <a:ext cx="8610600" cy="5194300"/>
          </a:xfrm>
        </p:spPr>
        <p:txBody>
          <a:bodyPr/>
          <a:lstStyle/>
          <a:p>
            <a:r>
              <a:rPr lang="en-US" altLang="en-US">
                <a:ea typeface="ＭＳ Ｐゴシック" charset="-128"/>
              </a:rPr>
              <a:t>Divide a set into multiple groups</a:t>
            </a:r>
          </a:p>
          <a:p>
            <a:r>
              <a:rPr lang="en-US" altLang="en-US">
                <a:ea typeface="ＭＳ Ｐゴシック" charset="-128"/>
              </a:rPr>
              <a:t>Keep track of </a:t>
            </a:r>
            <a:r>
              <a:rPr lang="en-US" altLang="en-US" i="1">
                <a:ea typeface="ＭＳ Ｐゴシック" charset="-128"/>
              </a:rPr>
              <a:t>only</a:t>
            </a:r>
            <a:r>
              <a:rPr lang="en-US" altLang="en-US">
                <a:ea typeface="ＭＳ Ｐゴシック" charset="-128"/>
              </a:rPr>
              <a:t> the MRU group</a:t>
            </a:r>
          </a:p>
          <a:p>
            <a:r>
              <a:rPr lang="en-US" altLang="en-US">
                <a:ea typeface="ＭＳ Ｐゴシック" charset="-128"/>
              </a:rPr>
              <a:t>Keep track of </a:t>
            </a:r>
            <a:r>
              <a:rPr lang="en-US" altLang="en-US" i="1">
                <a:ea typeface="ＭＳ Ｐゴシック" charset="-128"/>
              </a:rPr>
              <a:t>only</a:t>
            </a:r>
            <a:r>
              <a:rPr lang="en-US" altLang="en-US">
                <a:ea typeface="ＭＳ Ｐゴシック" charset="-128"/>
              </a:rPr>
              <a:t> the MRU block in each group</a:t>
            </a:r>
          </a:p>
          <a:p>
            <a:endParaRPr lang="en-US" altLang="en-US">
              <a:ea typeface="ＭＳ Ｐゴシック" charset="-128"/>
            </a:endParaRPr>
          </a:p>
          <a:p>
            <a:r>
              <a:rPr lang="en-US" altLang="en-US">
                <a:ea typeface="ＭＳ Ｐゴシック" charset="-128"/>
              </a:rPr>
              <a:t>On replacement, select victim as:</a:t>
            </a:r>
          </a:p>
          <a:p>
            <a:pPr lvl="1"/>
            <a:r>
              <a:rPr lang="en-US" altLang="en-US">
                <a:solidFill>
                  <a:srgbClr val="0000FF"/>
                </a:solidFill>
                <a:ea typeface="ＭＳ Ｐゴシック" charset="-128"/>
              </a:rPr>
              <a:t>A not-MRU block in one of the not-MRU groups (randomly pick one of such blocks/groups)</a:t>
            </a:r>
          </a:p>
          <a:p>
            <a:endParaRPr lang="en-US" altLang="en-US">
              <a:ea typeface="ＭＳ Ｐゴシック" charset="-128"/>
            </a:endParaRPr>
          </a:p>
        </p:txBody>
      </p:sp>
      <p:sp>
        <p:nvSpPr>
          <p:cNvPr id="2191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CBD85497-7DD2-494E-BE73-89A2E2D78D39}" type="slidenum">
              <a:rPr lang="en-US" altLang="en-US" sz="1600">
                <a:solidFill>
                  <a:srgbClr val="000000"/>
                </a:solidFill>
                <a:latin typeface="Garamond" charset="0"/>
              </a:rPr>
              <a:pPr eaLnBrk="1" hangingPunct="1">
                <a:spcBef>
                  <a:spcPct val="0"/>
                </a:spcBef>
                <a:buClrTx/>
                <a:buSzTx/>
                <a:buFontTx/>
                <a:buNone/>
              </a:pPr>
              <a:t>50</a:t>
            </a:fld>
            <a:endParaRPr lang="en-US" altLang="en-US" sz="1600">
              <a:solidFill>
                <a:srgbClr val="000000"/>
              </a:solidFill>
              <a:latin typeface="Garamond" charset="0"/>
            </a:endParaRPr>
          </a:p>
        </p:txBody>
      </p:sp>
    </p:spTree>
    <p:extLst>
      <p:ext uri="{BB962C8B-B14F-4D97-AF65-F5344CB8AC3E}">
        <p14:creationId xmlns:p14="http://schemas.microsoft.com/office/powerpoint/2010/main" val="2695973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Title 1"/>
          <p:cNvSpPr>
            <a:spLocks noGrp="1"/>
          </p:cNvSpPr>
          <p:nvPr>
            <p:ph type="title"/>
          </p:nvPr>
        </p:nvSpPr>
        <p:spPr>
          <a:xfrm>
            <a:off x="228600" y="152400"/>
            <a:ext cx="8915400" cy="1066800"/>
          </a:xfrm>
        </p:spPr>
        <p:txBody>
          <a:bodyPr/>
          <a:lstStyle/>
          <a:p>
            <a:r>
              <a:rPr lang="en-US" altLang="en-US" sz="3800">
                <a:ea typeface="ＭＳ Ｐゴシック" charset="-128"/>
              </a:rPr>
              <a:t>Cache Replacement Policy: LRU or Random</a:t>
            </a:r>
          </a:p>
        </p:txBody>
      </p:sp>
      <p:sp>
        <p:nvSpPr>
          <p:cNvPr id="3" name="Content Placeholder 2"/>
          <p:cNvSpPr>
            <a:spLocks noGrp="1"/>
          </p:cNvSpPr>
          <p:nvPr>
            <p:ph idx="1"/>
          </p:nvPr>
        </p:nvSpPr>
        <p:spPr>
          <a:xfrm>
            <a:off x="228600" y="996950"/>
            <a:ext cx="8610600" cy="5194300"/>
          </a:xfrm>
        </p:spPr>
        <p:txBody>
          <a:bodyPr>
            <a:normAutofit fontScale="85000" lnSpcReduction="20000"/>
          </a:bodyPr>
          <a:lstStyle/>
          <a:p>
            <a:r>
              <a:rPr lang="en-US" altLang="en-US" dirty="0">
                <a:ea typeface="ＭＳ Ｐゴシック" charset="-128"/>
              </a:rPr>
              <a:t>LRU vs. Random: Which one is better?</a:t>
            </a:r>
          </a:p>
          <a:p>
            <a:pPr lvl="1"/>
            <a:r>
              <a:rPr lang="en-US" altLang="en-US" dirty="0">
                <a:ea typeface="ＭＳ Ｐゴシック" charset="-128"/>
              </a:rPr>
              <a:t>Example: 4-way cache, cyclic references to A, B, C, D, E </a:t>
            </a:r>
            <a:endParaRPr lang="en-US" altLang="en-US" dirty="0">
              <a:ea typeface="ＭＳ Ｐゴシック" charset="-128"/>
              <a:sym typeface="Wingdings" charset="2"/>
            </a:endParaRPr>
          </a:p>
          <a:p>
            <a:pPr lvl="2"/>
            <a:r>
              <a:rPr lang="en-US" altLang="en-US" dirty="0">
                <a:ea typeface="ＭＳ Ｐゴシック" charset="-128"/>
                <a:sym typeface="Wingdings" charset="2"/>
              </a:rPr>
              <a:t>0% hit rate with LRU policy</a:t>
            </a:r>
            <a:endParaRPr lang="en-US" altLang="en-US" dirty="0">
              <a:ea typeface="ＭＳ Ｐゴシック" charset="-128"/>
            </a:endParaRPr>
          </a:p>
          <a:p>
            <a:r>
              <a:rPr lang="en-US" altLang="en-US" dirty="0">
                <a:solidFill>
                  <a:srgbClr val="0000FF"/>
                </a:solidFill>
                <a:ea typeface="ＭＳ Ｐゴシック" charset="-128"/>
              </a:rPr>
              <a:t>Set thrashing: </a:t>
            </a:r>
            <a:r>
              <a:rPr lang="en-US" altLang="en-US" dirty="0">
                <a:ea typeface="ＭＳ Ｐゴシック" charset="-128"/>
              </a:rPr>
              <a:t>When the </a:t>
            </a:r>
            <a:r>
              <a:rPr lang="ja-JP" altLang="en-US" dirty="0">
                <a:ea typeface="ＭＳ Ｐゴシック" charset="-128"/>
              </a:rPr>
              <a:t>“</a:t>
            </a:r>
            <a:r>
              <a:rPr lang="en-US" altLang="ja-JP" dirty="0">
                <a:ea typeface="ＭＳ Ｐゴシック" charset="-128"/>
              </a:rPr>
              <a:t>program working set</a:t>
            </a:r>
            <a:r>
              <a:rPr lang="ja-JP" altLang="en-US" dirty="0">
                <a:ea typeface="ＭＳ Ｐゴシック" charset="-128"/>
              </a:rPr>
              <a:t>”</a:t>
            </a:r>
            <a:r>
              <a:rPr lang="en-US" altLang="ja-JP" dirty="0">
                <a:ea typeface="ＭＳ Ｐゴシック" charset="-128"/>
              </a:rPr>
              <a:t> in a set is larger than set associativity</a:t>
            </a:r>
          </a:p>
          <a:p>
            <a:pPr lvl="1"/>
            <a:r>
              <a:rPr lang="en-US" altLang="en-US" dirty="0">
                <a:ea typeface="ＭＳ Ｐゴシック" charset="-128"/>
                <a:sym typeface="Wingdings" charset="2"/>
              </a:rPr>
              <a:t>Random replacement policy is better when thrashing occurs</a:t>
            </a:r>
          </a:p>
          <a:p>
            <a:r>
              <a:rPr lang="en-US" altLang="en-US" dirty="0">
                <a:ea typeface="ＭＳ Ｐゴシック" charset="-128"/>
                <a:sym typeface="Wingdings" charset="2"/>
              </a:rPr>
              <a:t>In practice:</a:t>
            </a:r>
          </a:p>
          <a:p>
            <a:pPr lvl="1"/>
            <a:r>
              <a:rPr lang="en-US" altLang="en-US" dirty="0">
                <a:ea typeface="ＭＳ Ｐゴシック" charset="-128"/>
                <a:sym typeface="Wingdings" charset="2"/>
              </a:rPr>
              <a:t>Depends on workload</a:t>
            </a:r>
          </a:p>
          <a:p>
            <a:pPr lvl="1"/>
            <a:r>
              <a:rPr lang="en-US" altLang="en-US" dirty="0">
                <a:ea typeface="ＭＳ Ｐゴシック" charset="-128"/>
                <a:sym typeface="Wingdings" charset="2"/>
              </a:rPr>
              <a:t>Average hit rate of LRU and Random are similar</a:t>
            </a:r>
          </a:p>
          <a:p>
            <a:pPr lvl="1"/>
            <a:endParaRPr lang="en-US" altLang="en-US" sz="1400" dirty="0">
              <a:ea typeface="ＭＳ Ｐゴシック" charset="-128"/>
              <a:sym typeface="Wingdings" charset="2"/>
            </a:endParaRPr>
          </a:p>
          <a:p>
            <a:r>
              <a:rPr lang="en-US" altLang="en-US" dirty="0">
                <a:ea typeface="ＭＳ Ｐゴシック" charset="-128"/>
                <a:sym typeface="Wingdings" charset="2"/>
              </a:rPr>
              <a:t>Best of both Worlds: Hybrid of LRU and Random</a:t>
            </a:r>
          </a:p>
          <a:p>
            <a:pPr lvl="1"/>
            <a:r>
              <a:rPr lang="en-US" altLang="en-US" dirty="0">
                <a:ea typeface="ＭＳ Ｐゴシック" charset="-128"/>
                <a:sym typeface="Wingdings" charset="2"/>
              </a:rPr>
              <a:t>How to choose between the two? </a:t>
            </a:r>
            <a:r>
              <a:rPr lang="en-US" altLang="en-US" dirty="0">
                <a:solidFill>
                  <a:srgbClr val="0000FF"/>
                </a:solidFill>
                <a:ea typeface="ＭＳ Ｐゴシック" charset="-128"/>
                <a:sym typeface="Wingdings" charset="2"/>
              </a:rPr>
              <a:t>Set sampling</a:t>
            </a:r>
          </a:p>
          <a:p>
            <a:pPr lvl="2"/>
            <a:r>
              <a:rPr lang="en-US" altLang="en-US" dirty="0">
                <a:ea typeface="ＭＳ Ｐゴシック" charset="-128"/>
                <a:sym typeface="Wingdings" charset="2"/>
              </a:rPr>
              <a:t>See </a:t>
            </a:r>
            <a:r>
              <a:rPr lang="en-US" altLang="en-US" dirty="0">
                <a:ea typeface="ＭＳ Ｐゴシック" charset="-128"/>
              </a:rPr>
              <a:t>Qureshi et al., </a:t>
            </a:r>
            <a:r>
              <a:rPr lang="ja-JP" altLang="en-US" dirty="0">
                <a:ea typeface="ＭＳ Ｐゴシック" charset="-128"/>
              </a:rPr>
              <a:t>“</a:t>
            </a:r>
            <a:r>
              <a:rPr lang="en-US" altLang="ja-JP" dirty="0">
                <a:solidFill>
                  <a:srgbClr val="0000FF"/>
                </a:solidFill>
                <a:ea typeface="ＭＳ Ｐゴシック" charset="-128"/>
              </a:rPr>
              <a:t>A Case for MLP-Aware Cache Replacement</a:t>
            </a:r>
            <a:r>
              <a:rPr lang="en-US" altLang="ja-JP" dirty="0">
                <a:ea typeface="ＭＳ Ｐゴシック" charset="-128"/>
              </a:rPr>
              <a:t>,</a:t>
            </a:r>
            <a:r>
              <a:rPr lang="ja-JP" altLang="en-US" dirty="0">
                <a:ea typeface="ＭＳ Ｐゴシック" charset="-128"/>
              </a:rPr>
              <a:t>“</a:t>
            </a:r>
            <a:r>
              <a:rPr lang="en-US" altLang="ja-JP" dirty="0">
                <a:ea typeface="ＭＳ Ｐゴシック" charset="-128"/>
              </a:rPr>
              <a:t> ISCA 2006.</a:t>
            </a:r>
          </a:p>
          <a:p>
            <a:pPr lvl="2"/>
            <a:endParaRPr lang="en-US" altLang="en-US" dirty="0">
              <a:solidFill>
                <a:srgbClr val="0000FF"/>
              </a:solidFill>
              <a:ea typeface="ＭＳ Ｐゴシック" charset="-128"/>
              <a:sym typeface="Wingdings" charset="2"/>
            </a:endParaRPr>
          </a:p>
        </p:txBody>
      </p:sp>
      <p:sp>
        <p:nvSpPr>
          <p:cNvPr id="2242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6CF6978A-9D5F-8B4E-90D3-6A93A3445576}" type="slidenum">
              <a:rPr lang="en-US" altLang="en-US" sz="1600">
                <a:solidFill>
                  <a:srgbClr val="000000"/>
                </a:solidFill>
                <a:latin typeface="Garamond" charset="0"/>
              </a:rPr>
              <a:pPr eaLnBrk="1" hangingPunct="1">
                <a:spcBef>
                  <a:spcPct val="0"/>
                </a:spcBef>
                <a:buClrTx/>
                <a:buSzTx/>
                <a:buFontTx/>
                <a:buNone/>
              </a:pPr>
              <a:t>51</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156492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Title 1"/>
          <p:cNvSpPr>
            <a:spLocks noGrp="1"/>
          </p:cNvSpPr>
          <p:nvPr>
            <p:ph type="title"/>
          </p:nvPr>
        </p:nvSpPr>
        <p:spPr>
          <a:xfrm>
            <a:off x="457200" y="-32657"/>
            <a:ext cx="8229600" cy="1143000"/>
          </a:xfrm>
        </p:spPr>
        <p:txBody>
          <a:bodyPr>
            <a:normAutofit/>
          </a:bodyPr>
          <a:lstStyle/>
          <a:p>
            <a:r>
              <a:rPr lang="en-US" altLang="en-US" dirty="0">
                <a:ea typeface="ＭＳ Ｐゴシック" charset="-128"/>
              </a:rPr>
              <a:t>What Is the Optimal?</a:t>
            </a:r>
          </a:p>
        </p:txBody>
      </p:sp>
      <p:sp>
        <p:nvSpPr>
          <p:cNvPr id="3" name="Content Placeholder 2"/>
          <p:cNvSpPr>
            <a:spLocks noGrp="1"/>
          </p:cNvSpPr>
          <p:nvPr>
            <p:ph idx="1"/>
          </p:nvPr>
        </p:nvSpPr>
        <p:spPr>
          <a:xfrm>
            <a:off x="228600" y="996950"/>
            <a:ext cx="8610600" cy="5194300"/>
          </a:xfrm>
        </p:spPr>
        <p:txBody>
          <a:bodyPr>
            <a:normAutofit fontScale="85000" lnSpcReduction="20000"/>
          </a:bodyPr>
          <a:lstStyle/>
          <a:p>
            <a:r>
              <a:rPr lang="en-US" altLang="en-US" dirty="0" err="1">
                <a:ea typeface="ＭＳ Ｐゴシック" charset="-128"/>
              </a:rPr>
              <a:t>Belady</a:t>
            </a:r>
            <a:r>
              <a:rPr lang="ja-JP" altLang="en-US" dirty="0">
                <a:ea typeface="ＭＳ Ｐゴシック" charset="-128"/>
              </a:rPr>
              <a:t>’</a:t>
            </a:r>
            <a:r>
              <a:rPr lang="en-US" altLang="ja-JP" dirty="0">
                <a:ea typeface="ＭＳ Ｐゴシック" charset="-128"/>
              </a:rPr>
              <a:t>s OPT</a:t>
            </a:r>
          </a:p>
          <a:p>
            <a:pPr lvl="1"/>
            <a:r>
              <a:rPr lang="en-US" altLang="en-US" dirty="0">
                <a:solidFill>
                  <a:srgbClr val="0000FF"/>
                </a:solidFill>
                <a:ea typeface="ＭＳ Ｐゴシック" charset="-128"/>
              </a:rPr>
              <a:t>Replace the block that is going to be referenced furthest in the future by the program</a:t>
            </a:r>
          </a:p>
          <a:p>
            <a:pPr lvl="1"/>
            <a:r>
              <a:rPr lang="en-US" altLang="en-US" dirty="0" err="1">
                <a:ea typeface="ＭＳ Ｐゴシック" charset="-128"/>
              </a:rPr>
              <a:t>Belady</a:t>
            </a:r>
            <a:r>
              <a:rPr lang="en-US" altLang="en-US" dirty="0">
                <a:ea typeface="ＭＳ Ｐゴシック" charset="-128"/>
              </a:rPr>
              <a:t>, </a:t>
            </a:r>
            <a:r>
              <a:rPr lang="ja-JP" altLang="en-US" dirty="0">
                <a:ea typeface="ＭＳ Ｐゴシック" charset="-128"/>
              </a:rPr>
              <a:t>“</a:t>
            </a:r>
            <a:r>
              <a:rPr lang="en-US" altLang="ja-JP" dirty="0">
                <a:solidFill>
                  <a:srgbClr val="0000FF"/>
                </a:solidFill>
                <a:ea typeface="ＭＳ Ｐゴシック" charset="-128"/>
              </a:rPr>
              <a:t>A study of replacement algorithms for a virtual-storage computer</a:t>
            </a:r>
            <a:r>
              <a:rPr lang="en-US" altLang="ja-JP" dirty="0">
                <a:ea typeface="ＭＳ Ｐゴシック" charset="-128"/>
              </a:rPr>
              <a:t>,</a:t>
            </a:r>
            <a:r>
              <a:rPr lang="ja-JP" altLang="en-US" dirty="0">
                <a:ea typeface="ＭＳ Ｐゴシック" charset="-128"/>
              </a:rPr>
              <a:t>”</a:t>
            </a:r>
            <a:r>
              <a:rPr lang="en-US" altLang="ja-JP" dirty="0">
                <a:ea typeface="ＭＳ Ｐゴシック" charset="-128"/>
              </a:rPr>
              <a:t> IBM Systems Journal, 1966.</a:t>
            </a:r>
          </a:p>
          <a:p>
            <a:pPr lvl="1"/>
            <a:r>
              <a:rPr lang="en-US" altLang="en-US" dirty="0">
                <a:ea typeface="ＭＳ Ｐゴシック" charset="-128"/>
              </a:rPr>
              <a:t>How do we implement this? Simulate?</a:t>
            </a:r>
          </a:p>
          <a:p>
            <a:endParaRPr lang="en-US" altLang="en-US" dirty="0">
              <a:ea typeface="ＭＳ Ｐゴシック" charset="-128"/>
            </a:endParaRPr>
          </a:p>
          <a:p>
            <a:r>
              <a:rPr lang="en-US" altLang="en-US" dirty="0">
                <a:ea typeface="ＭＳ Ｐゴシック" charset="-128"/>
              </a:rPr>
              <a:t>Is this optimal for minimizing miss rate?</a:t>
            </a:r>
          </a:p>
          <a:p>
            <a:r>
              <a:rPr lang="en-US" altLang="en-US" dirty="0">
                <a:ea typeface="ＭＳ Ｐゴシック" charset="-128"/>
              </a:rPr>
              <a:t>Is this optimal for minimizing execution time?</a:t>
            </a:r>
          </a:p>
          <a:p>
            <a:pPr lvl="1"/>
            <a:r>
              <a:rPr lang="en-US" altLang="en-US" dirty="0">
                <a:solidFill>
                  <a:srgbClr val="0000FF"/>
                </a:solidFill>
                <a:ea typeface="ＭＳ Ｐゴシック" charset="-128"/>
              </a:rPr>
              <a:t>No. Cache miss latency/cost varies from block to block!</a:t>
            </a:r>
          </a:p>
          <a:p>
            <a:pPr lvl="1"/>
            <a:r>
              <a:rPr lang="en-US" altLang="en-US" dirty="0">
                <a:solidFill>
                  <a:srgbClr val="0000FF"/>
                </a:solidFill>
                <a:ea typeface="ＭＳ Ｐゴシック" charset="-128"/>
              </a:rPr>
              <a:t>Two reasons: Remote vs. local caches and miss overlapping</a:t>
            </a:r>
          </a:p>
          <a:p>
            <a:pPr lvl="1"/>
            <a:r>
              <a:rPr lang="en-US" altLang="en-US" dirty="0">
                <a:ea typeface="ＭＳ Ｐゴシック" charset="-128"/>
              </a:rPr>
              <a:t>Qureshi et al. </a:t>
            </a:r>
            <a:r>
              <a:rPr lang="ja-JP" altLang="en-US" dirty="0">
                <a:ea typeface="ＭＳ Ｐゴシック" charset="-128"/>
              </a:rPr>
              <a:t>“</a:t>
            </a:r>
            <a:r>
              <a:rPr lang="en-US" altLang="ja-JP" dirty="0">
                <a:solidFill>
                  <a:srgbClr val="0000FF"/>
                </a:solidFill>
                <a:ea typeface="ＭＳ Ｐゴシック" charset="-128"/>
              </a:rPr>
              <a:t>A Case for MLP-Aware Cache Replacement</a:t>
            </a:r>
            <a:r>
              <a:rPr lang="en-US" altLang="ja-JP" dirty="0">
                <a:ea typeface="ＭＳ Ｐゴシック" charset="-128"/>
              </a:rPr>
              <a:t>,</a:t>
            </a:r>
            <a:r>
              <a:rPr lang="ja-JP" altLang="en-US" dirty="0">
                <a:ea typeface="ＭＳ Ｐゴシック" charset="-128"/>
              </a:rPr>
              <a:t>“</a:t>
            </a:r>
            <a:r>
              <a:rPr lang="en-US" altLang="ja-JP" dirty="0">
                <a:ea typeface="ＭＳ Ｐゴシック" charset="-128"/>
              </a:rPr>
              <a:t> ISCA 2006.</a:t>
            </a:r>
          </a:p>
          <a:p>
            <a:pPr lvl="1"/>
            <a:endParaRPr lang="en-US" altLang="en-US" dirty="0">
              <a:ea typeface="ＭＳ Ｐゴシック" charset="-128"/>
            </a:endParaRPr>
          </a:p>
          <a:p>
            <a:endParaRPr lang="en-US" altLang="en-US" dirty="0">
              <a:ea typeface="ＭＳ Ｐゴシック" charset="-128"/>
            </a:endParaRPr>
          </a:p>
          <a:p>
            <a:pPr lvl="1"/>
            <a:endParaRPr lang="en-US" altLang="en-US" dirty="0">
              <a:ea typeface="ＭＳ Ｐゴシック" charset="-128"/>
            </a:endParaRPr>
          </a:p>
        </p:txBody>
      </p:sp>
      <p:sp>
        <p:nvSpPr>
          <p:cNvPr id="2252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27B94AFF-4EFE-614F-A663-C6578C779ECB}" type="slidenum">
              <a:rPr lang="en-US" altLang="en-US" sz="1600">
                <a:solidFill>
                  <a:srgbClr val="000000"/>
                </a:solidFill>
                <a:latin typeface="Garamond" charset="0"/>
              </a:rPr>
              <a:pPr eaLnBrk="1" hangingPunct="1">
                <a:spcBef>
                  <a:spcPct val="0"/>
                </a:spcBef>
                <a:buClrTx/>
                <a:buSzTx/>
                <a:buFontTx/>
                <a:buNone/>
              </a:pPr>
              <a:t>52</a:t>
            </a:fld>
            <a:endParaRPr lang="en-US" altLang="en-US" sz="1600">
              <a:solidFill>
                <a:srgbClr val="000000"/>
              </a:solidFill>
              <a:latin typeface="Garamond" charset="0"/>
            </a:endParaRPr>
          </a:p>
        </p:txBody>
      </p:sp>
    </p:spTree>
    <p:extLst>
      <p:ext uri="{BB962C8B-B14F-4D97-AF65-F5344CB8AC3E}">
        <p14:creationId xmlns:p14="http://schemas.microsoft.com/office/powerpoint/2010/main" val="3307523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itle 1"/>
          <p:cNvSpPr>
            <a:spLocks noGrp="1"/>
          </p:cNvSpPr>
          <p:nvPr>
            <p:ph type="title"/>
          </p:nvPr>
        </p:nvSpPr>
        <p:spPr/>
        <p:txBody>
          <a:bodyPr/>
          <a:lstStyle/>
          <a:p>
            <a:r>
              <a:rPr lang="en-US" altLang="en-US">
                <a:ea typeface="ＭＳ Ｐゴシック" charset="-128"/>
              </a:rPr>
              <a:t>What’s In A Tag Store Entry?</a:t>
            </a:r>
          </a:p>
        </p:txBody>
      </p:sp>
      <p:sp>
        <p:nvSpPr>
          <p:cNvPr id="3" name="Content Placeholder 2"/>
          <p:cNvSpPr>
            <a:spLocks noGrp="1"/>
          </p:cNvSpPr>
          <p:nvPr>
            <p:ph idx="1"/>
          </p:nvPr>
        </p:nvSpPr>
        <p:spPr>
          <a:xfrm>
            <a:off x="228600" y="1347333"/>
            <a:ext cx="8610600" cy="5194300"/>
          </a:xfrm>
        </p:spPr>
        <p:txBody>
          <a:bodyPr/>
          <a:lstStyle/>
          <a:p>
            <a:r>
              <a:rPr lang="en-US" altLang="en-US" dirty="0">
                <a:ea typeface="ＭＳ Ｐゴシック" charset="-128"/>
              </a:rPr>
              <a:t>Valid bit</a:t>
            </a:r>
          </a:p>
          <a:p>
            <a:r>
              <a:rPr lang="en-US" altLang="en-US" dirty="0">
                <a:ea typeface="ＭＳ Ｐゴシック" charset="-128"/>
              </a:rPr>
              <a:t>Tag</a:t>
            </a:r>
          </a:p>
          <a:p>
            <a:r>
              <a:rPr lang="en-US" altLang="en-US" dirty="0">
                <a:ea typeface="ＭＳ Ｐゴシック" charset="-128"/>
              </a:rPr>
              <a:t>Replacement policy bits</a:t>
            </a:r>
          </a:p>
          <a:p>
            <a:endParaRPr lang="en-US" altLang="en-US" dirty="0">
              <a:ea typeface="ＭＳ Ｐゴシック" charset="-128"/>
            </a:endParaRPr>
          </a:p>
          <a:p>
            <a:r>
              <a:rPr lang="en-US" altLang="en-US" dirty="0">
                <a:ea typeface="ＭＳ Ｐゴシック" charset="-128"/>
              </a:rPr>
              <a:t>Dirty bit?</a:t>
            </a:r>
          </a:p>
          <a:p>
            <a:pPr lvl="1"/>
            <a:r>
              <a:rPr lang="en-US" altLang="en-US" dirty="0">
                <a:ea typeface="ＭＳ Ｐゴシック" charset="-128"/>
              </a:rPr>
              <a:t>Write back vs. write through caches</a:t>
            </a:r>
          </a:p>
          <a:p>
            <a:pPr lvl="1"/>
            <a:endParaRPr lang="en-US" altLang="en-US" dirty="0">
              <a:ea typeface="ＭＳ Ｐゴシック" charset="-128"/>
            </a:endParaRPr>
          </a:p>
        </p:txBody>
      </p:sp>
      <p:sp>
        <p:nvSpPr>
          <p:cNvPr id="2273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763B3927-20A7-644D-B1EA-BF575D896CB9}" type="slidenum">
              <a:rPr lang="en-US" altLang="en-US" sz="1600">
                <a:solidFill>
                  <a:srgbClr val="000000"/>
                </a:solidFill>
                <a:latin typeface="Garamond" charset="0"/>
              </a:rPr>
              <a:pPr eaLnBrk="1" hangingPunct="1">
                <a:spcBef>
                  <a:spcPct val="0"/>
                </a:spcBef>
                <a:buClrTx/>
                <a:buSzTx/>
                <a:buFontTx/>
                <a:buNone/>
              </a:pPr>
              <a:t>53</a:t>
            </a:fld>
            <a:endParaRPr lang="en-US" altLang="en-US" sz="1600">
              <a:solidFill>
                <a:srgbClr val="000000"/>
              </a:solidFill>
              <a:latin typeface="Garamond" charset="0"/>
            </a:endParaRPr>
          </a:p>
        </p:txBody>
      </p:sp>
    </p:spTree>
    <p:extLst>
      <p:ext uri="{BB962C8B-B14F-4D97-AF65-F5344CB8AC3E}">
        <p14:creationId xmlns:p14="http://schemas.microsoft.com/office/powerpoint/2010/main" val="2475078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Title 1"/>
          <p:cNvSpPr>
            <a:spLocks noGrp="1"/>
          </p:cNvSpPr>
          <p:nvPr>
            <p:ph type="title"/>
          </p:nvPr>
        </p:nvSpPr>
        <p:spPr>
          <a:xfrm>
            <a:off x="457200" y="0"/>
            <a:ext cx="8229600" cy="1143000"/>
          </a:xfrm>
        </p:spPr>
        <p:txBody>
          <a:bodyPr/>
          <a:lstStyle/>
          <a:p>
            <a:r>
              <a:rPr lang="en-US" altLang="en-US" dirty="0">
                <a:ea typeface="ＭＳ Ｐゴシック" charset="-128"/>
              </a:rPr>
              <a:t>Handling Writes (I)</a:t>
            </a:r>
          </a:p>
        </p:txBody>
      </p:sp>
      <p:sp>
        <p:nvSpPr>
          <p:cNvPr id="3" name="Content Placeholder 2"/>
          <p:cNvSpPr>
            <a:spLocks noGrp="1"/>
          </p:cNvSpPr>
          <p:nvPr>
            <p:ph idx="1"/>
          </p:nvPr>
        </p:nvSpPr>
        <p:spPr>
          <a:xfrm>
            <a:off x="223157" y="1143000"/>
            <a:ext cx="8915400" cy="5194300"/>
          </a:xfrm>
        </p:spPr>
        <p:txBody>
          <a:bodyPr>
            <a:normAutofit fontScale="92500" lnSpcReduction="20000"/>
          </a:bodyPr>
          <a:lstStyle/>
          <a:p>
            <a:pPr marL="342900" lvl="1" indent="-342900">
              <a:buClr>
                <a:schemeClr val="accent1"/>
              </a:buClr>
              <a:buSzPct val="65000"/>
              <a:buFont typeface="Wingdings" charset="2"/>
              <a:buChar char="n"/>
            </a:pPr>
            <a:r>
              <a:rPr lang="en-US" altLang="en-US" dirty="0">
                <a:solidFill>
                  <a:srgbClr val="0033CC"/>
                </a:solidFill>
                <a:ea typeface="ＭＳ Ｐゴシック" charset="-128"/>
              </a:rPr>
              <a:t>When do we write the modified data in a cache to the next level?</a:t>
            </a:r>
          </a:p>
          <a:p>
            <a:pPr marL="695325" lvl="2" indent="-342900"/>
            <a:r>
              <a:rPr lang="en-US" altLang="en-US" dirty="0">
                <a:solidFill>
                  <a:srgbClr val="0033CC"/>
                </a:solidFill>
                <a:ea typeface="ＭＳ Ｐゴシック" charset="-128"/>
              </a:rPr>
              <a:t>Write through</a:t>
            </a:r>
            <a:r>
              <a:rPr lang="en-US" altLang="en-US" dirty="0">
                <a:ea typeface="ＭＳ Ｐゴシック" charset="-128"/>
              </a:rPr>
              <a:t>: At the time the write happens</a:t>
            </a:r>
          </a:p>
          <a:p>
            <a:pPr marL="695325" lvl="2" indent="-342900"/>
            <a:r>
              <a:rPr lang="en-US" altLang="en-US" dirty="0">
                <a:solidFill>
                  <a:srgbClr val="0033CC"/>
                </a:solidFill>
                <a:ea typeface="ＭＳ Ｐゴシック" charset="-128"/>
              </a:rPr>
              <a:t>Write back</a:t>
            </a:r>
            <a:r>
              <a:rPr lang="en-US" altLang="en-US" dirty="0">
                <a:ea typeface="ＭＳ Ｐゴシック" charset="-128"/>
              </a:rPr>
              <a:t>: When the block is evicted</a:t>
            </a:r>
          </a:p>
          <a:p>
            <a:pPr marL="342900" lvl="1" indent="-342900"/>
            <a:endParaRPr lang="en-US" altLang="en-US" dirty="0">
              <a:ea typeface="ＭＳ Ｐゴシック" charset="-128"/>
            </a:endParaRPr>
          </a:p>
          <a:p>
            <a:pPr marL="342900" lvl="1" indent="-342900"/>
            <a:r>
              <a:rPr lang="en-US" altLang="en-US" dirty="0">
                <a:ea typeface="ＭＳ Ｐゴシック" charset="-128"/>
              </a:rPr>
              <a:t>Write-back</a:t>
            </a:r>
          </a:p>
          <a:p>
            <a:pPr marL="695325" lvl="2" indent="-342900">
              <a:buFont typeface="Wingdings" charset="2"/>
              <a:buNone/>
            </a:pPr>
            <a:r>
              <a:rPr lang="en-US" altLang="en-US" dirty="0">
                <a:ea typeface="ＭＳ Ｐゴシック" charset="-128"/>
              </a:rPr>
              <a:t>+ Can combine multiple writes to the same block before eviction</a:t>
            </a:r>
          </a:p>
          <a:p>
            <a:pPr marL="1012825" lvl="3" indent="-342900"/>
            <a:r>
              <a:rPr lang="en-US" altLang="en-US" dirty="0">
                <a:ea typeface="ＭＳ Ｐゴシック" charset="-128"/>
              </a:rPr>
              <a:t>Potentially saves bandwidth between cache levels + saves energy</a:t>
            </a:r>
          </a:p>
          <a:p>
            <a:pPr marL="342900" lvl="1" indent="-342900">
              <a:buFont typeface="Wingdings" charset="2"/>
              <a:buNone/>
            </a:pPr>
            <a:r>
              <a:rPr lang="en-US" altLang="en-US" sz="2000" dirty="0">
                <a:ea typeface="ＭＳ Ｐゴシック" charset="-128"/>
              </a:rPr>
              <a:t>    -- Need a bit in the tag store indicating the block is </a:t>
            </a:r>
            <a:r>
              <a:rPr lang="ja-JP" altLang="en-US" sz="2000" dirty="0">
                <a:ea typeface="ＭＳ Ｐゴシック" charset="-128"/>
              </a:rPr>
              <a:t>“</a:t>
            </a:r>
            <a:r>
              <a:rPr lang="en-US" altLang="ja-JP" sz="2000" dirty="0">
                <a:ea typeface="ＭＳ Ｐゴシック" charset="-128"/>
              </a:rPr>
              <a:t>dirty/modified</a:t>
            </a:r>
            <a:r>
              <a:rPr lang="ja-JP" altLang="en-US" sz="2000" dirty="0">
                <a:ea typeface="ＭＳ Ｐゴシック" charset="-128"/>
              </a:rPr>
              <a:t>”</a:t>
            </a:r>
            <a:endParaRPr lang="en-US" altLang="ja-JP" sz="2000" dirty="0">
              <a:ea typeface="ＭＳ Ｐゴシック" charset="-128"/>
            </a:endParaRPr>
          </a:p>
          <a:p>
            <a:pPr marL="342900" lvl="1" indent="-342900"/>
            <a:endParaRPr lang="en-US" altLang="en-US" dirty="0">
              <a:ea typeface="ＭＳ Ｐゴシック" charset="-128"/>
            </a:endParaRPr>
          </a:p>
          <a:p>
            <a:pPr marL="342900" lvl="1" indent="-342900"/>
            <a:r>
              <a:rPr lang="en-US" altLang="en-US" dirty="0">
                <a:ea typeface="ＭＳ Ｐゴシック" charset="-128"/>
              </a:rPr>
              <a:t>Write-through</a:t>
            </a:r>
          </a:p>
          <a:p>
            <a:pPr marL="695325" lvl="2" indent="-342900">
              <a:buFont typeface="Wingdings" charset="2"/>
              <a:buNone/>
            </a:pPr>
            <a:r>
              <a:rPr lang="en-US" altLang="en-US" dirty="0">
                <a:ea typeface="ＭＳ Ｐゴシック" charset="-128"/>
              </a:rPr>
              <a:t>+ Simpler</a:t>
            </a:r>
          </a:p>
          <a:p>
            <a:pPr marL="695325" lvl="2" indent="-342900">
              <a:buFont typeface="Wingdings" charset="2"/>
              <a:buNone/>
            </a:pPr>
            <a:r>
              <a:rPr lang="en-US" altLang="en-US" dirty="0">
                <a:ea typeface="ＭＳ Ｐゴシック" charset="-128"/>
              </a:rPr>
              <a:t>+ All levels are up to date. </a:t>
            </a:r>
            <a:r>
              <a:rPr lang="en-US" altLang="en-US" dirty="0">
                <a:solidFill>
                  <a:srgbClr val="0033CC"/>
                </a:solidFill>
                <a:ea typeface="ＭＳ Ｐゴシック" charset="-128"/>
              </a:rPr>
              <a:t>Consistency</a:t>
            </a:r>
            <a:r>
              <a:rPr lang="en-US" altLang="en-US" dirty="0">
                <a:ea typeface="ＭＳ Ｐゴシック" charset="-128"/>
              </a:rPr>
              <a:t>: Simpler cache coherence because no need to check close-to-processor caches’ tag stores for presence</a:t>
            </a:r>
          </a:p>
          <a:p>
            <a:pPr marL="695325" lvl="2" indent="-342900">
              <a:buFont typeface="Wingdings" charset="2"/>
              <a:buNone/>
            </a:pPr>
            <a:r>
              <a:rPr lang="en-US" altLang="en-US" dirty="0">
                <a:ea typeface="ＭＳ Ｐゴシック" charset="-128"/>
              </a:rPr>
              <a:t>-- More bandwidth intensive; no combining of writes</a:t>
            </a:r>
          </a:p>
        </p:txBody>
      </p:sp>
      <p:sp>
        <p:nvSpPr>
          <p:cNvPr id="2283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7D73CDD-AE9E-E248-A047-2770A2A836A6}" type="slidenum">
              <a:rPr lang="en-US" altLang="en-US" sz="1600">
                <a:solidFill>
                  <a:srgbClr val="000000"/>
                </a:solidFill>
                <a:latin typeface="Garamond" charset="0"/>
              </a:rPr>
              <a:pPr eaLnBrk="1" hangingPunct="1">
                <a:spcBef>
                  <a:spcPct val="0"/>
                </a:spcBef>
                <a:buClrTx/>
                <a:buSzTx/>
                <a:buFontTx/>
                <a:buNone/>
              </a:pPr>
              <a:t>54</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706893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Title 1"/>
          <p:cNvSpPr>
            <a:spLocks noGrp="1"/>
          </p:cNvSpPr>
          <p:nvPr>
            <p:ph type="title"/>
          </p:nvPr>
        </p:nvSpPr>
        <p:spPr>
          <a:xfrm>
            <a:off x="457200" y="-118836"/>
            <a:ext cx="8229600" cy="1143000"/>
          </a:xfrm>
        </p:spPr>
        <p:txBody>
          <a:bodyPr/>
          <a:lstStyle/>
          <a:p>
            <a:r>
              <a:rPr lang="en-US" altLang="en-US" dirty="0">
                <a:ea typeface="ＭＳ Ｐゴシック" charset="-128"/>
              </a:rPr>
              <a:t>Handling Writes (II)</a:t>
            </a:r>
          </a:p>
        </p:txBody>
      </p:sp>
      <p:sp>
        <p:nvSpPr>
          <p:cNvPr id="35842" name="Content Placeholder 2"/>
          <p:cNvSpPr>
            <a:spLocks noGrp="1"/>
          </p:cNvSpPr>
          <p:nvPr>
            <p:ph idx="1"/>
          </p:nvPr>
        </p:nvSpPr>
        <p:spPr>
          <a:xfrm>
            <a:off x="228600" y="996950"/>
            <a:ext cx="8610600" cy="5194300"/>
          </a:xfrm>
        </p:spPr>
        <p:txBody>
          <a:bodyPr>
            <a:normAutofit fontScale="85000" lnSpcReduction="20000"/>
          </a:bodyPr>
          <a:lstStyle/>
          <a:p>
            <a:r>
              <a:rPr lang="en-US" altLang="en-US" dirty="0">
                <a:solidFill>
                  <a:srgbClr val="0033CC"/>
                </a:solidFill>
                <a:ea typeface="ＭＳ Ｐゴシック" charset="-128"/>
              </a:rPr>
              <a:t>Do we allocate a cache block on a write miss?</a:t>
            </a:r>
          </a:p>
          <a:p>
            <a:pPr lvl="1"/>
            <a:r>
              <a:rPr lang="en-US" altLang="en-US" dirty="0">
                <a:solidFill>
                  <a:srgbClr val="0033CC"/>
                </a:solidFill>
                <a:ea typeface="ＭＳ Ｐゴシック" charset="-128"/>
              </a:rPr>
              <a:t>Allocate on write miss: </a:t>
            </a:r>
            <a:r>
              <a:rPr lang="en-US" altLang="en-US" dirty="0">
                <a:ea typeface="ＭＳ Ｐゴシック" charset="-128"/>
              </a:rPr>
              <a:t>Yes</a:t>
            </a:r>
          </a:p>
          <a:p>
            <a:pPr lvl="1"/>
            <a:r>
              <a:rPr lang="en-US" altLang="en-US" dirty="0">
                <a:solidFill>
                  <a:srgbClr val="0033CC"/>
                </a:solidFill>
                <a:ea typeface="ＭＳ Ｐゴシック" charset="-128"/>
              </a:rPr>
              <a:t>No-allocate on write miss: </a:t>
            </a:r>
            <a:r>
              <a:rPr lang="en-US" altLang="en-US" dirty="0">
                <a:ea typeface="ＭＳ Ｐゴシック" charset="-128"/>
              </a:rPr>
              <a:t>No</a:t>
            </a:r>
          </a:p>
          <a:p>
            <a:pPr lvl="1"/>
            <a:endParaRPr lang="en-US" altLang="en-US" dirty="0">
              <a:ea typeface="ＭＳ Ｐゴシック" charset="-128"/>
            </a:endParaRPr>
          </a:p>
          <a:p>
            <a:r>
              <a:rPr lang="en-US" altLang="en-US" dirty="0">
                <a:ea typeface="ＭＳ Ｐゴシック" charset="-128"/>
              </a:rPr>
              <a:t>Allocate on write miss</a:t>
            </a:r>
          </a:p>
          <a:p>
            <a:pPr lvl="1">
              <a:buFont typeface="Wingdings" charset="2"/>
              <a:buNone/>
            </a:pPr>
            <a:r>
              <a:rPr lang="en-US" altLang="en-US" dirty="0">
                <a:ea typeface="ＭＳ Ｐゴシック" charset="-128"/>
              </a:rPr>
              <a:t>+ Can combine writes instead of writing each of them individually to next level</a:t>
            </a:r>
          </a:p>
          <a:p>
            <a:pPr lvl="1">
              <a:buFont typeface="Wingdings" charset="2"/>
              <a:buNone/>
            </a:pPr>
            <a:r>
              <a:rPr lang="en-US" altLang="en-US" dirty="0">
                <a:ea typeface="ＭＳ Ｐゴシック" charset="-128"/>
              </a:rPr>
              <a:t>+ Simpler because write misses can be treated the same way as read misses</a:t>
            </a:r>
          </a:p>
          <a:p>
            <a:pPr lvl="1">
              <a:buFont typeface="Wingdings" charset="2"/>
              <a:buNone/>
            </a:pPr>
            <a:r>
              <a:rPr lang="en-US" altLang="en-US" dirty="0">
                <a:ea typeface="ＭＳ Ｐゴシック" charset="-128"/>
              </a:rPr>
              <a:t>-- Requires (?) transfer of the whole cache block</a:t>
            </a:r>
          </a:p>
          <a:p>
            <a:endParaRPr lang="en-US" altLang="en-US" sz="1800" dirty="0">
              <a:ea typeface="ＭＳ Ｐゴシック" charset="-128"/>
            </a:endParaRPr>
          </a:p>
          <a:p>
            <a:r>
              <a:rPr lang="en-US" altLang="en-US" dirty="0">
                <a:ea typeface="ＭＳ Ｐゴシック" charset="-128"/>
              </a:rPr>
              <a:t>No-allocate</a:t>
            </a:r>
          </a:p>
          <a:p>
            <a:pPr lvl="1">
              <a:buFont typeface="Wingdings" charset="2"/>
              <a:buNone/>
            </a:pPr>
            <a:r>
              <a:rPr lang="en-US" altLang="en-US" dirty="0">
                <a:ea typeface="ＭＳ Ｐゴシック" charset="-128"/>
              </a:rPr>
              <a:t>+ Conserves cache space if locality of writes is low (potentially better cache hit rate)</a:t>
            </a:r>
          </a:p>
        </p:txBody>
      </p:sp>
      <p:sp>
        <p:nvSpPr>
          <p:cNvPr id="2293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055C5689-C532-2B4A-8A9C-CEFABA4C4FFE}" type="slidenum">
              <a:rPr lang="en-US" altLang="en-US" sz="1600">
                <a:solidFill>
                  <a:srgbClr val="000000"/>
                </a:solidFill>
                <a:latin typeface="Garamond" charset="0"/>
              </a:rPr>
              <a:pPr eaLnBrk="1" hangingPunct="1">
                <a:spcBef>
                  <a:spcPct val="0"/>
                </a:spcBef>
                <a:buClrTx/>
                <a:buSzTx/>
                <a:buFontTx/>
                <a:buNone/>
              </a:pPr>
              <a:t>55</a:t>
            </a:fld>
            <a:endParaRPr lang="en-US" altLang="en-US" sz="1600">
              <a:solidFill>
                <a:srgbClr val="000000"/>
              </a:solidFill>
              <a:latin typeface="Garamond" charset="0"/>
            </a:endParaRPr>
          </a:p>
        </p:txBody>
      </p:sp>
    </p:spTree>
    <p:extLst>
      <p:ext uri="{BB962C8B-B14F-4D97-AF65-F5344CB8AC3E}">
        <p14:creationId xmlns:p14="http://schemas.microsoft.com/office/powerpoint/2010/main" val="4046988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Title 1"/>
          <p:cNvSpPr>
            <a:spLocks noGrp="1"/>
          </p:cNvSpPr>
          <p:nvPr>
            <p:ph type="title"/>
          </p:nvPr>
        </p:nvSpPr>
        <p:spPr/>
        <p:txBody>
          <a:bodyPr/>
          <a:lstStyle/>
          <a:p>
            <a:r>
              <a:rPr lang="en-US" altLang="en-US">
                <a:ea typeface="ＭＳ Ｐゴシック" charset="-128"/>
              </a:rPr>
              <a:t>Handling Writes (III)</a:t>
            </a:r>
          </a:p>
        </p:txBody>
      </p:sp>
      <p:sp>
        <p:nvSpPr>
          <p:cNvPr id="3" name="Content Placeholder 2"/>
          <p:cNvSpPr>
            <a:spLocks noGrp="1"/>
          </p:cNvSpPr>
          <p:nvPr>
            <p:ph idx="1"/>
          </p:nvPr>
        </p:nvSpPr>
        <p:spPr>
          <a:xfrm>
            <a:off x="228600" y="1289844"/>
            <a:ext cx="8610600" cy="5194300"/>
          </a:xfrm>
        </p:spPr>
        <p:txBody>
          <a:bodyPr/>
          <a:lstStyle/>
          <a:p>
            <a:r>
              <a:rPr lang="en-US" altLang="en-US" dirty="0">
                <a:ea typeface="ＭＳ Ｐゴシック" charset="-128"/>
              </a:rPr>
              <a:t>What if the processor writes to an entire block over a small amount of time?</a:t>
            </a:r>
          </a:p>
          <a:p>
            <a:endParaRPr lang="en-US" altLang="en-US" dirty="0">
              <a:ea typeface="ＭＳ Ｐゴシック" charset="-128"/>
            </a:endParaRPr>
          </a:p>
          <a:p>
            <a:r>
              <a:rPr lang="en-US" altLang="en-US" dirty="0">
                <a:ea typeface="ＭＳ Ｐゴシック" charset="-128"/>
              </a:rPr>
              <a:t>Is there any need to bring the block into the cache from memory in the first place?</a:t>
            </a:r>
          </a:p>
          <a:p>
            <a:endParaRPr lang="en-US" altLang="en-US" dirty="0">
              <a:ea typeface="ＭＳ Ｐゴシック" charset="-128"/>
            </a:endParaRPr>
          </a:p>
          <a:p>
            <a:r>
              <a:rPr lang="en-US" altLang="en-US" dirty="0">
                <a:ea typeface="ＭＳ Ｐゴシック" charset="-128"/>
              </a:rPr>
              <a:t>Ditto for a </a:t>
            </a:r>
            <a:r>
              <a:rPr lang="en-US" altLang="en-US" i="1" dirty="0">
                <a:ea typeface="ＭＳ Ｐゴシック" charset="-128"/>
              </a:rPr>
              <a:t>portion</a:t>
            </a:r>
            <a:r>
              <a:rPr lang="en-US" altLang="en-US" dirty="0">
                <a:ea typeface="ＭＳ Ｐゴシック" charset="-128"/>
              </a:rPr>
              <a:t> of the block, i.e., </a:t>
            </a:r>
            <a:r>
              <a:rPr lang="en-US" altLang="en-US" dirty="0" err="1">
                <a:ea typeface="ＭＳ Ｐゴシック" charset="-128"/>
              </a:rPr>
              <a:t>subblock</a:t>
            </a:r>
            <a:endParaRPr lang="en-US" altLang="en-US" dirty="0">
              <a:ea typeface="ＭＳ Ｐゴシック" charset="-128"/>
            </a:endParaRPr>
          </a:p>
          <a:p>
            <a:pPr lvl="1"/>
            <a:r>
              <a:rPr lang="en-US" altLang="en-US" dirty="0">
                <a:ea typeface="ＭＳ Ｐゴシック" charset="-128"/>
              </a:rPr>
              <a:t>E.g., 4 bytes out of 64 bytes</a:t>
            </a:r>
          </a:p>
        </p:txBody>
      </p:sp>
      <p:sp>
        <p:nvSpPr>
          <p:cNvPr id="2304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E12A5D35-07E6-6D4C-9878-5E99CFB24220}" type="slidenum">
              <a:rPr lang="en-US" altLang="en-US" sz="1600">
                <a:solidFill>
                  <a:srgbClr val="000000"/>
                </a:solidFill>
                <a:latin typeface="Garamond" charset="0"/>
              </a:rPr>
              <a:pPr eaLnBrk="1" hangingPunct="1">
                <a:spcBef>
                  <a:spcPct val="0"/>
                </a:spcBef>
                <a:buClrTx/>
                <a:buSzTx/>
                <a:buFontTx/>
                <a:buNone/>
              </a:pPr>
              <a:t>56</a:t>
            </a:fld>
            <a:endParaRPr lang="en-US" altLang="en-US" sz="1600">
              <a:solidFill>
                <a:srgbClr val="000000"/>
              </a:solidFill>
              <a:latin typeface="Garamond" charset="0"/>
            </a:endParaRPr>
          </a:p>
        </p:txBody>
      </p:sp>
    </p:spTree>
    <p:extLst>
      <p:ext uri="{BB962C8B-B14F-4D97-AF65-F5344CB8AC3E}">
        <p14:creationId xmlns:p14="http://schemas.microsoft.com/office/powerpoint/2010/main" val="767524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4"/>
          <p:cNvSpPr>
            <a:spLocks noGrp="1" noChangeArrowheads="1"/>
          </p:cNvSpPr>
          <p:nvPr>
            <p:ph type="ctrTitle"/>
          </p:nvPr>
        </p:nvSpPr>
        <p:spPr>
          <a:xfrm>
            <a:off x="366713" y="1833563"/>
            <a:ext cx="8428037" cy="822325"/>
          </a:xfrm>
        </p:spPr>
        <p:txBody>
          <a:bodyPr/>
          <a:lstStyle/>
          <a:p>
            <a:pPr algn="ctr" eaLnBrk="1" hangingPunct="1"/>
            <a:r>
              <a:rPr lang="en-US" altLang="en-US" sz="4000">
                <a:ea typeface="ＭＳ Ｐゴシック" charset="-128"/>
              </a:rPr>
              <a:t>Cache Performance</a:t>
            </a:r>
          </a:p>
        </p:txBody>
      </p:sp>
      <p:sp>
        <p:nvSpPr>
          <p:cNvPr id="234498" name="Rectangle 5"/>
          <p:cNvSpPr>
            <a:spLocks noGrp="1" noChangeArrowheads="1"/>
          </p:cNvSpPr>
          <p:nvPr>
            <p:ph type="subTitle" idx="1"/>
          </p:nvPr>
        </p:nvSpPr>
        <p:spPr>
          <a:xfrm>
            <a:off x="685800" y="3581400"/>
            <a:ext cx="7848600" cy="2900363"/>
          </a:xfrm>
        </p:spPr>
        <p:txBody>
          <a:bodyPr/>
          <a:lstStyle/>
          <a:p>
            <a:pPr eaLnBrk="1" hangingPunct="1">
              <a:buFont typeface="Wingdings" charset="2"/>
              <a:buNone/>
            </a:pPr>
            <a:endParaRPr lang="en-US" altLang="en-US" i="1">
              <a:ea typeface="ＭＳ Ｐゴシック" charset="-128"/>
            </a:endParaRPr>
          </a:p>
          <a:p>
            <a:pPr eaLnBrk="1" hangingPunct="1">
              <a:buFont typeface="Wingdings" charset="2"/>
              <a:buNone/>
            </a:pPr>
            <a:endParaRPr lang="en-US" altLang="en-US">
              <a:ea typeface="ＭＳ Ｐゴシック" charset="-128"/>
            </a:endParaRPr>
          </a:p>
          <a:p>
            <a:pPr eaLnBrk="1" hangingPunct="1">
              <a:buFont typeface="Wingdings" charset="2"/>
              <a:buNone/>
            </a:pPr>
            <a:endParaRPr lang="en-US" altLang="en-US">
              <a:ea typeface="ＭＳ Ｐゴシック" charset="-128"/>
            </a:endParaRPr>
          </a:p>
          <a:p>
            <a:pPr eaLnBrk="1" hangingPunct="1">
              <a:buFont typeface="Wingdings" charset="2"/>
              <a:buNone/>
            </a:pPr>
            <a:endParaRPr lang="en-US" altLang="en-US">
              <a:ea typeface="ＭＳ Ｐゴシック" charset="-128"/>
            </a:endParaRPr>
          </a:p>
        </p:txBody>
      </p:sp>
    </p:spTree>
    <p:extLst>
      <p:ext uri="{BB962C8B-B14F-4D97-AF65-F5344CB8AC3E}">
        <p14:creationId xmlns:p14="http://schemas.microsoft.com/office/powerpoint/2010/main" val="10502896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Title 1"/>
          <p:cNvSpPr>
            <a:spLocks noGrp="1"/>
          </p:cNvSpPr>
          <p:nvPr>
            <p:ph type="title"/>
          </p:nvPr>
        </p:nvSpPr>
        <p:spPr/>
        <p:txBody>
          <a:bodyPr>
            <a:normAutofit fontScale="90000"/>
          </a:bodyPr>
          <a:lstStyle/>
          <a:p>
            <a:r>
              <a:rPr lang="en-US" altLang="en-US">
                <a:ea typeface="ＭＳ Ｐゴシック" charset="-128"/>
              </a:rPr>
              <a:t>Cache Parameters vs. Miss/Hit Rate</a:t>
            </a:r>
          </a:p>
        </p:txBody>
      </p:sp>
      <p:sp>
        <p:nvSpPr>
          <p:cNvPr id="236546" name="Content Placeholder 2"/>
          <p:cNvSpPr>
            <a:spLocks noGrp="1"/>
          </p:cNvSpPr>
          <p:nvPr>
            <p:ph idx="1"/>
          </p:nvPr>
        </p:nvSpPr>
        <p:spPr>
          <a:xfrm>
            <a:off x="266700" y="1527175"/>
            <a:ext cx="8610600" cy="5194300"/>
          </a:xfrm>
        </p:spPr>
        <p:txBody>
          <a:bodyPr/>
          <a:lstStyle/>
          <a:p>
            <a:r>
              <a:rPr lang="en-US" altLang="en-US" dirty="0">
                <a:ea typeface="ＭＳ Ｐゴシック" charset="-128"/>
              </a:rPr>
              <a:t>Cache size</a:t>
            </a:r>
          </a:p>
          <a:p>
            <a:r>
              <a:rPr lang="en-US" altLang="en-US" dirty="0">
                <a:ea typeface="ＭＳ Ｐゴシック" charset="-128"/>
              </a:rPr>
              <a:t>Block size</a:t>
            </a:r>
          </a:p>
          <a:p>
            <a:r>
              <a:rPr lang="en-US" altLang="en-US" dirty="0">
                <a:ea typeface="ＭＳ Ｐゴシック" charset="-128"/>
              </a:rPr>
              <a:t>Associativity</a:t>
            </a:r>
          </a:p>
          <a:p>
            <a:endParaRPr lang="en-US" altLang="en-US" dirty="0">
              <a:ea typeface="ＭＳ Ｐゴシック" charset="-128"/>
            </a:endParaRPr>
          </a:p>
          <a:p>
            <a:r>
              <a:rPr lang="en-US" altLang="en-US" dirty="0">
                <a:ea typeface="ＭＳ Ｐゴシック" charset="-128"/>
              </a:rPr>
              <a:t>Replacement policy</a:t>
            </a:r>
          </a:p>
          <a:p>
            <a:r>
              <a:rPr lang="en-US" altLang="en-US" dirty="0">
                <a:ea typeface="ＭＳ Ｐゴシック" charset="-128"/>
              </a:rPr>
              <a:t>Insertion/Placement policy</a:t>
            </a:r>
          </a:p>
        </p:txBody>
      </p:sp>
      <p:sp>
        <p:nvSpPr>
          <p:cNvPr id="2365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CE7DF092-64AA-6F44-A8BB-9DDC1226C64D}" type="slidenum">
              <a:rPr lang="en-US" altLang="en-US" sz="1600">
                <a:solidFill>
                  <a:srgbClr val="000000"/>
                </a:solidFill>
                <a:latin typeface="Garamond" charset="0"/>
              </a:rPr>
              <a:pPr eaLnBrk="1" hangingPunct="1">
                <a:spcBef>
                  <a:spcPct val="0"/>
                </a:spcBef>
                <a:buClrTx/>
                <a:buSzTx/>
                <a:buFontTx/>
                <a:buNone/>
              </a:pPr>
              <a:t>58</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450766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Title 1"/>
          <p:cNvSpPr>
            <a:spLocks noGrp="1"/>
          </p:cNvSpPr>
          <p:nvPr>
            <p:ph type="title"/>
          </p:nvPr>
        </p:nvSpPr>
        <p:spPr>
          <a:xfrm>
            <a:off x="419100" y="-24493"/>
            <a:ext cx="8229600" cy="1143000"/>
          </a:xfrm>
        </p:spPr>
        <p:txBody>
          <a:bodyPr/>
          <a:lstStyle/>
          <a:p>
            <a:r>
              <a:rPr lang="en-US" altLang="en-US" dirty="0">
                <a:ea typeface="ＭＳ Ｐゴシック" charset="-128"/>
              </a:rPr>
              <a:t>Cache Size</a:t>
            </a:r>
          </a:p>
        </p:txBody>
      </p:sp>
      <p:sp>
        <p:nvSpPr>
          <p:cNvPr id="14339" name="Content Placeholder 2"/>
          <p:cNvSpPr>
            <a:spLocks noGrp="1"/>
          </p:cNvSpPr>
          <p:nvPr>
            <p:ph idx="1"/>
          </p:nvPr>
        </p:nvSpPr>
        <p:spPr>
          <a:xfrm>
            <a:off x="76200" y="996950"/>
            <a:ext cx="8610600" cy="5194300"/>
          </a:xfrm>
        </p:spPr>
        <p:txBody>
          <a:bodyPr>
            <a:normAutofit fontScale="85000" lnSpcReduction="20000"/>
          </a:bodyPr>
          <a:lstStyle/>
          <a:p>
            <a:r>
              <a:rPr lang="en-US" altLang="en-US" dirty="0">
                <a:ea typeface="ＭＳ Ｐゴシック" charset="-128"/>
              </a:rPr>
              <a:t>Cache size: total data (not including tag) capacity</a:t>
            </a:r>
          </a:p>
          <a:p>
            <a:pPr lvl="1"/>
            <a:r>
              <a:rPr lang="en-US" altLang="en-US" dirty="0">
                <a:ea typeface="ＭＳ Ｐゴシック" charset="-128"/>
              </a:rPr>
              <a:t> bigger can exploit temporal locality better</a:t>
            </a:r>
          </a:p>
          <a:p>
            <a:pPr lvl="1"/>
            <a:r>
              <a:rPr lang="en-US" altLang="en-US" dirty="0">
                <a:ea typeface="ＭＳ Ｐゴシック" charset="-128"/>
              </a:rPr>
              <a:t> not ALWAYS better</a:t>
            </a:r>
          </a:p>
          <a:p>
            <a:r>
              <a:rPr lang="en-US" altLang="en-US" dirty="0">
                <a:ea typeface="ＭＳ Ｐゴシック" charset="-128"/>
              </a:rPr>
              <a:t>Too large a cache adversely affects hit and miss latency</a:t>
            </a:r>
          </a:p>
          <a:p>
            <a:pPr lvl="1"/>
            <a:r>
              <a:rPr lang="en-US" altLang="en-US" dirty="0">
                <a:ea typeface="ＭＳ Ｐゴシック" charset="-128"/>
              </a:rPr>
              <a:t> smaller is faster =&gt; bigger is slower</a:t>
            </a:r>
          </a:p>
          <a:p>
            <a:pPr lvl="1"/>
            <a:r>
              <a:rPr lang="en-US" altLang="en-US" dirty="0">
                <a:ea typeface="ＭＳ Ｐゴシック" charset="-128"/>
              </a:rPr>
              <a:t> access time may degrade critical path</a:t>
            </a:r>
          </a:p>
          <a:p>
            <a:r>
              <a:rPr lang="en-US" altLang="en-US" dirty="0">
                <a:ea typeface="ＭＳ Ｐゴシック" charset="-128"/>
              </a:rPr>
              <a:t>Too small a cache</a:t>
            </a:r>
          </a:p>
          <a:p>
            <a:pPr lvl="1"/>
            <a:r>
              <a:rPr lang="en-US" altLang="en-US" dirty="0">
                <a:ea typeface="ＭＳ Ｐゴシック" charset="-128"/>
              </a:rPr>
              <a:t> </a:t>
            </a:r>
            <a:r>
              <a:rPr lang="en-US" altLang="en-US" dirty="0" err="1">
                <a:ea typeface="ＭＳ Ｐゴシック" charset="-128"/>
              </a:rPr>
              <a:t>doesn</a:t>
            </a:r>
            <a:r>
              <a:rPr lang="ja-JP" altLang="en-US" dirty="0">
                <a:ea typeface="ＭＳ Ｐゴシック" charset="-128"/>
              </a:rPr>
              <a:t>’</a:t>
            </a:r>
            <a:r>
              <a:rPr lang="en-US" altLang="ja-JP" dirty="0">
                <a:ea typeface="ＭＳ Ｐゴシック" charset="-128"/>
              </a:rPr>
              <a:t>t exploit temporal locality well</a:t>
            </a:r>
          </a:p>
          <a:p>
            <a:pPr lvl="1"/>
            <a:r>
              <a:rPr lang="en-US" altLang="en-US" dirty="0">
                <a:ea typeface="ＭＳ Ｐゴシック" charset="-128"/>
              </a:rPr>
              <a:t> useful data replaced often</a:t>
            </a:r>
          </a:p>
          <a:p>
            <a:pPr lvl="1"/>
            <a:endParaRPr lang="en-US" altLang="en-US" dirty="0">
              <a:ea typeface="ＭＳ Ｐゴシック" charset="-128"/>
            </a:endParaRPr>
          </a:p>
          <a:p>
            <a:r>
              <a:rPr lang="en-US" altLang="en-US" dirty="0">
                <a:solidFill>
                  <a:srgbClr val="0000FF"/>
                </a:solidFill>
                <a:ea typeface="ＭＳ Ｐゴシック" charset="-128"/>
              </a:rPr>
              <a:t>Working set</a:t>
            </a:r>
            <a:r>
              <a:rPr lang="en-US" altLang="en-US" dirty="0">
                <a:ea typeface="ＭＳ Ｐゴシック" charset="-128"/>
              </a:rPr>
              <a:t>: the whole set of data                                                    the executing application references </a:t>
            </a:r>
          </a:p>
          <a:p>
            <a:pPr lvl="1"/>
            <a:r>
              <a:rPr lang="en-US" altLang="en-US" dirty="0">
                <a:ea typeface="ＭＳ Ｐゴシック" charset="-128"/>
              </a:rPr>
              <a:t>Within a time interval </a:t>
            </a:r>
          </a:p>
          <a:p>
            <a:endParaRPr lang="en-US" altLang="en-US" dirty="0">
              <a:ea typeface="ＭＳ Ｐゴシック" charset="-128"/>
            </a:endParaRPr>
          </a:p>
        </p:txBody>
      </p:sp>
      <p:sp>
        <p:nvSpPr>
          <p:cNvPr id="2375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867FEFD5-2E7E-4741-B216-3E593C0E0229}" type="slidenum">
              <a:rPr lang="en-US" altLang="en-US" sz="1600">
                <a:solidFill>
                  <a:srgbClr val="000000"/>
                </a:solidFill>
                <a:latin typeface="Garamond" charset="0"/>
              </a:rPr>
              <a:pPr eaLnBrk="1" hangingPunct="1">
                <a:spcBef>
                  <a:spcPct val="0"/>
                </a:spcBef>
                <a:buClrTx/>
                <a:buSzTx/>
                <a:buFontTx/>
                <a:buNone/>
              </a:pPr>
              <a:t>59</a:t>
            </a:fld>
            <a:endParaRPr lang="en-US" altLang="en-US" sz="1600">
              <a:solidFill>
                <a:srgbClr val="000000"/>
              </a:solidFill>
              <a:latin typeface="Garamond" charset="0"/>
            </a:endParaRPr>
          </a:p>
        </p:txBody>
      </p:sp>
      <p:sp>
        <p:nvSpPr>
          <p:cNvPr id="237572" name="Freeform 4"/>
          <p:cNvSpPr>
            <a:spLocks/>
          </p:cNvSpPr>
          <p:nvPr/>
        </p:nvSpPr>
        <p:spPr bwMode="auto">
          <a:xfrm>
            <a:off x="5791200" y="3505200"/>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573" name="Text Box 5"/>
          <p:cNvSpPr txBox="1">
            <a:spLocks noChangeArrowheads="1"/>
          </p:cNvSpPr>
          <p:nvPr/>
        </p:nvSpPr>
        <p:spPr bwMode="auto">
          <a:xfrm>
            <a:off x="5764213" y="32766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hit rate</a:t>
            </a:r>
          </a:p>
        </p:txBody>
      </p:sp>
      <p:sp>
        <p:nvSpPr>
          <p:cNvPr id="237574" name="Text Box 6"/>
          <p:cNvSpPr txBox="1">
            <a:spLocks noChangeArrowheads="1"/>
          </p:cNvSpPr>
          <p:nvPr/>
        </p:nvSpPr>
        <p:spPr bwMode="auto">
          <a:xfrm>
            <a:off x="7869238" y="5821363"/>
            <a:ext cx="1274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cache size</a:t>
            </a:r>
          </a:p>
        </p:txBody>
      </p:sp>
      <p:sp>
        <p:nvSpPr>
          <p:cNvPr id="237575" name="Line 8"/>
          <p:cNvSpPr>
            <a:spLocks noChangeShapeType="1"/>
          </p:cNvSpPr>
          <p:nvPr/>
        </p:nvSpPr>
        <p:spPr bwMode="auto">
          <a:xfrm>
            <a:off x="7010400" y="3124200"/>
            <a:ext cx="0" cy="2667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7576" name="Oval 9"/>
          <p:cNvSpPr>
            <a:spLocks noChangeArrowheads="1"/>
          </p:cNvSpPr>
          <p:nvPr/>
        </p:nvSpPr>
        <p:spPr bwMode="auto">
          <a:xfrm>
            <a:off x="6934200" y="5715000"/>
            <a:ext cx="152400" cy="1524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7577" name="Text Box 10"/>
          <p:cNvSpPr txBox="1">
            <a:spLocks noChangeArrowheads="1"/>
          </p:cNvSpPr>
          <p:nvPr/>
        </p:nvSpPr>
        <p:spPr bwMode="auto">
          <a:xfrm>
            <a:off x="7620000" y="4364038"/>
            <a:ext cx="1347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ja-JP" altLang="en-US" sz="1600">
                <a:solidFill>
                  <a:srgbClr val="FF0000"/>
                </a:solidFill>
                <a:latin typeface="Arial" charset="0"/>
              </a:rPr>
              <a:t>“</a:t>
            </a:r>
            <a:r>
              <a:rPr lang="en-US" altLang="ja-JP" sz="1600">
                <a:solidFill>
                  <a:srgbClr val="FF0000"/>
                </a:solidFill>
                <a:latin typeface="Arial" charset="0"/>
              </a:rPr>
              <a:t>working set</a:t>
            </a:r>
            <a:r>
              <a:rPr lang="ja-JP" altLang="en-US" sz="1600">
                <a:solidFill>
                  <a:srgbClr val="FF0000"/>
                </a:solidFill>
                <a:latin typeface="Arial" charset="0"/>
              </a:rPr>
              <a:t>”</a:t>
            </a:r>
            <a:endParaRPr lang="en-US" altLang="ja-JP" sz="1600">
              <a:solidFill>
                <a:srgbClr val="FF0000"/>
              </a:solidFill>
              <a:latin typeface="Arial" charset="0"/>
            </a:endParaRPr>
          </a:p>
          <a:p>
            <a:pPr algn="ctr" eaLnBrk="1" hangingPunct="1">
              <a:spcBef>
                <a:spcPct val="0"/>
              </a:spcBef>
              <a:buClrTx/>
              <a:buSzTx/>
              <a:buFontTx/>
              <a:buNone/>
            </a:pPr>
            <a:r>
              <a:rPr lang="en-US" altLang="en-US" sz="1600">
                <a:solidFill>
                  <a:srgbClr val="FF0000"/>
                </a:solidFill>
                <a:latin typeface="Arial" charset="0"/>
              </a:rPr>
              <a:t> size</a:t>
            </a:r>
          </a:p>
        </p:txBody>
      </p:sp>
      <p:sp>
        <p:nvSpPr>
          <p:cNvPr id="237578" name="Freeform 11"/>
          <p:cNvSpPr>
            <a:spLocks/>
          </p:cNvSpPr>
          <p:nvPr/>
        </p:nvSpPr>
        <p:spPr bwMode="auto">
          <a:xfrm>
            <a:off x="7086600" y="4711700"/>
            <a:ext cx="990600" cy="1003300"/>
          </a:xfrm>
          <a:custGeom>
            <a:avLst/>
            <a:gdLst>
              <a:gd name="T0" fmla="*/ 2147483646 w 624"/>
              <a:gd name="T1" fmla="*/ 2147483646 h 632"/>
              <a:gd name="T2" fmla="*/ 2147483646 w 624"/>
              <a:gd name="T3" fmla="*/ 2147483646 h 632"/>
              <a:gd name="T4" fmla="*/ 2147483646 w 624"/>
              <a:gd name="T5" fmla="*/ 2147483646 h 632"/>
              <a:gd name="T6" fmla="*/ 0 w 624"/>
              <a:gd name="T7" fmla="*/ 2147483646 h 632"/>
              <a:gd name="T8" fmla="*/ 0 60000 65536"/>
              <a:gd name="T9" fmla="*/ 0 60000 65536"/>
              <a:gd name="T10" fmla="*/ 0 60000 65536"/>
              <a:gd name="T11" fmla="*/ 0 60000 65536"/>
              <a:gd name="T12" fmla="*/ 0 w 624"/>
              <a:gd name="T13" fmla="*/ 0 h 632"/>
              <a:gd name="T14" fmla="*/ 624 w 624"/>
              <a:gd name="T15" fmla="*/ 632 h 632"/>
            </a:gdLst>
            <a:ahLst/>
            <a:cxnLst>
              <a:cxn ang="T8">
                <a:pos x="T0" y="T1"/>
              </a:cxn>
              <a:cxn ang="T9">
                <a:pos x="T2" y="T3"/>
              </a:cxn>
              <a:cxn ang="T10">
                <a:pos x="T4" y="T5"/>
              </a:cxn>
              <a:cxn ang="T11">
                <a:pos x="T6" y="T7"/>
              </a:cxn>
            </a:cxnLst>
            <a:rect l="T12" t="T13" r="T14" b="T15"/>
            <a:pathLst>
              <a:path w="624" h="632">
                <a:moveTo>
                  <a:pt x="624" y="8"/>
                </a:moveTo>
                <a:cubicBezTo>
                  <a:pt x="484" y="4"/>
                  <a:pt x="344" y="0"/>
                  <a:pt x="288" y="56"/>
                </a:cubicBezTo>
                <a:cubicBezTo>
                  <a:pt x="232" y="112"/>
                  <a:pt x="336" y="248"/>
                  <a:pt x="288" y="344"/>
                </a:cubicBezTo>
                <a:cubicBezTo>
                  <a:pt x="240" y="440"/>
                  <a:pt x="120" y="536"/>
                  <a:pt x="0" y="632"/>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579" name="Freeform 7"/>
          <p:cNvSpPr>
            <a:spLocks/>
          </p:cNvSpPr>
          <p:nvPr/>
        </p:nvSpPr>
        <p:spPr bwMode="auto">
          <a:xfrm>
            <a:off x="5791200" y="3505200"/>
            <a:ext cx="2895600" cy="2286000"/>
          </a:xfrm>
          <a:custGeom>
            <a:avLst/>
            <a:gdLst>
              <a:gd name="T0" fmla="*/ 0 w 1824"/>
              <a:gd name="T1" fmla="*/ 2147483646 h 1440"/>
              <a:gd name="T2" fmla="*/ 2147483646 w 1824"/>
              <a:gd name="T3" fmla="*/ 2147483646 h 1440"/>
              <a:gd name="T4" fmla="*/ 2147483646 w 1824"/>
              <a:gd name="T5" fmla="*/ 2147483646 h 1440"/>
              <a:gd name="T6" fmla="*/ 2147483646 w 1824"/>
              <a:gd name="T7" fmla="*/ 2147483646 h 1440"/>
              <a:gd name="T8" fmla="*/ 2147483646 w 1824"/>
              <a:gd name="T9" fmla="*/ 0 h 1440"/>
              <a:gd name="T10" fmla="*/ 0 60000 65536"/>
              <a:gd name="T11" fmla="*/ 0 60000 65536"/>
              <a:gd name="T12" fmla="*/ 0 60000 65536"/>
              <a:gd name="T13" fmla="*/ 0 60000 65536"/>
              <a:gd name="T14" fmla="*/ 0 60000 65536"/>
              <a:gd name="T15" fmla="*/ 0 w 1824"/>
              <a:gd name="T16" fmla="*/ 0 h 1440"/>
              <a:gd name="T17" fmla="*/ 1824 w 1824"/>
              <a:gd name="T18" fmla="*/ 1440 h 1440"/>
            </a:gdLst>
            <a:ahLst/>
            <a:cxnLst>
              <a:cxn ang="T10">
                <a:pos x="T0" y="T1"/>
              </a:cxn>
              <a:cxn ang="T11">
                <a:pos x="T2" y="T3"/>
              </a:cxn>
              <a:cxn ang="T12">
                <a:pos x="T4" y="T5"/>
              </a:cxn>
              <a:cxn ang="T13">
                <a:pos x="T6" y="T7"/>
              </a:cxn>
              <a:cxn ang="T14">
                <a:pos x="T8" y="T9"/>
              </a:cxn>
            </a:cxnLst>
            <a:rect l="T15" t="T16" r="T17" b="T18"/>
            <a:pathLst>
              <a:path w="1824" h="1440">
                <a:moveTo>
                  <a:pt x="0" y="1440"/>
                </a:moveTo>
                <a:cubicBezTo>
                  <a:pt x="36" y="1220"/>
                  <a:pt x="72" y="1000"/>
                  <a:pt x="144" y="816"/>
                </a:cubicBezTo>
                <a:cubicBezTo>
                  <a:pt x="216" y="632"/>
                  <a:pt x="318" y="457"/>
                  <a:pt x="432" y="336"/>
                </a:cubicBezTo>
                <a:cubicBezTo>
                  <a:pt x="546" y="215"/>
                  <a:pt x="597" y="146"/>
                  <a:pt x="829" y="90"/>
                </a:cubicBezTo>
                <a:cubicBezTo>
                  <a:pt x="1061" y="34"/>
                  <a:pt x="1617" y="19"/>
                  <a:pt x="18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872113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a:extLst>
              <a:ext uri="{FF2B5EF4-FFF2-40B4-BE49-F238E27FC236}">
                <a16:creationId xmlns:a16="http://schemas.microsoft.com/office/drawing/2014/main" id="{5108D9D4-443C-4432-82C6-71D30474A65A}"/>
              </a:ext>
            </a:extLst>
          </p:cNvPr>
          <p:cNvSpPr>
            <a:spLocks noGrp="1"/>
          </p:cNvSpPr>
          <p:nvPr>
            <p:ph type="title"/>
          </p:nvPr>
        </p:nvSpPr>
        <p:spPr/>
        <p:txBody>
          <a:bodyPr/>
          <a:lstStyle/>
          <a:p>
            <a:r>
              <a:rPr lang="en-US" altLang="en-US">
                <a:ea typeface="ＭＳ Ｐゴシック" panose="020B0600070205080204" pitchFamily="34" charset="-128"/>
              </a:rPr>
              <a:t>(Physical) Memory System</a:t>
            </a:r>
          </a:p>
        </p:txBody>
      </p:sp>
      <p:sp>
        <p:nvSpPr>
          <p:cNvPr id="3" name="Content Placeholder 2">
            <a:extLst>
              <a:ext uri="{FF2B5EF4-FFF2-40B4-BE49-F238E27FC236}">
                <a16:creationId xmlns:a16="http://schemas.microsoft.com/office/drawing/2014/main" id="{ACBB856B-1525-483A-AF92-53686BD94BE9}"/>
              </a:ext>
            </a:extLst>
          </p:cNvPr>
          <p:cNvSpPr>
            <a:spLocks noGrp="1"/>
          </p:cNvSpPr>
          <p:nvPr>
            <p:ph idx="1"/>
          </p:nvPr>
        </p:nvSpPr>
        <p:spPr>
          <a:xfrm>
            <a:off x="266700" y="1344612"/>
            <a:ext cx="8610600" cy="5194300"/>
          </a:xfrm>
        </p:spPr>
        <p:txBody>
          <a:bodyPr>
            <a:normAutofit fontScale="92500" lnSpcReduction="10000"/>
          </a:bodyPr>
          <a:lstStyle/>
          <a:p>
            <a:r>
              <a:rPr lang="en-US" altLang="en-US" dirty="0">
                <a:ea typeface="ＭＳ Ｐゴシック" panose="020B0600070205080204" pitchFamily="34" charset="-128"/>
              </a:rPr>
              <a:t>You need a larger level of storage to manage a small amount of physical memory automatically</a:t>
            </a:r>
          </a:p>
          <a:p>
            <a:pPr marL="342900" lvl="1" indent="0">
              <a:buFont typeface="Wingdings" panose="05000000000000000000" pitchFamily="2" charset="2"/>
              <a:buNone/>
            </a:pPr>
            <a:r>
              <a:rPr lang="en-US" altLang="en-US" dirty="0">
                <a:ea typeface="ＭＳ Ｐゴシック" panose="020B0600070205080204" pitchFamily="34" charset="-128"/>
                <a:sym typeface="Wingdings" panose="05000000000000000000" pitchFamily="2" charset="2"/>
              </a:rPr>
              <a:t> Physical memory has a backing store: disk</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We will first start with the physical memory system</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For now, ignore the virtual </a:t>
            </a:r>
            <a:r>
              <a:rPr lang="en-US" altLang="en-US" dirty="0">
                <a:ea typeface="ＭＳ Ｐゴシック" panose="020B0600070205080204" pitchFamily="34" charset="-128"/>
                <a:sym typeface="Wingdings" panose="05000000000000000000" pitchFamily="2" charset="2"/>
              </a:rPr>
              <a:t> physical </a:t>
            </a:r>
            <a:r>
              <a:rPr lang="en-US" altLang="en-US" dirty="0">
                <a:ea typeface="ＭＳ Ｐゴシック" panose="020B0600070205080204" pitchFamily="34" charset="-128"/>
              </a:rPr>
              <a:t>indirection</a:t>
            </a:r>
          </a:p>
          <a:p>
            <a:pPr marL="342900" lvl="1" indent="0"/>
            <a:endParaRPr lang="en-US" altLang="en-US" dirty="0">
              <a:ea typeface="ＭＳ Ｐゴシック" panose="020B0600070205080204" pitchFamily="34" charset="-128"/>
            </a:endParaRPr>
          </a:p>
          <a:p>
            <a:r>
              <a:rPr lang="en-US" altLang="en-US" dirty="0">
                <a:ea typeface="ＭＳ Ｐゴシック" panose="020B0600070205080204" pitchFamily="34" charset="-128"/>
              </a:rPr>
              <a:t>We will get back to it when the needs of virtual memory start complicating the design of physical memory…</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65891" name="Slide Number Placeholder 3">
            <a:extLst>
              <a:ext uri="{FF2B5EF4-FFF2-40B4-BE49-F238E27FC236}">
                <a16:creationId xmlns:a16="http://schemas.microsoft.com/office/drawing/2014/main" id="{A45C267F-EB8E-4373-AD50-65216DDAC37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A5C23A44-EE76-424D-BC30-7793D44EFAFE}" type="slidenum">
              <a:rPr lang="en-US" altLang="en-US" sz="1600">
                <a:solidFill>
                  <a:srgbClr val="000000"/>
                </a:solidFill>
                <a:latin typeface="Garamond" panose="02020404030301010803" pitchFamily="18" charset="0"/>
              </a:rPr>
              <a:pPr eaLnBrk="1" hangingPunct="1">
                <a:spcBef>
                  <a:spcPct val="0"/>
                </a:spcBef>
                <a:buClrTx/>
                <a:buSzTx/>
                <a:buFontTx/>
                <a:buNone/>
              </a:pPr>
              <a:t>6</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721908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Title 1"/>
          <p:cNvSpPr>
            <a:spLocks noGrp="1"/>
          </p:cNvSpPr>
          <p:nvPr>
            <p:ph type="title"/>
          </p:nvPr>
        </p:nvSpPr>
        <p:spPr>
          <a:xfrm>
            <a:off x="457200" y="-90487"/>
            <a:ext cx="8229600" cy="1143000"/>
          </a:xfrm>
        </p:spPr>
        <p:txBody>
          <a:bodyPr/>
          <a:lstStyle/>
          <a:p>
            <a:r>
              <a:rPr lang="en-US" altLang="en-US" dirty="0">
                <a:ea typeface="ＭＳ Ｐゴシック" charset="-128"/>
              </a:rPr>
              <a:t>Block Size</a:t>
            </a:r>
          </a:p>
        </p:txBody>
      </p:sp>
      <p:sp>
        <p:nvSpPr>
          <p:cNvPr id="3" name="Content Placeholder 2"/>
          <p:cNvSpPr>
            <a:spLocks noGrp="1"/>
          </p:cNvSpPr>
          <p:nvPr>
            <p:ph idx="1"/>
          </p:nvPr>
        </p:nvSpPr>
        <p:spPr>
          <a:xfrm>
            <a:off x="228600" y="901700"/>
            <a:ext cx="8915400" cy="5194300"/>
          </a:xfrm>
        </p:spPr>
        <p:txBody>
          <a:bodyPr>
            <a:normAutofit fontScale="85000" lnSpcReduction="20000"/>
          </a:bodyPr>
          <a:lstStyle/>
          <a:p>
            <a:r>
              <a:rPr lang="en-US" altLang="en-US" dirty="0">
                <a:ea typeface="ＭＳ Ｐゴシック" charset="-128"/>
              </a:rPr>
              <a:t>Block size is the data that is associated with an address tag </a:t>
            </a:r>
          </a:p>
          <a:p>
            <a:pPr lvl="1"/>
            <a:r>
              <a:rPr lang="en-US" altLang="en-US" dirty="0">
                <a:ea typeface="ＭＳ Ｐゴシック" charset="-128"/>
              </a:rPr>
              <a:t> not necessarily the unit of transfer between hierarchies</a:t>
            </a:r>
          </a:p>
          <a:p>
            <a:pPr lvl="2"/>
            <a:r>
              <a:rPr lang="en-US" altLang="en-US" dirty="0">
                <a:solidFill>
                  <a:srgbClr val="0000FF"/>
                </a:solidFill>
                <a:ea typeface="ＭＳ Ｐゴシック" charset="-128"/>
              </a:rPr>
              <a:t>Sub-blocking: A block divided into multiple pieces (each with V bit)</a:t>
            </a:r>
          </a:p>
          <a:p>
            <a:pPr lvl="3"/>
            <a:r>
              <a:rPr lang="en-US" altLang="en-US" dirty="0">
                <a:solidFill>
                  <a:srgbClr val="0000FF"/>
                </a:solidFill>
                <a:ea typeface="ＭＳ Ｐゴシック" charset="-128"/>
              </a:rPr>
              <a:t>Can improve </a:t>
            </a:r>
            <a:r>
              <a:rPr lang="ja-JP" altLang="en-US" dirty="0">
                <a:solidFill>
                  <a:srgbClr val="0000FF"/>
                </a:solidFill>
                <a:ea typeface="ＭＳ Ｐゴシック" charset="-128"/>
              </a:rPr>
              <a:t>“</a:t>
            </a:r>
            <a:r>
              <a:rPr lang="en-US" altLang="ja-JP" dirty="0">
                <a:solidFill>
                  <a:srgbClr val="0000FF"/>
                </a:solidFill>
                <a:ea typeface="ＭＳ Ｐゴシック" charset="-128"/>
              </a:rPr>
              <a:t>write</a:t>
            </a:r>
            <a:r>
              <a:rPr lang="ja-JP" altLang="en-US" dirty="0">
                <a:solidFill>
                  <a:srgbClr val="0000FF"/>
                </a:solidFill>
                <a:ea typeface="ＭＳ Ｐゴシック" charset="-128"/>
              </a:rPr>
              <a:t>”</a:t>
            </a:r>
            <a:r>
              <a:rPr lang="en-US" altLang="ja-JP" dirty="0">
                <a:solidFill>
                  <a:srgbClr val="0000FF"/>
                </a:solidFill>
                <a:ea typeface="ＭＳ Ｐゴシック" charset="-128"/>
              </a:rPr>
              <a:t> performance</a:t>
            </a:r>
          </a:p>
          <a:p>
            <a:endParaRPr lang="en-US" altLang="en-US" sz="2000" dirty="0">
              <a:ea typeface="ＭＳ Ｐゴシック" charset="-128"/>
            </a:endParaRPr>
          </a:p>
          <a:p>
            <a:r>
              <a:rPr lang="en-US" altLang="en-US" dirty="0">
                <a:ea typeface="ＭＳ Ｐゴシック" charset="-128"/>
              </a:rPr>
              <a:t>Too small blocks</a:t>
            </a:r>
          </a:p>
          <a:p>
            <a:pPr lvl="1"/>
            <a:r>
              <a:rPr lang="en-US" altLang="en-US" dirty="0">
                <a:ea typeface="ＭＳ Ｐゴシック" charset="-128"/>
              </a:rPr>
              <a:t> don’t exploit spatial locality well</a:t>
            </a:r>
          </a:p>
          <a:p>
            <a:pPr lvl="1"/>
            <a:r>
              <a:rPr lang="en-US" altLang="en-US" dirty="0">
                <a:ea typeface="ＭＳ Ｐゴシック" charset="-128"/>
              </a:rPr>
              <a:t> have larger tag overhead</a:t>
            </a:r>
          </a:p>
          <a:p>
            <a:endParaRPr lang="en-US" altLang="en-US" sz="2000" dirty="0">
              <a:ea typeface="ＭＳ Ｐゴシック" charset="-128"/>
            </a:endParaRPr>
          </a:p>
          <a:p>
            <a:r>
              <a:rPr lang="en-US" altLang="en-US" dirty="0">
                <a:ea typeface="ＭＳ Ｐゴシック" charset="-128"/>
              </a:rPr>
              <a:t>Too large blocks</a:t>
            </a:r>
          </a:p>
          <a:p>
            <a:pPr lvl="1"/>
            <a:r>
              <a:rPr lang="en-US" altLang="en-US" dirty="0">
                <a:ea typeface="ＭＳ Ｐゴシック" charset="-128"/>
              </a:rPr>
              <a:t>too few total # of blocks </a:t>
            </a:r>
            <a:r>
              <a:rPr lang="en-US" altLang="en-US" dirty="0">
                <a:ea typeface="ＭＳ Ｐゴシック" charset="-128"/>
                <a:sym typeface="Wingdings" charset="2"/>
              </a:rPr>
              <a:t> less</a:t>
            </a:r>
          </a:p>
          <a:p>
            <a:pPr lvl="2">
              <a:buFont typeface="Wingdings" charset="2"/>
              <a:buNone/>
            </a:pPr>
            <a:r>
              <a:rPr lang="en-US" altLang="en-US" sz="2200" dirty="0">
                <a:ea typeface="ＭＳ Ｐゴシック" charset="-128"/>
                <a:sym typeface="Wingdings" charset="2"/>
              </a:rPr>
              <a:t>temporal locality exploitation</a:t>
            </a:r>
          </a:p>
          <a:p>
            <a:pPr lvl="1"/>
            <a:r>
              <a:rPr lang="en-US" altLang="en-US" dirty="0">
                <a:ea typeface="ＭＳ Ｐゴシック" charset="-128"/>
                <a:sym typeface="Wingdings" charset="2"/>
              </a:rPr>
              <a:t>waste of cache space and </a:t>
            </a:r>
          </a:p>
          <a:p>
            <a:pPr marL="457200" lvl="1" indent="0">
              <a:buNone/>
            </a:pPr>
            <a:r>
              <a:rPr lang="en-US" altLang="en-US" dirty="0">
                <a:ea typeface="ＭＳ Ｐゴシック" charset="-128"/>
                <a:sym typeface="Wingdings" charset="2"/>
              </a:rPr>
              <a:t>bandwidth/energy:</a:t>
            </a:r>
          </a:p>
          <a:p>
            <a:pPr lvl="1">
              <a:buFont typeface="Wingdings" charset="2"/>
              <a:buNone/>
            </a:pPr>
            <a:r>
              <a:rPr lang="en-US" altLang="en-US" dirty="0">
                <a:ea typeface="ＭＳ Ｐゴシック" charset="-128"/>
                <a:sym typeface="Wingdings" charset="2"/>
              </a:rPr>
              <a:t>    if spatial locality is not high</a:t>
            </a:r>
            <a:endParaRPr lang="en-US" altLang="en-US" dirty="0">
              <a:ea typeface="ＭＳ Ｐゴシック" charset="-128"/>
            </a:endParaRPr>
          </a:p>
        </p:txBody>
      </p:sp>
      <p:sp>
        <p:nvSpPr>
          <p:cNvPr id="2385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B5E809E6-6957-2946-94FB-B84843B6CDB7}" type="slidenum">
              <a:rPr lang="en-US" altLang="en-US" sz="1600">
                <a:solidFill>
                  <a:srgbClr val="000000"/>
                </a:solidFill>
                <a:latin typeface="Garamond" charset="0"/>
              </a:rPr>
              <a:pPr eaLnBrk="1" hangingPunct="1">
                <a:spcBef>
                  <a:spcPct val="0"/>
                </a:spcBef>
                <a:buClrTx/>
                <a:buSzTx/>
                <a:buFontTx/>
                <a:buNone/>
              </a:pPr>
              <a:t>60</a:t>
            </a:fld>
            <a:endParaRPr lang="en-US" altLang="en-US" sz="1600">
              <a:solidFill>
                <a:srgbClr val="000000"/>
              </a:solidFill>
              <a:latin typeface="Garamond" charset="0"/>
            </a:endParaRPr>
          </a:p>
        </p:txBody>
      </p:sp>
      <p:sp>
        <p:nvSpPr>
          <p:cNvPr id="238596" name="Freeform 4"/>
          <p:cNvSpPr>
            <a:spLocks/>
          </p:cNvSpPr>
          <p:nvPr/>
        </p:nvSpPr>
        <p:spPr bwMode="auto">
          <a:xfrm>
            <a:off x="5659438" y="3228975"/>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8597" name="Text Box 5"/>
          <p:cNvSpPr txBox="1">
            <a:spLocks noChangeArrowheads="1"/>
          </p:cNvSpPr>
          <p:nvPr/>
        </p:nvSpPr>
        <p:spPr bwMode="auto">
          <a:xfrm>
            <a:off x="5075238" y="278765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hit rate</a:t>
            </a:r>
          </a:p>
        </p:txBody>
      </p:sp>
      <p:sp>
        <p:nvSpPr>
          <p:cNvPr id="238598" name="Text Box 6"/>
          <p:cNvSpPr txBox="1">
            <a:spLocks noChangeArrowheads="1"/>
          </p:cNvSpPr>
          <p:nvPr/>
        </p:nvSpPr>
        <p:spPr bwMode="auto">
          <a:xfrm>
            <a:off x="8347075" y="5514975"/>
            <a:ext cx="722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block</a:t>
            </a:r>
          </a:p>
          <a:p>
            <a:pPr algn="ctr" eaLnBrk="1" hangingPunct="1">
              <a:spcBef>
                <a:spcPct val="0"/>
              </a:spcBef>
              <a:buClrTx/>
              <a:buSzTx/>
              <a:buFontTx/>
              <a:buNone/>
            </a:pPr>
            <a:r>
              <a:rPr lang="en-US" altLang="en-US" sz="1800">
                <a:solidFill>
                  <a:srgbClr val="000000"/>
                </a:solidFill>
                <a:latin typeface="Arial" charset="0"/>
              </a:rPr>
              <a:t>size</a:t>
            </a:r>
          </a:p>
        </p:txBody>
      </p:sp>
      <p:sp>
        <p:nvSpPr>
          <p:cNvPr id="238599" name="Freeform 7"/>
          <p:cNvSpPr>
            <a:spLocks/>
          </p:cNvSpPr>
          <p:nvPr/>
        </p:nvSpPr>
        <p:spPr bwMode="auto">
          <a:xfrm>
            <a:off x="5659438" y="3244850"/>
            <a:ext cx="2863850" cy="2270125"/>
          </a:xfrm>
          <a:custGeom>
            <a:avLst/>
            <a:gdLst>
              <a:gd name="T0" fmla="*/ 0 w 1804"/>
              <a:gd name="T1" fmla="*/ 2147483646 h 1430"/>
              <a:gd name="T2" fmla="*/ 2147483646 w 1804"/>
              <a:gd name="T3" fmla="*/ 2147483646 h 1430"/>
              <a:gd name="T4" fmla="*/ 2147483646 w 1804"/>
              <a:gd name="T5" fmla="*/ 2147483646 h 1430"/>
              <a:gd name="T6" fmla="*/ 2147483646 w 1804"/>
              <a:gd name="T7" fmla="*/ 2147483646 h 1430"/>
              <a:gd name="T8" fmla="*/ 2147483646 w 1804"/>
              <a:gd name="T9" fmla="*/ 2147483646 h 1430"/>
              <a:gd name="T10" fmla="*/ 0 60000 65536"/>
              <a:gd name="T11" fmla="*/ 0 60000 65536"/>
              <a:gd name="T12" fmla="*/ 0 60000 65536"/>
              <a:gd name="T13" fmla="*/ 0 60000 65536"/>
              <a:gd name="T14" fmla="*/ 0 60000 65536"/>
              <a:gd name="T15" fmla="*/ 0 w 1804"/>
              <a:gd name="T16" fmla="*/ 0 h 1430"/>
              <a:gd name="T17" fmla="*/ 1804 w 1804"/>
              <a:gd name="T18" fmla="*/ 1430 h 1430"/>
            </a:gdLst>
            <a:ahLst/>
            <a:cxnLst>
              <a:cxn ang="T10">
                <a:pos x="T0" y="T1"/>
              </a:cxn>
              <a:cxn ang="T11">
                <a:pos x="T2" y="T3"/>
              </a:cxn>
              <a:cxn ang="T12">
                <a:pos x="T4" y="T5"/>
              </a:cxn>
              <a:cxn ang="T13">
                <a:pos x="T6" y="T7"/>
              </a:cxn>
              <a:cxn ang="T14">
                <a:pos x="T8" y="T9"/>
              </a:cxn>
            </a:cxnLst>
            <a:rect l="T15" t="T16" r="T17" b="T18"/>
            <a:pathLst>
              <a:path w="1804" h="1430">
                <a:moveTo>
                  <a:pt x="0" y="1430"/>
                </a:moveTo>
                <a:cubicBezTo>
                  <a:pt x="36" y="1210"/>
                  <a:pt x="52" y="1027"/>
                  <a:pt x="144" y="806"/>
                </a:cubicBezTo>
                <a:cubicBezTo>
                  <a:pt x="236" y="585"/>
                  <a:pt x="384" y="212"/>
                  <a:pt x="551" y="106"/>
                </a:cubicBezTo>
                <a:cubicBezTo>
                  <a:pt x="718" y="0"/>
                  <a:pt x="937" y="45"/>
                  <a:pt x="1146" y="169"/>
                </a:cubicBezTo>
                <a:cubicBezTo>
                  <a:pt x="1355" y="293"/>
                  <a:pt x="1667" y="710"/>
                  <a:pt x="1804" y="8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589325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Title 1"/>
          <p:cNvSpPr>
            <a:spLocks noGrp="1"/>
          </p:cNvSpPr>
          <p:nvPr>
            <p:ph type="title"/>
          </p:nvPr>
        </p:nvSpPr>
        <p:spPr>
          <a:xfrm>
            <a:off x="446087" y="-16329"/>
            <a:ext cx="8229600" cy="1143000"/>
          </a:xfrm>
        </p:spPr>
        <p:txBody>
          <a:bodyPr>
            <a:normAutofit fontScale="90000"/>
          </a:bodyPr>
          <a:lstStyle/>
          <a:p>
            <a:r>
              <a:rPr lang="en-US" altLang="en-US" dirty="0">
                <a:ea typeface="ＭＳ Ｐゴシック" charset="-128"/>
              </a:rPr>
              <a:t>Large Blocks: </a:t>
            </a:r>
            <a:r>
              <a:rPr lang="en-US" altLang="en-US" sz="3600" dirty="0">
                <a:ea typeface="ＭＳ Ｐゴシック" charset="-128"/>
              </a:rPr>
              <a:t>Critical-Word and </a:t>
            </a:r>
            <a:r>
              <a:rPr lang="en-US" altLang="en-US" sz="3600" dirty="0" err="1">
                <a:ea typeface="ＭＳ Ｐゴシック" charset="-128"/>
              </a:rPr>
              <a:t>Subblocking</a:t>
            </a:r>
            <a:endParaRPr lang="en-US" altLang="en-US" sz="3600" dirty="0">
              <a:ea typeface="ＭＳ Ｐゴシック" charset="-128"/>
            </a:endParaRPr>
          </a:p>
        </p:txBody>
      </p:sp>
      <p:sp>
        <p:nvSpPr>
          <p:cNvPr id="3" name="Content Placeholder 2"/>
          <p:cNvSpPr>
            <a:spLocks noGrp="1"/>
          </p:cNvSpPr>
          <p:nvPr>
            <p:ph idx="1"/>
          </p:nvPr>
        </p:nvSpPr>
        <p:spPr>
          <a:xfrm>
            <a:off x="228600" y="996950"/>
            <a:ext cx="8915400" cy="5194300"/>
          </a:xfrm>
        </p:spPr>
        <p:txBody>
          <a:bodyPr/>
          <a:lstStyle/>
          <a:p>
            <a:r>
              <a:rPr lang="en-US" altLang="en-US" dirty="0">
                <a:ea typeface="ＭＳ Ｐゴシック" charset="-128"/>
              </a:rPr>
              <a:t>Large cache blocks can take a long time to fill into the cache</a:t>
            </a:r>
          </a:p>
          <a:p>
            <a:pPr lvl="1"/>
            <a:r>
              <a:rPr lang="en-US" altLang="en-US" dirty="0">
                <a:ea typeface="ＭＳ Ｐゴシック" charset="-128"/>
              </a:rPr>
              <a:t>fill cache line </a:t>
            </a:r>
            <a:r>
              <a:rPr lang="en-US" altLang="en-US" dirty="0">
                <a:solidFill>
                  <a:srgbClr val="0000FF"/>
                </a:solidFill>
                <a:ea typeface="ＭＳ Ｐゴシック" charset="-128"/>
              </a:rPr>
              <a:t>critical word first </a:t>
            </a:r>
          </a:p>
          <a:p>
            <a:pPr lvl="1"/>
            <a:r>
              <a:rPr lang="en-US" altLang="en-US" dirty="0">
                <a:ea typeface="ＭＳ Ｐゴシック" charset="-128"/>
              </a:rPr>
              <a:t>restart cache access before complete fill</a:t>
            </a:r>
          </a:p>
          <a:p>
            <a:r>
              <a:rPr lang="en-US" altLang="en-US" dirty="0">
                <a:ea typeface="ＭＳ Ｐゴシック" charset="-128"/>
              </a:rPr>
              <a:t>Large cache blocks can waste bus bandwidth </a:t>
            </a:r>
          </a:p>
          <a:p>
            <a:pPr lvl="1"/>
            <a:r>
              <a:rPr lang="en-US" altLang="en-US" dirty="0">
                <a:ea typeface="ＭＳ Ｐゴシック" charset="-128"/>
              </a:rPr>
              <a:t>divide a block into </a:t>
            </a:r>
            <a:r>
              <a:rPr lang="en-US" altLang="en-US" dirty="0" err="1">
                <a:ea typeface="ＭＳ Ｐゴシック" charset="-128"/>
              </a:rPr>
              <a:t>subblocks</a:t>
            </a:r>
            <a:endParaRPr lang="en-US" altLang="en-US" dirty="0">
              <a:ea typeface="ＭＳ Ｐゴシック" charset="-128"/>
            </a:endParaRPr>
          </a:p>
          <a:p>
            <a:pPr lvl="1"/>
            <a:r>
              <a:rPr lang="en-US" altLang="en-US" dirty="0">
                <a:ea typeface="ＭＳ Ｐゴシック" charset="-128"/>
              </a:rPr>
              <a:t>associate separate valid bits for each </a:t>
            </a:r>
            <a:r>
              <a:rPr lang="en-US" altLang="en-US" dirty="0" err="1">
                <a:ea typeface="ＭＳ Ｐゴシック" charset="-128"/>
              </a:rPr>
              <a:t>subblock</a:t>
            </a:r>
            <a:endParaRPr lang="en-US" altLang="en-US" dirty="0">
              <a:ea typeface="ＭＳ Ｐゴシック" charset="-128"/>
            </a:endParaRPr>
          </a:p>
          <a:p>
            <a:pPr lvl="1"/>
            <a:r>
              <a:rPr lang="en-US" altLang="en-US" dirty="0">
                <a:solidFill>
                  <a:srgbClr val="0000FF"/>
                </a:solidFill>
                <a:ea typeface="ＭＳ Ｐゴシック" charset="-128"/>
              </a:rPr>
              <a:t>When is this useful?</a:t>
            </a:r>
          </a:p>
          <a:p>
            <a:endParaRPr lang="en-US" altLang="en-US" dirty="0">
              <a:ea typeface="ＭＳ Ｐゴシック" charset="-128"/>
            </a:endParaRPr>
          </a:p>
        </p:txBody>
      </p:sp>
      <p:sp>
        <p:nvSpPr>
          <p:cNvPr id="2396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F586801D-32DF-1646-A54D-70FFE73EB7C7}" type="slidenum">
              <a:rPr lang="en-US" altLang="en-US" sz="1600">
                <a:solidFill>
                  <a:srgbClr val="000000"/>
                </a:solidFill>
                <a:latin typeface="Garamond" charset="0"/>
              </a:rPr>
              <a:pPr eaLnBrk="1" hangingPunct="1">
                <a:spcBef>
                  <a:spcPct val="0"/>
                </a:spcBef>
                <a:buClrTx/>
                <a:buSzTx/>
                <a:buFontTx/>
                <a:buNone/>
              </a:pPr>
              <a:t>61</a:t>
            </a:fld>
            <a:endParaRPr lang="en-US" altLang="en-US" sz="1600">
              <a:solidFill>
                <a:srgbClr val="000000"/>
              </a:solidFill>
              <a:latin typeface="Garamond" charset="0"/>
            </a:endParaRPr>
          </a:p>
        </p:txBody>
      </p:sp>
      <p:sp>
        <p:nvSpPr>
          <p:cNvPr id="239620" name="Rectangle 4"/>
          <p:cNvSpPr>
            <a:spLocks noChangeArrowheads="1"/>
          </p:cNvSpPr>
          <p:nvPr/>
        </p:nvSpPr>
        <p:spPr bwMode="auto">
          <a:xfrm>
            <a:off x="609600" y="5410200"/>
            <a:ext cx="80010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21" name="Rectangle 5"/>
          <p:cNvSpPr>
            <a:spLocks noChangeArrowheads="1"/>
          </p:cNvSpPr>
          <p:nvPr/>
        </p:nvSpPr>
        <p:spPr bwMode="auto">
          <a:xfrm>
            <a:off x="7086600" y="5410200"/>
            <a:ext cx="15240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tag</a:t>
            </a:r>
          </a:p>
        </p:txBody>
      </p:sp>
      <p:sp>
        <p:nvSpPr>
          <p:cNvPr id="239622" name="Rectangle 6"/>
          <p:cNvSpPr>
            <a:spLocks noChangeArrowheads="1"/>
          </p:cNvSpPr>
          <p:nvPr/>
        </p:nvSpPr>
        <p:spPr bwMode="auto">
          <a:xfrm>
            <a:off x="5410200" y="54102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      subblock</a:t>
            </a:r>
          </a:p>
        </p:txBody>
      </p:sp>
      <p:sp>
        <p:nvSpPr>
          <p:cNvPr id="239623" name="Rectangle 7"/>
          <p:cNvSpPr>
            <a:spLocks noChangeArrowheads="1"/>
          </p:cNvSpPr>
          <p:nvPr/>
        </p:nvSpPr>
        <p:spPr bwMode="auto">
          <a:xfrm>
            <a:off x="54102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v</a:t>
            </a:r>
          </a:p>
        </p:txBody>
      </p:sp>
      <p:sp>
        <p:nvSpPr>
          <p:cNvPr id="239624" name="Rectangle 8"/>
          <p:cNvSpPr>
            <a:spLocks noChangeArrowheads="1"/>
          </p:cNvSpPr>
          <p:nvPr/>
        </p:nvSpPr>
        <p:spPr bwMode="auto">
          <a:xfrm>
            <a:off x="609600" y="54102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      subblock</a:t>
            </a:r>
          </a:p>
        </p:txBody>
      </p:sp>
      <p:sp>
        <p:nvSpPr>
          <p:cNvPr id="239625" name="Rectangle 9"/>
          <p:cNvSpPr>
            <a:spLocks noChangeArrowheads="1"/>
          </p:cNvSpPr>
          <p:nvPr/>
        </p:nvSpPr>
        <p:spPr bwMode="auto">
          <a:xfrm>
            <a:off x="6096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v</a:t>
            </a:r>
          </a:p>
        </p:txBody>
      </p:sp>
      <p:sp>
        <p:nvSpPr>
          <p:cNvPr id="239626" name="Rectangle 10"/>
          <p:cNvSpPr>
            <a:spLocks noChangeArrowheads="1"/>
          </p:cNvSpPr>
          <p:nvPr/>
        </p:nvSpPr>
        <p:spPr bwMode="auto">
          <a:xfrm>
            <a:off x="2286000" y="5410200"/>
            <a:ext cx="16764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     subblock</a:t>
            </a:r>
          </a:p>
        </p:txBody>
      </p:sp>
      <p:sp>
        <p:nvSpPr>
          <p:cNvPr id="239627" name="Rectangle 11"/>
          <p:cNvSpPr>
            <a:spLocks noChangeArrowheads="1"/>
          </p:cNvSpPr>
          <p:nvPr/>
        </p:nvSpPr>
        <p:spPr bwMode="auto">
          <a:xfrm>
            <a:off x="22860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v</a:t>
            </a:r>
          </a:p>
        </p:txBody>
      </p:sp>
      <p:sp>
        <p:nvSpPr>
          <p:cNvPr id="239628" name="Oval 12"/>
          <p:cNvSpPr>
            <a:spLocks noChangeArrowheads="1"/>
          </p:cNvSpPr>
          <p:nvPr/>
        </p:nvSpPr>
        <p:spPr bwMode="auto">
          <a:xfrm rot="10800000">
            <a:off x="4294188" y="5532438"/>
            <a:ext cx="76200" cy="76200"/>
          </a:xfrm>
          <a:prstGeom prst="ellipse">
            <a:avLst/>
          </a:prstGeom>
          <a:solidFill>
            <a:schemeClr val="tx1"/>
          </a:solidFill>
          <a:ln w="28575">
            <a:solidFill>
              <a:schemeClr val="tx1"/>
            </a:solidFill>
            <a:round/>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29" name="Oval 13"/>
          <p:cNvSpPr>
            <a:spLocks noChangeArrowheads="1"/>
          </p:cNvSpPr>
          <p:nvPr/>
        </p:nvSpPr>
        <p:spPr bwMode="auto">
          <a:xfrm rot="10800000">
            <a:off x="4522788" y="5532438"/>
            <a:ext cx="76200" cy="76200"/>
          </a:xfrm>
          <a:prstGeom prst="ellipse">
            <a:avLst/>
          </a:prstGeom>
          <a:solidFill>
            <a:schemeClr val="tx1"/>
          </a:solidFill>
          <a:ln w="28575">
            <a:solidFill>
              <a:schemeClr val="tx1"/>
            </a:solidFill>
            <a:round/>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30" name="Oval 14"/>
          <p:cNvSpPr>
            <a:spLocks noChangeArrowheads="1"/>
          </p:cNvSpPr>
          <p:nvPr/>
        </p:nvSpPr>
        <p:spPr bwMode="auto">
          <a:xfrm rot="10800000">
            <a:off x="4751388" y="5532438"/>
            <a:ext cx="76200" cy="76200"/>
          </a:xfrm>
          <a:prstGeom prst="ellipse">
            <a:avLst/>
          </a:prstGeom>
          <a:solidFill>
            <a:schemeClr val="tx1"/>
          </a:solidFill>
          <a:ln w="28575">
            <a:solidFill>
              <a:schemeClr val="tx1"/>
            </a:solidFill>
            <a:round/>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31" name="Oval 15"/>
          <p:cNvSpPr>
            <a:spLocks noChangeArrowheads="1"/>
          </p:cNvSpPr>
          <p:nvPr/>
        </p:nvSpPr>
        <p:spPr bwMode="auto">
          <a:xfrm rot="10800000">
            <a:off x="4979988" y="5532438"/>
            <a:ext cx="76200" cy="76200"/>
          </a:xfrm>
          <a:prstGeom prst="ellipse">
            <a:avLst/>
          </a:prstGeom>
          <a:solidFill>
            <a:schemeClr val="tx1"/>
          </a:solidFill>
          <a:ln w="28575">
            <a:solidFill>
              <a:schemeClr val="tx1"/>
            </a:solidFill>
            <a:round/>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endParaRPr lang="en-US" altLang="en-US" sz="1800">
              <a:solidFill>
                <a:srgbClr val="000000"/>
              </a:solidFill>
              <a:latin typeface="Arial" charset="0"/>
            </a:endParaRPr>
          </a:p>
        </p:txBody>
      </p:sp>
      <p:sp>
        <p:nvSpPr>
          <p:cNvPr id="239632" name="Rectangle 9"/>
          <p:cNvSpPr>
            <a:spLocks noChangeArrowheads="1"/>
          </p:cNvSpPr>
          <p:nvPr/>
        </p:nvSpPr>
        <p:spPr bwMode="auto">
          <a:xfrm>
            <a:off x="8382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d</a:t>
            </a:r>
          </a:p>
        </p:txBody>
      </p:sp>
      <p:sp>
        <p:nvSpPr>
          <p:cNvPr id="239633" name="Rectangle 9"/>
          <p:cNvSpPr>
            <a:spLocks noChangeArrowheads="1"/>
          </p:cNvSpPr>
          <p:nvPr/>
        </p:nvSpPr>
        <p:spPr bwMode="auto">
          <a:xfrm>
            <a:off x="25146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d</a:t>
            </a:r>
          </a:p>
        </p:txBody>
      </p:sp>
      <p:sp>
        <p:nvSpPr>
          <p:cNvPr id="239634" name="Rectangle 9"/>
          <p:cNvSpPr>
            <a:spLocks noChangeArrowheads="1"/>
          </p:cNvSpPr>
          <p:nvPr/>
        </p:nvSpPr>
        <p:spPr bwMode="auto">
          <a:xfrm>
            <a:off x="5638800" y="5410200"/>
            <a:ext cx="228600" cy="304800"/>
          </a:xfrm>
          <a:prstGeom prst="rect">
            <a:avLst/>
          </a:prstGeom>
          <a:solidFill>
            <a:srgbClr val="DDDDDD"/>
          </a:solidFill>
          <a:ln w="28575">
            <a:solidFill>
              <a:schemeClr val="tx1"/>
            </a:solidFill>
            <a:miter lim="800000"/>
            <a:headEnd/>
            <a:tailEnd/>
          </a:ln>
        </p:spPr>
        <p:txBody>
          <a:bodyPr wrap="none" anchor="ct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2000">
                <a:solidFill>
                  <a:srgbClr val="000000"/>
                </a:solidFill>
                <a:latin typeface="Arial" charset="0"/>
              </a:rPr>
              <a:t>d</a:t>
            </a:r>
          </a:p>
        </p:txBody>
      </p:sp>
    </p:spTree>
    <p:extLst>
      <p:ext uri="{BB962C8B-B14F-4D97-AF65-F5344CB8AC3E}">
        <p14:creationId xmlns:p14="http://schemas.microsoft.com/office/powerpoint/2010/main" val="2393877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Title 1"/>
          <p:cNvSpPr>
            <a:spLocks noGrp="1"/>
          </p:cNvSpPr>
          <p:nvPr>
            <p:ph type="title"/>
          </p:nvPr>
        </p:nvSpPr>
        <p:spPr>
          <a:xfrm>
            <a:off x="464344" y="-8164"/>
            <a:ext cx="8229600" cy="1143000"/>
          </a:xfrm>
        </p:spPr>
        <p:txBody>
          <a:bodyPr/>
          <a:lstStyle/>
          <a:p>
            <a:r>
              <a:rPr lang="en-US" altLang="en-US" dirty="0">
                <a:ea typeface="ＭＳ Ｐゴシック" charset="-128"/>
              </a:rPr>
              <a:t>Associativity</a:t>
            </a:r>
          </a:p>
        </p:txBody>
      </p:sp>
      <p:sp>
        <p:nvSpPr>
          <p:cNvPr id="3" name="Content Placeholder 2"/>
          <p:cNvSpPr>
            <a:spLocks noGrp="1"/>
          </p:cNvSpPr>
          <p:nvPr>
            <p:ph idx="1"/>
          </p:nvPr>
        </p:nvSpPr>
        <p:spPr>
          <a:xfrm>
            <a:off x="76200" y="996950"/>
            <a:ext cx="9005888" cy="5194300"/>
          </a:xfrm>
        </p:spPr>
        <p:txBody>
          <a:bodyPr>
            <a:normAutofit fontScale="92500" lnSpcReduction="20000"/>
          </a:bodyPr>
          <a:lstStyle/>
          <a:p>
            <a:r>
              <a:rPr lang="en-US" altLang="en-US" sz="3000" dirty="0">
                <a:ea typeface="ＭＳ Ｐゴシック" charset="-128"/>
              </a:rPr>
              <a:t>How many blocks can be present in the same index (i.e., set)?</a:t>
            </a:r>
          </a:p>
          <a:p>
            <a:r>
              <a:rPr lang="en-US" altLang="en-US" sz="3000" dirty="0">
                <a:ea typeface="ＭＳ Ｐゴシック" charset="-128"/>
              </a:rPr>
              <a:t>Larger associativity</a:t>
            </a:r>
          </a:p>
          <a:p>
            <a:pPr lvl="1"/>
            <a:r>
              <a:rPr lang="en-US" altLang="en-US" dirty="0">
                <a:ea typeface="ＭＳ Ｐゴシック" charset="-128"/>
              </a:rPr>
              <a:t>lower miss rate (reduced conflicts)</a:t>
            </a:r>
          </a:p>
          <a:p>
            <a:pPr lvl="1"/>
            <a:r>
              <a:rPr lang="en-US" altLang="en-US" dirty="0">
                <a:ea typeface="ＭＳ Ｐゴシック" charset="-128"/>
              </a:rPr>
              <a:t>higher hit latency and area cost (plus diminishing returns)</a:t>
            </a:r>
          </a:p>
          <a:p>
            <a:endParaRPr lang="en-US" altLang="en-US" dirty="0">
              <a:ea typeface="ＭＳ Ｐゴシック" charset="-128"/>
            </a:endParaRPr>
          </a:p>
          <a:p>
            <a:r>
              <a:rPr lang="en-US" altLang="en-US" dirty="0">
                <a:ea typeface="ＭＳ Ｐゴシック" charset="-128"/>
              </a:rPr>
              <a:t>Smaller associativity</a:t>
            </a:r>
          </a:p>
          <a:p>
            <a:pPr lvl="1"/>
            <a:r>
              <a:rPr lang="en-US" altLang="en-US" dirty="0">
                <a:ea typeface="ＭＳ Ｐゴシック" charset="-128"/>
              </a:rPr>
              <a:t>lower cost</a:t>
            </a:r>
          </a:p>
          <a:p>
            <a:pPr lvl="1"/>
            <a:r>
              <a:rPr lang="en-US" altLang="en-US" dirty="0">
                <a:ea typeface="ＭＳ Ｐゴシック" charset="-128"/>
              </a:rPr>
              <a:t>lower hit latency</a:t>
            </a:r>
          </a:p>
          <a:p>
            <a:pPr lvl="2"/>
            <a:r>
              <a:rPr lang="en-US" altLang="en-US" dirty="0">
                <a:ea typeface="ＭＳ Ｐゴシック" charset="-128"/>
              </a:rPr>
              <a:t>Especially important for L1 caches</a:t>
            </a:r>
          </a:p>
          <a:p>
            <a:pPr lvl="2"/>
            <a:endParaRPr lang="en-US" altLang="en-US" dirty="0">
              <a:ea typeface="ＭＳ Ｐゴシック" charset="-128"/>
            </a:endParaRPr>
          </a:p>
          <a:p>
            <a:pPr lvl="1"/>
            <a:endParaRPr lang="en-US" altLang="en-US" dirty="0">
              <a:ea typeface="ＭＳ Ｐゴシック" charset="-128"/>
            </a:endParaRPr>
          </a:p>
          <a:p>
            <a:r>
              <a:rPr lang="en-US" altLang="en-US" sz="3000" dirty="0">
                <a:ea typeface="ＭＳ Ｐゴシック" charset="-128"/>
              </a:rPr>
              <a:t>Is power of 2 associativity required?</a:t>
            </a:r>
          </a:p>
          <a:p>
            <a:pPr lvl="1">
              <a:buFont typeface="Wingdings" charset="2"/>
              <a:buNone/>
            </a:pPr>
            <a:endParaRPr lang="en-US" altLang="en-US" dirty="0">
              <a:ea typeface="ＭＳ Ｐゴシック" charset="-128"/>
            </a:endParaRPr>
          </a:p>
          <a:p>
            <a:endParaRPr lang="en-US" altLang="en-US" dirty="0">
              <a:ea typeface="ＭＳ Ｐゴシック" charset="-128"/>
            </a:endParaRPr>
          </a:p>
        </p:txBody>
      </p:sp>
      <p:sp>
        <p:nvSpPr>
          <p:cNvPr id="2406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3EB739A1-8A9B-7E4C-BA15-99E13F9DD4EE}" type="slidenum">
              <a:rPr lang="en-US" altLang="en-US" sz="1600">
                <a:solidFill>
                  <a:srgbClr val="000000"/>
                </a:solidFill>
                <a:latin typeface="Garamond" charset="0"/>
              </a:rPr>
              <a:pPr eaLnBrk="1" hangingPunct="1">
                <a:spcBef>
                  <a:spcPct val="0"/>
                </a:spcBef>
                <a:buClrTx/>
                <a:buSzTx/>
                <a:buFontTx/>
                <a:buNone/>
              </a:pPr>
              <a:t>62</a:t>
            </a:fld>
            <a:endParaRPr lang="en-US" altLang="en-US" sz="1600">
              <a:solidFill>
                <a:srgbClr val="000000"/>
              </a:solidFill>
              <a:latin typeface="Garamond" charset="0"/>
            </a:endParaRPr>
          </a:p>
        </p:txBody>
      </p:sp>
      <p:sp>
        <p:nvSpPr>
          <p:cNvPr id="240644" name="Freeform 5"/>
          <p:cNvSpPr>
            <a:spLocks/>
          </p:cNvSpPr>
          <p:nvPr/>
        </p:nvSpPr>
        <p:spPr bwMode="auto">
          <a:xfrm>
            <a:off x="5486400" y="3414713"/>
            <a:ext cx="3048000" cy="2286000"/>
          </a:xfrm>
          <a:custGeom>
            <a:avLst/>
            <a:gdLst>
              <a:gd name="T0" fmla="*/ 0 w 1920"/>
              <a:gd name="T1" fmla="*/ 0 h 1440"/>
              <a:gd name="T2" fmla="*/ 0 w 1920"/>
              <a:gd name="T3" fmla="*/ 2147483646 h 1440"/>
              <a:gd name="T4" fmla="*/ 2147483646 w 1920"/>
              <a:gd name="T5" fmla="*/ 2147483646 h 1440"/>
              <a:gd name="T6" fmla="*/ 0 60000 65536"/>
              <a:gd name="T7" fmla="*/ 0 60000 65536"/>
              <a:gd name="T8" fmla="*/ 0 60000 65536"/>
              <a:gd name="T9" fmla="*/ 0 w 1920"/>
              <a:gd name="T10" fmla="*/ 0 h 1440"/>
              <a:gd name="T11" fmla="*/ 1920 w 1920"/>
              <a:gd name="T12" fmla="*/ 1440 h 1440"/>
            </a:gdLst>
            <a:ahLst/>
            <a:cxnLst>
              <a:cxn ang="T6">
                <a:pos x="T0" y="T1"/>
              </a:cxn>
              <a:cxn ang="T7">
                <a:pos x="T2" y="T3"/>
              </a:cxn>
              <a:cxn ang="T8">
                <a:pos x="T4" y="T5"/>
              </a:cxn>
            </a:cxnLst>
            <a:rect l="T9" t="T10" r="T11" b="T12"/>
            <a:pathLst>
              <a:path w="1920" h="1440">
                <a:moveTo>
                  <a:pt x="0" y="0"/>
                </a:moveTo>
                <a:lnTo>
                  <a:pt x="0" y="1440"/>
                </a:lnTo>
                <a:lnTo>
                  <a:pt x="1920" y="1440"/>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0645" name="Text Box 7"/>
          <p:cNvSpPr txBox="1">
            <a:spLocks noChangeArrowheads="1"/>
          </p:cNvSpPr>
          <p:nvPr/>
        </p:nvSpPr>
        <p:spPr bwMode="auto">
          <a:xfrm>
            <a:off x="7600950" y="5734050"/>
            <a:ext cx="148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associativity</a:t>
            </a:r>
          </a:p>
        </p:txBody>
      </p:sp>
      <p:sp>
        <p:nvSpPr>
          <p:cNvPr id="240646" name="Freeform 8"/>
          <p:cNvSpPr>
            <a:spLocks/>
          </p:cNvSpPr>
          <p:nvPr/>
        </p:nvSpPr>
        <p:spPr bwMode="auto">
          <a:xfrm>
            <a:off x="5772150" y="3414713"/>
            <a:ext cx="2609850" cy="852487"/>
          </a:xfrm>
          <a:custGeom>
            <a:avLst/>
            <a:gdLst>
              <a:gd name="T0" fmla="*/ 0 w 1644"/>
              <a:gd name="T1" fmla="*/ 2147483646 h 537"/>
              <a:gd name="T2" fmla="*/ 2147483646 w 1644"/>
              <a:gd name="T3" fmla="*/ 2147483646 h 537"/>
              <a:gd name="T4" fmla="*/ 2147483646 w 1644"/>
              <a:gd name="T5" fmla="*/ 2147483646 h 537"/>
              <a:gd name="T6" fmla="*/ 2147483646 w 1644"/>
              <a:gd name="T7" fmla="*/ 0 h 537"/>
              <a:gd name="T8" fmla="*/ 0 60000 65536"/>
              <a:gd name="T9" fmla="*/ 0 60000 65536"/>
              <a:gd name="T10" fmla="*/ 0 60000 65536"/>
              <a:gd name="T11" fmla="*/ 0 60000 65536"/>
              <a:gd name="T12" fmla="*/ 0 w 1644"/>
              <a:gd name="T13" fmla="*/ 0 h 537"/>
              <a:gd name="T14" fmla="*/ 1644 w 1644"/>
              <a:gd name="T15" fmla="*/ 537 h 537"/>
            </a:gdLst>
            <a:ahLst/>
            <a:cxnLst>
              <a:cxn ang="T8">
                <a:pos x="T0" y="T1"/>
              </a:cxn>
              <a:cxn ang="T9">
                <a:pos x="T2" y="T3"/>
              </a:cxn>
              <a:cxn ang="T10">
                <a:pos x="T4" y="T5"/>
              </a:cxn>
              <a:cxn ang="T11">
                <a:pos x="T6" y="T7"/>
              </a:cxn>
            </a:cxnLst>
            <a:rect l="T12" t="T13" r="T14" b="T15"/>
            <a:pathLst>
              <a:path w="1644" h="537">
                <a:moveTo>
                  <a:pt x="0" y="537"/>
                </a:moveTo>
                <a:cubicBezTo>
                  <a:pt x="35" y="492"/>
                  <a:pt x="101" y="341"/>
                  <a:pt x="209" y="267"/>
                </a:cubicBezTo>
                <a:cubicBezTo>
                  <a:pt x="317" y="193"/>
                  <a:pt x="410" y="134"/>
                  <a:pt x="649" y="90"/>
                </a:cubicBezTo>
                <a:cubicBezTo>
                  <a:pt x="888" y="46"/>
                  <a:pt x="1437" y="19"/>
                  <a:pt x="16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0647" name="Text Box 6"/>
          <p:cNvSpPr txBox="1">
            <a:spLocks noChangeArrowheads="1"/>
          </p:cNvSpPr>
          <p:nvPr/>
        </p:nvSpPr>
        <p:spPr bwMode="auto">
          <a:xfrm>
            <a:off x="4683125" y="313055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800">
                <a:solidFill>
                  <a:srgbClr val="000000"/>
                </a:solidFill>
                <a:latin typeface="Arial" charset="0"/>
              </a:rPr>
              <a:t>hit rate</a:t>
            </a:r>
          </a:p>
        </p:txBody>
      </p:sp>
    </p:spTree>
    <p:extLst>
      <p:ext uri="{BB962C8B-B14F-4D97-AF65-F5344CB8AC3E}">
        <p14:creationId xmlns:p14="http://schemas.microsoft.com/office/powerpoint/2010/main" val="1121713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Title 1"/>
          <p:cNvSpPr>
            <a:spLocks noGrp="1"/>
          </p:cNvSpPr>
          <p:nvPr>
            <p:ph type="title"/>
          </p:nvPr>
        </p:nvSpPr>
        <p:spPr>
          <a:xfrm>
            <a:off x="457200" y="76200"/>
            <a:ext cx="8229600" cy="1143000"/>
          </a:xfrm>
        </p:spPr>
        <p:txBody>
          <a:bodyPr/>
          <a:lstStyle/>
          <a:p>
            <a:r>
              <a:rPr lang="en-US" altLang="en-US" dirty="0">
                <a:ea typeface="ＭＳ Ｐゴシック" charset="-128"/>
              </a:rPr>
              <a:t>Classification of Cache Misses</a:t>
            </a:r>
          </a:p>
        </p:txBody>
      </p:sp>
      <p:sp>
        <p:nvSpPr>
          <p:cNvPr id="48130" name="Content Placeholder 2"/>
          <p:cNvSpPr>
            <a:spLocks noGrp="1"/>
          </p:cNvSpPr>
          <p:nvPr>
            <p:ph idx="1"/>
          </p:nvPr>
        </p:nvSpPr>
        <p:spPr>
          <a:xfrm>
            <a:off x="228600" y="996950"/>
            <a:ext cx="8915400" cy="5194300"/>
          </a:xfrm>
        </p:spPr>
        <p:txBody>
          <a:bodyPr>
            <a:normAutofit fontScale="92500" lnSpcReduction="10000"/>
          </a:bodyPr>
          <a:lstStyle/>
          <a:p>
            <a:r>
              <a:rPr lang="en-US" altLang="en-US" dirty="0">
                <a:ea typeface="ＭＳ Ｐゴシック" charset="-128"/>
              </a:rPr>
              <a:t>Compulsory miss </a:t>
            </a:r>
          </a:p>
          <a:p>
            <a:pPr lvl="1"/>
            <a:r>
              <a:rPr lang="en-US" altLang="en-US" dirty="0">
                <a:solidFill>
                  <a:srgbClr val="0432FF"/>
                </a:solidFill>
                <a:ea typeface="ＭＳ Ｐゴシック" charset="-128"/>
              </a:rPr>
              <a:t>first reference to an address (block) always results in a miss</a:t>
            </a:r>
          </a:p>
          <a:p>
            <a:pPr lvl="1"/>
            <a:r>
              <a:rPr lang="en-US" altLang="en-US" dirty="0">
                <a:ea typeface="ＭＳ Ｐゴシック" charset="-128"/>
              </a:rPr>
              <a:t>subsequent references should hit unless the cache block is displaced for the reasons below</a:t>
            </a:r>
          </a:p>
          <a:p>
            <a:r>
              <a:rPr lang="en-US" altLang="en-US" dirty="0">
                <a:ea typeface="ＭＳ Ｐゴシック" charset="-128"/>
              </a:rPr>
              <a:t>Capacity miss </a:t>
            </a:r>
          </a:p>
          <a:p>
            <a:pPr lvl="1"/>
            <a:r>
              <a:rPr lang="en-US" altLang="en-US" dirty="0">
                <a:solidFill>
                  <a:srgbClr val="0432FF"/>
                </a:solidFill>
                <a:ea typeface="ＭＳ Ｐゴシック" charset="-128"/>
              </a:rPr>
              <a:t>cache is too small to hold everything needed</a:t>
            </a:r>
          </a:p>
          <a:p>
            <a:pPr lvl="1"/>
            <a:r>
              <a:rPr lang="en-US" altLang="en-US" dirty="0">
                <a:ea typeface="ＭＳ Ｐゴシック" charset="-128"/>
              </a:rPr>
              <a:t>defined as the misses that would occur even in a fully-associative cache (with optimal replacement) of the same capacity 	</a:t>
            </a:r>
          </a:p>
          <a:p>
            <a:r>
              <a:rPr lang="en-US" altLang="en-US" dirty="0">
                <a:ea typeface="ＭＳ Ｐゴシック" charset="-128"/>
              </a:rPr>
              <a:t>Conflict miss </a:t>
            </a:r>
          </a:p>
          <a:p>
            <a:pPr lvl="1"/>
            <a:r>
              <a:rPr lang="en-US" altLang="en-US" dirty="0">
                <a:ea typeface="ＭＳ Ｐゴシック" charset="-128"/>
              </a:rPr>
              <a:t>defined as </a:t>
            </a:r>
            <a:r>
              <a:rPr lang="en-US" altLang="en-US" dirty="0">
                <a:solidFill>
                  <a:srgbClr val="0432FF"/>
                </a:solidFill>
                <a:ea typeface="ＭＳ Ｐゴシック" charset="-128"/>
              </a:rPr>
              <a:t>any miss that is neither a compulsory nor a capacity miss	</a:t>
            </a:r>
          </a:p>
        </p:txBody>
      </p:sp>
      <p:sp>
        <p:nvSpPr>
          <p:cNvPr id="2426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4C8C3865-8022-054B-9409-9E9112BE31CB}" type="slidenum">
              <a:rPr lang="en-US" altLang="en-US" sz="1600">
                <a:solidFill>
                  <a:srgbClr val="000000"/>
                </a:solidFill>
                <a:latin typeface="Garamond" charset="0"/>
              </a:rPr>
              <a:pPr eaLnBrk="1" hangingPunct="1">
                <a:spcBef>
                  <a:spcPct val="0"/>
                </a:spcBef>
                <a:buClrTx/>
                <a:buSzTx/>
                <a:buFontTx/>
                <a:buNone/>
              </a:pPr>
              <a:t>63</a:t>
            </a:fld>
            <a:endParaRPr lang="en-US" altLang="en-US" sz="1600">
              <a:solidFill>
                <a:srgbClr val="000000"/>
              </a:solidFill>
              <a:latin typeface="Garamond" charset="0"/>
            </a:endParaRPr>
          </a:p>
        </p:txBody>
      </p:sp>
    </p:spTree>
    <p:extLst>
      <p:ext uri="{BB962C8B-B14F-4D97-AF65-F5344CB8AC3E}">
        <p14:creationId xmlns:p14="http://schemas.microsoft.com/office/powerpoint/2010/main" val="980857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Title 1"/>
          <p:cNvSpPr>
            <a:spLocks noGrp="1"/>
          </p:cNvSpPr>
          <p:nvPr>
            <p:ph type="title"/>
          </p:nvPr>
        </p:nvSpPr>
        <p:spPr>
          <a:xfrm>
            <a:off x="457200" y="0"/>
            <a:ext cx="8229600" cy="1143000"/>
          </a:xfrm>
        </p:spPr>
        <p:txBody>
          <a:bodyPr/>
          <a:lstStyle/>
          <a:p>
            <a:r>
              <a:rPr lang="en-US" altLang="en-US" dirty="0">
                <a:ea typeface="ＭＳ Ｐゴシック" charset="-128"/>
              </a:rPr>
              <a:t>How to Reduce Each Miss Type</a:t>
            </a:r>
          </a:p>
        </p:txBody>
      </p:sp>
      <p:sp>
        <p:nvSpPr>
          <p:cNvPr id="3" name="Content Placeholder 2"/>
          <p:cNvSpPr>
            <a:spLocks noGrp="1"/>
          </p:cNvSpPr>
          <p:nvPr>
            <p:ph idx="1"/>
          </p:nvPr>
        </p:nvSpPr>
        <p:spPr>
          <a:xfrm>
            <a:off x="228600" y="996950"/>
            <a:ext cx="8610600" cy="5194300"/>
          </a:xfrm>
        </p:spPr>
        <p:txBody>
          <a:bodyPr>
            <a:normAutofit fontScale="85000" lnSpcReduction="20000"/>
          </a:bodyPr>
          <a:lstStyle/>
          <a:p>
            <a:r>
              <a:rPr lang="en-US" altLang="en-US">
                <a:ea typeface="ＭＳ Ｐゴシック" charset="-128"/>
              </a:rPr>
              <a:t>Compulsory</a:t>
            </a:r>
          </a:p>
          <a:p>
            <a:pPr lvl="1"/>
            <a:r>
              <a:rPr lang="en-US" altLang="en-US">
                <a:ea typeface="ＭＳ Ｐゴシック" charset="-128"/>
              </a:rPr>
              <a:t>Caching cannot help</a:t>
            </a:r>
          </a:p>
          <a:p>
            <a:pPr lvl="1"/>
            <a:r>
              <a:rPr lang="en-US" altLang="en-US">
                <a:ea typeface="ＭＳ Ｐゴシック" charset="-128"/>
              </a:rPr>
              <a:t>Prefetching can</a:t>
            </a:r>
          </a:p>
          <a:p>
            <a:r>
              <a:rPr lang="en-US" altLang="en-US">
                <a:ea typeface="ＭＳ Ｐゴシック" charset="-128"/>
              </a:rPr>
              <a:t>Conflict</a:t>
            </a:r>
          </a:p>
          <a:p>
            <a:pPr lvl="1"/>
            <a:r>
              <a:rPr lang="en-US" altLang="en-US">
                <a:ea typeface="ＭＳ Ｐゴシック" charset="-128"/>
              </a:rPr>
              <a:t>More associativity</a:t>
            </a:r>
          </a:p>
          <a:p>
            <a:pPr lvl="1"/>
            <a:r>
              <a:rPr lang="en-US" altLang="en-US">
                <a:ea typeface="ＭＳ Ｐゴシック" charset="-128"/>
              </a:rPr>
              <a:t>Other ways to get more associativity without making the cache associative</a:t>
            </a:r>
          </a:p>
          <a:p>
            <a:pPr lvl="2"/>
            <a:r>
              <a:rPr lang="en-US" altLang="en-US">
                <a:ea typeface="ＭＳ Ｐゴシック" charset="-128"/>
              </a:rPr>
              <a:t>Victim cache</a:t>
            </a:r>
          </a:p>
          <a:p>
            <a:pPr lvl="2"/>
            <a:r>
              <a:rPr lang="en-US" altLang="en-US">
                <a:ea typeface="ＭＳ Ｐゴシック" charset="-128"/>
              </a:rPr>
              <a:t>Better, randomized indexing</a:t>
            </a:r>
          </a:p>
          <a:p>
            <a:pPr lvl="2"/>
            <a:r>
              <a:rPr lang="en-US" altLang="en-US">
                <a:ea typeface="ＭＳ Ｐゴシック" charset="-128"/>
              </a:rPr>
              <a:t>Software hints?</a:t>
            </a:r>
          </a:p>
          <a:p>
            <a:r>
              <a:rPr lang="en-US" altLang="en-US">
                <a:ea typeface="ＭＳ Ｐゴシック" charset="-128"/>
              </a:rPr>
              <a:t>Capacity</a:t>
            </a:r>
          </a:p>
          <a:p>
            <a:pPr lvl="1"/>
            <a:r>
              <a:rPr lang="en-US" altLang="en-US">
                <a:ea typeface="ＭＳ Ｐゴシック" charset="-128"/>
              </a:rPr>
              <a:t>Utilize cache space better: keep blocks that will be referenced</a:t>
            </a:r>
          </a:p>
          <a:p>
            <a:pPr lvl="1"/>
            <a:r>
              <a:rPr lang="en-US" altLang="en-US">
                <a:ea typeface="ＭＳ Ｐゴシック" charset="-128"/>
              </a:rPr>
              <a:t>Software management: divide working set such that each </a:t>
            </a:r>
            <a:r>
              <a:rPr lang="ja-JP" altLang="en-US">
                <a:ea typeface="ＭＳ Ｐゴシック" charset="-128"/>
              </a:rPr>
              <a:t>“</a:t>
            </a:r>
            <a:r>
              <a:rPr lang="en-US" altLang="ja-JP">
                <a:ea typeface="ＭＳ Ｐゴシック" charset="-128"/>
              </a:rPr>
              <a:t>phase</a:t>
            </a:r>
            <a:r>
              <a:rPr lang="ja-JP" altLang="en-US">
                <a:ea typeface="ＭＳ Ｐゴシック" charset="-128"/>
              </a:rPr>
              <a:t>”</a:t>
            </a:r>
            <a:r>
              <a:rPr lang="en-US" altLang="ja-JP">
                <a:ea typeface="ＭＳ Ｐゴシック" charset="-128"/>
              </a:rPr>
              <a:t> fits in cache</a:t>
            </a:r>
            <a:endParaRPr lang="en-US" altLang="en-US">
              <a:ea typeface="ＭＳ Ｐゴシック" charset="-128"/>
            </a:endParaRPr>
          </a:p>
        </p:txBody>
      </p:sp>
      <p:sp>
        <p:nvSpPr>
          <p:cNvPr id="2437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FB43D19B-F58A-0C4C-8034-183548A8494D}" type="slidenum">
              <a:rPr lang="en-US" altLang="en-US" sz="1600">
                <a:solidFill>
                  <a:srgbClr val="000000"/>
                </a:solidFill>
                <a:latin typeface="Garamond" charset="0"/>
              </a:rPr>
              <a:pPr eaLnBrk="1" hangingPunct="1">
                <a:spcBef>
                  <a:spcPct val="0"/>
                </a:spcBef>
                <a:buClrTx/>
                <a:buSzTx/>
                <a:buFontTx/>
                <a:buNone/>
              </a:pPr>
              <a:t>64</a:t>
            </a:fld>
            <a:endParaRPr lang="en-US" altLang="en-US" sz="1600">
              <a:solidFill>
                <a:srgbClr val="000000"/>
              </a:solidFill>
              <a:latin typeface="Garamond" charset="0"/>
            </a:endParaRPr>
          </a:p>
        </p:txBody>
      </p:sp>
    </p:spTree>
    <p:extLst>
      <p:ext uri="{BB962C8B-B14F-4D97-AF65-F5344CB8AC3E}">
        <p14:creationId xmlns:p14="http://schemas.microsoft.com/office/powerpoint/2010/main" val="4277499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p:txBody>
          <a:bodyPr>
            <a:normAutofit fontScale="90000"/>
          </a:bodyPr>
          <a:lstStyle/>
          <a:p>
            <a:r>
              <a:rPr lang="en-US" altLang="en-US">
                <a:ea typeface="ＭＳ Ｐゴシック" charset="-128"/>
              </a:rPr>
              <a:t>How to Improve Cache Performance</a:t>
            </a:r>
          </a:p>
        </p:txBody>
      </p:sp>
      <p:sp>
        <p:nvSpPr>
          <p:cNvPr id="50178" name="Content Placeholder 2"/>
          <p:cNvSpPr>
            <a:spLocks noGrp="1"/>
          </p:cNvSpPr>
          <p:nvPr>
            <p:ph idx="1"/>
          </p:nvPr>
        </p:nvSpPr>
        <p:spPr>
          <a:xfrm>
            <a:off x="266700" y="1344612"/>
            <a:ext cx="8610600" cy="5194300"/>
          </a:xfrm>
        </p:spPr>
        <p:txBody>
          <a:bodyPr>
            <a:normAutofit fontScale="85000" lnSpcReduction="20000"/>
          </a:bodyPr>
          <a:lstStyle/>
          <a:p>
            <a:r>
              <a:rPr lang="en-US" altLang="en-US" dirty="0">
                <a:ea typeface="ＭＳ Ｐゴシック" charset="-128"/>
              </a:rPr>
              <a:t>Three fundamental goals</a:t>
            </a:r>
          </a:p>
          <a:p>
            <a:endParaRPr lang="en-US" altLang="en-US" dirty="0">
              <a:ea typeface="ＭＳ Ｐゴシック" charset="-128"/>
            </a:endParaRPr>
          </a:p>
          <a:p>
            <a:r>
              <a:rPr lang="en-US" altLang="en-US" dirty="0">
                <a:solidFill>
                  <a:srgbClr val="0000FF"/>
                </a:solidFill>
                <a:ea typeface="ＭＳ Ｐゴシック" charset="-128"/>
              </a:rPr>
              <a:t>Reducing miss rate</a:t>
            </a:r>
          </a:p>
          <a:p>
            <a:pPr lvl="1"/>
            <a:r>
              <a:rPr lang="en-US" altLang="en-US" dirty="0">
                <a:ea typeface="ＭＳ Ｐゴシック" charset="-128"/>
              </a:rPr>
              <a:t>Caveat: reducing miss rate can reduce performance if more costly-to-</a:t>
            </a:r>
            <a:r>
              <a:rPr lang="en-US" altLang="en-US" dirty="0" err="1">
                <a:ea typeface="ＭＳ Ｐゴシック" charset="-128"/>
              </a:rPr>
              <a:t>refetch</a:t>
            </a:r>
            <a:r>
              <a:rPr lang="en-US" altLang="en-US" dirty="0">
                <a:ea typeface="ＭＳ Ｐゴシック" charset="-128"/>
              </a:rPr>
              <a:t> blocks are evicted</a:t>
            </a:r>
          </a:p>
          <a:p>
            <a:pPr lvl="1">
              <a:buFont typeface="Wingdings" charset="2"/>
              <a:buNone/>
            </a:pPr>
            <a:endParaRPr lang="en-US" altLang="en-US" dirty="0">
              <a:ea typeface="ＭＳ Ｐゴシック" charset="-128"/>
            </a:endParaRPr>
          </a:p>
          <a:p>
            <a:r>
              <a:rPr lang="en-US" altLang="en-US" dirty="0">
                <a:solidFill>
                  <a:srgbClr val="0000FF"/>
                </a:solidFill>
                <a:ea typeface="ＭＳ Ｐゴシック" charset="-128"/>
              </a:rPr>
              <a:t>Reducing miss latency or miss cost</a:t>
            </a:r>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a:p>
            <a:r>
              <a:rPr lang="en-US" altLang="en-US" dirty="0">
                <a:solidFill>
                  <a:srgbClr val="0000FF"/>
                </a:solidFill>
                <a:ea typeface="ＭＳ Ｐゴシック" charset="-128"/>
              </a:rPr>
              <a:t>Reducing hit latency or hit cost</a:t>
            </a:r>
          </a:p>
          <a:p>
            <a:endParaRPr lang="en-US" altLang="en-US" dirty="0">
              <a:ea typeface="ＭＳ Ｐゴシック" charset="-128"/>
            </a:endParaRPr>
          </a:p>
          <a:p>
            <a:r>
              <a:rPr lang="en-US" altLang="en-US" dirty="0">
                <a:ea typeface="ＭＳ Ｐゴシック" charset="-128"/>
              </a:rPr>
              <a:t>The above three </a:t>
            </a:r>
            <a:r>
              <a:rPr lang="en-US" altLang="en-US" b="1" dirty="0">
                <a:solidFill>
                  <a:srgbClr val="FF0000"/>
                </a:solidFill>
                <a:ea typeface="ＭＳ Ｐゴシック" charset="-128"/>
              </a:rPr>
              <a:t>together</a:t>
            </a:r>
            <a:r>
              <a:rPr lang="en-US" altLang="en-US" dirty="0">
                <a:solidFill>
                  <a:srgbClr val="FF0000"/>
                </a:solidFill>
                <a:ea typeface="ＭＳ Ｐゴシック" charset="-128"/>
              </a:rPr>
              <a:t> </a:t>
            </a:r>
            <a:r>
              <a:rPr lang="en-US" altLang="en-US" dirty="0">
                <a:ea typeface="ＭＳ Ｐゴシック" charset="-128"/>
              </a:rPr>
              <a:t>affect performance </a:t>
            </a:r>
          </a:p>
        </p:txBody>
      </p:sp>
      <p:sp>
        <p:nvSpPr>
          <p:cNvPr id="3174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9D40E67C-FE9E-FE44-9CF0-3009073C3B75}" type="slidenum">
              <a:rPr lang="en-US" altLang="en-US" sz="1600">
                <a:solidFill>
                  <a:srgbClr val="000000"/>
                </a:solidFill>
                <a:latin typeface="Garamond" charset="0"/>
              </a:rPr>
              <a:pPr eaLnBrk="1" hangingPunct="1">
                <a:spcBef>
                  <a:spcPct val="0"/>
                </a:spcBef>
                <a:buClrTx/>
                <a:buSzTx/>
                <a:buFontTx/>
                <a:buNone/>
              </a:pPr>
              <a:t>65</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452828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Title 1"/>
          <p:cNvSpPr>
            <a:spLocks noGrp="1"/>
          </p:cNvSpPr>
          <p:nvPr>
            <p:ph type="title"/>
          </p:nvPr>
        </p:nvSpPr>
        <p:spPr>
          <a:xfrm>
            <a:off x="457200" y="-82550"/>
            <a:ext cx="8229600" cy="1143000"/>
          </a:xfrm>
        </p:spPr>
        <p:txBody>
          <a:bodyPr>
            <a:normAutofit fontScale="90000"/>
          </a:bodyPr>
          <a:lstStyle/>
          <a:p>
            <a:r>
              <a:rPr lang="en-US" altLang="en-US" dirty="0">
                <a:ea typeface="ＭＳ Ｐゴシック" charset="-128"/>
              </a:rPr>
              <a:t>Improving Basic Cache Performance</a:t>
            </a:r>
          </a:p>
        </p:txBody>
      </p:sp>
      <p:sp>
        <p:nvSpPr>
          <p:cNvPr id="87042" name="Content Placeholder 2"/>
          <p:cNvSpPr>
            <a:spLocks noGrp="1"/>
          </p:cNvSpPr>
          <p:nvPr>
            <p:ph idx="1"/>
          </p:nvPr>
        </p:nvSpPr>
        <p:spPr>
          <a:xfrm>
            <a:off x="228600" y="825500"/>
            <a:ext cx="8610600" cy="5194300"/>
          </a:xfrm>
        </p:spPr>
        <p:txBody>
          <a:bodyPr>
            <a:normAutofit fontScale="77500" lnSpcReduction="20000"/>
          </a:bodyPr>
          <a:lstStyle/>
          <a:p>
            <a:pPr>
              <a:defRPr/>
            </a:pPr>
            <a:r>
              <a:rPr lang="en-US" dirty="0"/>
              <a:t>Reducing miss rate</a:t>
            </a:r>
          </a:p>
          <a:p>
            <a:pPr lvl="1">
              <a:defRPr/>
            </a:pPr>
            <a:r>
              <a:rPr lang="en-US" dirty="0">
                <a:solidFill>
                  <a:schemeClr val="bg1">
                    <a:lumMod val="50000"/>
                  </a:schemeClr>
                </a:solidFill>
                <a:ea typeface="ＭＳ Ｐゴシック" charset="0"/>
              </a:rPr>
              <a:t>More associativity</a:t>
            </a:r>
          </a:p>
          <a:p>
            <a:pPr lvl="1">
              <a:defRPr/>
            </a:pPr>
            <a:r>
              <a:rPr lang="en-US" dirty="0">
                <a:solidFill>
                  <a:srgbClr val="0000FF"/>
                </a:solidFill>
                <a:ea typeface="ＭＳ Ｐゴシック" charset="0"/>
              </a:rPr>
              <a:t>Alternatives/enhancements to associativity </a:t>
            </a:r>
          </a:p>
          <a:p>
            <a:pPr lvl="2">
              <a:defRPr/>
            </a:pPr>
            <a:r>
              <a:rPr lang="en-US" dirty="0">
                <a:solidFill>
                  <a:srgbClr val="0000FF"/>
                </a:solidFill>
                <a:ea typeface="ＭＳ Ｐゴシック" charset="0"/>
              </a:rPr>
              <a:t>Victim caches, hashing, pseudo-associativity, skewed associativity</a:t>
            </a:r>
          </a:p>
          <a:p>
            <a:pPr lvl="1">
              <a:defRPr/>
            </a:pPr>
            <a:r>
              <a:rPr lang="en-US" dirty="0">
                <a:solidFill>
                  <a:srgbClr val="0000FF"/>
                </a:solidFill>
                <a:ea typeface="ＭＳ Ｐゴシック" charset="0"/>
              </a:rPr>
              <a:t>Better replacement/insertion policies</a:t>
            </a:r>
          </a:p>
          <a:p>
            <a:pPr lvl="1">
              <a:defRPr/>
            </a:pPr>
            <a:r>
              <a:rPr lang="en-US" dirty="0">
                <a:solidFill>
                  <a:srgbClr val="0000FF"/>
                </a:solidFill>
                <a:ea typeface="ＭＳ Ｐゴシック" charset="0"/>
              </a:rPr>
              <a:t>Software approaches</a:t>
            </a:r>
          </a:p>
          <a:p>
            <a:pPr lvl="1">
              <a:defRPr/>
            </a:pPr>
            <a:endParaRPr lang="en-US" sz="400" dirty="0">
              <a:ea typeface="ＭＳ Ｐゴシック" charset="0"/>
            </a:endParaRPr>
          </a:p>
          <a:p>
            <a:pPr>
              <a:defRPr/>
            </a:pPr>
            <a:r>
              <a:rPr lang="en-US" dirty="0"/>
              <a:t>Reducing miss latency/cost</a:t>
            </a:r>
          </a:p>
          <a:p>
            <a:pPr lvl="1">
              <a:defRPr/>
            </a:pPr>
            <a:r>
              <a:rPr lang="en-US" dirty="0">
                <a:solidFill>
                  <a:srgbClr val="7F7F7F"/>
                </a:solidFill>
                <a:ea typeface="ＭＳ Ｐゴシック" charset="0"/>
              </a:rPr>
              <a:t>Multi-level caches</a:t>
            </a:r>
          </a:p>
          <a:p>
            <a:pPr lvl="1">
              <a:defRPr/>
            </a:pPr>
            <a:r>
              <a:rPr lang="en-US" dirty="0">
                <a:solidFill>
                  <a:srgbClr val="7F7F7F"/>
                </a:solidFill>
                <a:ea typeface="ＭＳ Ｐゴシック" charset="0"/>
              </a:rPr>
              <a:t>Critical word first</a:t>
            </a:r>
          </a:p>
          <a:p>
            <a:pPr lvl="1">
              <a:defRPr/>
            </a:pPr>
            <a:r>
              <a:rPr lang="en-US" dirty="0" err="1">
                <a:solidFill>
                  <a:srgbClr val="7F7F7F"/>
                </a:solidFill>
                <a:ea typeface="ＭＳ Ｐゴシック" charset="0"/>
              </a:rPr>
              <a:t>Subblocking</a:t>
            </a:r>
            <a:r>
              <a:rPr lang="en-US" dirty="0">
                <a:solidFill>
                  <a:srgbClr val="7F7F7F"/>
                </a:solidFill>
                <a:ea typeface="ＭＳ Ｐゴシック" charset="0"/>
              </a:rPr>
              <a:t>/sectoring</a:t>
            </a:r>
          </a:p>
          <a:p>
            <a:pPr lvl="1">
              <a:defRPr/>
            </a:pPr>
            <a:r>
              <a:rPr lang="en-US" dirty="0">
                <a:solidFill>
                  <a:srgbClr val="7F7F7F"/>
                </a:solidFill>
                <a:ea typeface="ＭＳ Ｐゴシック" charset="0"/>
              </a:rPr>
              <a:t>Better replacement/insertion policies</a:t>
            </a:r>
          </a:p>
          <a:p>
            <a:pPr lvl="1">
              <a:defRPr/>
            </a:pPr>
            <a:r>
              <a:rPr lang="en-US" dirty="0">
                <a:ea typeface="ＭＳ Ｐゴシック" charset="0"/>
              </a:rPr>
              <a:t>Non-blocking caches (multiple cache misses in parallel)</a:t>
            </a:r>
          </a:p>
          <a:p>
            <a:pPr lvl="1">
              <a:defRPr/>
            </a:pPr>
            <a:r>
              <a:rPr lang="en-US" dirty="0">
                <a:ea typeface="ＭＳ Ｐゴシック" charset="0"/>
              </a:rPr>
              <a:t>Multiple accesses per cycle</a:t>
            </a:r>
          </a:p>
          <a:p>
            <a:pPr lvl="1">
              <a:defRPr/>
            </a:pPr>
            <a:r>
              <a:rPr lang="en-US" dirty="0">
                <a:ea typeface="ＭＳ Ｐゴシック" charset="0"/>
              </a:rPr>
              <a:t>Software approaches</a:t>
            </a:r>
          </a:p>
        </p:txBody>
      </p:sp>
      <p:sp>
        <p:nvSpPr>
          <p:cNvPr id="3184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C97DBEAC-9088-FD4A-A2FB-A9035BB7C469}" type="slidenum">
              <a:rPr lang="en-US" altLang="en-US" sz="1600">
                <a:solidFill>
                  <a:srgbClr val="000000"/>
                </a:solidFill>
                <a:latin typeface="Garamond" charset="0"/>
              </a:rPr>
              <a:pPr eaLnBrk="1" hangingPunct="1">
                <a:spcBef>
                  <a:spcPct val="0"/>
                </a:spcBef>
                <a:buClrTx/>
                <a:buSzTx/>
                <a:buFontTx/>
                <a:buNone/>
              </a:pPr>
              <a:t>66</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452358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Title 1"/>
          <p:cNvSpPr>
            <a:spLocks noGrp="1"/>
          </p:cNvSpPr>
          <p:nvPr>
            <p:ph type="title"/>
          </p:nvPr>
        </p:nvSpPr>
        <p:spPr/>
        <p:txBody>
          <a:bodyPr>
            <a:normAutofit fontScale="90000"/>
          </a:bodyPr>
          <a:lstStyle/>
          <a:p>
            <a:r>
              <a:rPr lang="en-US" altLang="en-US" dirty="0">
                <a:ea typeface="ＭＳ Ｐゴシック" charset="-128"/>
              </a:rPr>
              <a:t>Cheap Ways of Reducing Conflict Misses</a:t>
            </a:r>
          </a:p>
        </p:txBody>
      </p:sp>
      <p:sp>
        <p:nvSpPr>
          <p:cNvPr id="3" name="Content Placeholder 2"/>
          <p:cNvSpPr>
            <a:spLocks noGrp="1"/>
          </p:cNvSpPr>
          <p:nvPr>
            <p:ph idx="1"/>
          </p:nvPr>
        </p:nvSpPr>
        <p:spPr>
          <a:xfrm>
            <a:off x="228600" y="1513568"/>
            <a:ext cx="8610600" cy="5194300"/>
          </a:xfrm>
        </p:spPr>
        <p:txBody>
          <a:bodyPr/>
          <a:lstStyle/>
          <a:p>
            <a:r>
              <a:rPr lang="en-US" altLang="en-US" dirty="0">
                <a:ea typeface="ＭＳ Ｐゴシック" charset="-128"/>
              </a:rPr>
              <a:t>Instead of building highly-associative caches:</a:t>
            </a:r>
          </a:p>
          <a:p>
            <a:r>
              <a:rPr lang="en-US" altLang="en-US" dirty="0">
                <a:ea typeface="ＭＳ Ｐゴシック" charset="-128"/>
              </a:rPr>
              <a:t>Victim Caches</a:t>
            </a:r>
          </a:p>
          <a:p>
            <a:r>
              <a:rPr lang="en-US" altLang="en-US" dirty="0">
                <a:ea typeface="ＭＳ Ｐゴシック" charset="-128"/>
              </a:rPr>
              <a:t>Hashed/randomized Index Functions</a:t>
            </a:r>
          </a:p>
          <a:p>
            <a:r>
              <a:rPr lang="en-US" altLang="en-US" dirty="0">
                <a:ea typeface="ＭＳ Ｐゴシック" charset="-128"/>
              </a:rPr>
              <a:t>Pseudo Associativity</a:t>
            </a:r>
          </a:p>
          <a:p>
            <a:r>
              <a:rPr lang="en-US" altLang="en-US" dirty="0">
                <a:ea typeface="ＭＳ Ｐゴシック" charset="-128"/>
              </a:rPr>
              <a:t>Skewed Associative Caches</a:t>
            </a:r>
          </a:p>
          <a:p>
            <a:r>
              <a:rPr lang="en-US" altLang="en-US" dirty="0">
                <a:ea typeface="ＭＳ Ｐゴシック" charset="-128"/>
              </a:rPr>
              <a:t>… </a:t>
            </a:r>
          </a:p>
          <a:p>
            <a:endParaRPr lang="en-US" altLang="en-US" dirty="0">
              <a:ea typeface="ＭＳ Ｐゴシック" charset="-128"/>
            </a:endParaRPr>
          </a:p>
        </p:txBody>
      </p:sp>
      <p:sp>
        <p:nvSpPr>
          <p:cNvPr id="3194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B016CC0-4DC2-7B41-ACC8-FC86BB84D58D}" type="slidenum">
              <a:rPr lang="en-US" altLang="en-US" sz="1600">
                <a:solidFill>
                  <a:srgbClr val="000000"/>
                </a:solidFill>
                <a:latin typeface="Garamond" charset="0"/>
              </a:rPr>
              <a:pPr eaLnBrk="1" hangingPunct="1">
                <a:spcBef>
                  <a:spcPct val="0"/>
                </a:spcBef>
                <a:buClrTx/>
                <a:buSzTx/>
                <a:buFontTx/>
                <a:buNone/>
              </a:pPr>
              <a:t>67</a:t>
            </a:fld>
            <a:endParaRPr lang="en-US" altLang="en-US" sz="1600">
              <a:solidFill>
                <a:srgbClr val="000000"/>
              </a:solidFill>
              <a:latin typeface="Garamond" charset="0"/>
            </a:endParaRPr>
          </a:p>
        </p:txBody>
      </p:sp>
    </p:spTree>
    <p:extLst>
      <p:ext uri="{BB962C8B-B14F-4D97-AF65-F5344CB8AC3E}">
        <p14:creationId xmlns:p14="http://schemas.microsoft.com/office/powerpoint/2010/main" val="61663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Title 1"/>
          <p:cNvSpPr>
            <a:spLocks noGrp="1"/>
          </p:cNvSpPr>
          <p:nvPr>
            <p:ph type="title"/>
          </p:nvPr>
        </p:nvSpPr>
        <p:spPr>
          <a:xfrm>
            <a:off x="244929" y="-11113"/>
            <a:ext cx="8458200" cy="1143000"/>
          </a:xfrm>
        </p:spPr>
        <p:txBody>
          <a:bodyPr>
            <a:normAutofit fontScale="90000"/>
          </a:bodyPr>
          <a:lstStyle/>
          <a:p>
            <a:r>
              <a:rPr lang="en-US" altLang="en-US" dirty="0">
                <a:ea typeface="ＭＳ Ｐゴシック" charset="-128"/>
              </a:rPr>
              <a:t>Victim Cache: Reducing Conflict Misses</a:t>
            </a:r>
          </a:p>
        </p:txBody>
      </p:sp>
      <p:sp>
        <p:nvSpPr>
          <p:cNvPr id="3" name="Content Placeholder 2"/>
          <p:cNvSpPr>
            <a:spLocks noGrp="1"/>
          </p:cNvSpPr>
          <p:nvPr>
            <p:ph idx="1"/>
          </p:nvPr>
        </p:nvSpPr>
        <p:spPr>
          <a:xfrm>
            <a:off x="228600" y="996950"/>
            <a:ext cx="8763000" cy="5194300"/>
          </a:xfrm>
        </p:spPr>
        <p:txBody>
          <a:bodyPr>
            <a:normAutofit fontScale="92500" lnSpcReduction="10000"/>
          </a:bodyPr>
          <a:lstStyle/>
          <a:p>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a:p>
            <a:pPr>
              <a:buFont typeface="Wingdings" charset="2"/>
              <a:buNone/>
            </a:pPr>
            <a:endParaRPr lang="en-US" altLang="en-US" dirty="0">
              <a:ea typeface="ＭＳ Ｐゴシック" charset="-128"/>
            </a:endParaRPr>
          </a:p>
          <a:p>
            <a:pPr>
              <a:buClr>
                <a:srgbClr val="CC9900"/>
              </a:buClr>
            </a:pPr>
            <a:endParaRPr lang="en-US" altLang="en-US" sz="1800" dirty="0">
              <a:solidFill>
                <a:srgbClr val="000000"/>
              </a:solidFill>
              <a:ea typeface="ＭＳ Ｐゴシック" charset="-128"/>
            </a:endParaRPr>
          </a:p>
          <a:p>
            <a:pPr>
              <a:buClr>
                <a:srgbClr val="CC9900"/>
              </a:buClr>
            </a:pPr>
            <a:r>
              <a:rPr lang="en-US" altLang="en-US" sz="1800" dirty="0" err="1">
                <a:solidFill>
                  <a:srgbClr val="000000"/>
                </a:solidFill>
                <a:ea typeface="ＭＳ Ｐゴシック" charset="-128"/>
              </a:rPr>
              <a:t>Jouppi</a:t>
            </a:r>
            <a:r>
              <a:rPr lang="en-US" altLang="en-US" sz="1800" dirty="0">
                <a:solidFill>
                  <a:srgbClr val="000000"/>
                </a:solidFill>
                <a:ea typeface="ＭＳ Ｐゴシック" charset="-128"/>
              </a:rPr>
              <a:t>, </a:t>
            </a:r>
            <a:r>
              <a:rPr lang="ja-JP" altLang="en-US" sz="1800" dirty="0">
                <a:solidFill>
                  <a:srgbClr val="000000"/>
                </a:solidFill>
                <a:ea typeface="ＭＳ Ｐゴシック" charset="-128"/>
              </a:rPr>
              <a:t>“</a:t>
            </a:r>
            <a:r>
              <a:rPr lang="en-US" altLang="ja-JP" sz="1800" dirty="0">
                <a:solidFill>
                  <a:srgbClr val="0000FF"/>
                </a:solidFill>
                <a:ea typeface="ＭＳ Ｐゴシック" charset="-128"/>
              </a:rPr>
              <a:t>Improving Direct-Mapped Cache Performance by the Addition of a Small Fully-Associative Cache and Prefetch Buffers</a:t>
            </a:r>
            <a:r>
              <a:rPr lang="en-US" altLang="ja-JP" sz="1800" dirty="0">
                <a:solidFill>
                  <a:srgbClr val="000000"/>
                </a:solidFill>
                <a:ea typeface="ＭＳ Ｐゴシック" charset="-128"/>
              </a:rPr>
              <a:t>,</a:t>
            </a:r>
            <a:r>
              <a:rPr lang="ja-JP" altLang="en-US" sz="1800" dirty="0">
                <a:solidFill>
                  <a:srgbClr val="000000"/>
                </a:solidFill>
                <a:ea typeface="ＭＳ Ｐゴシック" charset="-128"/>
              </a:rPr>
              <a:t>”</a:t>
            </a:r>
            <a:r>
              <a:rPr lang="en-US" altLang="ja-JP" sz="1800" dirty="0">
                <a:solidFill>
                  <a:srgbClr val="000000"/>
                </a:solidFill>
                <a:ea typeface="ＭＳ Ｐゴシック" charset="-128"/>
              </a:rPr>
              <a:t> ISCA 1990.</a:t>
            </a:r>
          </a:p>
          <a:p>
            <a:r>
              <a:rPr lang="en-US" altLang="en-US" dirty="0">
                <a:ea typeface="ＭＳ Ｐゴシック" charset="-128"/>
              </a:rPr>
              <a:t>Idea: </a:t>
            </a:r>
            <a:r>
              <a:rPr lang="en-US" altLang="en-US" dirty="0">
                <a:solidFill>
                  <a:srgbClr val="0000FF"/>
                </a:solidFill>
                <a:ea typeface="ＭＳ Ｐゴシック" charset="-128"/>
              </a:rPr>
              <a:t>Use a small fully-associative buffer (victim cache) to store recently evicted blocks </a:t>
            </a:r>
          </a:p>
          <a:p>
            <a:pPr lvl="1">
              <a:buFont typeface="Wingdings" charset="2"/>
              <a:buNone/>
            </a:pPr>
            <a:r>
              <a:rPr lang="en-US" altLang="en-US" sz="1900" dirty="0">
                <a:ea typeface="ＭＳ Ｐゴシック" charset="-128"/>
              </a:rPr>
              <a:t>+ Can avoid ping ponging of cache blocks mapped to the same set (if two cache blocks continuously accessed in nearby time conflict with each other)</a:t>
            </a:r>
          </a:p>
          <a:p>
            <a:pPr lvl="1">
              <a:buFont typeface="Wingdings" charset="2"/>
              <a:buNone/>
            </a:pPr>
            <a:r>
              <a:rPr lang="en-US" altLang="en-US" sz="1900" dirty="0">
                <a:ea typeface="ＭＳ Ｐゴシック" charset="-128"/>
              </a:rPr>
              <a:t>-- Increases miss latency if accessed serially with L2; adds complexity</a:t>
            </a:r>
          </a:p>
        </p:txBody>
      </p:sp>
      <p:sp>
        <p:nvSpPr>
          <p:cNvPr id="3205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2D2E8759-09B1-FB4B-85E2-E24460182E92}" type="slidenum">
              <a:rPr lang="en-US" altLang="en-US" sz="1600">
                <a:solidFill>
                  <a:srgbClr val="000000"/>
                </a:solidFill>
                <a:latin typeface="Garamond" charset="0"/>
              </a:rPr>
              <a:pPr eaLnBrk="1" hangingPunct="1">
                <a:spcBef>
                  <a:spcPct val="0"/>
                </a:spcBef>
                <a:buClrTx/>
                <a:buSzTx/>
                <a:buFontTx/>
                <a:buNone/>
              </a:pPr>
              <a:t>68</a:t>
            </a:fld>
            <a:endParaRPr lang="en-US" altLang="en-US" sz="1600">
              <a:solidFill>
                <a:srgbClr val="000000"/>
              </a:solidFill>
              <a:latin typeface="Garamond" charset="0"/>
            </a:endParaRPr>
          </a:p>
        </p:txBody>
      </p:sp>
      <p:sp>
        <p:nvSpPr>
          <p:cNvPr id="320516" name="Rectangle 4"/>
          <p:cNvSpPr>
            <a:spLocks noChangeArrowheads="1"/>
          </p:cNvSpPr>
          <p:nvPr/>
        </p:nvSpPr>
        <p:spPr bwMode="auto">
          <a:xfrm>
            <a:off x="1371600" y="1320800"/>
            <a:ext cx="1158875" cy="17176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0517" name="TextBox 5"/>
          <p:cNvSpPr txBox="1">
            <a:spLocks noChangeArrowheads="1"/>
          </p:cNvSpPr>
          <p:nvPr/>
        </p:nvSpPr>
        <p:spPr bwMode="auto">
          <a:xfrm>
            <a:off x="1417638" y="1700213"/>
            <a:ext cx="1047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600">
                <a:solidFill>
                  <a:srgbClr val="FF0000"/>
                </a:solidFill>
                <a:latin typeface="Arial" charset="0"/>
              </a:rPr>
              <a:t>Direct Mapped </a:t>
            </a:r>
            <a:r>
              <a:rPr lang="en-US" altLang="en-US" sz="1600">
                <a:solidFill>
                  <a:srgbClr val="000000"/>
                </a:solidFill>
                <a:latin typeface="Arial" charset="0"/>
              </a:rPr>
              <a:t>Cache</a:t>
            </a:r>
          </a:p>
        </p:txBody>
      </p:sp>
      <p:sp>
        <p:nvSpPr>
          <p:cNvPr id="320518" name="Rectangle 6"/>
          <p:cNvSpPr>
            <a:spLocks noChangeArrowheads="1"/>
          </p:cNvSpPr>
          <p:nvPr/>
        </p:nvSpPr>
        <p:spPr bwMode="auto">
          <a:xfrm>
            <a:off x="3241675" y="1920875"/>
            <a:ext cx="877888" cy="37941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0519" name="Rectangle 7"/>
          <p:cNvSpPr>
            <a:spLocks noChangeArrowheads="1"/>
          </p:cNvSpPr>
          <p:nvPr/>
        </p:nvSpPr>
        <p:spPr bwMode="auto">
          <a:xfrm>
            <a:off x="5154613" y="960438"/>
            <a:ext cx="1622425" cy="24288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0520" name="TextBox 8"/>
          <p:cNvSpPr txBox="1">
            <a:spLocks noChangeArrowheads="1"/>
          </p:cNvSpPr>
          <p:nvPr/>
        </p:nvSpPr>
        <p:spPr bwMode="auto">
          <a:xfrm>
            <a:off x="5200650" y="1847850"/>
            <a:ext cx="1466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600">
                <a:solidFill>
                  <a:srgbClr val="000000"/>
                </a:solidFill>
                <a:latin typeface="Arial" charset="0"/>
              </a:rPr>
              <a:t>Next Level</a:t>
            </a:r>
          </a:p>
          <a:p>
            <a:pPr algn="ctr" eaLnBrk="1" hangingPunct="1">
              <a:spcBef>
                <a:spcPct val="0"/>
              </a:spcBef>
              <a:buClrTx/>
              <a:buSzTx/>
              <a:buFontTx/>
              <a:buNone/>
            </a:pPr>
            <a:r>
              <a:rPr lang="en-US" altLang="en-US" sz="1600">
                <a:solidFill>
                  <a:srgbClr val="000000"/>
                </a:solidFill>
                <a:latin typeface="Arial" charset="0"/>
              </a:rPr>
              <a:t>Cache</a:t>
            </a:r>
          </a:p>
        </p:txBody>
      </p:sp>
      <p:cxnSp>
        <p:nvCxnSpPr>
          <p:cNvPr id="320521" name="Straight Arrow Connector 10"/>
          <p:cNvCxnSpPr>
            <a:cxnSpLocks noChangeShapeType="1"/>
            <a:endCxn id="320518" idx="1"/>
          </p:cNvCxnSpPr>
          <p:nvPr/>
        </p:nvCxnSpPr>
        <p:spPr bwMode="auto">
          <a:xfrm>
            <a:off x="2530475" y="2109788"/>
            <a:ext cx="711200" cy="158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320522" name="Straight Arrow Connector 13"/>
          <p:cNvCxnSpPr>
            <a:cxnSpLocks noChangeShapeType="1"/>
          </p:cNvCxnSpPr>
          <p:nvPr/>
        </p:nvCxnSpPr>
        <p:spPr bwMode="auto">
          <a:xfrm>
            <a:off x="2530475" y="2530475"/>
            <a:ext cx="2624138"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320523" name="TextBox 15"/>
          <p:cNvSpPr txBox="1">
            <a:spLocks noChangeArrowheads="1"/>
          </p:cNvSpPr>
          <p:nvPr/>
        </p:nvSpPr>
        <p:spPr bwMode="auto">
          <a:xfrm>
            <a:off x="3159125" y="1376363"/>
            <a:ext cx="1047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0"/>
              </a:spcBef>
              <a:buClrTx/>
              <a:buSzTx/>
              <a:buFontTx/>
              <a:buNone/>
            </a:pPr>
            <a:r>
              <a:rPr lang="en-US" altLang="en-US" sz="1600">
                <a:solidFill>
                  <a:srgbClr val="000000"/>
                </a:solidFill>
                <a:latin typeface="Arial" charset="0"/>
              </a:rPr>
              <a:t>Victim cache</a:t>
            </a:r>
          </a:p>
        </p:txBody>
      </p:sp>
    </p:spTree>
    <p:extLst>
      <p:ext uri="{BB962C8B-B14F-4D97-AF65-F5344CB8AC3E}">
        <p14:creationId xmlns:p14="http://schemas.microsoft.com/office/powerpoint/2010/main" val="3540717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Title 1"/>
          <p:cNvSpPr>
            <a:spLocks noGrp="1"/>
          </p:cNvSpPr>
          <p:nvPr>
            <p:ph type="title"/>
          </p:nvPr>
        </p:nvSpPr>
        <p:spPr>
          <a:xfrm>
            <a:off x="457200" y="-53068"/>
            <a:ext cx="8229600" cy="1143000"/>
          </a:xfrm>
        </p:spPr>
        <p:txBody>
          <a:bodyPr/>
          <a:lstStyle/>
          <a:p>
            <a:r>
              <a:rPr lang="en-US" altLang="en-US" dirty="0">
                <a:ea typeface="ＭＳ Ｐゴシック" charset="-128"/>
              </a:rPr>
              <a:t>Hashing and Pseudo-Associativity</a:t>
            </a:r>
          </a:p>
        </p:txBody>
      </p:sp>
      <p:sp>
        <p:nvSpPr>
          <p:cNvPr id="3" name="Content Placeholder 2"/>
          <p:cNvSpPr>
            <a:spLocks noGrp="1"/>
          </p:cNvSpPr>
          <p:nvPr>
            <p:ph idx="1"/>
          </p:nvPr>
        </p:nvSpPr>
        <p:spPr>
          <a:xfrm>
            <a:off x="228600" y="901700"/>
            <a:ext cx="8610600" cy="5194300"/>
          </a:xfrm>
        </p:spPr>
        <p:txBody>
          <a:bodyPr>
            <a:normAutofit fontScale="85000" lnSpcReduction="20000"/>
          </a:bodyPr>
          <a:lstStyle/>
          <a:p>
            <a:r>
              <a:rPr lang="en-US" altLang="en-US" dirty="0">
                <a:ea typeface="ＭＳ Ｐゴシック" charset="-128"/>
              </a:rPr>
              <a:t>Hashing: </a:t>
            </a:r>
            <a:r>
              <a:rPr lang="en-US" altLang="en-US" dirty="0">
                <a:solidFill>
                  <a:srgbClr val="0432FF"/>
                </a:solidFill>
                <a:ea typeface="ＭＳ Ｐゴシック" charset="-128"/>
              </a:rPr>
              <a:t>Use better </a:t>
            </a:r>
            <a:r>
              <a:rPr lang="ja-JP" altLang="en-US" dirty="0">
                <a:solidFill>
                  <a:srgbClr val="0432FF"/>
                </a:solidFill>
                <a:ea typeface="ＭＳ Ｐゴシック" charset="-128"/>
              </a:rPr>
              <a:t>“</a:t>
            </a:r>
            <a:r>
              <a:rPr lang="en-US" altLang="ja-JP" dirty="0">
                <a:solidFill>
                  <a:srgbClr val="0432FF"/>
                </a:solidFill>
                <a:ea typeface="ＭＳ Ｐゴシック" charset="-128"/>
              </a:rPr>
              <a:t>randomizing</a:t>
            </a:r>
            <a:r>
              <a:rPr lang="ja-JP" altLang="en-US" dirty="0">
                <a:solidFill>
                  <a:srgbClr val="0432FF"/>
                </a:solidFill>
                <a:ea typeface="ＭＳ Ｐゴシック" charset="-128"/>
              </a:rPr>
              <a:t>”</a:t>
            </a:r>
            <a:r>
              <a:rPr lang="en-US" altLang="ja-JP" dirty="0">
                <a:solidFill>
                  <a:srgbClr val="0432FF"/>
                </a:solidFill>
                <a:ea typeface="ＭＳ Ｐゴシック" charset="-128"/>
              </a:rPr>
              <a:t> index functions  </a:t>
            </a:r>
          </a:p>
          <a:p>
            <a:pPr lvl="1">
              <a:buFont typeface="Wingdings" charset="2"/>
              <a:buNone/>
            </a:pPr>
            <a:r>
              <a:rPr lang="en-US" altLang="en-US" dirty="0">
                <a:ea typeface="ＭＳ Ｐゴシック" charset="-128"/>
              </a:rPr>
              <a:t>+ can reduce conflict misses</a:t>
            </a:r>
          </a:p>
          <a:p>
            <a:pPr lvl="2"/>
            <a:r>
              <a:rPr lang="en-US" altLang="en-US" dirty="0">
                <a:ea typeface="ＭＳ Ｐゴシック" charset="-128"/>
              </a:rPr>
              <a:t>by distributing the accessed memory blocks more evenly to sets</a:t>
            </a:r>
          </a:p>
          <a:p>
            <a:pPr lvl="2"/>
            <a:r>
              <a:rPr lang="en-US" altLang="en-US" dirty="0">
                <a:ea typeface="ＭＳ Ｐゴシック" charset="-128"/>
              </a:rPr>
              <a:t>Example of conflicting accesses: </a:t>
            </a:r>
            <a:r>
              <a:rPr lang="en-US" altLang="en-US" dirty="0" err="1">
                <a:ea typeface="ＭＳ Ｐゴシック" charset="-128"/>
              </a:rPr>
              <a:t>strided</a:t>
            </a:r>
            <a:r>
              <a:rPr lang="en-US" altLang="en-US" dirty="0">
                <a:ea typeface="ＭＳ Ｐゴシック" charset="-128"/>
              </a:rPr>
              <a:t> access pattern where stride value equals number of sets in cache</a:t>
            </a:r>
          </a:p>
          <a:p>
            <a:pPr lvl="1">
              <a:buFont typeface="Wingdings" charset="2"/>
              <a:buNone/>
            </a:pPr>
            <a:r>
              <a:rPr lang="en-US" altLang="en-US" dirty="0">
                <a:ea typeface="ＭＳ Ｐゴシック" charset="-128"/>
              </a:rPr>
              <a:t>-- More complex to implement: can lengthen critical path</a:t>
            </a:r>
          </a:p>
          <a:p>
            <a:pPr lvl="1">
              <a:buFont typeface="Wingdings" charset="2"/>
              <a:buNone/>
            </a:pPr>
            <a:endParaRPr lang="en-US" altLang="en-US" sz="1600" dirty="0">
              <a:ea typeface="ＭＳ Ｐゴシック" charset="-128"/>
            </a:endParaRPr>
          </a:p>
          <a:p>
            <a:r>
              <a:rPr lang="en-US" altLang="en-US" dirty="0">
                <a:ea typeface="ＭＳ Ｐゴシック" charset="-128"/>
              </a:rPr>
              <a:t>Pseudo-associativity (Poor Man</a:t>
            </a:r>
            <a:r>
              <a:rPr lang="ja-JP" altLang="en-US" dirty="0">
                <a:ea typeface="ＭＳ Ｐゴシック" charset="-128"/>
              </a:rPr>
              <a:t>’</a:t>
            </a:r>
            <a:r>
              <a:rPr lang="en-US" altLang="ja-JP" dirty="0">
                <a:ea typeface="ＭＳ Ｐゴシック" charset="-128"/>
              </a:rPr>
              <a:t>s associative cache)</a:t>
            </a:r>
          </a:p>
          <a:p>
            <a:pPr lvl="1"/>
            <a:r>
              <a:rPr lang="en-US" altLang="en-US" dirty="0">
                <a:solidFill>
                  <a:srgbClr val="0432FF"/>
                </a:solidFill>
                <a:ea typeface="ＭＳ Ｐゴシック" charset="-128"/>
              </a:rPr>
              <a:t>Serial lookup: On a miss, use a different index function and access cache again</a:t>
            </a:r>
          </a:p>
          <a:p>
            <a:pPr lvl="1"/>
            <a:r>
              <a:rPr lang="en-US" altLang="en-US" dirty="0">
                <a:ea typeface="ＭＳ Ｐゴシック" charset="-128"/>
              </a:rPr>
              <a:t>Given a direct-mapped array with K cache blocks</a:t>
            </a:r>
          </a:p>
          <a:p>
            <a:pPr lvl="2"/>
            <a:r>
              <a:rPr lang="en-US" altLang="en-US" dirty="0">
                <a:ea typeface="ＭＳ Ｐゴシック" charset="-128"/>
              </a:rPr>
              <a:t>Implement K/N sets</a:t>
            </a:r>
          </a:p>
          <a:p>
            <a:pPr lvl="2"/>
            <a:r>
              <a:rPr lang="en-US" altLang="en-US" dirty="0">
                <a:ea typeface="ＭＳ Ｐゴシック" charset="-128"/>
              </a:rPr>
              <a:t>Given address </a:t>
            </a:r>
            <a:r>
              <a:rPr lang="en-US" altLang="en-US" dirty="0" err="1">
                <a:ea typeface="ＭＳ Ｐゴシック" charset="-128"/>
              </a:rPr>
              <a:t>Addr</a:t>
            </a:r>
            <a:r>
              <a:rPr lang="en-US" altLang="en-US" dirty="0">
                <a:ea typeface="ＭＳ Ｐゴシック" charset="-128"/>
              </a:rPr>
              <a:t>, </a:t>
            </a:r>
            <a:r>
              <a:rPr lang="en-US" altLang="en-US" u="sng" dirty="0">
                <a:ea typeface="ＭＳ Ｐゴシック" charset="-128"/>
              </a:rPr>
              <a:t>sequentially</a:t>
            </a:r>
            <a:r>
              <a:rPr lang="en-US" altLang="en-US" dirty="0">
                <a:ea typeface="ＭＳ Ｐゴシック" charset="-128"/>
              </a:rPr>
              <a:t> look up: {0,Addr[</a:t>
            </a:r>
            <a:r>
              <a:rPr lang="en-US" altLang="en-US" dirty="0" err="1">
                <a:ea typeface="ＭＳ Ｐゴシック" charset="-128"/>
              </a:rPr>
              <a:t>lg</a:t>
            </a:r>
            <a:r>
              <a:rPr lang="en-US" altLang="en-US" dirty="0">
                <a:ea typeface="ＭＳ Ｐゴシック" charset="-128"/>
              </a:rPr>
              <a:t>(K/N)-1: 0]}, {1,Addr[</a:t>
            </a:r>
            <a:r>
              <a:rPr lang="en-US" altLang="en-US" dirty="0" err="1">
                <a:ea typeface="ＭＳ Ｐゴシック" charset="-128"/>
              </a:rPr>
              <a:t>lg</a:t>
            </a:r>
            <a:r>
              <a:rPr lang="en-US" altLang="en-US" dirty="0">
                <a:ea typeface="ＭＳ Ｐゴシック" charset="-128"/>
              </a:rPr>
              <a:t>(K/N)-1: 0]}, … , {N-1,Addr[</a:t>
            </a:r>
            <a:r>
              <a:rPr lang="en-US" altLang="en-US" dirty="0" err="1">
                <a:ea typeface="ＭＳ Ｐゴシック" charset="-128"/>
              </a:rPr>
              <a:t>lg</a:t>
            </a:r>
            <a:r>
              <a:rPr lang="en-US" altLang="en-US" dirty="0">
                <a:ea typeface="ＭＳ Ｐゴシック" charset="-128"/>
              </a:rPr>
              <a:t>(K/N)-1: 0]} </a:t>
            </a:r>
          </a:p>
          <a:p>
            <a:pPr marL="344487" lvl="1" indent="0">
              <a:buNone/>
            </a:pPr>
            <a:r>
              <a:rPr lang="en-US" altLang="en-US" dirty="0">
                <a:ea typeface="ＭＳ Ｐゴシック" charset="-128"/>
              </a:rPr>
              <a:t>+ Less complex than N-way; -- Longer cache hit/miss latency </a:t>
            </a:r>
          </a:p>
          <a:p>
            <a:pPr lvl="1"/>
            <a:endParaRPr lang="en-US" altLang="en-US" dirty="0">
              <a:ea typeface="ＭＳ Ｐゴシック" charset="-128"/>
            </a:endParaRPr>
          </a:p>
          <a:p>
            <a:endParaRPr lang="en-US" altLang="en-US" dirty="0">
              <a:ea typeface="ＭＳ Ｐゴシック" charset="-128"/>
            </a:endParaRPr>
          </a:p>
        </p:txBody>
      </p:sp>
      <p:sp>
        <p:nvSpPr>
          <p:cNvPr id="3215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83016AD9-CAC1-C946-965B-B360606989F1}" type="slidenum">
              <a:rPr lang="en-US" altLang="en-US" sz="1600">
                <a:solidFill>
                  <a:srgbClr val="000000"/>
                </a:solidFill>
                <a:latin typeface="Garamond" charset="0"/>
              </a:rPr>
              <a:pPr eaLnBrk="1" hangingPunct="1">
                <a:spcBef>
                  <a:spcPct val="0"/>
                </a:spcBef>
                <a:buClrTx/>
                <a:buSzTx/>
                <a:buFontTx/>
                <a:buNone/>
              </a:pPr>
              <a:t>69</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996983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a:extLst>
              <a:ext uri="{FF2B5EF4-FFF2-40B4-BE49-F238E27FC236}">
                <a16:creationId xmlns:a16="http://schemas.microsoft.com/office/drawing/2014/main" id="{E764D54A-54F3-4F63-B28A-810D42347D6E}"/>
              </a:ext>
            </a:extLst>
          </p:cNvPr>
          <p:cNvSpPr>
            <a:spLocks noGrp="1"/>
          </p:cNvSpPr>
          <p:nvPr>
            <p:ph type="title"/>
          </p:nvPr>
        </p:nvSpPr>
        <p:spPr/>
        <p:txBody>
          <a:bodyPr/>
          <a:lstStyle/>
          <a:p>
            <a:r>
              <a:rPr lang="en-US" altLang="en-US" sz="3400">
                <a:ea typeface="ＭＳ Ｐゴシック" panose="020B0600070205080204" pitchFamily="34" charset="-128"/>
              </a:rPr>
              <a:t>Idealism</a:t>
            </a:r>
          </a:p>
        </p:txBody>
      </p:sp>
      <p:sp>
        <p:nvSpPr>
          <p:cNvPr id="166914" name="Slide Number Placeholder 3">
            <a:extLst>
              <a:ext uri="{FF2B5EF4-FFF2-40B4-BE49-F238E27FC236}">
                <a16:creationId xmlns:a16="http://schemas.microsoft.com/office/drawing/2014/main" id="{F0D27315-F2E7-498E-839F-871E4BA1775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809C6281-05F7-4FBC-9908-F6A855B32944}" type="slidenum">
              <a:rPr lang="en-US" altLang="en-US" sz="1600" i="1">
                <a:solidFill>
                  <a:srgbClr val="000000"/>
                </a:solidFill>
                <a:latin typeface="Garamond" panose="02020404030301010803" pitchFamily="18" charset="0"/>
              </a:rPr>
              <a:pPr eaLnBrk="1" hangingPunct="1">
                <a:spcBef>
                  <a:spcPct val="0"/>
                </a:spcBef>
                <a:buClrTx/>
                <a:buSzTx/>
                <a:buFontTx/>
                <a:buNone/>
              </a:pPr>
              <a:t>7</a:t>
            </a:fld>
            <a:endParaRPr lang="en-US" altLang="en-US" sz="1600" i="1">
              <a:solidFill>
                <a:srgbClr val="000000"/>
              </a:solidFill>
              <a:latin typeface="Garamond" panose="02020404030301010803" pitchFamily="18" charset="0"/>
            </a:endParaRPr>
          </a:p>
        </p:txBody>
      </p:sp>
      <p:sp>
        <p:nvSpPr>
          <p:cNvPr id="166915" name="Rectangle 4">
            <a:extLst>
              <a:ext uri="{FF2B5EF4-FFF2-40B4-BE49-F238E27FC236}">
                <a16:creationId xmlns:a16="http://schemas.microsoft.com/office/drawing/2014/main" id="{EDA4C12A-4C6D-44EB-AFD1-1D81CE03A79D}"/>
              </a:ext>
            </a:extLst>
          </p:cNvPr>
          <p:cNvSpPr>
            <a:spLocks noChangeArrowheads="1"/>
          </p:cNvSpPr>
          <p:nvPr/>
        </p:nvSpPr>
        <p:spPr bwMode="auto">
          <a:xfrm>
            <a:off x="315913"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6916" name="TextBox 5">
            <a:extLst>
              <a:ext uri="{FF2B5EF4-FFF2-40B4-BE49-F238E27FC236}">
                <a16:creationId xmlns:a16="http://schemas.microsoft.com/office/drawing/2014/main" id="{5AB68637-041C-4277-988F-26BA466A7D0D}"/>
              </a:ext>
            </a:extLst>
          </p:cNvPr>
          <p:cNvSpPr txBox="1">
            <a:spLocks noChangeArrowheads="1"/>
          </p:cNvSpPr>
          <p:nvPr/>
        </p:nvSpPr>
        <p:spPr bwMode="auto">
          <a:xfrm>
            <a:off x="484188" y="1930400"/>
            <a:ext cx="12493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Instruction</a:t>
            </a:r>
          </a:p>
          <a:p>
            <a:pPr eaLnBrk="1" hangingPunct="1">
              <a:spcBef>
                <a:spcPct val="0"/>
              </a:spcBef>
              <a:buClrTx/>
              <a:buSzTx/>
              <a:buFontTx/>
              <a:buNone/>
            </a:pPr>
            <a:r>
              <a:rPr lang="en-US" altLang="en-US" sz="1800">
                <a:solidFill>
                  <a:srgbClr val="000000"/>
                </a:solidFill>
                <a:latin typeface="Arial" panose="020B0604020202020204" pitchFamily="34" charset="0"/>
              </a:rPr>
              <a:t>Supply</a:t>
            </a:r>
          </a:p>
        </p:txBody>
      </p:sp>
      <p:sp>
        <p:nvSpPr>
          <p:cNvPr id="166917" name="Rectangle 6">
            <a:extLst>
              <a:ext uri="{FF2B5EF4-FFF2-40B4-BE49-F238E27FC236}">
                <a16:creationId xmlns:a16="http://schemas.microsoft.com/office/drawing/2014/main" id="{984CC08D-3205-45E7-BCA4-65A26ED06AF6}"/>
              </a:ext>
            </a:extLst>
          </p:cNvPr>
          <p:cNvSpPr>
            <a:spLocks noChangeArrowheads="1"/>
          </p:cNvSpPr>
          <p:nvPr/>
        </p:nvSpPr>
        <p:spPr bwMode="auto">
          <a:xfrm>
            <a:off x="3659188"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6918" name="TextBox 7">
            <a:extLst>
              <a:ext uri="{FF2B5EF4-FFF2-40B4-BE49-F238E27FC236}">
                <a16:creationId xmlns:a16="http://schemas.microsoft.com/office/drawing/2014/main" id="{F64D7C78-1197-4B21-98AE-A2D343A15E31}"/>
              </a:ext>
            </a:extLst>
          </p:cNvPr>
          <p:cNvSpPr txBox="1">
            <a:spLocks noChangeArrowheads="1"/>
          </p:cNvSpPr>
          <p:nvPr/>
        </p:nvSpPr>
        <p:spPr bwMode="auto">
          <a:xfrm>
            <a:off x="3886200" y="1771650"/>
            <a:ext cx="1327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Pipeline</a:t>
            </a:r>
          </a:p>
          <a:p>
            <a:pPr eaLnBrk="1" hangingPunct="1">
              <a:spcBef>
                <a:spcPct val="0"/>
              </a:spcBef>
              <a:buClrTx/>
              <a:buSzTx/>
              <a:buFontTx/>
              <a:buNone/>
            </a:pPr>
            <a:r>
              <a:rPr lang="en-US" altLang="en-US" sz="1800">
                <a:solidFill>
                  <a:srgbClr val="000000"/>
                </a:solidFill>
                <a:latin typeface="Arial" panose="020B0604020202020204" pitchFamily="34" charset="0"/>
              </a:rPr>
              <a:t>(Instruction</a:t>
            </a:r>
          </a:p>
          <a:p>
            <a:pPr eaLnBrk="1" hangingPunct="1">
              <a:spcBef>
                <a:spcPct val="0"/>
              </a:spcBef>
              <a:buClrTx/>
              <a:buSzTx/>
              <a:buFontTx/>
              <a:buNone/>
            </a:pPr>
            <a:r>
              <a:rPr lang="en-US" altLang="en-US" sz="1800">
                <a:solidFill>
                  <a:srgbClr val="000000"/>
                </a:solidFill>
                <a:latin typeface="Arial" panose="020B0604020202020204" pitchFamily="34" charset="0"/>
              </a:rPr>
              <a:t>execution)</a:t>
            </a:r>
          </a:p>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6919" name="Rectangle 8">
            <a:extLst>
              <a:ext uri="{FF2B5EF4-FFF2-40B4-BE49-F238E27FC236}">
                <a16:creationId xmlns:a16="http://schemas.microsoft.com/office/drawing/2014/main" id="{31CDD964-1668-41F4-993F-CC8152C0E464}"/>
              </a:ext>
            </a:extLst>
          </p:cNvPr>
          <p:cNvSpPr>
            <a:spLocks noChangeArrowheads="1"/>
          </p:cNvSpPr>
          <p:nvPr/>
        </p:nvSpPr>
        <p:spPr bwMode="auto">
          <a:xfrm>
            <a:off x="7037388"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6920" name="TextBox 9">
            <a:extLst>
              <a:ext uri="{FF2B5EF4-FFF2-40B4-BE49-F238E27FC236}">
                <a16:creationId xmlns:a16="http://schemas.microsoft.com/office/drawing/2014/main" id="{BBDFC075-56BA-4BCD-8401-661024A2F697}"/>
              </a:ext>
            </a:extLst>
          </p:cNvPr>
          <p:cNvSpPr txBox="1">
            <a:spLocks noChangeArrowheads="1"/>
          </p:cNvSpPr>
          <p:nvPr/>
        </p:nvSpPr>
        <p:spPr bwMode="auto">
          <a:xfrm>
            <a:off x="7372350" y="1930400"/>
            <a:ext cx="890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Data</a:t>
            </a:r>
          </a:p>
          <a:p>
            <a:pPr eaLnBrk="1" hangingPunct="1">
              <a:spcBef>
                <a:spcPct val="0"/>
              </a:spcBef>
              <a:buClrTx/>
              <a:buSzTx/>
              <a:buFontTx/>
              <a:buNone/>
            </a:pPr>
            <a:r>
              <a:rPr lang="en-US" altLang="en-US" sz="1800">
                <a:solidFill>
                  <a:srgbClr val="000000"/>
                </a:solidFill>
                <a:latin typeface="Arial" panose="020B0604020202020204" pitchFamily="34" charset="0"/>
              </a:rPr>
              <a:t>Supply</a:t>
            </a:r>
          </a:p>
        </p:txBody>
      </p:sp>
      <p:cxnSp>
        <p:nvCxnSpPr>
          <p:cNvPr id="166921" name="Straight Arrow Connector 11">
            <a:extLst>
              <a:ext uri="{FF2B5EF4-FFF2-40B4-BE49-F238E27FC236}">
                <a16:creationId xmlns:a16="http://schemas.microsoft.com/office/drawing/2014/main" id="{F1C202FF-205D-4F6D-AE20-3470197423BF}"/>
              </a:ext>
            </a:extLst>
          </p:cNvPr>
          <p:cNvCxnSpPr>
            <a:cxnSpLocks noChangeShapeType="1"/>
            <a:stCxn id="166915" idx="3"/>
            <a:endCxn id="166917" idx="1"/>
          </p:cNvCxnSpPr>
          <p:nvPr/>
        </p:nvCxnSpPr>
        <p:spPr bwMode="auto">
          <a:xfrm>
            <a:off x="1920875" y="2239963"/>
            <a:ext cx="1738313" cy="1587"/>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6922" name="Straight Arrow Connector 13">
            <a:extLst>
              <a:ext uri="{FF2B5EF4-FFF2-40B4-BE49-F238E27FC236}">
                <a16:creationId xmlns:a16="http://schemas.microsoft.com/office/drawing/2014/main" id="{3A15A90F-4C58-4EE6-9DEB-B79F76DD2D5B}"/>
              </a:ext>
            </a:extLst>
          </p:cNvPr>
          <p:cNvCxnSpPr>
            <a:cxnSpLocks noChangeShapeType="1"/>
            <a:stCxn id="166919" idx="1"/>
            <a:endCxn id="166917" idx="3"/>
          </p:cNvCxnSpPr>
          <p:nvPr/>
        </p:nvCxnSpPr>
        <p:spPr bwMode="auto">
          <a:xfrm rot="10800000">
            <a:off x="5264150" y="2239963"/>
            <a:ext cx="1773238" cy="1587"/>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6" name="TextBox 15">
            <a:extLst>
              <a:ext uri="{FF2B5EF4-FFF2-40B4-BE49-F238E27FC236}">
                <a16:creationId xmlns:a16="http://schemas.microsoft.com/office/drawing/2014/main" id="{DEED878C-8BE4-4CE4-8B8F-EECA82197339}"/>
              </a:ext>
            </a:extLst>
          </p:cNvPr>
          <p:cNvSpPr txBox="1">
            <a:spLocks noChangeArrowheads="1"/>
          </p:cNvSpPr>
          <p:nvPr/>
        </p:nvSpPr>
        <p:spPr bwMode="auto">
          <a:xfrm>
            <a:off x="315913" y="3417888"/>
            <a:ext cx="2378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000000"/>
                </a:solidFill>
                <a:latin typeface="Arial" panose="020B0604020202020204" pitchFamily="34" charset="0"/>
              </a:rPr>
              <a:t>- Zero latency access</a:t>
            </a:r>
          </a:p>
          <a:p>
            <a:pPr eaLnBrk="1" hangingPunct="1">
              <a:spcBef>
                <a:spcPct val="0"/>
              </a:spcBef>
              <a:buClrTx/>
              <a:buSzTx/>
              <a:buFontTx/>
              <a:buNone/>
            </a:pPr>
            <a:r>
              <a:rPr lang="en-US" altLang="en-US" sz="1800">
                <a:solidFill>
                  <a:srgbClr val="000000"/>
                </a:solidFill>
                <a:latin typeface="Arial" panose="020B0604020202020204" pitchFamily="34" charset="0"/>
              </a:rPr>
              <a:t> </a:t>
            </a:r>
          </a:p>
          <a:p>
            <a:pPr eaLnBrk="1" hangingPunct="1">
              <a:spcBef>
                <a:spcPct val="0"/>
              </a:spcBef>
              <a:buClrTx/>
              <a:buSzTx/>
              <a:buFontTx/>
              <a:buNone/>
            </a:pPr>
            <a:r>
              <a:rPr lang="en-US" altLang="en-US" sz="1800">
                <a:solidFill>
                  <a:srgbClr val="000000"/>
                </a:solidFill>
                <a:latin typeface="Arial" panose="020B0604020202020204" pitchFamily="34" charset="0"/>
              </a:rPr>
              <a:t>- Infinite capacity</a:t>
            </a:r>
          </a:p>
          <a:p>
            <a:pPr eaLnBrk="1" hangingPunct="1">
              <a:spcBef>
                <a:spcPct val="0"/>
              </a:spcBef>
              <a:buClrTx/>
              <a:buSzTx/>
              <a:buFontTx/>
              <a:buNone/>
            </a:pPr>
            <a:r>
              <a:rPr lang="en-US" altLang="en-US" sz="1800">
                <a:solidFill>
                  <a:srgbClr val="000000"/>
                </a:solidFill>
                <a:latin typeface="Arial" panose="020B0604020202020204" pitchFamily="34" charset="0"/>
              </a:rPr>
              <a:t> </a:t>
            </a:r>
          </a:p>
          <a:p>
            <a:pPr eaLnBrk="1" hangingPunct="1">
              <a:spcBef>
                <a:spcPct val="0"/>
              </a:spcBef>
              <a:buClrTx/>
              <a:buSzTx/>
              <a:buFontTx/>
              <a:buNone/>
            </a:pPr>
            <a:r>
              <a:rPr lang="en-US" altLang="en-US" sz="1800">
                <a:solidFill>
                  <a:srgbClr val="000000"/>
                </a:solidFill>
                <a:latin typeface="Arial" panose="020B0604020202020204" pitchFamily="34" charset="0"/>
              </a:rPr>
              <a:t>- Zero cost</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None/>
            </a:pPr>
            <a:r>
              <a:rPr lang="en-US" altLang="en-US" sz="1800">
                <a:solidFill>
                  <a:srgbClr val="000000"/>
                </a:solidFill>
                <a:latin typeface="Arial" panose="020B0604020202020204" pitchFamily="34" charset="0"/>
              </a:rPr>
              <a:t>- Perfect control flow</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endParaRPr lang="en-US" altLang="en-US" sz="1800">
              <a:solidFill>
                <a:srgbClr val="000000"/>
              </a:solidFill>
              <a:latin typeface="Arial" panose="020B0604020202020204" pitchFamily="34" charset="0"/>
            </a:endParaRPr>
          </a:p>
        </p:txBody>
      </p:sp>
      <p:sp>
        <p:nvSpPr>
          <p:cNvPr id="31757" name="TextBox 16">
            <a:extLst>
              <a:ext uri="{FF2B5EF4-FFF2-40B4-BE49-F238E27FC236}">
                <a16:creationId xmlns:a16="http://schemas.microsoft.com/office/drawing/2014/main" id="{E84C8DC1-6CD9-4E6C-A092-223F43EDC463}"/>
              </a:ext>
            </a:extLst>
          </p:cNvPr>
          <p:cNvSpPr txBox="1">
            <a:spLocks noChangeArrowheads="1"/>
          </p:cNvSpPr>
          <p:nvPr/>
        </p:nvSpPr>
        <p:spPr bwMode="auto">
          <a:xfrm>
            <a:off x="3271838" y="3352800"/>
            <a:ext cx="32004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Char char="-"/>
            </a:pPr>
            <a:r>
              <a:rPr lang="en-US" altLang="en-US" sz="1800">
                <a:solidFill>
                  <a:srgbClr val="000000"/>
                </a:solidFill>
                <a:latin typeface="Arial" panose="020B0604020202020204" pitchFamily="34" charset="0"/>
              </a:rPr>
              <a:t> No pipeline stalls </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Perfect data flow </a:t>
            </a:r>
          </a:p>
          <a:p>
            <a:pPr eaLnBrk="1" hangingPunct="1">
              <a:spcBef>
                <a:spcPct val="0"/>
              </a:spcBef>
              <a:buClrTx/>
              <a:buSzTx/>
              <a:buFontTx/>
              <a:buNone/>
            </a:pPr>
            <a:r>
              <a:rPr lang="en-US" altLang="en-US" sz="1800">
                <a:solidFill>
                  <a:srgbClr val="000000"/>
                </a:solidFill>
                <a:latin typeface="Arial" panose="020B0604020202020204" pitchFamily="34" charset="0"/>
              </a:rPr>
              <a:t>  (reg/memory dependencies)</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Zero-cycle interconnect</a:t>
            </a:r>
          </a:p>
          <a:p>
            <a:pPr eaLnBrk="1" hangingPunct="1">
              <a:spcBef>
                <a:spcPct val="0"/>
              </a:spcBef>
              <a:buClrTx/>
              <a:buSzTx/>
              <a:buFontTx/>
              <a:buNone/>
            </a:pPr>
            <a:r>
              <a:rPr lang="en-US" altLang="en-US" sz="1800">
                <a:solidFill>
                  <a:srgbClr val="000000"/>
                </a:solidFill>
                <a:latin typeface="Arial" panose="020B0604020202020204" pitchFamily="34" charset="0"/>
              </a:rPr>
              <a:t>  (operand communication)</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Enough functional units</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Zero latency compute</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endParaRPr lang="en-US" altLang="en-US" sz="1800">
              <a:solidFill>
                <a:srgbClr val="000000"/>
              </a:solidFill>
              <a:latin typeface="Arial" panose="020B0604020202020204" pitchFamily="34" charset="0"/>
            </a:endParaRPr>
          </a:p>
        </p:txBody>
      </p:sp>
      <p:sp>
        <p:nvSpPr>
          <p:cNvPr id="31758" name="TextBox 17">
            <a:extLst>
              <a:ext uri="{FF2B5EF4-FFF2-40B4-BE49-F238E27FC236}">
                <a16:creationId xmlns:a16="http://schemas.microsoft.com/office/drawing/2014/main" id="{43B3E6C3-17F7-4145-AA23-AA9702B36CB7}"/>
              </a:ext>
            </a:extLst>
          </p:cNvPr>
          <p:cNvSpPr txBox="1">
            <a:spLocks noChangeArrowheads="1"/>
          </p:cNvSpPr>
          <p:nvPr/>
        </p:nvSpPr>
        <p:spPr bwMode="auto">
          <a:xfrm>
            <a:off x="6651625" y="3440113"/>
            <a:ext cx="2378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Char char="-"/>
            </a:pPr>
            <a:r>
              <a:rPr lang="en-US" altLang="en-US" sz="1800">
                <a:solidFill>
                  <a:srgbClr val="000000"/>
                </a:solidFill>
                <a:latin typeface="Arial" panose="020B0604020202020204" pitchFamily="34" charset="0"/>
              </a:rPr>
              <a:t> Zero latency access</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Infinite capacity</a:t>
            </a: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None/>
            </a:pPr>
            <a:r>
              <a:rPr lang="en-US" altLang="en-US" sz="1800">
                <a:solidFill>
                  <a:srgbClr val="000000"/>
                </a:solidFill>
                <a:latin typeface="Arial" panose="020B0604020202020204" pitchFamily="34" charset="0"/>
              </a:rPr>
              <a:t>- Infinite bandwidth </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Char char="-"/>
            </a:pPr>
            <a:r>
              <a:rPr lang="en-US" altLang="en-US" sz="1800">
                <a:solidFill>
                  <a:srgbClr val="000000"/>
                </a:solidFill>
                <a:latin typeface="Arial" panose="020B0604020202020204" pitchFamily="34" charset="0"/>
              </a:rPr>
              <a:t> Zero cost</a:t>
            </a:r>
          </a:p>
          <a:p>
            <a:pPr eaLnBrk="1" hangingPunct="1">
              <a:spcBef>
                <a:spcPct val="0"/>
              </a:spcBef>
              <a:buClrTx/>
              <a:buSzTx/>
              <a:buFontTx/>
              <a:buChar char="-"/>
            </a:pPr>
            <a:endParaRPr lang="en-US" altLang="en-US" sz="1800">
              <a:solidFill>
                <a:srgbClr val="000000"/>
              </a:solidFill>
              <a:latin typeface="Arial" panose="020B0604020202020204" pitchFamily="34" charset="0"/>
            </a:endParaRPr>
          </a:p>
          <a:p>
            <a:pPr eaLnBrk="1" hangingPunct="1">
              <a:spcBef>
                <a:spcPct val="0"/>
              </a:spcBef>
              <a:buClrTx/>
              <a:buSzTx/>
              <a:buFontTx/>
              <a:buNone/>
            </a:pPr>
            <a:endParaRPr lang="en-US" altLang="en-US" sz="1800">
              <a:solidFill>
                <a:srgbClr val="000000"/>
              </a:solidFill>
              <a:latin typeface="Arial" panose="020B0604020202020204" pitchFamily="34" charset="0"/>
            </a:endParaRPr>
          </a:p>
          <a:p>
            <a:pPr eaLnBrk="1" hangingPunct="1">
              <a:spcBef>
                <a:spcPct val="0"/>
              </a:spcBef>
              <a:buClrTx/>
              <a:buSzTx/>
              <a:buFontTx/>
              <a:buChar char="-"/>
            </a:pPr>
            <a:endParaRPr lang="en-US"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649775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p:bldP spid="31757" grpId="0"/>
      <p:bldP spid="3175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Title 1"/>
          <p:cNvSpPr>
            <a:spLocks noGrp="1"/>
          </p:cNvSpPr>
          <p:nvPr>
            <p:ph type="title"/>
          </p:nvPr>
        </p:nvSpPr>
        <p:spPr/>
        <p:txBody>
          <a:bodyPr/>
          <a:lstStyle/>
          <a:p>
            <a:r>
              <a:rPr lang="en-US" altLang="en-US">
                <a:ea typeface="ＭＳ Ｐゴシック" charset="-128"/>
              </a:rPr>
              <a:t>Skewed Associative Caches</a:t>
            </a:r>
          </a:p>
        </p:txBody>
      </p:sp>
      <p:sp>
        <p:nvSpPr>
          <p:cNvPr id="84994" name="Content Placeholder 2"/>
          <p:cNvSpPr>
            <a:spLocks noGrp="1"/>
          </p:cNvSpPr>
          <p:nvPr>
            <p:ph idx="1"/>
          </p:nvPr>
        </p:nvSpPr>
        <p:spPr>
          <a:xfrm>
            <a:off x="266700" y="1363662"/>
            <a:ext cx="8610600" cy="5194300"/>
          </a:xfrm>
        </p:spPr>
        <p:txBody>
          <a:bodyPr/>
          <a:lstStyle/>
          <a:p>
            <a:pPr>
              <a:defRPr/>
            </a:pPr>
            <a:r>
              <a:rPr lang="en-US" dirty="0"/>
              <a:t>Idea: Reduce conflict misses by using </a:t>
            </a:r>
            <a:r>
              <a:rPr lang="en-US" dirty="0">
                <a:solidFill>
                  <a:srgbClr val="0000FF"/>
                </a:solidFill>
              </a:rPr>
              <a:t>different index functions for each cache way</a:t>
            </a:r>
          </a:p>
          <a:p>
            <a:pPr marL="0" indent="0">
              <a:buFont typeface="Wingdings" charset="0"/>
              <a:buNone/>
              <a:defRPr/>
            </a:pPr>
            <a:endParaRPr lang="en-US" dirty="0"/>
          </a:p>
          <a:p>
            <a:pPr>
              <a:defRPr/>
            </a:pPr>
            <a:r>
              <a:rPr lang="en-US" dirty="0" err="1"/>
              <a:t>Seznec</a:t>
            </a:r>
            <a:r>
              <a:rPr lang="en-US" dirty="0"/>
              <a:t>, “</a:t>
            </a:r>
            <a:r>
              <a:rPr lang="en-US" altLang="ja-JP" dirty="0">
                <a:solidFill>
                  <a:srgbClr val="0000FF"/>
                </a:solidFill>
              </a:rPr>
              <a:t>A Case for Two-Way Skewed-Associative Caches</a:t>
            </a:r>
            <a:r>
              <a:rPr lang="en-US" altLang="ja-JP" dirty="0"/>
              <a:t>,</a:t>
            </a:r>
            <a:r>
              <a:rPr lang="en-US" dirty="0"/>
              <a:t>”</a:t>
            </a:r>
            <a:r>
              <a:rPr lang="en-US" altLang="ja-JP" dirty="0"/>
              <a:t> ISCA 1993.</a:t>
            </a:r>
            <a:endParaRPr lang="en-US" dirty="0"/>
          </a:p>
        </p:txBody>
      </p:sp>
      <p:sp>
        <p:nvSpPr>
          <p:cNvPr id="3225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4C00E6FD-09D4-2D45-8927-690C771C773C}" type="slidenum">
              <a:rPr lang="en-US" altLang="en-US" sz="1600">
                <a:solidFill>
                  <a:srgbClr val="000000"/>
                </a:solidFill>
                <a:latin typeface="Garamond" charset="0"/>
              </a:rPr>
              <a:pPr eaLnBrk="1" hangingPunct="1">
                <a:spcBef>
                  <a:spcPct val="0"/>
                </a:spcBef>
                <a:buClrTx/>
                <a:buSzTx/>
                <a:buFontTx/>
                <a:buNone/>
              </a:pPr>
              <a:t>70</a:t>
            </a:fld>
            <a:endParaRPr lang="en-US" altLang="en-US" sz="1600">
              <a:solidFill>
                <a:srgbClr val="000000"/>
              </a:solidFill>
              <a:latin typeface="Garamond" charset="0"/>
            </a:endParaRPr>
          </a:p>
        </p:txBody>
      </p:sp>
    </p:spTree>
    <p:extLst>
      <p:ext uri="{BB962C8B-B14F-4D97-AF65-F5344CB8AC3E}">
        <p14:creationId xmlns:p14="http://schemas.microsoft.com/office/powerpoint/2010/main" val="81154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5" name="Title 1"/>
          <p:cNvSpPr>
            <a:spLocks noGrp="1"/>
          </p:cNvSpPr>
          <p:nvPr>
            <p:ph type="title"/>
          </p:nvPr>
        </p:nvSpPr>
        <p:spPr/>
        <p:txBody>
          <a:bodyPr/>
          <a:lstStyle/>
          <a:p>
            <a:r>
              <a:rPr lang="en-US" altLang="en-US">
                <a:ea typeface="ＭＳ Ｐゴシック" charset="-128"/>
              </a:rPr>
              <a:t>Skewed Associative Caches (I)</a:t>
            </a:r>
          </a:p>
        </p:txBody>
      </p:sp>
      <p:sp>
        <p:nvSpPr>
          <p:cNvPr id="323586" name="Content Placeholder 2"/>
          <p:cNvSpPr>
            <a:spLocks noGrp="1"/>
          </p:cNvSpPr>
          <p:nvPr>
            <p:ph idx="1"/>
          </p:nvPr>
        </p:nvSpPr>
        <p:spPr>
          <a:xfrm>
            <a:off x="228600" y="996950"/>
            <a:ext cx="8610600" cy="5194300"/>
          </a:xfrm>
        </p:spPr>
        <p:txBody>
          <a:bodyPr/>
          <a:lstStyle/>
          <a:p>
            <a:r>
              <a:rPr lang="en-US" altLang="en-US">
                <a:ea typeface="ＭＳ Ｐゴシック" charset="-128"/>
              </a:rPr>
              <a:t>Basic 2-way associative cache structure</a:t>
            </a:r>
          </a:p>
        </p:txBody>
      </p:sp>
      <p:sp>
        <p:nvSpPr>
          <p:cNvPr id="3235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F0849724-5017-1E4D-8D21-57E8F159A026}" type="slidenum">
              <a:rPr lang="en-US" altLang="en-US" sz="1600">
                <a:solidFill>
                  <a:srgbClr val="000000"/>
                </a:solidFill>
                <a:latin typeface="Garamond" charset="0"/>
              </a:rPr>
              <a:pPr eaLnBrk="1" hangingPunct="1">
                <a:spcBef>
                  <a:spcPct val="0"/>
                </a:spcBef>
                <a:buClrTx/>
                <a:buSzTx/>
                <a:buFontTx/>
                <a:buNone/>
              </a:pPr>
              <a:t>71</a:t>
            </a:fld>
            <a:endParaRPr lang="en-US" altLang="en-US" sz="1600">
              <a:solidFill>
                <a:srgbClr val="000000"/>
              </a:solidFill>
              <a:latin typeface="Garamond" charset="0"/>
            </a:endParaRPr>
          </a:p>
        </p:txBody>
      </p:sp>
      <p:grpSp>
        <p:nvGrpSpPr>
          <p:cNvPr id="323588" name="Group 18"/>
          <p:cNvGrpSpPr>
            <a:grpSpLocks/>
          </p:cNvGrpSpPr>
          <p:nvPr/>
        </p:nvGrpSpPr>
        <p:grpSpPr bwMode="auto">
          <a:xfrm>
            <a:off x="6162675" y="2276475"/>
            <a:ext cx="2667000" cy="2447925"/>
            <a:chOff x="2112" y="2160"/>
            <a:chExt cx="1680" cy="1200"/>
          </a:xfrm>
        </p:grpSpPr>
        <p:sp>
          <p:nvSpPr>
            <p:cNvPr id="323620" name="Rectangle 19"/>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1" name="Rectangle 20"/>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2" name="Rectangle 21"/>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3" name="Rectangle 22"/>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4" name="Rectangle 23"/>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5" name="Rectangle 24"/>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6" name="Rectangle 25"/>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7" name="Rectangle 26"/>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8" name="Rectangle 27"/>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29" name="Rectangle 28"/>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30" name="Rectangle 29"/>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31" name="Rectangle 30"/>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32" name="Rectangle 31"/>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323589" name="Text Box 32"/>
          <p:cNvSpPr txBox="1">
            <a:spLocks noChangeArrowheads="1"/>
          </p:cNvSpPr>
          <p:nvPr/>
        </p:nvSpPr>
        <p:spPr bwMode="auto">
          <a:xfrm>
            <a:off x="1366838" y="1798638"/>
            <a:ext cx="874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Way 0</a:t>
            </a:r>
          </a:p>
        </p:txBody>
      </p:sp>
      <p:sp>
        <p:nvSpPr>
          <p:cNvPr id="323590" name="Text Box 33"/>
          <p:cNvSpPr txBox="1">
            <a:spLocks noChangeArrowheads="1"/>
          </p:cNvSpPr>
          <p:nvPr/>
        </p:nvSpPr>
        <p:spPr bwMode="auto">
          <a:xfrm>
            <a:off x="7073900" y="1709738"/>
            <a:ext cx="836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Way 1</a:t>
            </a:r>
          </a:p>
        </p:txBody>
      </p:sp>
      <p:sp>
        <p:nvSpPr>
          <p:cNvPr id="323591" name="Rectangle 36"/>
          <p:cNvSpPr>
            <a:spLocks noChangeArrowheads="1"/>
          </p:cNvSpPr>
          <p:nvPr/>
        </p:nvSpPr>
        <p:spPr bwMode="auto">
          <a:xfrm>
            <a:off x="3036888" y="5410200"/>
            <a:ext cx="2586037" cy="304800"/>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endParaRPr lang="en-US" altLang="en-US" sz="2000">
              <a:solidFill>
                <a:srgbClr val="FF0000"/>
              </a:solidFill>
              <a:latin typeface="Comic Sans MS" charset="0"/>
            </a:endParaRPr>
          </a:p>
        </p:txBody>
      </p:sp>
      <p:sp>
        <p:nvSpPr>
          <p:cNvPr id="323592" name="Rectangle 37"/>
          <p:cNvSpPr>
            <a:spLocks noChangeArrowheads="1"/>
          </p:cNvSpPr>
          <p:nvPr/>
        </p:nvSpPr>
        <p:spPr bwMode="auto">
          <a:xfrm>
            <a:off x="3898900" y="5410200"/>
            <a:ext cx="1019175" cy="3048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593" name="Rectangle 38"/>
          <p:cNvSpPr>
            <a:spLocks noChangeArrowheads="1"/>
          </p:cNvSpPr>
          <p:nvPr/>
        </p:nvSpPr>
        <p:spPr bwMode="auto">
          <a:xfrm>
            <a:off x="4918075" y="5410200"/>
            <a:ext cx="941388" cy="304800"/>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594" name="Text Box 39"/>
          <p:cNvSpPr txBox="1">
            <a:spLocks noChangeArrowheads="1"/>
          </p:cNvSpPr>
          <p:nvPr/>
        </p:nvSpPr>
        <p:spPr bwMode="auto">
          <a:xfrm>
            <a:off x="3108325" y="5715000"/>
            <a:ext cx="366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a:solidFill>
                  <a:srgbClr val="000000"/>
                </a:solidFill>
                <a:latin typeface="Comic Sans MS" charset="0"/>
              </a:rPr>
              <a:t>Tag    Index    Byte in Block    </a:t>
            </a:r>
          </a:p>
        </p:txBody>
      </p:sp>
      <p:sp>
        <p:nvSpPr>
          <p:cNvPr id="323595" name="Line 40"/>
          <p:cNvSpPr>
            <a:spLocks noChangeShapeType="1"/>
          </p:cNvSpPr>
          <p:nvPr/>
        </p:nvSpPr>
        <p:spPr bwMode="auto">
          <a:xfrm flipV="1">
            <a:off x="4686300" y="2898775"/>
            <a:ext cx="0" cy="2251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3596" name="Line 41"/>
          <p:cNvSpPr>
            <a:spLocks noChangeShapeType="1"/>
          </p:cNvSpPr>
          <p:nvPr/>
        </p:nvSpPr>
        <p:spPr bwMode="auto">
          <a:xfrm>
            <a:off x="3255963" y="2921000"/>
            <a:ext cx="2897187"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3597" name="Text Box 42"/>
          <p:cNvSpPr txBox="1">
            <a:spLocks noChangeArrowheads="1"/>
          </p:cNvSpPr>
          <p:nvPr/>
        </p:nvSpPr>
        <p:spPr bwMode="auto">
          <a:xfrm>
            <a:off x="3643313" y="2052638"/>
            <a:ext cx="23828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Same index function</a:t>
            </a:r>
          </a:p>
          <a:p>
            <a:pPr algn="ctr" eaLnBrk="1" hangingPunct="1">
              <a:spcBef>
                <a:spcPct val="50000"/>
              </a:spcBef>
              <a:buClrTx/>
              <a:buSzTx/>
              <a:buFontTx/>
              <a:buNone/>
            </a:pPr>
            <a:r>
              <a:rPr lang="en-US" altLang="en-US" sz="1800">
                <a:solidFill>
                  <a:srgbClr val="000000"/>
                </a:solidFill>
                <a:latin typeface="Comic Sans MS" charset="0"/>
              </a:rPr>
              <a:t>for each way</a:t>
            </a:r>
          </a:p>
        </p:txBody>
      </p:sp>
      <p:grpSp>
        <p:nvGrpSpPr>
          <p:cNvPr id="323598" name="Group 44"/>
          <p:cNvGrpSpPr>
            <a:grpSpLocks/>
          </p:cNvGrpSpPr>
          <p:nvPr/>
        </p:nvGrpSpPr>
        <p:grpSpPr bwMode="auto">
          <a:xfrm>
            <a:off x="533400" y="2286000"/>
            <a:ext cx="2667000" cy="2447925"/>
            <a:chOff x="2112" y="2160"/>
            <a:chExt cx="1680" cy="1200"/>
          </a:xfrm>
        </p:grpSpPr>
        <p:sp>
          <p:nvSpPr>
            <p:cNvPr id="323607" name="Rectangle 45"/>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08" name="Rectangle 46"/>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09" name="Rectangle 47"/>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0" name="Rectangle 48"/>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1" name="Rectangle 49"/>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2" name="Rectangle 50"/>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3" name="Rectangle 51"/>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4" name="Rectangle 52"/>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5" name="Rectangle 53"/>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6" name="Rectangle 54"/>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7" name="Rectangle 55"/>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8" name="Rectangle 56"/>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19" name="Rectangle 57"/>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323599" name="Rectangle 98"/>
          <p:cNvSpPr>
            <a:spLocks noChangeArrowheads="1"/>
          </p:cNvSpPr>
          <p:nvPr/>
        </p:nvSpPr>
        <p:spPr bwMode="auto">
          <a:xfrm>
            <a:off x="1447800" y="51816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00" name="TextBox 99"/>
          <p:cNvSpPr txBox="1">
            <a:spLocks noChangeArrowheads="1"/>
          </p:cNvSpPr>
          <p:nvPr/>
        </p:nvSpPr>
        <p:spPr bwMode="auto">
          <a:xfrm>
            <a:off x="1546225" y="515937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solidFill>
                  <a:srgbClr val="000000"/>
                </a:solidFill>
                <a:latin typeface="Arial" charset="0"/>
              </a:rPr>
              <a:t>=?</a:t>
            </a:r>
          </a:p>
        </p:txBody>
      </p:sp>
      <p:cxnSp>
        <p:nvCxnSpPr>
          <p:cNvPr id="323601" name="Straight Arrow Connector 101"/>
          <p:cNvCxnSpPr>
            <a:cxnSpLocks noChangeShapeType="1"/>
          </p:cNvCxnSpPr>
          <p:nvPr/>
        </p:nvCxnSpPr>
        <p:spPr bwMode="auto">
          <a:xfrm rot="5400000">
            <a:off x="1575594" y="497760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3602" name="Straight Arrow Connector 99"/>
          <p:cNvCxnSpPr>
            <a:cxnSpLocks noChangeShapeType="1"/>
          </p:cNvCxnSpPr>
          <p:nvPr/>
        </p:nvCxnSpPr>
        <p:spPr bwMode="auto">
          <a:xfrm rot="16200000" flipH="1">
            <a:off x="1653381" y="565388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23603" name="Rectangle 98"/>
          <p:cNvSpPr>
            <a:spLocks noChangeArrowheads="1"/>
          </p:cNvSpPr>
          <p:nvPr/>
        </p:nvSpPr>
        <p:spPr bwMode="auto">
          <a:xfrm>
            <a:off x="7253288" y="51498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3604" name="TextBox 99"/>
          <p:cNvSpPr txBox="1">
            <a:spLocks noChangeArrowheads="1"/>
          </p:cNvSpPr>
          <p:nvPr/>
        </p:nvSpPr>
        <p:spPr bwMode="auto">
          <a:xfrm>
            <a:off x="7351713" y="51276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solidFill>
                  <a:srgbClr val="000000"/>
                </a:solidFill>
                <a:latin typeface="Arial" charset="0"/>
              </a:rPr>
              <a:t>=?</a:t>
            </a:r>
          </a:p>
        </p:txBody>
      </p:sp>
      <p:cxnSp>
        <p:nvCxnSpPr>
          <p:cNvPr id="323605" name="Straight Arrow Connector 101"/>
          <p:cNvCxnSpPr>
            <a:cxnSpLocks noChangeShapeType="1"/>
          </p:cNvCxnSpPr>
          <p:nvPr/>
        </p:nvCxnSpPr>
        <p:spPr bwMode="auto">
          <a:xfrm rot="5400000">
            <a:off x="7381082" y="494585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3606" name="Straight Arrow Connector 99"/>
          <p:cNvCxnSpPr>
            <a:cxnSpLocks noChangeShapeType="1"/>
          </p:cNvCxnSpPr>
          <p:nvPr/>
        </p:nvCxnSpPr>
        <p:spPr bwMode="auto">
          <a:xfrm rot="16200000" flipH="1">
            <a:off x="7458869" y="5622132"/>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15611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Title 1"/>
          <p:cNvSpPr>
            <a:spLocks noGrp="1"/>
          </p:cNvSpPr>
          <p:nvPr>
            <p:ph type="title"/>
          </p:nvPr>
        </p:nvSpPr>
        <p:spPr>
          <a:xfrm>
            <a:off x="457200" y="39120"/>
            <a:ext cx="8229600" cy="1143000"/>
          </a:xfrm>
        </p:spPr>
        <p:txBody>
          <a:bodyPr/>
          <a:lstStyle/>
          <a:p>
            <a:r>
              <a:rPr lang="en-US" altLang="en-US" dirty="0">
                <a:ea typeface="ＭＳ Ｐゴシック" charset="-128"/>
              </a:rPr>
              <a:t>Skewed Associative Caches (II)</a:t>
            </a:r>
          </a:p>
        </p:txBody>
      </p:sp>
      <p:sp>
        <p:nvSpPr>
          <p:cNvPr id="324610" name="Content Placeholder 2"/>
          <p:cNvSpPr>
            <a:spLocks noGrp="1"/>
          </p:cNvSpPr>
          <p:nvPr>
            <p:ph idx="1"/>
          </p:nvPr>
        </p:nvSpPr>
        <p:spPr>
          <a:xfrm>
            <a:off x="228600" y="996950"/>
            <a:ext cx="8610600" cy="5194300"/>
          </a:xfrm>
        </p:spPr>
        <p:txBody>
          <a:bodyPr/>
          <a:lstStyle/>
          <a:p>
            <a:r>
              <a:rPr lang="en-US" altLang="en-US">
                <a:ea typeface="ＭＳ Ｐゴシック" charset="-128"/>
              </a:rPr>
              <a:t>Skewed associative caches</a:t>
            </a:r>
          </a:p>
          <a:p>
            <a:pPr lvl="1"/>
            <a:r>
              <a:rPr lang="en-US" altLang="en-US">
                <a:ea typeface="ＭＳ Ｐゴシック" charset="-128"/>
              </a:rPr>
              <a:t>Each bank has a different index function</a:t>
            </a:r>
          </a:p>
        </p:txBody>
      </p:sp>
      <p:sp>
        <p:nvSpPr>
          <p:cNvPr id="3246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088B577-0032-B146-AFCC-352E190E0070}" type="slidenum">
              <a:rPr lang="en-US" altLang="en-US" sz="1600">
                <a:solidFill>
                  <a:srgbClr val="000000"/>
                </a:solidFill>
                <a:latin typeface="Garamond" charset="0"/>
              </a:rPr>
              <a:pPr eaLnBrk="1" hangingPunct="1">
                <a:spcBef>
                  <a:spcPct val="0"/>
                </a:spcBef>
                <a:buClrTx/>
                <a:buSzTx/>
                <a:buFontTx/>
                <a:buNone/>
              </a:pPr>
              <a:t>72</a:t>
            </a:fld>
            <a:endParaRPr lang="en-US" altLang="en-US" sz="1600">
              <a:solidFill>
                <a:srgbClr val="000000"/>
              </a:solidFill>
              <a:latin typeface="Garamond" charset="0"/>
            </a:endParaRPr>
          </a:p>
        </p:txBody>
      </p:sp>
      <p:sp>
        <p:nvSpPr>
          <p:cNvPr id="324612" name="Text Box 18"/>
          <p:cNvSpPr txBox="1">
            <a:spLocks noChangeArrowheads="1"/>
          </p:cNvSpPr>
          <p:nvPr/>
        </p:nvSpPr>
        <p:spPr bwMode="auto">
          <a:xfrm>
            <a:off x="1347788" y="2344738"/>
            <a:ext cx="873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Way 0</a:t>
            </a:r>
          </a:p>
        </p:txBody>
      </p:sp>
      <p:sp>
        <p:nvSpPr>
          <p:cNvPr id="324613" name="Text Box 19"/>
          <p:cNvSpPr txBox="1">
            <a:spLocks noChangeArrowheads="1"/>
          </p:cNvSpPr>
          <p:nvPr/>
        </p:nvSpPr>
        <p:spPr bwMode="auto">
          <a:xfrm>
            <a:off x="7081838" y="2344738"/>
            <a:ext cx="836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1800">
                <a:solidFill>
                  <a:srgbClr val="000000"/>
                </a:solidFill>
                <a:latin typeface="Comic Sans MS" charset="0"/>
              </a:rPr>
              <a:t>Way 1</a:t>
            </a:r>
          </a:p>
        </p:txBody>
      </p:sp>
      <p:sp>
        <p:nvSpPr>
          <p:cNvPr id="324614" name="Text Box 20"/>
          <p:cNvSpPr txBox="1">
            <a:spLocks noChangeArrowheads="1"/>
          </p:cNvSpPr>
          <p:nvPr/>
        </p:nvSpPr>
        <p:spPr bwMode="auto">
          <a:xfrm>
            <a:off x="3276600" y="5611813"/>
            <a:ext cx="3500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Times New Roman" charset="0"/>
              </a:rPr>
              <a:t>   tag          index         byte in block   </a:t>
            </a:r>
          </a:p>
        </p:txBody>
      </p:sp>
      <p:sp>
        <p:nvSpPr>
          <p:cNvPr id="324615" name="Oval 35"/>
          <p:cNvSpPr>
            <a:spLocks noChangeArrowheads="1"/>
          </p:cNvSpPr>
          <p:nvPr/>
        </p:nvSpPr>
        <p:spPr bwMode="auto">
          <a:xfrm>
            <a:off x="3778250" y="3106738"/>
            <a:ext cx="530225" cy="334962"/>
          </a:xfrm>
          <a:prstGeom prst="ellipse">
            <a:avLst/>
          </a:prstGeom>
          <a:solidFill>
            <a:srgbClr val="FF0000"/>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a:solidFill>
                  <a:srgbClr val="FFFFFF"/>
                </a:solidFill>
                <a:latin typeface="Comic Sans MS" charset="0"/>
              </a:rPr>
              <a:t>f0</a:t>
            </a:r>
          </a:p>
        </p:txBody>
      </p:sp>
      <p:sp>
        <p:nvSpPr>
          <p:cNvPr id="324616" name="Line 37"/>
          <p:cNvSpPr>
            <a:spLocks noChangeShapeType="1"/>
          </p:cNvSpPr>
          <p:nvPr/>
        </p:nvSpPr>
        <p:spPr bwMode="auto">
          <a:xfrm flipH="1">
            <a:off x="3270250" y="3427413"/>
            <a:ext cx="681038" cy="392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4617" name="Line 38"/>
          <p:cNvSpPr>
            <a:spLocks noChangeShapeType="1"/>
          </p:cNvSpPr>
          <p:nvPr/>
        </p:nvSpPr>
        <p:spPr bwMode="auto">
          <a:xfrm flipH="1" flipV="1">
            <a:off x="3232150" y="2919413"/>
            <a:ext cx="57785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4618" name="Line 39"/>
          <p:cNvSpPr>
            <a:spLocks noChangeShapeType="1"/>
          </p:cNvSpPr>
          <p:nvPr/>
        </p:nvSpPr>
        <p:spPr bwMode="auto">
          <a:xfrm flipH="1">
            <a:off x="3270250" y="3438525"/>
            <a:ext cx="681038" cy="969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4619" name="Freeform 41"/>
          <p:cNvSpPr>
            <a:spLocks/>
          </p:cNvSpPr>
          <p:nvPr/>
        </p:nvSpPr>
        <p:spPr bwMode="auto">
          <a:xfrm>
            <a:off x="3733800" y="3403600"/>
            <a:ext cx="304800" cy="2133600"/>
          </a:xfrm>
          <a:custGeom>
            <a:avLst/>
            <a:gdLst>
              <a:gd name="T0" fmla="*/ 0 w 192"/>
              <a:gd name="T1" fmla="*/ 2147483646 h 1344"/>
              <a:gd name="T2" fmla="*/ 0 w 192"/>
              <a:gd name="T3" fmla="*/ 2147483646 h 1344"/>
              <a:gd name="T4" fmla="*/ 2147483646 w 192"/>
              <a:gd name="T5" fmla="*/ 0 h 1344"/>
              <a:gd name="T6" fmla="*/ 0 60000 65536"/>
              <a:gd name="T7" fmla="*/ 0 60000 65536"/>
              <a:gd name="T8" fmla="*/ 0 60000 65536"/>
              <a:gd name="T9" fmla="*/ 0 w 192"/>
              <a:gd name="T10" fmla="*/ 0 h 1344"/>
              <a:gd name="T11" fmla="*/ 192 w 192"/>
              <a:gd name="T12" fmla="*/ 1344 h 1344"/>
            </a:gdLst>
            <a:ahLst/>
            <a:cxnLst>
              <a:cxn ang="T6">
                <a:pos x="T0" y="T1"/>
              </a:cxn>
              <a:cxn ang="T7">
                <a:pos x="T2" y="T3"/>
              </a:cxn>
              <a:cxn ang="T8">
                <a:pos x="T4" y="T5"/>
              </a:cxn>
            </a:cxnLst>
            <a:rect l="T9" t="T10" r="T11" b="T12"/>
            <a:pathLst>
              <a:path w="192" h="1344">
                <a:moveTo>
                  <a:pt x="0" y="1344"/>
                </a:moveTo>
                <a:lnTo>
                  <a:pt x="0" y="336"/>
                </a:lnTo>
                <a:lnTo>
                  <a:pt x="192"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4620" name="Line 42"/>
          <p:cNvSpPr>
            <a:spLocks noChangeShapeType="1"/>
          </p:cNvSpPr>
          <p:nvPr/>
        </p:nvSpPr>
        <p:spPr bwMode="auto">
          <a:xfrm>
            <a:off x="5638800" y="3251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4621" name="Line 43"/>
          <p:cNvSpPr>
            <a:spLocks noChangeShapeType="1"/>
          </p:cNvSpPr>
          <p:nvPr/>
        </p:nvSpPr>
        <p:spPr bwMode="auto">
          <a:xfrm flipH="1">
            <a:off x="3200400" y="3251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4622" name="Freeform 44"/>
          <p:cNvSpPr>
            <a:spLocks/>
          </p:cNvSpPr>
          <p:nvPr/>
        </p:nvSpPr>
        <p:spPr bwMode="auto">
          <a:xfrm>
            <a:off x="4248150" y="3387725"/>
            <a:ext cx="476250" cy="2149475"/>
          </a:xfrm>
          <a:custGeom>
            <a:avLst/>
            <a:gdLst>
              <a:gd name="T0" fmla="*/ 2147483646 w 300"/>
              <a:gd name="T1" fmla="*/ 2147483646 h 1354"/>
              <a:gd name="T2" fmla="*/ 2147483646 w 300"/>
              <a:gd name="T3" fmla="*/ 2147483646 h 1354"/>
              <a:gd name="T4" fmla="*/ 0 w 300"/>
              <a:gd name="T5" fmla="*/ 0 h 1354"/>
              <a:gd name="T6" fmla="*/ 0 60000 65536"/>
              <a:gd name="T7" fmla="*/ 0 60000 65536"/>
              <a:gd name="T8" fmla="*/ 0 60000 65536"/>
              <a:gd name="T9" fmla="*/ 0 w 300"/>
              <a:gd name="T10" fmla="*/ 0 h 1354"/>
              <a:gd name="T11" fmla="*/ 300 w 300"/>
              <a:gd name="T12" fmla="*/ 1354 h 1354"/>
            </a:gdLst>
            <a:ahLst/>
            <a:cxnLst>
              <a:cxn ang="T6">
                <a:pos x="T0" y="T1"/>
              </a:cxn>
              <a:cxn ang="T7">
                <a:pos x="T2" y="T3"/>
              </a:cxn>
              <a:cxn ang="T8">
                <a:pos x="T4" y="T5"/>
              </a:cxn>
            </a:cxnLst>
            <a:rect l="T9" t="T10" r="T11" b="T12"/>
            <a:pathLst>
              <a:path w="300" h="1354">
                <a:moveTo>
                  <a:pt x="300" y="1354"/>
                </a:moveTo>
                <a:lnTo>
                  <a:pt x="300" y="346"/>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4623" name="Line 45"/>
          <p:cNvSpPr>
            <a:spLocks noChangeShapeType="1"/>
          </p:cNvSpPr>
          <p:nvPr/>
        </p:nvSpPr>
        <p:spPr bwMode="auto">
          <a:xfrm flipV="1">
            <a:off x="4724400" y="3251200"/>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4624" name="Text Box 46"/>
          <p:cNvSpPr txBox="1">
            <a:spLocks noChangeArrowheads="1"/>
          </p:cNvSpPr>
          <p:nvPr/>
        </p:nvSpPr>
        <p:spPr bwMode="auto">
          <a:xfrm>
            <a:off x="4848225" y="2184400"/>
            <a:ext cx="13620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lnSpc>
                <a:spcPct val="80000"/>
              </a:lnSpc>
              <a:spcBef>
                <a:spcPct val="0"/>
              </a:spcBef>
              <a:buClrTx/>
              <a:buSzTx/>
              <a:buFontTx/>
              <a:buNone/>
            </a:pPr>
            <a:r>
              <a:rPr lang="en-US" altLang="en-US" sz="1800">
                <a:solidFill>
                  <a:srgbClr val="000000"/>
                </a:solidFill>
                <a:latin typeface="Comic Sans MS" charset="0"/>
              </a:rPr>
              <a:t>same index</a:t>
            </a:r>
          </a:p>
          <a:p>
            <a:pPr algn="ctr" eaLnBrk="1" hangingPunct="1">
              <a:lnSpc>
                <a:spcPct val="80000"/>
              </a:lnSpc>
              <a:spcBef>
                <a:spcPct val="0"/>
              </a:spcBef>
              <a:buClrTx/>
              <a:buSzTx/>
              <a:buFontTx/>
              <a:buNone/>
            </a:pPr>
            <a:r>
              <a:rPr lang="en-US" altLang="en-US" sz="1800">
                <a:solidFill>
                  <a:srgbClr val="000000"/>
                </a:solidFill>
                <a:latin typeface="Comic Sans MS" charset="0"/>
              </a:rPr>
              <a:t>same set</a:t>
            </a:r>
          </a:p>
        </p:txBody>
      </p:sp>
      <p:sp>
        <p:nvSpPr>
          <p:cNvPr id="324625" name="Rectangle 48"/>
          <p:cNvSpPr>
            <a:spLocks noChangeArrowheads="1"/>
          </p:cNvSpPr>
          <p:nvPr/>
        </p:nvSpPr>
        <p:spPr bwMode="auto">
          <a:xfrm>
            <a:off x="3276600" y="5514975"/>
            <a:ext cx="2514600" cy="152400"/>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endParaRPr lang="en-US" altLang="en-US">
              <a:solidFill>
                <a:srgbClr val="FF0000"/>
              </a:solidFill>
              <a:latin typeface="Times New Roman" charset="0"/>
            </a:endParaRPr>
          </a:p>
        </p:txBody>
      </p:sp>
      <p:sp>
        <p:nvSpPr>
          <p:cNvPr id="324626" name="Rectangle 49"/>
          <p:cNvSpPr>
            <a:spLocks noChangeArrowheads="1"/>
          </p:cNvSpPr>
          <p:nvPr/>
        </p:nvSpPr>
        <p:spPr bwMode="auto">
          <a:xfrm>
            <a:off x="4114800" y="5514975"/>
            <a:ext cx="990600" cy="1524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27" name="Rectangle 50"/>
          <p:cNvSpPr>
            <a:spLocks noChangeArrowheads="1"/>
          </p:cNvSpPr>
          <p:nvPr/>
        </p:nvSpPr>
        <p:spPr bwMode="auto">
          <a:xfrm>
            <a:off x="5105400" y="5514975"/>
            <a:ext cx="914400" cy="152400"/>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28" name="Text Box 51"/>
          <p:cNvSpPr txBox="1">
            <a:spLocks noChangeArrowheads="1"/>
          </p:cNvSpPr>
          <p:nvPr/>
        </p:nvSpPr>
        <p:spPr bwMode="auto">
          <a:xfrm>
            <a:off x="2773363" y="2032000"/>
            <a:ext cx="201453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lnSpc>
                <a:spcPct val="80000"/>
              </a:lnSpc>
              <a:spcBef>
                <a:spcPct val="0"/>
              </a:spcBef>
              <a:buClrTx/>
              <a:buSzTx/>
              <a:buFontTx/>
              <a:buNone/>
            </a:pPr>
            <a:r>
              <a:rPr lang="en-US" altLang="en-US" sz="1800">
                <a:solidFill>
                  <a:srgbClr val="000000"/>
                </a:solidFill>
                <a:latin typeface="Comic Sans MS" charset="0"/>
              </a:rPr>
              <a:t>same index</a:t>
            </a:r>
          </a:p>
          <a:p>
            <a:pPr algn="ctr" eaLnBrk="1" hangingPunct="1">
              <a:lnSpc>
                <a:spcPct val="80000"/>
              </a:lnSpc>
              <a:spcBef>
                <a:spcPct val="0"/>
              </a:spcBef>
              <a:buClrTx/>
              <a:buSzTx/>
              <a:buFontTx/>
              <a:buNone/>
            </a:pPr>
            <a:r>
              <a:rPr lang="en-US" altLang="en-US" sz="1800">
                <a:solidFill>
                  <a:srgbClr val="000000"/>
                </a:solidFill>
                <a:latin typeface="Comic Sans MS" charset="0"/>
              </a:rPr>
              <a:t>redistributed to </a:t>
            </a:r>
          </a:p>
          <a:p>
            <a:pPr algn="ctr" eaLnBrk="1" hangingPunct="1">
              <a:lnSpc>
                <a:spcPct val="80000"/>
              </a:lnSpc>
              <a:spcBef>
                <a:spcPct val="0"/>
              </a:spcBef>
              <a:buClrTx/>
              <a:buSzTx/>
              <a:buFontTx/>
              <a:buNone/>
            </a:pPr>
            <a:r>
              <a:rPr lang="en-US" altLang="en-US" sz="1800">
                <a:solidFill>
                  <a:srgbClr val="000000"/>
                </a:solidFill>
                <a:latin typeface="Comic Sans MS" charset="0"/>
              </a:rPr>
              <a:t>different sets</a:t>
            </a:r>
          </a:p>
        </p:txBody>
      </p:sp>
      <p:grpSp>
        <p:nvGrpSpPr>
          <p:cNvPr id="324629" name="Group 52"/>
          <p:cNvGrpSpPr>
            <a:grpSpLocks/>
          </p:cNvGrpSpPr>
          <p:nvPr/>
        </p:nvGrpSpPr>
        <p:grpSpPr bwMode="auto">
          <a:xfrm>
            <a:off x="6162675" y="2784475"/>
            <a:ext cx="2667000" cy="2447925"/>
            <a:chOff x="2112" y="2160"/>
            <a:chExt cx="1680" cy="1200"/>
          </a:xfrm>
        </p:grpSpPr>
        <p:sp>
          <p:nvSpPr>
            <p:cNvPr id="324652" name="Rectangle 53"/>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3" name="Rectangle 54"/>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4" name="Rectangle 55"/>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5" name="Rectangle 56"/>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6" name="Rectangle 57"/>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7" name="Rectangle 58"/>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8" name="Rectangle 59"/>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9" name="Rectangle 60"/>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0" name="Rectangle 61"/>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1" name="Rectangle 62"/>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2" name="Rectangle 63"/>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3" name="Rectangle 64"/>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64" name="Rectangle 65"/>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grpSp>
        <p:nvGrpSpPr>
          <p:cNvPr id="324630" name="Group 66"/>
          <p:cNvGrpSpPr>
            <a:grpSpLocks/>
          </p:cNvGrpSpPr>
          <p:nvPr/>
        </p:nvGrpSpPr>
        <p:grpSpPr bwMode="auto">
          <a:xfrm>
            <a:off x="533400" y="2794000"/>
            <a:ext cx="2667000" cy="2447925"/>
            <a:chOff x="2112" y="2160"/>
            <a:chExt cx="1680" cy="1200"/>
          </a:xfrm>
        </p:grpSpPr>
        <p:sp>
          <p:nvSpPr>
            <p:cNvPr id="324639" name="Rectangle 67"/>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0" name="Rectangle 68"/>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1" name="Rectangle 69"/>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2" name="Rectangle 70"/>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3" name="Rectangle 71"/>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4" name="Rectangle 72"/>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5" name="Rectangle 73"/>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6" name="Rectangle 74"/>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7" name="Rectangle 75"/>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8" name="Rectangle 76"/>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49" name="Rectangle 77"/>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0" name="Rectangle 78"/>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51" name="Rectangle 79"/>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324631" name="Rectangle 98"/>
          <p:cNvSpPr>
            <a:spLocks noChangeArrowheads="1"/>
          </p:cNvSpPr>
          <p:nvPr/>
        </p:nvSpPr>
        <p:spPr bwMode="auto">
          <a:xfrm>
            <a:off x="1447800" y="56451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32" name="TextBox 99"/>
          <p:cNvSpPr txBox="1">
            <a:spLocks noChangeArrowheads="1"/>
          </p:cNvSpPr>
          <p:nvPr/>
        </p:nvSpPr>
        <p:spPr bwMode="auto">
          <a:xfrm>
            <a:off x="1546225" y="5622925"/>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solidFill>
                  <a:srgbClr val="000000"/>
                </a:solidFill>
                <a:latin typeface="Arial" charset="0"/>
              </a:rPr>
              <a:t>=?</a:t>
            </a:r>
          </a:p>
        </p:txBody>
      </p:sp>
      <p:cxnSp>
        <p:nvCxnSpPr>
          <p:cNvPr id="324633" name="Straight Arrow Connector 101"/>
          <p:cNvCxnSpPr>
            <a:cxnSpLocks noChangeShapeType="1"/>
          </p:cNvCxnSpPr>
          <p:nvPr/>
        </p:nvCxnSpPr>
        <p:spPr bwMode="auto">
          <a:xfrm rot="5400000">
            <a:off x="1575594" y="544115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4634" name="Straight Arrow Connector 99"/>
          <p:cNvCxnSpPr>
            <a:cxnSpLocks noChangeShapeType="1"/>
          </p:cNvCxnSpPr>
          <p:nvPr/>
        </p:nvCxnSpPr>
        <p:spPr bwMode="auto">
          <a:xfrm rot="16200000" flipH="1">
            <a:off x="1653381" y="611743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24635" name="Rectangle 98"/>
          <p:cNvSpPr>
            <a:spLocks noChangeArrowheads="1"/>
          </p:cNvSpPr>
          <p:nvPr/>
        </p:nvSpPr>
        <p:spPr bwMode="auto">
          <a:xfrm>
            <a:off x="7243763" y="5641975"/>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24636" name="TextBox 99"/>
          <p:cNvSpPr txBox="1">
            <a:spLocks noChangeArrowheads="1"/>
          </p:cNvSpPr>
          <p:nvPr/>
        </p:nvSpPr>
        <p:spPr bwMode="auto">
          <a:xfrm>
            <a:off x="7342188" y="561975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a:solidFill>
                  <a:srgbClr val="000000"/>
                </a:solidFill>
                <a:latin typeface="Arial" charset="0"/>
              </a:rPr>
              <a:t>=?</a:t>
            </a:r>
          </a:p>
        </p:txBody>
      </p:sp>
      <p:cxnSp>
        <p:nvCxnSpPr>
          <p:cNvPr id="324637" name="Straight Arrow Connector 101"/>
          <p:cNvCxnSpPr>
            <a:cxnSpLocks noChangeShapeType="1"/>
          </p:cNvCxnSpPr>
          <p:nvPr/>
        </p:nvCxnSpPr>
        <p:spPr bwMode="auto">
          <a:xfrm rot="5400000">
            <a:off x="7371557" y="5437981"/>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4638" name="Straight Arrow Connector 99"/>
          <p:cNvCxnSpPr>
            <a:cxnSpLocks noChangeShapeType="1"/>
          </p:cNvCxnSpPr>
          <p:nvPr/>
        </p:nvCxnSpPr>
        <p:spPr bwMode="auto">
          <a:xfrm rot="16200000" flipH="1">
            <a:off x="7449344" y="6114257"/>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657588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Title 1"/>
          <p:cNvSpPr>
            <a:spLocks noGrp="1"/>
          </p:cNvSpPr>
          <p:nvPr>
            <p:ph type="title"/>
          </p:nvPr>
        </p:nvSpPr>
        <p:spPr/>
        <p:txBody>
          <a:bodyPr/>
          <a:lstStyle/>
          <a:p>
            <a:r>
              <a:rPr lang="en-US" altLang="en-US" dirty="0">
                <a:ea typeface="ＭＳ Ｐゴシック" charset="-128"/>
              </a:rPr>
              <a:t>Skewed Associative Caches (III)</a:t>
            </a:r>
          </a:p>
        </p:txBody>
      </p:sp>
      <p:sp>
        <p:nvSpPr>
          <p:cNvPr id="84994" name="Content Placeholder 2"/>
          <p:cNvSpPr>
            <a:spLocks noGrp="1"/>
          </p:cNvSpPr>
          <p:nvPr>
            <p:ph idx="1"/>
          </p:nvPr>
        </p:nvSpPr>
        <p:spPr>
          <a:xfrm>
            <a:off x="228600" y="1524000"/>
            <a:ext cx="8763000" cy="4667250"/>
          </a:xfrm>
        </p:spPr>
        <p:txBody>
          <a:bodyPr>
            <a:normAutofit fontScale="92500" lnSpcReduction="10000"/>
          </a:bodyPr>
          <a:lstStyle/>
          <a:p>
            <a:pPr>
              <a:defRPr/>
            </a:pPr>
            <a:r>
              <a:rPr lang="en-US" dirty="0"/>
              <a:t>Idea: Reduce conflict misses by using </a:t>
            </a:r>
            <a:r>
              <a:rPr lang="en-US" dirty="0">
                <a:solidFill>
                  <a:srgbClr val="0000FF"/>
                </a:solidFill>
              </a:rPr>
              <a:t>different index functions for each cache way</a:t>
            </a:r>
          </a:p>
          <a:p>
            <a:pPr marL="0" indent="0">
              <a:buFont typeface="Wingdings" charset="0"/>
              <a:buNone/>
              <a:defRPr/>
            </a:pPr>
            <a:endParaRPr lang="en-US" dirty="0"/>
          </a:p>
          <a:p>
            <a:pPr>
              <a:defRPr/>
            </a:pPr>
            <a:r>
              <a:rPr lang="en-US" dirty="0"/>
              <a:t>Benefit: indices are more randomized (memory blocks are better distributed across sets)</a:t>
            </a:r>
          </a:p>
          <a:p>
            <a:pPr lvl="1">
              <a:defRPr/>
            </a:pPr>
            <a:r>
              <a:rPr lang="en-US" dirty="0">
                <a:ea typeface="ＭＳ Ｐゴシック" charset="0"/>
              </a:rPr>
              <a:t>Less likely two blocks have same index (esp. with </a:t>
            </a:r>
            <a:r>
              <a:rPr lang="en-US" dirty="0" err="1">
                <a:ea typeface="ＭＳ Ｐゴシック" charset="0"/>
              </a:rPr>
              <a:t>strided</a:t>
            </a:r>
            <a:r>
              <a:rPr lang="en-US" dirty="0">
                <a:ea typeface="ＭＳ Ｐゴシック" charset="0"/>
              </a:rPr>
              <a:t> access)</a:t>
            </a:r>
          </a:p>
          <a:p>
            <a:pPr lvl="2">
              <a:defRPr/>
            </a:pPr>
            <a:r>
              <a:rPr lang="en-US" dirty="0">
                <a:ea typeface="ＭＳ Ｐゴシック" charset="0"/>
              </a:rPr>
              <a:t>Reduced conflict misses</a:t>
            </a:r>
          </a:p>
          <a:p>
            <a:pPr marL="344487" lvl="1" indent="0">
              <a:buFont typeface="Wingdings" charset="0"/>
              <a:buNone/>
              <a:defRPr/>
            </a:pPr>
            <a:endParaRPr lang="en-US" dirty="0">
              <a:ea typeface="ＭＳ Ｐゴシック" charset="0"/>
            </a:endParaRPr>
          </a:p>
          <a:p>
            <a:pPr>
              <a:defRPr/>
            </a:pPr>
            <a:r>
              <a:rPr lang="en-US" dirty="0"/>
              <a:t>Cost: additional latency of hash function</a:t>
            </a:r>
            <a:endParaRPr lang="en-US" sz="2000" dirty="0"/>
          </a:p>
        </p:txBody>
      </p:sp>
      <p:sp>
        <p:nvSpPr>
          <p:cNvPr id="3256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C7459AF4-11B1-5147-9838-298B9DE1435D}" type="slidenum">
              <a:rPr lang="en-US" altLang="en-US" sz="1600">
                <a:solidFill>
                  <a:srgbClr val="000000"/>
                </a:solidFill>
                <a:latin typeface="Garamond" charset="0"/>
              </a:rPr>
              <a:pPr eaLnBrk="1" hangingPunct="1">
                <a:spcBef>
                  <a:spcPct val="0"/>
                </a:spcBef>
                <a:buClrTx/>
                <a:buSzTx/>
                <a:buFontTx/>
                <a:buNone/>
              </a:pPr>
              <a:t>73</a:t>
            </a:fld>
            <a:endParaRPr lang="en-US" altLang="en-US" sz="1600">
              <a:solidFill>
                <a:srgbClr val="000000"/>
              </a:solidFill>
              <a:latin typeface="Garamond" charset="0"/>
            </a:endParaRPr>
          </a:p>
        </p:txBody>
      </p:sp>
    </p:spTree>
    <p:extLst>
      <p:ext uri="{BB962C8B-B14F-4D97-AF65-F5344CB8AC3E}">
        <p14:creationId xmlns:p14="http://schemas.microsoft.com/office/powerpoint/2010/main" val="4087654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Title 1"/>
          <p:cNvSpPr>
            <a:spLocks noGrp="1"/>
          </p:cNvSpPr>
          <p:nvPr>
            <p:ph type="title"/>
          </p:nvPr>
        </p:nvSpPr>
        <p:spPr/>
        <p:txBody>
          <a:bodyPr>
            <a:normAutofit fontScale="90000"/>
          </a:bodyPr>
          <a:lstStyle/>
          <a:p>
            <a:r>
              <a:rPr lang="en-US" altLang="en-US" dirty="0">
                <a:ea typeface="ＭＳ Ｐゴシック" charset="-128"/>
              </a:rPr>
              <a:t>Software Approaches for Higher Hit Rate</a:t>
            </a:r>
          </a:p>
        </p:txBody>
      </p:sp>
      <p:sp>
        <p:nvSpPr>
          <p:cNvPr id="326658" name="Content Placeholder 2"/>
          <p:cNvSpPr>
            <a:spLocks noGrp="1"/>
          </p:cNvSpPr>
          <p:nvPr>
            <p:ph idx="1"/>
          </p:nvPr>
        </p:nvSpPr>
        <p:spPr>
          <a:xfrm>
            <a:off x="266700" y="1527175"/>
            <a:ext cx="8610600" cy="5194300"/>
          </a:xfrm>
        </p:spPr>
        <p:txBody>
          <a:bodyPr/>
          <a:lstStyle/>
          <a:p>
            <a:r>
              <a:rPr lang="en-US" altLang="en-US" dirty="0">
                <a:ea typeface="ＭＳ Ｐゴシック" charset="-128"/>
              </a:rPr>
              <a:t>Restructuring data access patterns</a:t>
            </a:r>
          </a:p>
          <a:p>
            <a:r>
              <a:rPr lang="en-US" altLang="en-US" dirty="0">
                <a:ea typeface="ＭＳ Ｐゴシック" charset="-128"/>
              </a:rPr>
              <a:t>Restructuring data layout</a:t>
            </a:r>
          </a:p>
          <a:p>
            <a:endParaRPr lang="en-US" altLang="en-US" dirty="0">
              <a:ea typeface="ＭＳ Ｐゴシック" charset="-128"/>
            </a:endParaRPr>
          </a:p>
          <a:p>
            <a:r>
              <a:rPr lang="en-US" altLang="en-US" dirty="0">
                <a:ea typeface="ＭＳ Ｐゴシック" charset="-128"/>
              </a:rPr>
              <a:t>Loop interchange</a:t>
            </a:r>
          </a:p>
          <a:p>
            <a:r>
              <a:rPr lang="en-US" altLang="en-US" dirty="0">
                <a:ea typeface="ＭＳ Ｐゴシック" charset="-128"/>
              </a:rPr>
              <a:t>Data structure separation/merging</a:t>
            </a:r>
          </a:p>
          <a:p>
            <a:r>
              <a:rPr lang="en-US" altLang="en-US" dirty="0">
                <a:ea typeface="ＭＳ Ｐゴシック" charset="-128"/>
              </a:rPr>
              <a:t>Blocking</a:t>
            </a:r>
          </a:p>
          <a:p>
            <a:r>
              <a:rPr lang="en-US" altLang="en-US" dirty="0">
                <a:ea typeface="ＭＳ Ｐゴシック" charset="-128"/>
              </a:rPr>
              <a:t>…</a:t>
            </a:r>
          </a:p>
        </p:txBody>
      </p:sp>
      <p:sp>
        <p:nvSpPr>
          <p:cNvPr id="3266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4B74A577-73A1-6C46-9A21-BEE77C0167B2}" type="slidenum">
              <a:rPr lang="en-US" altLang="en-US" sz="1600">
                <a:solidFill>
                  <a:srgbClr val="000000"/>
                </a:solidFill>
                <a:latin typeface="Garamond" charset="0"/>
              </a:rPr>
              <a:pPr eaLnBrk="1" hangingPunct="1">
                <a:spcBef>
                  <a:spcPct val="0"/>
                </a:spcBef>
                <a:buClrTx/>
                <a:buSzTx/>
                <a:buFontTx/>
                <a:buNone/>
              </a:pPr>
              <a:t>74</a:t>
            </a:fld>
            <a:endParaRPr lang="en-US" altLang="en-US" sz="1600">
              <a:solidFill>
                <a:srgbClr val="000000"/>
              </a:solidFill>
              <a:latin typeface="Garamond" charset="0"/>
            </a:endParaRPr>
          </a:p>
        </p:txBody>
      </p:sp>
    </p:spTree>
    <p:extLst>
      <p:ext uri="{BB962C8B-B14F-4D97-AF65-F5344CB8AC3E}">
        <p14:creationId xmlns:p14="http://schemas.microsoft.com/office/powerpoint/2010/main" val="42126424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Title 1"/>
          <p:cNvSpPr>
            <a:spLocks noGrp="1"/>
          </p:cNvSpPr>
          <p:nvPr>
            <p:ph type="title"/>
          </p:nvPr>
        </p:nvSpPr>
        <p:spPr/>
        <p:txBody>
          <a:bodyPr>
            <a:normAutofit fontScale="90000"/>
          </a:bodyPr>
          <a:lstStyle/>
          <a:p>
            <a:r>
              <a:rPr lang="en-US" altLang="en-US" dirty="0">
                <a:ea typeface="ＭＳ Ｐゴシック" charset="-128"/>
              </a:rPr>
              <a:t>Restructuring Data Access Patterns (I)</a:t>
            </a:r>
          </a:p>
        </p:txBody>
      </p:sp>
      <p:sp>
        <p:nvSpPr>
          <p:cNvPr id="3" name="Content Placeholder 2"/>
          <p:cNvSpPr>
            <a:spLocks noGrp="1"/>
          </p:cNvSpPr>
          <p:nvPr>
            <p:ph idx="1"/>
          </p:nvPr>
        </p:nvSpPr>
        <p:spPr>
          <a:xfrm>
            <a:off x="304800" y="1428524"/>
            <a:ext cx="8804275" cy="5194300"/>
          </a:xfrm>
        </p:spPr>
        <p:txBody>
          <a:bodyPr>
            <a:normAutofit fontScale="77500" lnSpcReduction="20000"/>
          </a:bodyPr>
          <a:lstStyle/>
          <a:p>
            <a:r>
              <a:rPr lang="en-US" altLang="en-US" dirty="0">
                <a:solidFill>
                  <a:srgbClr val="0000FF"/>
                </a:solidFill>
                <a:ea typeface="ＭＳ Ｐゴシック" charset="-128"/>
              </a:rPr>
              <a:t>Idea: Restructure data layout or data access patterns</a:t>
            </a:r>
          </a:p>
          <a:p>
            <a:r>
              <a:rPr lang="en-US" altLang="en-US" dirty="0">
                <a:ea typeface="ＭＳ Ｐゴシック" charset="-128"/>
              </a:rPr>
              <a:t>Example: If column-major</a:t>
            </a:r>
          </a:p>
          <a:p>
            <a:pPr lvl="1"/>
            <a:r>
              <a:rPr lang="en-US" altLang="en-US" dirty="0">
                <a:ea typeface="ＭＳ Ｐゴシック" charset="-128"/>
              </a:rPr>
              <a:t>x[i+1,j] follows x[</a:t>
            </a:r>
            <a:r>
              <a:rPr lang="en-US" altLang="en-US" dirty="0" err="1">
                <a:ea typeface="ＭＳ Ｐゴシック" charset="-128"/>
              </a:rPr>
              <a:t>i,j</a:t>
            </a:r>
            <a:r>
              <a:rPr lang="en-US" altLang="en-US" dirty="0">
                <a:ea typeface="ＭＳ Ｐゴシック" charset="-128"/>
              </a:rPr>
              <a:t>] in memory</a:t>
            </a:r>
          </a:p>
          <a:p>
            <a:pPr lvl="1"/>
            <a:r>
              <a:rPr lang="en-US" altLang="en-US" dirty="0">
                <a:ea typeface="ＭＳ Ｐゴシック" charset="-128"/>
              </a:rPr>
              <a:t>x[i,j+1] is far away from x[</a:t>
            </a:r>
            <a:r>
              <a:rPr lang="en-US" altLang="en-US" dirty="0" err="1">
                <a:ea typeface="ＭＳ Ｐゴシック" charset="-128"/>
              </a:rPr>
              <a:t>i,j</a:t>
            </a:r>
            <a:r>
              <a:rPr lang="en-US" altLang="en-US" dirty="0">
                <a:ea typeface="ＭＳ Ｐゴシック" charset="-128"/>
              </a:rPr>
              <a:t>]</a:t>
            </a:r>
          </a:p>
          <a:p>
            <a:pPr lvl="1"/>
            <a:endParaRPr lang="en-US" altLang="en-US" dirty="0">
              <a:ea typeface="ＭＳ Ｐゴシック" charset="-128"/>
            </a:endParaRPr>
          </a:p>
          <a:p>
            <a:pPr lvl="1"/>
            <a:endParaRPr lang="en-US" altLang="en-US" dirty="0">
              <a:ea typeface="ＭＳ Ｐゴシック" charset="-128"/>
            </a:endParaRPr>
          </a:p>
          <a:p>
            <a:pPr lvl="1"/>
            <a:endParaRPr lang="en-US" altLang="en-US" dirty="0">
              <a:ea typeface="ＭＳ Ｐゴシック" charset="-128"/>
            </a:endParaRPr>
          </a:p>
          <a:p>
            <a:pPr lvl="1"/>
            <a:endParaRPr lang="en-US" altLang="en-US" dirty="0">
              <a:ea typeface="ＭＳ Ｐゴシック" charset="-128"/>
            </a:endParaRPr>
          </a:p>
          <a:p>
            <a:pPr lvl="1"/>
            <a:endParaRPr lang="en-US" altLang="en-US" dirty="0">
              <a:ea typeface="ＭＳ Ｐゴシック" charset="-128"/>
            </a:endParaRPr>
          </a:p>
          <a:p>
            <a:r>
              <a:rPr lang="en-US" altLang="en-US" dirty="0">
                <a:ea typeface="ＭＳ Ｐゴシック" charset="-128"/>
              </a:rPr>
              <a:t>This is called </a:t>
            </a:r>
            <a:r>
              <a:rPr lang="en-US" altLang="en-US" dirty="0">
                <a:solidFill>
                  <a:srgbClr val="0033CC"/>
                </a:solidFill>
                <a:ea typeface="ＭＳ Ｐゴシック" charset="-128"/>
              </a:rPr>
              <a:t>loop interchange</a:t>
            </a:r>
          </a:p>
          <a:p>
            <a:r>
              <a:rPr lang="en-US" altLang="en-US" dirty="0">
                <a:ea typeface="ＭＳ Ｐゴシック" charset="-128"/>
              </a:rPr>
              <a:t>Other optimizations can also increase hit rate</a:t>
            </a:r>
          </a:p>
          <a:p>
            <a:pPr lvl="1"/>
            <a:r>
              <a:rPr lang="en-US" altLang="en-US" dirty="0">
                <a:ea typeface="ＭＳ Ｐゴシック" charset="-128"/>
              </a:rPr>
              <a:t>Loop fusion, array merging, …</a:t>
            </a:r>
          </a:p>
          <a:p>
            <a:r>
              <a:rPr lang="en-US" altLang="en-US" dirty="0">
                <a:ea typeface="ＭＳ Ｐゴシック" charset="-128"/>
              </a:rPr>
              <a:t>What if multiple arrays? Unknown array size at compile time?</a:t>
            </a:r>
          </a:p>
        </p:txBody>
      </p:sp>
      <p:sp>
        <p:nvSpPr>
          <p:cNvPr id="3276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720D93C-491F-7A4B-8FAA-60A79D7AD7AB}" type="slidenum">
              <a:rPr lang="en-US" altLang="en-US" sz="1600">
                <a:solidFill>
                  <a:srgbClr val="000000"/>
                </a:solidFill>
                <a:latin typeface="Garamond" charset="0"/>
              </a:rPr>
              <a:pPr eaLnBrk="1" hangingPunct="1">
                <a:spcBef>
                  <a:spcPct val="0"/>
                </a:spcBef>
                <a:buClrTx/>
                <a:buSzTx/>
                <a:buFontTx/>
                <a:buNone/>
              </a:pPr>
              <a:t>75</a:t>
            </a:fld>
            <a:endParaRPr lang="en-US" altLang="en-US" sz="1600">
              <a:solidFill>
                <a:srgbClr val="000000"/>
              </a:solidFill>
              <a:latin typeface="Garamond" charset="0"/>
            </a:endParaRPr>
          </a:p>
        </p:txBody>
      </p:sp>
      <p:sp>
        <p:nvSpPr>
          <p:cNvPr id="5" name="TextBox 4"/>
          <p:cNvSpPr txBox="1">
            <a:spLocks noChangeArrowheads="1"/>
          </p:cNvSpPr>
          <p:nvPr/>
        </p:nvSpPr>
        <p:spPr bwMode="auto">
          <a:xfrm>
            <a:off x="671513" y="3103563"/>
            <a:ext cx="3035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a:solidFill>
                  <a:srgbClr val="FF0000"/>
                </a:solidFill>
                <a:latin typeface="Arial" charset="0"/>
              </a:rPr>
              <a:t>Poor code		</a:t>
            </a:r>
          </a:p>
          <a:p>
            <a:pPr eaLnBrk="1" hangingPunct="1">
              <a:spcBef>
                <a:spcPct val="0"/>
              </a:spcBef>
              <a:buClrTx/>
              <a:buSzTx/>
              <a:buFontTx/>
              <a:buNone/>
            </a:pPr>
            <a:r>
              <a:rPr lang="en-US" altLang="en-US" sz="2000" dirty="0">
                <a:solidFill>
                  <a:srgbClr val="000000"/>
                </a:solidFill>
                <a:latin typeface="Arial" charset="0"/>
              </a:rPr>
              <a:t>for </a:t>
            </a:r>
            <a:r>
              <a:rPr lang="en-US" altLang="en-US" sz="2000" dirty="0" err="1">
                <a:solidFill>
                  <a:srgbClr val="000000"/>
                </a:solidFill>
                <a:latin typeface="Arial" charset="0"/>
              </a:rPr>
              <a:t>i</a:t>
            </a:r>
            <a:r>
              <a:rPr lang="en-US" altLang="en-US" sz="2000" dirty="0">
                <a:solidFill>
                  <a:srgbClr val="000000"/>
                </a:solidFill>
                <a:latin typeface="Arial" charset="0"/>
              </a:rPr>
              <a:t> = 1, rows</a:t>
            </a:r>
          </a:p>
          <a:p>
            <a:pPr eaLnBrk="1" hangingPunct="1">
              <a:spcBef>
                <a:spcPct val="0"/>
              </a:spcBef>
              <a:buClrTx/>
              <a:buSzTx/>
              <a:buFontTx/>
              <a:buNone/>
            </a:pPr>
            <a:r>
              <a:rPr lang="en-US" altLang="en-US" sz="2000" dirty="0">
                <a:solidFill>
                  <a:srgbClr val="000000"/>
                </a:solidFill>
                <a:latin typeface="Arial" charset="0"/>
              </a:rPr>
              <a:t>      for j = 1, columns</a:t>
            </a:r>
          </a:p>
          <a:p>
            <a:pPr eaLnBrk="1" hangingPunct="1">
              <a:spcBef>
                <a:spcPct val="0"/>
              </a:spcBef>
              <a:buClrTx/>
              <a:buSzTx/>
              <a:buFontTx/>
              <a:buNone/>
            </a:pPr>
            <a:r>
              <a:rPr lang="en-US" altLang="en-US" sz="2000" dirty="0">
                <a:solidFill>
                  <a:srgbClr val="000000"/>
                </a:solidFill>
                <a:latin typeface="Arial" charset="0"/>
              </a:rPr>
              <a:t>            sum = sum + x[</a:t>
            </a:r>
            <a:r>
              <a:rPr lang="en-US" altLang="en-US" sz="2000" dirty="0" err="1">
                <a:solidFill>
                  <a:srgbClr val="000000"/>
                </a:solidFill>
                <a:latin typeface="Arial" charset="0"/>
              </a:rPr>
              <a:t>i,j</a:t>
            </a:r>
            <a:r>
              <a:rPr lang="en-US" altLang="en-US" sz="2000" dirty="0">
                <a:solidFill>
                  <a:srgbClr val="000000"/>
                </a:solidFill>
                <a:latin typeface="Arial" charset="0"/>
              </a:rPr>
              <a:t>]</a:t>
            </a:r>
          </a:p>
        </p:txBody>
      </p:sp>
      <p:sp>
        <p:nvSpPr>
          <p:cNvPr id="6" name="TextBox 5"/>
          <p:cNvSpPr txBox="1">
            <a:spLocks noChangeArrowheads="1"/>
          </p:cNvSpPr>
          <p:nvPr/>
        </p:nvSpPr>
        <p:spPr bwMode="auto">
          <a:xfrm>
            <a:off x="4525963" y="3103563"/>
            <a:ext cx="3878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lvl="1" eaLnBrk="1" hangingPunct="1">
              <a:spcBef>
                <a:spcPct val="0"/>
              </a:spcBef>
              <a:buClrTx/>
              <a:buSzTx/>
              <a:buFontTx/>
              <a:buNone/>
            </a:pPr>
            <a:r>
              <a:rPr lang="en-US" altLang="en-US" sz="2000">
                <a:solidFill>
                  <a:srgbClr val="FF0000"/>
                </a:solidFill>
                <a:latin typeface="Arial" charset="0"/>
              </a:rPr>
              <a:t>Better code			</a:t>
            </a:r>
          </a:p>
          <a:p>
            <a:pPr lvl="1" eaLnBrk="1" hangingPunct="1">
              <a:spcBef>
                <a:spcPct val="0"/>
              </a:spcBef>
              <a:buClrTx/>
              <a:buSzTx/>
              <a:buFont typeface="ZapfDingbats" charset="0"/>
              <a:buNone/>
            </a:pPr>
            <a:r>
              <a:rPr lang="en-US" altLang="en-US" sz="2000">
                <a:solidFill>
                  <a:srgbClr val="000000"/>
                </a:solidFill>
                <a:latin typeface="Arial" charset="0"/>
              </a:rPr>
              <a:t>for j = 1, columns</a:t>
            </a:r>
          </a:p>
          <a:p>
            <a:pPr lvl="1" eaLnBrk="1" hangingPunct="1">
              <a:spcBef>
                <a:spcPct val="0"/>
              </a:spcBef>
              <a:buClrTx/>
              <a:buSzTx/>
              <a:buFont typeface="ZapfDingbats" charset="0"/>
              <a:buNone/>
            </a:pPr>
            <a:r>
              <a:rPr lang="en-US" altLang="en-US" sz="2000">
                <a:solidFill>
                  <a:srgbClr val="000000"/>
                </a:solidFill>
                <a:latin typeface="Arial" charset="0"/>
              </a:rPr>
              <a:t>      for i = 1, rows</a:t>
            </a:r>
          </a:p>
          <a:p>
            <a:pPr lvl="1" eaLnBrk="1" hangingPunct="1">
              <a:spcBef>
                <a:spcPct val="0"/>
              </a:spcBef>
              <a:buClrTx/>
              <a:buSzTx/>
              <a:buFont typeface="ZapfDingbats" charset="0"/>
              <a:buNone/>
            </a:pPr>
            <a:r>
              <a:rPr lang="en-US" altLang="en-US" sz="2000">
                <a:solidFill>
                  <a:srgbClr val="000000"/>
                </a:solidFill>
                <a:latin typeface="Arial" charset="0"/>
              </a:rPr>
              <a:t>           sum = sum + x[i,j]</a:t>
            </a:r>
          </a:p>
        </p:txBody>
      </p:sp>
    </p:spTree>
    <p:extLst>
      <p:ext uri="{BB962C8B-B14F-4D97-AF65-F5344CB8AC3E}">
        <p14:creationId xmlns:p14="http://schemas.microsoft.com/office/powerpoint/2010/main" val="1970106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Title 1"/>
          <p:cNvSpPr>
            <a:spLocks noGrp="1"/>
          </p:cNvSpPr>
          <p:nvPr>
            <p:ph type="title"/>
          </p:nvPr>
        </p:nvSpPr>
        <p:spPr>
          <a:xfrm>
            <a:off x="419100" y="0"/>
            <a:ext cx="8229600" cy="1143000"/>
          </a:xfrm>
        </p:spPr>
        <p:txBody>
          <a:bodyPr>
            <a:normAutofit fontScale="90000"/>
          </a:bodyPr>
          <a:lstStyle/>
          <a:p>
            <a:r>
              <a:rPr lang="en-US" altLang="en-US" dirty="0">
                <a:ea typeface="ＭＳ Ｐゴシック" charset="-128"/>
              </a:rPr>
              <a:t>Restructuring Data Access Patterns (II)</a:t>
            </a:r>
          </a:p>
        </p:txBody>
      </p:sp>
      <p:sp>
        <p:nvSpPr>
          <p:cNvPr id="35843" name="Content Placeholder 2"/>
          <p:cNvSpPr>
            <a:spLocks noGrp="1"/>
          </p:cNvSpPr>
          <p:nvPr>
            <p:ph idx="1"/>
          </p:nvPr>
        </p:nvSpPr>
        <p:spPr>
          <a:xfrm>
            <a:off x="266700" y="1181100"/>
            <a:ext cx="8610600" cy="5194300"/>
          </a:xfrm>
        </p:spPr>
        <p:txBody>
          <a:bodyPr>
            <a:normAutofit fontScale="92500" lnSpcReduction="20000"/>
          </a:bodyPr>
          <a:lstStyle/>
          <a:p>
            <a:r>
              <a:rPr lang="en-US" altLang="en-US" dirty="0">
                <a:solidFill>
                  <a:srgbClr val="0000FF"/>
                </a:solidFill>
                <a:ea typeface="ＭＳ Ｐゴシック" charset="-128"/>
              </a:rPr>
              <a:t>Blocking </a:t>
            </a:r>
          </a:p>
          <a:p>
            <a:pPr lvl="1"/>
            <a:r>
              <a:rPr lang="en-US" altLang="en-US" dirty="0">
                <a:ea typeface="ＭＳ Ｐゴシック" charset="-128"/>
              </a:rPr>
              <a:t>Divide loops operating on arrays into computation chunks so that each chunk can hold its data in the cache</a:t>
            </a:r>
          </a:p>
          <a:p>
            <a:pPr lvl="1"/>
            <a:r>
              <a:rPr lang="en-US" altLang="en-US" dirty="0">
                <a:ea typeface="ＭＳ Ｐゴシック" charset="-128"/>
              </a:rPr>
              <a:t>Avoids cache conflicts between different chunks of computation</a:t>
            </a:r>
          </a:p>
          <a:p>
            <a:pPr lvl="1"/>
            <a:r>
              <a:rPr lang="en-US" altLang="en-US" dirty="0">
                <a:ea typeface="ＭＳ Ｐゴシック" charset="-128"/>
              </a:rPr>
              <a:t>Essentially: Divide the working set so that each piece fits in the cache</a:t>
            </a:r>
          </a:p>
          <a:p>
            <a:endParaRPr lang="en-US" altLang="en-US" dirty="0">
              <a:ea typeface="ＭＳ Ｐゴシック" charset="-128"/>
            </a:endParaRPr>
          </a:p>
          <a:p>
            <a:endParaRPr lang="en-US" altLang="en-US" dirty="0">
              <a:ea typeface="ＭＳ Ｐゴシック" charset="-128"/>
            </a:endParaRPr>
          </a:p>
          <a:p>
            <a:r>
              <a:rPr lang="en-US" altLang="en-US" dirty="0">
                <a:ea typeface="ＭＳ Ｐゴシック" charset="-128"/>
              </a:rPr>
              <a:t>But, there are still self-conflicts in a block</a:t>
            </a:r>
          </a:p>
          <a:p>
            <a:pPr lvl="1">
              <a:buFont typeface="Wingdings" charset="2"/>
              <a:buNone/>
            </a:pPr>
            <a:r>
              <a:rPr lang="en-US" altLang="en-US" dirty="0">
                <a:ea typeface="ＭＳ Ｐゴシック" charset="-128"/>
              </a:rPr>
              <a:t>1. there can be conflicts among different arrays</a:t>
            </a:r>
          </a:p>
          <a:p>
            <a:pPr lvl="1">
              <a:buFont typeface="Wingdings" charset="2"/>
              <a:buNone/>
            </a:pPr>
            <a:r>
              <a:rPr lang="en-US" altLang="en-US" dirty="0">
                <a:ea typeface="ＭＳ Ｐゴシック" charset="-128"/>
              </a:rPr>
              <a:t>2. array sizes may be unknown at compile/programming time</a:t>
            </a:r>
          </a:p>
        </p:txBody>
      </p:sp>
      <p:sp>
        <p:nvSpPr>
          <p:cNvPr id="3287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65F668F2-A421-4441-AE51-61CB7C31C7D8}" type="slidenum">
              <a:rPr lang="en-US" altLang="en-US" sz="1600">
                <a:solidFill>
                  <a:srgbClr val="000000"/>
                </a:solidFill>
                <a:latin typeface="Garamond" charset="0"/>
              </a:rPr>
              <a:pPr eaLnBrk="1" hangingPunct="1">
                <a:spcBef>
                  <a:spcPct val="0"/>
                </a:spcBef>
                <a:buClrTx/>
                <a:buSzTx/>
                <a:buFontTx/>
                <a:buNone/>
              </a:pPr>
              <a:t>76</a:t>
            </a:fld>
            <a:endParaRPr lang="en-US" altLang="en-US" sz="1600">
              <a:solidFill>
                <a:srgbClr val="000000"/>
              </a:solidFill>
              <a:latin typeface="Garamond" charset="0"/>
            </a:endParaRPr>
          </a:p>
        </p:txBody>
      </p:sp>
    </p:spTree>
    <p:extLst>
      <p:ext uri="{BB962C8B-B14F-4D97-AF65-F5344CB8AC3E}">
        <p14:creationId xmlns:p14="http://schemas.microsoft.com/office/powerpoint/2010/main" val="83269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Title 1"/>
          <p:cNvSpPr>
            <a:spLocks noGrp="1"/>
          </p:cNvSpPr>
          <p:nvPr>
            <p:ph type="title"/>
          </p:nvPr>
        </p:nvSpPr>
        <p:spPr>
          <a:xfrm>
            <a:off x="441325" y="-32657"/>
            <a:ext cx="8229600" cy="1143000"/>
          </a:xfrm>
        </p:spPr>
        <p:txBody>
          <a:bodyPr/>
          <a:lstStyle/>
          <a:p>
            <a:r>
              <a:rPr lang="en-US" altLang="en-US" dirty="0">
                <a:ea typeface="ＭＳ Ｐゴシック" charset="-128"/>
              </a:rPr>
              <a:t>Restructuring Data Layout (I)</a:t>
            </a:r>
          </a:p>
        </p:txBody>
      </p:sp>
      <p:sp>
        <p:nvSpPr>
          <p:cNvPr id="3" name="Content Placeholder 2"/>
          <p:cNvSpPr>
            <a:spLocks noGrp="1"/>
          </p:cNvSpPr>
          <p:nvPr>
            <p:ph idx="1"/>
          </p:nvPr>
        </p:nvSpPr>
        <p:spPr>
          <a:xfrm>
            <a:off x="5038725" y="996950"/>
            <a:ext cx="3800475" cy="5194300"/>
          </a:xfrm>
        </p:spPr>
        <p:txBody>
          <a:bodyPr>
            <a:normAutofit fontScale="85000" lnSpcReduction="10000"/>
          </a:bodyPr>
          <a:lstStyle/>
          <a:p>
            <a:r>
              <a:rPr lang="en-US" altLang="en-US" dirty="0">
                <a:ea typeface="ＭＳ Ｐゴシック" charset="-128"/>
              </a:rPr>
              <a:t>Pointer based traversal (e.g., of a linked list)</a:t>
            </a:r>
          </a:p>
          <a:p>
            <a:r>
              <a:rPr lang="en-US" altLang="en-US" dirty="0">
                <a:ea typeface="ＭＳ Ｐゴシック" charset="-128"/>
              </a:rPr>
              <a:t>Assume a huge linked list (1B nodes) and unique keys</a:t>
            </a:r>
          </a:p>
          <a:p>
            <a:r>
              <a:rPr lang="en-US" altLang="en-US" dirty="0">
                <a:solidFill>
                  <a:srgbClr val="FF0000"/>
                </a:solidFill>
                <a:ea typeface="ＭＳ Ｐゴシック" charset="-128"/>
              </a:rPr>
              <a:t>Why does the code on the left have poor cache hit rate?</a:t>
            </a:r>
          </a:p>
          <a:p>
            <a:pPr lvl="1"/>
            <a:r>
              <a:rPr lang="ja-JP" altLang="en-US" dirty="0">
                <a:ea typeface="ＭＳ Ｐゴシック" charset="-128"/>
              </a:rPr>
              <a:t>“</a:t>
            </a:r>
            <a:r>
              <a:rPr lang="en-US" altLang="ja-JP" dirty="0">
                <a:ea typeface="ＭＳ Ｐゴシック" charset="-128"/>
              </a:rPr>
              <a:t>Other fields</a:t>
            </a:r>
            <a:r>
              <a:rPr lang="ja-JP" altLang="en-US" dirty="0">
                <a:ea typeface="ＭＳ Ｐゴシック" charset="-128"/>
              </a:rPr>
              <a:t>”</a:t>
            </a:r>
            <a:r>
              <a:rPr lang="en-US" altLang="ja-JP" dirty="0">
                <a:ea typeface="ＭＳ Ｐゴシック" charset="-128"/>
              </a:rPr>
              <a:t> occupy most of the cache line even though rarely accessed!</a:t>
            </a:r>
          </a:p>
          <a:p>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297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7D451820-2146-BA48-BAD4-52CD11F03BFA}" type="slidenum">
              <a:rPr lang="en-US" altLang="en-US" sz="1600">
                <a:solidFill>
                  <a:srgbClr val="000000"/>
                </a:solidFill>
                <a:latin typeface="Garamond" charset="0"/>
              </a:rPr>
              <a:pPr eaLnBrk="1" hangingPunct="1">
                <a:spcBef>
                  <a:spcPct val="0"/>
                </a:spcBef>
                <a:buClrTx/>
                <a:buSzTx/>
                <a:buFontTx/>
                <a:buNone/>
              </a:pPr>
              <a:t>77</a:t>
            </a:fld>
            <a:endParaRPr lang="en-US" altLang="en-US" sz="1600">
              <a:solidFill>
                <a:srgbClr val="000000"/>
              </a:solidFill>
              <a:latin typeface="Garamond" charset="0"/>
            </a:endParaRPr>
          </a:p>
        </p:txBody>
      </p:sp>
      <p:sp>
        <p:nvSpPr>
          <p:cNvPr id="329732" name="TextBox 4"/>
          <p:cNvSpPr txBox="1">
            <a:spLocks noChangeArrowheads="1"/>
          </p:cNvSpPr>
          <p:nvPr/>
        </p:nvSpPr>
        <p:spPr bwMode="auto">
          <a:xfrm>
            <a:off x="441325" y="1320800"/>
            <a:ext cx="43672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err="1">
                <a:solidFill>
                  <a:srgbClr val="000000"/>
                </a:solidFill>
                <a:latin typeface="Arial" charset="0"/>
              </a:rPr>
              <a:t>struct</a:t>
            </a:r>
            <a:r>
              <a:rPr lang="en-US" altLang="en-US" sz="2000" dirty="0">
                <a:solidFill>
                  <a:srgbClr val="000000"/>
                </a:solidFill>
                <a:latin typeface="Arial" charset="0"/>
              </a:rPr>
              <a:t> Node {</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0000"/>
                </a:solidFill>
                <a:latin typeface="Arial" charset="0"/>
              </a:rPr>
              <a:t>struct</a:t>
            </a:r>
            <a:r>
              <a:rPr lang="en-US" altLang="en-US" sz="2000" dirty="0">
                <a:solidFill>
                  <a:srgbClr val="000000"/>
                </a:solidFill>
                <a:latin typeface="Arial" charset="0"/>
              </a:rPr>
              <a:t> Node* next;</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0000"/>
                </a:solidFill>
                <a:latin typeface="Arial" charset="0"/>
              </a:rPr>
              <a:t>int</a:t>
            </a:r>
            <a:r>
              <a:rPr lang="en-US" altLang="en-US" sz="2000" dirty="0">
                <a:solidFill>
                  <a:srgbClr val="000000"/>
                </a:solidFill>
                <a:latin typeface="Arial" charset="0"/>
              </a:rPr>
              <a:t> key;</a:t>
            </a:r>
          </a:p>
          <a:p>
            <a:pPr eaLnBrk="1" hangingPunct="1">
              <a:spcBef>
                <a:spcPct val="0"/>
              </a:spcBef>
              <a:buClrTx/>
              <a:buSzTx/>
              <a:buFontTx/>
              <a:buNone/>
            </a:pPr>
            <a:r>
              <a:rPr lang="en-US" altLang="en-US" sz="2000" dirty="0">
                <a:solidFill>
                  <a:srgbClr val="000000"/>
                </a:solidFill>
                <a:latin typeface="Arial" charset="0"/>
              </a:rPr>
              <a:t>     char [256] name;</a:t>
            </a:r>
          </a:p>
          <a:p>
            <a:pPr eaLnBrk="1" hangingPunct="1">
              <a:spcBef>
                <a:spcPct val="0"/>
              </a:spcBef>
              <a:buClrTx/>
              <a:buSzTx/>
              <a:buFontTx/>
              <a:buNone/>
            </a:pPr>
            <a:r>
              <a:rPr lang="en-US" altLang="en-US" sz="2000" dirty="0">
                <a:solidFill>
                  <a:srgbClr val="000000"/>
                </a:solidFill>
                <a:latin typeface="Arial" charset="0"/>
              </a:rPr>
              <a:t>     char [256] school;</a:t>
            </a:r>
          </a:p>
          <a:p>
            <a:pPr eaLnBrk="1" hangingPunct="1">
              <a:spcBef>
                <a:spcPct val="0"/>
              </a:spcBef>
              <a:buClrTx/>
              <a:buSzTx/>
              <a:buFontTx/>
              <a:buNone/>
            </a:pPr>
            <a:r>
              <a:rPr lang="en-US" altLang="en-US" sz="2000" dirty="0">
                <a:solidFill>
                  <a:srgbClr val="000000"/>
                </a:solidFill>
                <a:latin typeface="Arial" charset="0"/>
              </a:rPr>
              <a:t>}</a:t>
            </a:r>
          </a:p>
          <a:p>
            <a:pPr eaLnBrk="1" hangingPunct="1">
              <a:spcBef>
                <a:spcPct val="0"/>
              </a:spcBef>
              <a:buClrTx/>
              <a:buSzTx/>
              <a:buFontTx/>
              <a:buNone/>
            </a:pPr>
            <a:endParaRPr lang="en-US" altLang="en-US" sz="2000" dirty="0">
              <a:solidFill>
                <a:srgbClr val="000000"/>
              </a:solidFill>
              <a:latin typeface="Arial" charset="0"/>
            </a:endParaRPr>
          </a:p>
          <a:p>
            <a:pPr eaLnBrk="1" hangingPunct="1">
              <a:spcBef>
                <a:spcPct val="0"/>
              </a:spcBef>
              <a:buClrTx/>
              <a:buSzTx/>
              <a:buFontTx/>
              <a:buNone/>
            </a:pPr>
            <a:r>
              <a:rPr lang="en-US" altLang="en-US" sz="2000" dirty="0">
                <a:solidFill>
                  <a:srgbClr val="000000"/>
                </a:solidFill>
                <a:latin typeface="Arial" charset="0"/>
              </a:rPr>
              <a:t>while (node) {</a:t>
            </a:r>
          </a:p>
          <a:p>
            <a:pPr eaLnBrk="1" hangingPunct="1">
              <a:spcBef>
                <a:spcPct val="0"/>
              </a:spcBef>
              <a:buClrTx/>
              <a:buSzTx/>
              <a:buFontTx/>
              <a:buNone/>
            </a:pPr>
            <a:r>
              <a:rPr lang="en-US" altLang="en-US" sz="2000" dirty="0">
                <a:solidFill>
                  <a:srgbClr val="000000"/>
                </a:solidFill>
                <a:latin typeface="Arial" charset="0"/>
              </a:rPr>
              <a:t>      if (</a:t>
            </a:r>
            <a:r>
              <a:rPr lang="en-US" altLang="en-US" sz="2000" dirty="0" err="1">
                <a:solidFill>
                  <a:srgbClr val="000000"/>
                </a:solidFill>
                <a:latin typeface="Arial" charset="0"/>
              </a:rPr>
              <a:t>node</a:t>
            </a:r>
            <a:r>
              <a:rPr lang="en-US" altLang="en-US" sz="2000" dirty="0" err="1">
                <a:solidFill>
                  <a:srgbClr val="000000"/>
                </a:solidFill>
                <a:latin typeface="Arial" charset="0"/>
                <a:sym typeface="Wingdings" charset="2"/>
              </a:rPr>
              <a:t>key</a:t>
            </a:r>
            <a:r>
              <a:rPr lang="en-US" altLang="en-US" sz="2000" dirty="0">
                <a:solidFill>
                  <a:srgbClr val="000000"/>
                </a:solidFill>
                <a:latin typeface="Arial" charset="0"/>
                <a:sym typeface="Wingdings" charset="2"/>
              </a:rPr>
              <a:t> == input-key) {</a:t>
            </a:r>
          </a:p>
          <a:p>
            <a:pPr eaLnBrk="1" hangingPunct="1">
              <a:spcBef>
                <a:spcPct val="0"/>
              </a:spcBef>
              <a:buClrTx/>
              <a:buSzTx/>
              <a:buFontTx/>
              <a:buNone/>
            </a:pPr>
            <a:r>
              <a:rPr lang="en-US" altLang="en-US" sz="2000" dirty="0">
                <a:solidFill>
                  <a:srgbClr val="000000"/>
                </a:solidFill>
                <a:latin typeface="Arial" charset="0"/>
                <a:sym typeface="Wingdings" charset="2"/>
              </a:rPr>
              <a:t>      	// access other fields of node</a:t>
            </a:r>
          </a:p>
          <a:p>
            <a:pPr eaLnBrk="1" hangingPunct="1">
              <a:spcBef>
                <a:spcPct val="0"/>
              </a:spcBef>
              <a:buClrTx/>
              <a:buSzTx/>
              <a:buFontTx/>
              <a:buNone/>
            </a:pPr>
            <a:r>
              <a:rPr lang="en-US" altLang="en-US" sz="2000" dirty="0">
                <a:solidFill>
                  <a:srgbClr val="000000"/>
                </a:solidFill>
                <a:latin typeface="Arial" charset="0"/>
                <a:sym typeface="Wingdings" charset="2"/>
              </a:rPr>
              <a:t>      }</a:t>
            </a:r>
            <a:endParaRPr lang="en-US" altLang="en-US" sz="2000" dirty="0">
              <a:solidFill>
                <a:srgbClr val="000000"/>
              </a:solidFill>
              <a:latin typeface="Arial" charset="0"/>
            </a:endParaRPr>
          </a:p>
          <a:p>
            <a:pPr eaLnBrk="1" hangingPunct="1">
              <a:spcBef>
                <a:spcPct val="0"/>
              </a:spcBef>
              <a:buClrTx/>
              <a:buSzTx/>
              <a:buFontTx/>
              <a:buNone/>
            </a:pPr>
            <a:r>
              <a:rPr lang="en-US" altLang="en-US" sz="2000" dirty="0">
                <a:solidFill>
                  <a:srgbClr val="000000"/>
                </a:solidFill>
                <a:latin typeface="Arial" charset="0"/>
              </a:rPr>
              <a:t>      node = </a:t>
            </a:r>
            <a:r>
              <a:rPr lang="en-US" altLang="en-US" sz="2000" dirty="0" err="1">
                <a:solidFill>
                  <a:srgbClr val="000000"/>
                </a:solidFill>
                <a:latin typeface="Arial" charset="0"/>
              </a:rPr>
              <a:t>node</a:t>
            </a:r>
            <a:r>
              <a:rPr lang="en-US" altLang="en-US" sz="2000" dirty="0" err="1">
                <a:solidFill>
                  <a:srgbClr val="000000"/>
                </a:solidFill>
                <a:latin typeface="Arial" charset="0"/>
                <a:sym typeface="Wingdings" charset="2"/>
              </a:rPr>
              <a:t>next</a:t>
            </a:r>
            <a:r>
              <a:rPr lang="en-US" altLang="en-US" sz="2000" dirty="0">
                <a:solidFill>
                  <a:srgbClr val="000000"/>
                </a:solidFill>
                <a:latin typeface="Arial" charset="0"/>
                <a:sym typeface="Wingdings" charset="2"/>
              </a:rPr>
              <a:t>;</a:t>
            </a:r>
          </a:p>
          <a:p>
            <a:pPr eaLnBrk="1" hangingPunct="1">
              <a:spcBef>
                <a:spcPct val="0"/>
              </a:spcBef>
              <a:buClrTx/>
              <a:buSzTx/>
              <a:buFontTx/>
              <a:buNone/>
            </a:pPr>
            <a:r>
              <a:rPr lang="en-US" altLang="en-US" sz="2000" dirty="0">
                <a:solidFill>
                  <a:srgbClr val="000000"/>
                </a:solidFill>
                <a:latin typeface="Arial" charset="0"/>
              </a:rPr>
              <a:t>}</a:t>
            </a:r>
          </a:p>
          <a:p>
            <a:pPr eaLnBrk="1" hangingPunct="1">
              <a:spcBef>
                <a:spcPct val="0"/>
              </a:spcBef>
              <a:buClrTx/>
              <a:buSzTx/>
              <a:buFontTx/>
              <a:buNone/>
            </a:pPr>
            <a:r>
              <a:rPr lang="en-US" altLang="en-US" sz="2000" dirty="0">
                <a:solidFill>
                  <a:srgbClr val="000000"/>
                </a:solidFill>
                <a:latin typeface="Arial" charset="0"/>
              </a:rPr>
              <a:t> </a:t>
            </a:r>
          </a:p>
        </p:txBody>
      </p:sp>
    </p:spTree>
    <p:extLst>
      <p:ext uri="{BB962C8B-B14F-4D97-AF65-F5344CB8AC3E}">
        <p14:creationId xmlns:p14="http://schemas.microsoft.com/office/powerpoint/2010/main" val="2427923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Title 1"/>
          <p:cNvSpPr>
            <a:spLocks noGrp="1"/>
          </p:cNvSpPr>
          <p:nvPr>
            <p:ph type="title"/>
          </p:nvPr>
        </p:nvSpPr>
        <p:spPr>
          <a:xfrm>
            <a:off x="414111" y="-127000"/>
            <a:ext cx="8229600" cy="1143000"/>
          </a:xfrm>
        </p:spPr>
        <p:txBody>
          <a:bodyPr/>
          <a:lstStyle/>
          <a:p>
            <a:r>
              <a:rPr lang="en-US" altLang="en-US" dirty="0">
                <a:ea typeface="ＭＳ Ｐゴシック" charset="-128"/>
              </a:rPr>
              <a:t>Restructuring Data Layout (II)</a:t>
            </a:r>
          </a:p>
        </p:txBody>
      </p:sp>
      <p:sp>
        <p:nvSpPr>
          <p:cNvPr id="3" name="Content Placeholder 2"/>
          <p:cNvSpPr>
            <a:spLocks noGrp="1"/>
          </p:cNvSpPr>
          <p:nvPr>
            <p:ph idx="1"/>
          </p:nvPr>
        </p:nvSpPr>
        <p:spPr>
          <a:xfrm>
            <a:off x="4673600" y="996950"/>
            <a:ext cx="4165600" cy="5194300"/>
          </a:xfrm>
        </p:spPr>
        <p:txBody>
          <a:bodyPr>
            <a:normAutofit fontScale="85000" lnSpcReduction="10000"/>
          </a:bodyPr>
          <a:lstStyle/>
          <a:p>
            <a:r>
              <a:rPr lang="en-US" altLang="en-US">
                <a:ea typeface="ＭＳ Ｐゴシック" charset="-128"/>
              </a:rPr>
              <a:t>Idea:</a:t>
            </a:r>
            <a:r>
              <a:rPr lang="en-US" altLang="en-US">
                <a:solidFill>
                  <a:srgbClr val="0033CC"/>
                </a:solidFill>
                <a:ea typeface="ＭＳ Ｐゴシック" charset="-128"/>
              </a:rPr>
              <a:t> separate frequently-used fields of a data structure and pack them into a separate data structure</a:t>
            </a:r>
          </a:p>
          <a:p>
            <a:endParaRPr lang="en-US" altLang="en-US">
              <a:solidFill>
                <a:srgbClr val="0033CC"/>
              </a:solidFill>
              <a:ea typeface="ＭＳ Ｐゴシック" charset="-128"/>
            </a:endParaRPr>
          </a:p>
          <a:p>
            <a:r>
              <a:rPr lang="en-US" altLang="en-US">
                <a:ea typeface="ＭＳ Ｐゴシック" charset="-128"/>
              </a:rPr>
              <a:t>Who should do this?</a:t>
            </a:r>
          </a:p>
          <a:p>
            <a:pPr lvl="1"/>
            <a:r>
              <a:rPr lang="en-US" altLang="en-US">
                <a:ea typeface="ＭＳ Ｐゴシック" charset="-128"/>
              </a:rPr>
              <a:t>Programmer</a:t>
            </a:r>
          </a:p>
          <a:p>
            <a:pPr lvl="1"/>
            <a:r>
              <a:rPr lang="en-US" altLang="en-US">
                <a:ea typeface="ＭＳ Ｐゴシック" charset="-128"/>
              </a:rPr>
              <a:t>Compiler </a:t>
            </a:r>
          </a:p>
          <a:p>
            <a:pPr lvl="2"/>
            <a:r>
              <a:rPr lang="en-US" altLang="en-US">
                <a:ea typeface="ＭＳ Ｐゴシック" charset="-128"/>
              </a:rPr>
              <a:t>Profiling vs. dynamic</a:t>
            </a:r>
          </a:p>
          <a:p>
            <a:pPr lvl="1"/>
            <a:r>
              <a:rPr lang="en-US" altLang="en-US">
                <a:ea typeface="ＭＳ Ｐゴシック" charset="-128"/>
              </a:rPr>
              <a:t>Hardware?</a:t>
            </a:r>
          </a:p>
          <a:p>
            <a:pPr lvl="1"/>
            <a:r>
              <a:rPr lang="en-US" altLang="en-US">
                <a:solidFill>
                  <a:srgbClr val="FF0000"/>
                </a:solidFill>
                <a:ea typeface="ＭＳ Ｐゴシック" charset="-128"/>
              </a:rPr>
              <a:t>Who can determine what is frequently used?</a:t>
            </a:r>
          </a:p>
        </p:txBody>
      </p:sp>
      <p:sp>
        <p:nvSpPr>
          <p:cNvPr id="3307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A557061B-3FA3-004F-8800-75C8F782C8C1}" type="slidenum">
              <a:rPr lang="en-US" altLang="en-US" sz="1600">
                <a:solidFill>
                  <a:srgbClr val="000000"/>
                </a:solidFill>
                <a:latin typeface="Garamond" charset="0"/>
              </a:rPr>
              <a:pPr eaLnBrk="1" hangingPunct="1">
                <a:spcBef>
                  <a:spcPct val="0"/>
                </a:spcBef>
                <a:buClrTx/>
                <a:buSzTx/>
                <a:buFontTx/>
                <a:buNone/>
              </a:pPr>
              <a:t>78</a:t>
            </a:fld>
            <a:endParaRPr lang="en-US" altLang="en-US" sz="1600">
              <a:solidFill>
                <a:srgbClr val="000000"/>
              </a:solidFill>
              <a:latin typeface="Garamond" charset="0"/>
            </a:endParaRPr>
          </a:p>
        </p:txBody>
      </p:sp>
      <p:sp>
        <p:nvSpPr>
          <p:cNvPr id="330756" name="TextBox 4"/>
          <p:cNvSpPr txBox="1">
            <a:spLocks noChangeArrowheads="1"/>
          </p:cNvSpPr>
          <p:nvPr/>
        </p:nvSpPr>
        <p:spPr bwMode="auto">
          <a:xfrm>
            <a:off x="441325" y="1035050"/>
            <a:ext cx="43672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2000" dirty="0" err="1">
                <a:solidFill>
                  <a:srgbClr val="000000"/>
                </a:solidFill>
                <a:latin typeface="Arial" charset="0"/>
              </a:rPr>
              <a:t>struct</a:t>
            </a:r>
            <a:r>
              <a:rPr lang="en-US" altLang="en-US" sz="2000" dirty="0">
                <a:solidFill>
                  <a:srgbClr val="000000"/>
                </a:solidFill>
                <a:latin typeface="Arial" charset="0"/>
              </a:rPr>
              <a:t> Node {</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0000"/>
                </a:solidFill>
                <a:latin typeface="Arial" charset="0"/>
              </a:rPr>
              <a:t>struct</a:t>
            </a:r>
            <a:r>
              <a:rPr lang="en-US" altLang="en-US" sz="2000" dirty="0">
                <a:solidFill>
                  <a:srgbClr val="000000"/>
                </a:solidFill>
                <a:latin typeface="Arial" charset="0"/>
              </a:rPr>
              <a:t> Node* next;</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0000"/>
                </a:solidFill>
                <a:latin typeface="Arial" charset="0"/>
              </a:rPr>
              <a:t>int</a:t>
            </a:r>
            <a:r>
              <a:rPr lang="en-US" altLang="en-US" sz="2000" dirty="0">
                <a:solidFill>
                  <a:srgbClr val="000000"/>
                </a:solidFill>
                <a:latin typeface="Arial" charset="0"/>
              </a:rPr>
              <a:t> key;</a:t>
            </a:r>
          </a:p>
          <a:p>
            <a:pPr eaLnBrk="1" hangingPunct="1">
              <a:spcBef>
                <a:spcPct val="0"/>
              </a:spcBef>
              <a:buClrTx/>
              <a:buSzTx/>
              <a:buFontTx/>
              <a:buNone/>
            </a:pPr>
            <a:r>
              <a:rPr lang="en-US" altLang="en-US" sz="2000" dirty="0">
                <a:solidFill>
                  <a:srgbClr val="000000"/>
                </a:solidFill>
                <a:latin typeface="Arial" charset="0"/>
              </a:rPr>
              <a:t>     </a:t>
            </a:r>
            <a:r>
              <a:rPr lang="en-US" altLang="en-US" sz="2000" dirty="0" err="1">
                <a:solidFill>
                  <a:srgbClr val="0033CC"/>
                </a:solidFill>
                <a:latin typeface="Arial" charset="0"/>
              </a:rPr>
              <a:t>struct</a:t>
            </a:r>
            <a:r>
              <a:rPr lang="en-US" altLang="en-US" sz="2000" dirty="0">
                <a:solidFill>
                  <a:srgbClr val="0033CC"/>
                </a:solidFill>
                <a:latin typeface="Arial" charset="0"/>
              </a:rPr>
              <a:t> Node-data* node-data;</a:t>
            </a:r>
          </a:p>
          <a:p>
            <a:pPr eaLnBrk="1" hangingPunct="1">
              <a:spcBef>
                <a:spcPct val="0"/>
              </a:spcBef>
              <a:buClrTx/>
              <a:buSzTx/>
              <a:buFontTx/>
              <a:buNone/>
            </a:pPr>
            <a:r>
              <a:rPr lang="en-US" altLang="en-US" sz="2000" dirty="0">
                <a:solidFill>
                  <a:srgbClr val="000000"/>
                </a:solidFill>
                <a:latin typeface="Arial" charset="0"/>
              </a:rPr>
              <a:t>}</a:t>
            </a:r>
          </a:p>
          <a:p>
            <a:pPr eaLnBrk="1" hangingPunct="1">
              <a:spcBef>
                <a:spcPct val="0"/>
              </a:spcBef>
              <a:buClrTx/>
              <a:buSzTx/>
              <a:buFontTx/>
              <a:buNone/>
            </a:pPr>
            <a:endParaRPr lang="en-US" altLang="en-US" sz="2000" dirty="0">
              <a:solidFill>
                <a:srgbClr val="000000"/>
              </a:solidFill>
              <a:latin typeface="Arial" charset="0"/>
            </a:endParaRPr>
          </a:p>
          <a:p>
            <a:pPr eaLnBrk="1" hangingPunct="1">
              <a:spcBef>
                <a:spcPct val="0"/>
              </a:spcBef>
              <a:buClrTx/>
              <a:buSzTx/>
              <a:buFontTx/>
              <a:buNone/>
            </a:pPr>
            <a:r>
              <a:rPr lang="en-US" altLang="en-US" sz="2000" dirty="0" err="1">
                <a:solidFill>
                  <a:srgbClr val="0033CC"/>
                </a:solidFill>
                <a:latin typeface="Arial" charset="0"/>
              </a:rPr>
              <a:t>struct</a:t>
            </a:r>
            <a:r>
              <a:rPr lang="en-US" altLang="en-US" sz="2000" dirty="0">
                <a:solidFill>
                  <a:srgbClr val="0033CC"/>
                </a:solidFill>
                <a:latin typeface="Arial" charset="0"/>
              </a:rPr>
              <a:t> Node-data {</a:t>
            </a:r>
          </a:p>
          <a:p>
            <a:pPr eaLnBrk="1" hangingPunct="1">
              <a:spcBef>
                <a:spcPct val="0"/>
              </a:spcBef>
              <a:buClrTx/>
              <a:buSzTx/>
              <a:buFontTx/>
              <a:buNone/>
            </a:pPr>
            <a:r>
              <a:rPr lang="en-US" altLang="en-US" sz="2000" dirty="0">
                <a:solidFill>
                  <a:srgbClr val="0033CC"/>
                </a:solidFill>
                <a:latin typeface="Arial" charset="0"/>
              </a:rPr>
              <a:t>     char [256] name;</a:t>
            </a:r>
          </a:p>
          <a:p>
            <a:pPr eaLnBrk="1" hangingPunct="1">
              <a:spcBef>
                <a:spcPct val="0"/>
              </a:spcBef>
              <a:buClrTx/>
              <a:buSzTx/>
              <a:buFontTx/>
              <a:buNone/>
            </a:pPr>
            <a:r>
              <a:rPr lang="en-US" altLang="en-US" sz="2000" dirty="0">
                <a:solidFill>
                  <a:srgbClr val="0033CC"/>
                </a:solidFill>
                <a:latin typeface="Arial" charset="0"/>
              </a:rPr>
              <a:t>     char [256] school;</a:t>
            </a:r>
          </a:p>
          <a:p>
            <a:pPr eaLnBrk="1" hangingPunct="1">
              <a:spcBef>
                <a:spcPct val="0"/>
              </a:spcBef>
              <a:buClrTx/>
              <a:buSzTx/>
              <a:buFontTx/>
              <a:buNone/>
            </a:pPr>
            <a:r>
              <a:rPr lang="en-US" altLang="en-US" sz="2000" dirty="0">
                <a:solidFill>
                  <a:srgbClr val="0033CC"/>
                </a:solidFill>
                <a:latin typeface="Arial" charset="0"/>
              </a:rPr>
              <a:t>}</a:t>
            </a:r>
          </a:p>
          <a:p>
            <a:pPr eaLnBrk="1" hangingPunct="1">
              <a:spcBef>
                <a:spcPct val="0"/>
              </a:spcBef>
              <a:buClrTx/>
              <a:buSzTx/>
              <a:buFontTx/>
              <a:buNone/>
            </a:pPr>
            <a:endParaRPr lang="en-US" altLang="en-US" sz="2000" dirty="0">
              <a:solidFill>
                <a:srgbClr val="000000"/>
              </a:solidFill>
              <a:latin typeface="Arial" charset="0"/>
            </a:endParaRPr>
          </a:p>
          <a:p>
            <a:pPr eaLnBrk="1" hangingPunct="1">
              <a:spcBef>
                <a:spcPct val="0"/>
              </a:spcBef>
              <a:buClrTx/>
              <a:buSzTx/>
              <a:buFontTx/>
              <a:buNone/>
            </a:pPr>
            <a:r>
              <a:rPr lang="en-US" altLang="en-US" sz="2000" dirty="0">
                <a:solidFill>
                  <a:srgbClr val="000000"/>
                </a:solidFill>
                <a:latin typeface="Arial" charset="0"/>
              </a:rPr>
              <a:t>while (node) {</a:t>
            </a:r>
          </a:p>
          <a:p>
            <a:pPr eaLnBrk="1" hangingPunct="1">
              <a:spcBef>
                <a:spcPct val="0"/>
              </a:spcBef>
              <a:buClrTx/>
              <a:buSzTx/>
              <a:buFontTx/>
              <a:buNone/>
            </a:pPr>
            <a:r>
              <a:rPr lang="en-US" altLang="en-US" sz="2000" dirty="0">
                <a:solidFill>
                  <a:srgbClr val="000000"/>
                </a:solidFill>
                <a:latin typeface="Arial" charset="0"/>
              </a:rPr>
              <a:t>      if (</a:t>
            </a:r>
            <a:r>
              <a:rPr lang="en-US" altLang="en-US" sz="2000" dirty="0" err="1">
                <a:solidFill>
                  <a:srgbClr val="000000"/>
                </a:solidFill>
                <a:latin typeface="Arial" charset="0"/>
              </a:rPr>
              <a:t>node</a:t>
            </a:r>
            <a:r>
              <a:rPr lang="en-US" altLang="en-US" sz="2000" dirty="0" err="1">
                <a:solidFill>
                  <a:srgbClr val="000000"/>
                </a:solidFill>
                <a:latin typeface="Arial" charset="0"/>
                <a:sym typeface="Wingdings" charset="2"/>
              </a:rPr>
              <a:t>key</a:t>
            </a:r>
            <a:r>
              <a:rPr lang="en-US" altLang="en-US" sz="2000" dirty="0">
                <a:solidFill>
                  <a:srgbClr val="000000"/>
                </a:solidFill>
                <a:latin typeface="Arial" charset="0"/>
                <a:sym typeface="Wingdings" charset="2"/>
              </a:rPr>
              <a:t> == input-key) {</a:t>
            </a:r>
          </a:p>
          <a:p>
            <a:pPr eaLnBrk="1" hangingPunct="1">
              <a:spcBef>
                <a:spcPct val="0"/>
              </a:spcBef>
              <a:buClrTx/>
              <a:buSzTx/>
              <a:buFontTx/>
              <a:buNone/>
            </a:pPr>
            <a:r>
              <a:rPr lang="en-US" altLang="en-US" sz="2000" dirty="0">
                <a:solidFill>
                  <a:srgbClr val="000000"/>
                </a:solidFill>
                <a:latin typeface="Arial" charset="0"/>
                <a:sym typeface="Wingdings" charset="2"/>
              </a:rPr>
              <a:t>      	// access </a:t>
            </a:r>
            <a:r>
              <a:rPr lang="en-US" altLang="en-US" sz="2000" dirty="0" err="1">
                <a:solidFill>
                  <a:srgbClr val="000000"/>
                </a:solidFill>
                <a:latin typeface="Arial" charset="0"/>
                <a:sym typeface="Wingdings" charset="2"/>
              </a:rPr>
              <a:t>nodenode-data</a:t>
            </a:r>
            <a:endParaRPr lang="en-US" altLang="en-US" sz="2000" dirty="0">
              <a:solidFill>
                <a:srgbClr val="000000"/>
              </a:solidFill>
              <a:latin typeface="Arial" charset="0"/>
              <a:sym typeface="Wingdings" charset="2"/>
            </a:endParaRPr>
          </a:p>
          <a:p>
            <a:pPr eaLnBrk="1" hangingPunct="1">
              <a:spcBef>
                <a:spcPct val="0"/>
              </a:spcBef>
              <a:buClrTx/>
              <a:buSzTx/>
              <a:buFontTx/>
              <a:buNone/>
            </a:pPr>
            <a:r>
              <a:rPr lang="en-US" altLang="en-US" sz="2000" dirty="0">
                <a:solidFill>
                  <a:srgbClr val="000000"/>
                </a:solidFill>
                <a:latin typeface="Arial" charset="0"/>
                <a:sym typeface="Wingdings" charset="2"/>
              </a:rPr>
              <a:t>      }</a:t>
            </a:r>
            <a:endParaRPr lang="en-US" altLang="en-US" sz="2000" dirty="0">
              <a:solidFill>
                <a:srgbClr val="000000"/>
              </a:solidFill>
              <a:latin typeface="Arial" charset="0"/>
            </a:endParaRPr>
          </a:p>
          <a:p>
            <a:pPr eaLnBrk="1" hangingPunct="1">
              <a:spcBef>
                <a:spcPct val="0"/>
              </a:spcBef>
              <a:buClrTx/>
              <a:buSzTx/>
              <a:buFontTx/>
              <a:buNone/>
            </a:pPr>
            <a:r>
              <a:rPr lang="en-US" altLang="en-US" sz="2000" dirty="0">
                <a:solidFill>
                  <a:srgbClr val="000000"/>
                </a:solidFill>
                <a:latin typeface="Arial" charset="0"/>
              </a:rPr>
              <a:t>      node = </a:t>
            </a:r>
            <a:r>
              <a:rPr lang="en-US" altLang="en-US" sz="2000" dirty="0" err="1">
                <a:solidFill>
                  <a:srgbClr val="000000"/>
                </a:solidFill>
                <a:latin typeface="Arial" charset="0"/>
              </a:rPr>
              <a:t>node</a:t>
            </a:r>
            <a:r>
              <a:rPr lang="en-US" altLang="en-US" sz="2000" dirty="0" err="1">
                <a:solidFill>
                  <a:srgbClr val="000000"/>
                </a:solidFill>
                <a:latin typeface="Arial" charset="0"/>
                <a:sym typeface="Wingdings" charset="2"/>
              </a:rPr>
              <a:t>next</a:t>
            </a:r>
            <a:r>
              <a:rPr lang="en-US" altLang="en-US" sz="2000" dirty="0">
                <a:solidFill>
                  <a:srgbClr val="000000"/>
                </a:solidFill>
                <a:latin typeface="Arial" charset="0"/>
                <a:sym typeface="Wingdings" charset="2"/>
              </a:rPr>
              <a:t>;</a:t>
            </a:r>
          </a:p>
          <a:p>
            <a:pPr eaLnBrk="1" hangingPunct="1">
              <a:spcBef>
                <a:spcPct val="0"/>
              </a:spcBef>
              <a:buClrTx/>
              <a:buSzTx/>
              <a:buFontTx/>
              <a:buNone/>
            </a:pPr>
            <a:r>
              <a:rPr lang="en-US" altLang="en-US" sz="2000" dirty="0">
                <a:solidFill>
                  <a:srgbClr val="000000"/>
                </a:solidFill>
                <a:latin typeface="Arial" charset="0"/>
              </a:rPr>
              <a:t>}</a:t>
            </a:r>
          </a:p>
          <a:p>
            <a:pPr eaLnBrk="1" hangingPunct="1">
              <a:spcBef>
                <a:spcPct val="0"/>
              </a:spcBef>
              <a:buClrTx/>
              <a:buSzTx/>
              <a:buFontTx/>
              <a:buNone/>
            </a:pPr>
            <a:r>
              <a:rPr lang="en-US" altLang="en-US" sz="2000" dirty="0">
                <a:solidFill>
                  <a:srgbClr val="000000"/>
                </a:solidFill>
                <a:latin typeface="Arial" charset="0"/>
              </a:rPr>
              <a:t> </a:t>
            </a:r>
          </a:p>
        </p:txBody>
      </p:sp>
    </p:spTree>
    <p:extLst>
      <p:ext uri="{BB962C8B-B14F-4D97-AF65-F5344CB8AC3E}">
        <p14:creationId xmlns:p14="http://schemas.microsoft.com/office/powerpoint/2010/main" val="3738996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7" name="Title 1"/>
          <p:cNvSpPr>
            <a:spLocks noGrp="1"/>
          </p:cNvSpPr>
          <p:nvPr>
            <p:ph type="title"/>
          </p:nvPr>
        </p:nvSpPr>
        <p:spPr>
          <a:xfrm>
            <a:off x="419100" y="-82550"/>
            <a:ext cx="8229600" cy="1143000"/>
          </a:xfrm>
        </p:spPr>
        <p:txBody>
          <a:bodyPr>
            <a:normAutofit fontScale="90000"/>
          </a:bodyPr>
          <a:lstStyle/>
          <a:p>
            <a:r>
              <a:rPr lang="en-US" altLang="en-US" dirty="0">
                <a:ea typeface="ＭＳ Ｐゴシック" charset="-128"/>
              </a:rPr>
              <a:t>Improving Basic Cache Performance</a:t>
            </a:r>
          </a:p>
        </p:txBody>
      </p:sp>
      <p:sp>
        <p:nvSpPr>
          <p:cNvPr id="100354" name="Content Placeholder 2"/>
          <p:cNvSpPr>
            <a:spLocks noGrp="1"/>
          </p:cNvSpPr>
          <p:nvPr>
            <p:ph idx="1"/>
          </p:nvPr>
        </p:nvSpPr>
        <p:spPr>
          <a:xfrm>
            <a:off x="228600" y="825500"/>
            <a:ext cx="8610600" cy="5194300"/>
          </a:xfrm>
        </p:spPr>
        <p:txBody>
          <a:bodyPr>
            <a:normAutofit fontScale="77500" lnSpcReduction="20000"/>
          </a:bodyPr>
          <a:lstStyle/>
          <a:p>
            <a:pPr>
              <a:defRPr/>
            </a:pPr>
            <a:r>
              <a:rPr lang="en-US" dirty="0"/>
              <a:t>Reducing miss rate</a:t>
            </a:r>
          </a:p>
          <a:p>
            <a:pPr lvl="1">
              <a:defRPr/>
            </a:pPr>
            <a:r>
              <a:rPr lang="en-US" dirty="0">
                <a:solidFill>
                  <a:schemeClr val="bg1">
                    <a:lumMod val="50000"/>
                  </a:schemeClr>
                </a:solidFill>
                <a:ea typeface="ＭＳ Ｐゴシック" charset="0"/>
              </a:rPr>
              <a:t>More associativity</a:t>
            </a:r>
          </a:p>
          <a:p>
            <a:pPr lvl="1">
              <a:defRPr/>
            </a:pPr>
            <a:r>
              <a:rPr lang="en-US" dirty="0">
                <a:solidFill>
                  <a:schemeClr val="bg1">
                    <a:lumMod val="50000"/>
                  </a:schemeClr>
                </a:solidFill>
                <a:ea typeface="ＭＳ Ｐゴシック" charset="0"/>
              </a:rPr>
              <a:t>Alternatives/enhancements to associativity </a:t>
            </a:r>
          </a:p>
          <a:p>
            <a:pPr lvl="2">
              <a:defRPr/>
            </a:pPr>
            <a:r>
              <a:rPr lang="en-US" dirty="0">
                <a:solidFill>
                  <a:schemeClr val="bg1">
                    <a:lumMod val="50000"/>
                  </a:schemeClr>
                </a:solidFill>
                <a:ea typeface="ＭＳ Ｐゴシック" charset="0"/>
              </a:rPr>
              <a:t>Victim caches, hashing, pseudo-associativity, skewed associativity</a:t>
            </a:r>
          </a:p>
          <a:p>
            <a:pPr lvl="1">
              <a:defRPr/>
            </a:pPr>
            <a:r>
              <a:rPr lang="en-US" dirty="0">
                <a:solidFill>
                  <a:schemeClr val="bg1">
                    <a:lumMod val="50000"/>
                  </a:schemeClr>
                </a:solidFill>
                <a:ea typeface="ＭＳ Ｐゴシック" charset="0"/>
              </a:rPr>
              <a:t>Better replacement/insertion policies</a:t>
            </a:r>
          </a:p>
          <a:p>
            <a:pPr lvl="1">
              <a:defRPr/>
            </a:pPr>
            <a:r>
              <a:rPr lang="en-US" dirty="0">
                <a:solidFill>
                  <a:schemeClr val="bg1">
                    <a:lumMod val="50000"/>
                  </a:schemeClr>
                </a:solidFill>
                <a:ea typeface="ＭＳ Ｐゴシック" charset="0"/>
              </a:rPr>
              <a:t>Software approaches</a:t>
            </a:r>
          </a:p>
          <a:p>
            <a:pPr lvl="1">
              <a:defRPr/>
            </a:pPr>
            <a:endParaRPr lang="en-US" sz="400" dirty="0">
              <a:ea typeface="ＭＳ Ｐゴシック" charset="0"/>
            </a:endParaRPr>
          </a:p>
          <a:p>
            <a:pPr>
              <a:defRPr/>
            </a:pPr>
            <a:r>
              <a:rPr lang="en-US" dirty="0"/>
              <a:t>Reducing miss latency/cost</a:t>
            </a:r>
          </a:p>
          <a:p>
            <a:pPr lvl="1">
              <a:defRPr/>
            </a:pPr>
            <a:r>
              <a:rPr lang="en-US" dirty="0">
                <a:solidFill>
                  <a:schemeClr val="bg1">
                    <a:lumMod val="50000"/>
                  </a:schemeClr>
                </a:solidFill>
                <a:ea typeface="ＭＳ Ｐゴシック" charset="0"/>
              </a:rPr>
              <a:t>Multi-level caches</a:t>
            </a:r>
          </a:p>
          <a:p>
            <a:pPr lvl="1">
              <a:defRPr/>
            </a:pPr>
            <a:r>
              <a:rPr lang="en-US" dirty="0">
                <a:solidFill>
                  <a:schemeClr val="bg1">
                    <a:lumMod val="50000"/>
                  </a:schemeClr>
                </a:solidFill>
                <a:ea typeface="ＭＳ Ｐゴシック" charset="0"/>
              </a:rPr>
              <a:t>Critical word first</a:t>
            </a:r>
          </a:p>
          <a:p>
            <a:pPr lvl="1">
              <a:defRPr/>
            </a:pPr>
            <a:r>
              <a:rPr lang="en-US" dirty="0" err="1">
                <a:solidFill>
                  <a:schemeClr val="bg1">
                    <a:lumMod val="50000"/>
                  </a:schemeClr>
                </a:solidFill>
                <a:ea typeface="ＭＳ Ｐゴシック" charset="0"/>
              </a:rPr>
              <a:t>Subblocking</a:t>
            </a:r>
            <a:r>
              <a:rPr lang="en-US" dirty="0">
                <a:solidFill>
                  <a:schemeClr val="bg1">
                    <a:lumMod val="50000"/>
                  </a:schemeClr>
                </a:solidFill>
                <a:ea typeface="ＭＳ Ｐゴシック" charset="0"/>
              </a:rPr>
              <a:t>/sectoring</a:t>
            </a:r>
          </a:p>
          <a:p>
            <a:pPr lvl="1">
              <a:defRPr/>
            </a:pPr>
            <a:r>
              <a:rPr lang="en-US" dirty="0">
                <a:solidFill>
                  <a:srgbClr val="0000FF"/>
                </a:solidFill>
                <a:ea typeface="ＭＳ Ｐゴシック" charset="0"/>
              </a:rPr>
              <a:t>Better replacement/insertion policies</a:t>
            </a:r>
          </a:p>
          <a:p>
            <a:pPr lvl="1">
              <a:defRPr/>
            </a:pPr>
            <a:r>
              <a:rPr lang="en-US" dirty="0">
                <a:solidFill>
                  <a:srgbClr val="0000FF"/>
                </a:solidFill>
                <a:ea typeface="ＭＳ Ｐゴシック" charset="0"/>
              </a:rPr>
              <a:t>Non-blocking caches (multiple cache misses in parallel)</a:t>
            </a:r>
          </a:p>
          <a:p>
            <a:pPr lvl="1">
              <a:defRPr/>
            </a:pPr>
            <a:r>
              <a:rPr lang="en-US" dirty="0">
                <a:solidFill>
                  <a:srgbClr val="0000FF"/>
                </a:solidFill>
                <a:ea typeface="ＭＳ Ｐゴシック" charset="0"/>
              </a:rPr>
              <a:t>Multiple accesses per cycle</a:t>
            </a:r>
          </a:p>
          <a:p>
            <a:pPr lvl="1">
              <a:defRPr/>
            </a:pPr>
            <a:r>
              <a:rPr lang="en-US" dirty="0">
                <a:solidFill>
                  <a:schemeClr val="bg1">
                    <a:lumMod val="50000"/>
                  </a:schemeClr>
                </a:solidFill>
                <a:ea typeface="ＭＳ Ｐゴシック" charset="0"/>
              </a:rPr>
              <a:t>Software approaches</a:t>
            </a:r>
          </a:p>
        </p:txBody>
      </p:sp>
      <p:sp>
        <p:nvSpPr>
          <p:cNvPr id="3317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49B715AC-BB4E-C345-AA88-95F82BA3FC1E}" type="slidenum">
              <a:rPr lang="en-US" altLang="en-US" sz="1600">
                <a:solidFill>
                  <a:srgbClr val="000000"/>
                </a:solidFill>
                <a:latin typeface="Garamond" charset="0"/>
              </a:rPr>
              <a:pPr eaLnBrk="1" hangingPunct="1">
                <a:spcBef>
                  <a:spcPct val="0"/>
                </a:spcBef>
                <a:buClrTx/>
                <a:buSzTx/>
                <a:buFontTx/>
                <a:buNone/>
              </a:pPr>
              <a:t>79</a:t>
            </a:fld>
            <a:endParaRPr lang="en-US" altLang="en-US" sz="1600">
              <a:solidFill>
                <a:srgbClr val="000000"/>
              </a:solidFill>
              <a:latin typeface="Garamond" charset="0"/>
            </a:endParaRPr>
          </a:p>
        </p:txBody>
      </p:sp>
    </p:spTree>
    <p:extLst>
      <p:ext uri="{BB962C8B-B14F-4D97-AF65-F5344CB8AC3E}">
        <p14:creationId xmlns:p14="http://schemas.microsoft.com/office/powerpoint/2010/main" val="265018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4">
            <a:extLst>
              <a:ext uri="{FF2B5EF4-FFF2-40B4-BE49-F238E27FC236}">
                <a16:creationId xmlns:a16="http://schemas.microsoft.com/office/drawing/2014/main" id="{435AF34B-941D-4C1B-BF95-8DBF473DF1E5}"/>
              </a:ext>
            </a:extLst>
          </p:cNvPr>
          <p:cNvSpPr>
            <a:spLocks noGrp="1" noChangeArrowheads="1"/>
          </p:cNvSpPr>
          <p:nvPr>
            <p:ph type="ctrTitle"/>
          </p:nvPr>
        </p:nvSpPr>
        <p:spPr>
          <a:xfrm>
            <a:off x="366713" y="1708150"/>
            <a:ext cx="8428037" cy="1720850"/>
          </a:xfrm>
        </p:spPr>
        <p:txBody>
          <a:bodyPr/>
          <a:lstStyle/>
          <a:p>
            <a:pPr algn="ctr" eaLnBrk="1" hangingPunct="1"/>
            <a:r>
              <a:rPr lang="en-US" altLang="en-US" sz="4400">
                <a:ea typeface="ＭＳ Ｐゴシック" panose="020B0600070205080204" pitchFamily="34" charset="-128"/>
              </a:rPr>
              <a:t>The Memory Hierarchy</a:t>
            </a:r>
          </a:p>
        </p:txBody>
      </p:sp>
      <p:sp>
        <p:nvSpPr>
          <p:cNvPr id="167938" name="Rectangle 5">
            <a:extLst>
              <a:ext uri="{FF2B5EF4-FFF2-40B4-BE49-F238E27FC236}">
                <a16:creationId xmlns:a16="http://schemas.microsoft.com/office/drawing/2014/main" id="{A0A392A8-F564-49A3-89C7-3BAB21FD5C5F}"/>
              </a:ext>
            </a:extLst>
          </p:cNvPr>
          <p:cNvSpPr>
            <a:spLocks noGrp="1" noChangeArrowheads="1"/>
          </p:cNvSpPr>
          <p:nvPr>
            <p:ph type="subTitle" idx="1"/>
          </p:nvPr>
        </p:nvSpPr>
        <p:spPr>
          <a:xfrm>
            <a:off x="685800" y="3581400"/>
            <a:ext cx="78486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739994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Title 1"/>
          <p:cNvSpPr>
            <a:spLocks noGrp="1"/>
          </p:cNvSpPr>
          <p:nvPr>
            <p:ph type="title"/>
          </p:nvPr>
        </p:nvSpPr>
        <p:spPr>
          <a:xfrm>
            <a:off x="457200" y="0"/>
            <a:ext cx="8229600" cy="1143000"/>
          </a:xfrm>
        </p:spPr>
        <p:txBody>
          <a:bodyPr/>
          <a:lstStyle/>
          <a:p>
            <a:r>
              <a:rPr lang="en-US" altLang="en-US" dirty="0">
                <a:ea typeface="ＭＳ Ｐゴシック" charset="-128"/>
              </a:rPr>
              <a:t>Miss Latency/Cost</a:t>
            </a:r>
          </a:p>
        </p:txBody>
      </p:sp>
      <p:sp>
        <p:nvSpPr>
          <p:cNvPr id="3" name="Content Placeholder 2"/>
          <p:cNvSpPr>
            <a:spLocks noGrp="1"/>
          </p:cNvSpPr>
          <p:nvPr>
            <p:ph idx="1"/>
          </p:nvPr>
        </p:nvSpPr>
        <p:spPr>
          <a:xfrm>
            <a:off x="228600" y="996950"/>
            <a:ext cx="8610600" cy="5194300"/>
          </a:xfrm>
        </p:spPr>
        <p:txBody>
          <a:bodyPr>
            <a:normAutofit lnSpcReduction="10000"/>
          </a:bodyPr>
          <a:lstStyle/>
          <a:p>
            <a:r>
              <a:rPr lang="en-US" altLang="en-US" dirty="0">
                <a:ea typeface="ＭＳ Ｐゴシック" charset="-128"/>
              </a:rPr>
              <a:t>What is miss latency or miss cost affected by?</a:t>
            </a:r>
          </a:p>
          <a:p>
            <a:pPr lvl="1"/>
            <a:r>
              <a:rPr lang="en-US" altLang="en-US" dirty="0">
                <a:solidFill>
                  <a:srgbClr val="FF0000"/>
                </a:solidFill>
                <a:ea typeface="ＭＳ Ｐゴシック" charset="-128"/>
              </a:rPr>
              <a:t>Where does the miss get serviced from?</a:t>
            </a:r>
          </a:p>
          <a:p>
            <a:pPr lvl="2"/>
            <a:r>
              <a:rPr lang="en-US" altLang="en-US" dirty="0">
                <a:ea typeface="ＭＳ Ｐゴシック" charset="-128"/>
              </a:rPr>
              <a:t>Local vs. remote memory</a:t>
            </a:r>
          </a:p>
          <a:p>
            <a:pPr lvl="2"/>
            <a:r>
              <a:rPr lang="en-US" altLang="en-US" dirty="0">
                <a:ea typeface="ＭＳ Ｐゴシック" charset="-128"/>
              </a:rPr>
              <a:t>What level of cache in the hierarchy?</a:t>
            </a:r>
          </a:p>
          <a:p>
            <a:pPr lvl="2"/>
            <a:r>
              <a:rPr lang="en-US" altLang="en-US" dirty="0">
                <a:ea typeface="ＭＳ Ｐゴシック" charset="-128"/>
              </a:rPr>
              <a:t>Row hit versus row miss in DRAM</a:t>
            </a:r>
          </a:p>
          <a:p>
            <a:pPr lvl="2"/>
            <a:r>
              <a:rPr lang="en-US" altLang="en-US" dirty="0">
                <a:ea typeface="ＭＳ Ｐゴシック" charset="-128"/>
              </a:rPr>
              <a:t>Queueing delays in the memory controller and the interconnect</a:t>
            </a:r>
          </a:p>
          <a:p>
            <a:pPr lvl="2"/>
            <a:r>
              <a:rPr lang="en-US" altLang="en-US" dirty="0">
                <a:ea typeface="ＭＳ Ｐゴシック" charset="-128"/>
              </a:rPr>
              <a:t>…</a:t>
            </a:r>
          </a:p>
          <a:p>
            <a:pPr lvl="1"/>
            <a:r>
              <a:rPr lang="en-US" altLang="en-US" dirty="0">
                <a:solidFill>
                  <a:srgbClr val="FF0000"/>
                </a:solidFill>
                <a:ea typeface="ＭＳ Ｐゴシック" charset="-128"/>
              </a:rPr>
              <a:t>How much does the miss stall the processor?</a:t>
            </a:r>
          </a:p>
          <a:p>
            <a:pPr lvl="2"/>
            <a:r>
              <a:rPr lang="en-US" altLang="en-US" dirty="0">
                <a:ea typeface="ＭＳ Ｐゴシック" charset="-128"/>
              </a:rPr>
              <a:t>Is it overlapped with other latencies?</a:t>
            </a:r>
          </a:p>
          <a:p>
            <a:pPr lvl="2"/>
            <a:r>
              <a:rPr lang="en-US" altLang="en-US" dirty="0">
                <a:ea typeface="ＭＳ Ｐゴシック" charset="-128"/>
              </a:rPr>
              <a:t>Is the data immediately needed?</a:t>
            </a:r>
          </a:p>
          <a:p>
            <a:pPr lvl="2"/>
            <a:r>
              <a:rPr lang="en-US" altLang="en-US" dirty="0">
                <a:ea typeface="ＭＳ Ｐゴシック" charset="-128"/>
              </a:rPr>
              <a:t>…</a:t>
            </a:r>
          </a:p>
        </p:txBody>
      </p:sp>
      <p:sp>
        <p:nvSpPr>
          <p:cNvPr id="3328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7A5A72AD-627A-6B46-ACEB-072D8FD059E8}" type="slidenum">
              <a:rPr lang="en-US" altLang="en-US" sz="1600">
                <a:solidFill>
                  <a:srgbClr val="000000"/>
                </a:solidFill>
                <a:latin typeface="Garamond" charset="0"/>
              </a:rPr>
              <a:pPr eaLnBrk="1" hangingPunct="1">
                <a:spcBef>
                  <a:spcPct val="0"/>
                </a:spcBef>
                <a:buClrTx/>
                <a:buSzTx/>
                <a:buFontTx/>
                <a:buNone/>
              </a:pPr>
              <a:t>80</a:t>
            </a:fld>
            <a:endParaRPr lang="en-US" altLang="en-US" sz="1600">
              <a:solidFill>
                <a:srgbClr val="000000"/>
              </a:solidFill>
              <a:latin typeface="Garamond" charset="0"/>
            </a:endParaRPr>
          </a:p>
        </p:txBody>
      </p:sp>
    </p:spTree>
    <p:extLst>
      <p:ext uri="{BB962C8B-B14F-4D97-AF65-F5344CB8AC3E}">
        <p14:creationId xmlns:p14="http://schemas.microsoft.com/office/powerpoint/2010/main" val="1082258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Rectangle 2"/>
          <p:cNvSpPr>
            <a:spLocks noGrp="1" noChangeArrowheads="1"/>
          </p:cNvSpPr>
          <p:nvPr>
            <p:ph type="title"/>
          </p:nvPr>
        </p:nvSpPr>
        <p:spPr/>
        <p:txBody>
          <a:bodyPr/>
          <a:lstStyle/>
          <a:p>
            <a:r>
              <a:rPr lang="en-US" altLang="en-US">
                <a:ea typeface="ＭＳ Ｐゴシック" charset="-128"/>
              </a:rPr>
              <a:t>Memory Level Parallelism (MLP) </a:t>
            </a:r>
          </a:p>
        </p:txBody>
      </p:sp>
      <p:sp>
        <p:nvSpPr>
          <p:cNvPr id="91139" name="Rectangle 3"/>
          <p:cNvSpPr>
            <a:spLocks noGrp="1" noChangeArrowheads="1"/>
          </p:cNvSpPr>
          <p:nvPr>
            <p:ph type="body" idx="1"/>
          </p:nvPr>
        </p:nvSpPr>
        <p:spPr>
          <a:xfrm>
            <a:off x="457200" y="3492500"/>
            <a:ext cx="8382000" cy="2667000"/>
          </a:xfrm>
        </p:spPr>
        <p:txBody>
          <a:bodyPr>
            <a:normAutofit fontScale="85000" lnSpcReduction="10000"/>
          </a:bodyPr>
          <a:lstStyle/>
          <a:p>
            <a:pPr>
              <a:buFont typeface="Wingdings" charset="2"/>
              <a:buChar char="q"/>
            </a:pPr>
            <a:r>
              <a:rPr lang="en-US" altLang="en-US">
                <a:ea typeface="ＭＳ Ｐゴシック" charset="-128"/>
              </a:rPr>
              <a:t>Memory Level Parallelism (MLP) means generating and servicing multiple memory accesses in parallel </a:t>
            </a:r>
            <a:r>
              <a:rPr lang="en-US" altLang="en-US" sz="1800">
                <a:ea typeface="ＭＳ Ｐゴシック" charset="-128"/>
              </a:rPr>
              <a:t>[Glew</a:t>
            </a:r>
            <a:r>
              <a:rPr lang="ja-JP" altLang="en-US" sz="1800">
                <a:ea typeface="ＭＳ Ｐゴシック" charset="-128"/>
              </a:rPr>
              <a:t>’</a:t>
            </a:r>
            <a:r>
              <a:rPr lang="en-US" altLang="ja-JP" sz="1800">
                <a:ea typeface="ＭＳ Ｐゴシック" charset="-128"/>
              </a:rPr>
              <a:t>98]</a:t>
            </a:r>
            <a:endParaRPr lang="en-US" altLang="ja-JP">
              <a:ea typeface="ＭＳ Ｐゴシック" charset="-128"/>
            </a:endParaRPr>
          </a:p>
          <a:p>
            <a:pPr>
              <a:buFont typeface="Wingdings" charset="2"/>
              <a:buNone/>
            </a:pPr>
            <a:endParaRPr lang="en-US" altLang="en-US" sz="800">
              <a:ea typeface="ＭＳ Ｐゴシック" charset="-128"/>
            </a:endParaRPr>
          </a:p>
          <a:p>
            <a:pPr>
              <a:buFont typeface="Wingdings" charset="2"/>
              <a:buChar char="q"/>
            </a:pPr>
            <a:r>
              <a:rPr lang="en-US" altLang="en-US">
                <a:ea typeface="ＭＳ Ｐゴシック" charset="-128"/>
              </a:rPr>
              <a:t>Several techniques to improve MLP </a:t>
            </a:r>
            <a:r>
              <a:rPr lang="en-US" altLang="en-US" sz="1800">
                <a:ea typeface="ＭＳ Ｐゴシック" charset="-128"/>
              </a:rPr>
              <a:t>(e.g., out-of-order execution)</a:t>
            </a:r>
          </a:p>
          <a:p>
            <a:pPr>
              <a:buFont typeface="Wingdings" charset="2"/>
              <a:buChar char="q"/>
            </a:pPr>
            <a:endParaRPr lang="en-US" altLang="en-US" sz="800">
              <a:ea typeface="ＭＳ Ｐゴシック" charset="-128"/>
            </a:endParaRPr>
          </a:p>
          <a:p>
            <a:pPr>
              <a:buFont typeface="Wingdings" charset="2"/>
              <a:buChar char="q"/>
            </a:pPr>
            <a:r>
              <a:rPr lang="en-US" altLang="en-US">
                <a:ea typeface="ＭＳ Ｐゴシック" charset="-128"/>
              </a:rPr>
              <a:t>MLP varies. Some misses are isolated and some parallel </a:t>
            </a:r>
          </a:p>
          <a:p>
            <a:pPr>
              <a:buFont typeface="Wingdings" charset="2"/>
              <a:buChar char="q"/>
            </a:pPr>
            <a:endParaRPr lang="en-US" altLang="en-US" sz="800">
              <a:ea typeface="ＭＳ Ｐゴシック" charset="-128"/>
            </a:endParaRPr>
          </a:p>
          <a:p>
            <a:pPr algn="ctr">
              <a:buFont typeface="Wingdings" charset="2"/>
              <a:buNone/>
            </a:pPr>
            <a:r>
              <a:rPr lang="en-US" altLang="en-US">
                <a:ea typeface="ＭＳ Ｐゴシック" charset="-128"/>
              </a:rPr>
              <a:t>	How does this affect cache replacement?</a:t>
            </a:r>
          </a:p>
        </p:txBody>
      </p:sp>
      <p:sp>
        <p:nvSpPr>
          <p:cNvPr id="333827" name="Rectangle 18"/>
          <p:cNvSpPr>
            <a:spLocks noChangeArrowheads="1"/>
          </p:cNvSpPr>
          <p:nvPr/>
        </p:nvSpPr>
        <p:spPr bwMode="auto">
          <a:xfrm>
            <a:off x="762000" y="1450975"/>
            <a:ext cx="7543800" cy="1676400"/>
          </a:xfrm>
          <a:prstGeom prst="rect">
            <a:avLst/>
          </a:prstGeom>
          <a:solidFill>
            <a:srgbClr val="EAEAEA"/>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3828" name="Rectangle 4"/>
          <p:cNvSpPr>
            <a:spLocks noChangeArrowheads="1"/>
          </p:cNvSpPr>
          <p:nvPr/>
        </p:nvSpPr>
        <p:spPr bwMode="auto">
          <a:xfrm>
            <a:off x="1905000" y="2136775"/>
            <a:ext cx="2209800" cy="228600"/>
          </a:xfrm>
          <a:prstGeom prst="rect">
            <a:avLst/>
          </a:prstGeom>
          <a:solidFill>
            <a:srgbClr val="FF9933"/>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3829" name="Rectangle 5"/>
          <p:cNvSpPr>
            <a:spLocks noChangeArrowheads="1"/>
          </p:cNvSpPr>
          <p:nvPr/>
        </p:nvSpPr>
        <p:spPr bwMode="auto">
          <a:xfrm>
            <a:off x="4876800" y="1984375"/>
            <a:ext cx="2209800" cy="228600"/>
          </a:xfrm>
          <a:prstGeom prst="rect">
            <a:avLst/>
          </a:prstGeom>
          <a:solidFill>
            <a:srgbClr val="FF9933"/>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3830" name="Rectangle 7"/>
          <p:cNvSpPr>
            <a:spLocks noChangeArrowheads="1"/>
          </p:cNvSpPr>
          <p:nvPr/>
        </p:nvSpPr>
        <p:spPr bwMode="auto">
          <a:xfrm>
            <a:off x="4648200" y="2365375"/>
            <a:ext cx="2209800" cy="228600"/>
          </a:xfrm>
          <a:prstGeom prst="rect">
            <a:avLst/>
          </a:prstGeom>
          <a:solidFill>
            <a:srgbClr val="FF9933"/>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3831" name="Line 8"/>
          <p:cNvSpPr>
            <a:spLocks noChangeShapeType="1"/>
          </p:cNvSpPr>
          <p:nvPr/>
        </p:nvSpPr>
        <p:spPr bwMode="auto">
          <a:xfrm>
            <a:off x="1870075" y="2898775"/>
            <a:ext cx="5410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3832" name="Text Box 9"/>
          <p:cNvSpPr txBox="1">
            <a:spLocks noChangeArrowheads="1"/>
          </p:cNvSpPr>
          <p:nvPr/>
        </p:nvSpPr>
        <p:spPr bwMode="auto">
          <a:xfrm>
            <a:off x="7261225" y="262572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Arial" charset="0"/>
              </a:rPr>
              <a:t>time</a:t>
            </a:r>
          </a:p>
        </p:txBody>
      </p:sp>
      <p:sp>
        <p:nvSpPr>
          <p:cNvPr id="333833" name="Text Box 10"/>
          <p:cNvSpPr txBox="1">
            <a:spLocks noChangeArrowheads="1"/>
          </p:cNvSpPr>
          <p:nvPr/>
        </p:nvSpPr>
        <p:spPr bwMode="auto">
          <a:xfrm>
            <a:off x="1600200" y="206057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b="1">
                <a:solidFill>
                  <a:srgbClr val="000000"/>
                </a:solidFill>
                <a:latin typeface="Arial" charset="0"/>
              </a:rPr>
              <a:t>A</a:t>
            </a:r>
          </a:p>
        </p:txBody>
      </p:sp>
      <p:sp>
        <p:nvSpPr>
          <p:cNvPr id="333834" name="Text Box 11"/>
          <p:cNvSpPr txBox="1">
            <a:spLocks noChangeArrowheads="1"/>
          </p:cNvSpPr>
          <p:nvPr/>
        </p:nvSpPr>
        <p:spPr bwMode="auto">
          <a:xfrm>
            <a:off x="4575175" y="189547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b="1">
                <a:solidFill>
                  <a:srgbClr val="000000"/>
                </a:solidFill>
                <a:latin typeface="Arial" charset="0"/>
              </a:rPr>
              <a:t>B</a:t>
            </a:r>
          </a:p>
        </p:txBody>
      </p:sp>
      <p:sp>
        <p:nvSpPr>
          <p:cNvPr id="333835" name="Text Box 12"/>
          <p:cNvSpPr txBox="1">
            <a:spLocks noChangeArrowheads="1"/>
          </p:cNvSpPr>
          <p:nvPr/>
        </p:nvSpPr>
        <p:spPr bwMode="auto">
          <a:xfrm>
            <a:off x="4330700" y="2286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b="1">
                <a:solidFill>
                  <a:srgbClr val="000000"/>
                </a:solidFill>
                <a:latin typeface="Arial" charset="0"/>
              </a:rPr>
              <a:t>C</a:t>
            </a:r>
          </a:p>
        </p:txBody>
      </p:sp>
      <p:sp>
        <p:nvSpPr>
          <p:cNvPr id="333836" name="Line 13"/>
          <p:cNvSpPr>
            <a:spLocks noChangeShapeType="1"/>
          </p:cNvSpPr>
          <p:nvPr/>
        </p:nvSpPr>
        <p:spPr bwMode="auto">
          <a:xfrm>
            <a:off x="2362200" y="190817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3837" name="Text Box 14"/>
          <p:cNvSpPr txBox="1">
            <a:spLocks noChangeArrowheads="1"/>
          </p:cNvSpPr>
          <p:nvPr/>
        </p:nvSpPr>
        <p:spPr bwMode="auto">
          <a:xfrm>
            <a:off x="1447800" y="1524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Arial" charset="0"/>
              </a:rPr>
              <a:t>isolated miss</a:t>
            </a:r>
          </a:p>
        </p:txBody>
      </p:sp>
      <p:sp>
        <p:nvSpPr>
          <p:cNvPr id="333838" name="Text Box 15"/>
          <p:cNvSpPr txBox="1">
            <a:spLocks noChangeArrowheads="1"/>
          </p:cNvSpPr>
          <p:nvPr/>
        </p:nvSpPr>
        <p:spPr bwMode="auto">
          <a:xfrm>
            <a:off x="6216650" y="145097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Arial" charset="0"/>
              </a:rPr>
              <a:t>parallel miss</a:t>
            </a:r>
          </a:p>
        </p:txBody>
      </p:sp>
      <p:sp>
        <p:nvSpPr>
          <p:cNvPr id="333839" name="Line 16"/>
          <p:cNvSpPr>
            <a:spLocks noChangeShapeType="1"/>
          </p:cNvSpPr>
          <p:nvPr/>
        </p:nvSpPr>
        <p:spPr bwMode="auto">
          <a:xfrm flipH="1">
            <a:off x="5943600" y="1755775"/>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3840" name="Line 17"/>
          <p:cNvSpPr>
            <a:spLocks noChangeShapeType="1"/>
          </p:cNvSpPr>
          <p:nvPr/>
        </p:nvSpPr>
        <p:spPr bwMode="auto">
          <a:xfrm flipH="1">
            <a:off x="6096000" y="1755775"/>
            <a:ext cx="152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2583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Title 1"/>
          <p:cNvSpPr>
            <a:spLocks noGrp="1"/>
          </p:cNvSpPr>
          <p:nvPr>
            <p:ph type="title"/>
          </p:nvPr>
        </p:nvSpPr>
        <p:spPr>
          <a:xfrm>
            <a:off x="228600" y="111579"/>
            <a:ext cx="8686800" cy="1143000"/>
          </a:xfrm>
        </p:spPr>
        <p:txBody>
          <a:bodyPr>
            <a:normAutofit fontScale="90000"/>
          </a:bodyPr>
          <a:lstStyle/>
          <a:p>
            <a:r>
              <a:rPr lang="en-US" altLang="en-US" dirty="0">
                <a:ea typeface="ＭＳ Ｐゴシック" charset="-128"/>
              </a:rPr>
              <a:t>Traditional Cache Replacement Policies</a:t>
            </a:r>
          </a:p>
        </p:txBody>
      </p:sp>
      <p:sp>
        <p:nvSpPr>
          <p:cNvPr id="93186" name="Content Placeholder 2"/>
          <p:cNvSpPr>
            <a:spLocks noGrp="1"/>
          </p:cNvSpPr>
          <p:nvPr>
            <p:ph idx="1"/>
          </p:nvPr>
        </p:nvSpPr>
        <p:spPr>
          <a:xfrm>
            <a:off x="228600" y="1219200"/>
            <a:ext cx="8610600" cy="4972050"/>
          </a:xfrm>
        </p:spPr>
        <p:txBody>
          <a:bodyPr>
            <a:normAutofit fontScale="85000" lnSpcReduction="10000"/>
          </a:bodyPr>
          <a:lstStyle/>
          <a:p>
            <a:pPr defTabSz="912813">
              <a:lnSpc>
                <a:spcPct val="87000"/>
              </a:lnSpc>
              <a:buFont typeface="Wingdings" charset="2"/>
              <a:buChar char="q"/>
            </a:pPr>
            <a:r>
              <a:rPr lang="en-US" altLang="en-US">
                <a:ea typeface="ＭＳ Ｐゴシック" charset="-128"/>
              </a:rPr>
              <a:t>Traditional cache replacement policies try to reduce miss count</a:t>
            </a:r>
          </a:p>
          <a:p>
            <a:pPr defTabSz="912813">
              <a:lnSpc>
                <a:spcPct val="87000"/>
              </a:lnSpc>
              <a:buFont typeface="Wingdings" charset="2"/>
              <a:buNone/>
            </a:pPr>
            <a:endParaRPr lang="en-US" altLang="en-US">
              <a:ea typeface="ＭＳ Ｐゴシック" charset="-128"/>
            </a:endParaRPr>
          </a:p>
          <a:p>
            <a:pPr defTabSz="912813">
              <a:buFont typeface="Wingdings" charset="2"/>
              <a:buChar char="q"/>
            </a:pPr>
            <a:r>
              <a:rPr lang="en-US" altLang="en-US">
                <a:solidFill>
                  <a:srgbClr val="FF0000"/>
                </a:solidFill>
                <a:ea typeface="ＭＳ Ｐゴシック" charset="-128"/>
              </a:rPr>
              <a:t>Implicit assumption</a:t>
            </a:r>
            <a:r>
              <a:rPr lang="en-US" altLang="en-US">
                <a:ea typeface="ＭＳ Ｐゴシック" charset="-128"/>
              </a:rPr>
              <a:t>: Reducing miss count reduces memory-related stall time </a:t>
            </a:r>
          </a:p>
          <a:p>
            <a:pPr defTabSz="912813">
              <a:buFont typeface="Wingdings" charset="2"/>
              <a:buChar char="q"/>
            </a:pPr>
            <a:endParaRPr lang="en-US" altLang="en-US">
              <a:ea typeface="ＭＳ Ｐゴシック" charset="-128"/>
            </a:endParaRPr>
          </a:p>
          <a:p>
            <a:pPr defTabSz="912813">
              <a:buFont typeface="Wingdings" charset="2"/>
              <a:buChar char="q"/>
            </a:pPr>
            <a:r>
              <a:rPr lang="en-US" altLang="en-US">
                <a:ea typeface="ＭＳ Ｐゴシック" charset="-128"/>
              </a:rPr>
              <a:t>Misses with varying cost/MLP </a:t>
            </a:r>
            <a:r>
              <a:rPr lang="en-US" altLang="en-US">
                <a:solidFill>
                  <a:srgbClr val="FF0000"/>
                </a:solidFill>
                <a:ea typeface="ＭＳ Ｐゴシック" charset="-128"/>
              </a:rPr>
              <a:t>breaks</a:t>
            </a:r>
            <a:r>
              <a:rPr lang="en-US" altLang="en-US">
                <a:ea typeface="ＭＳ Ｐゴシック" charset="-128"/>
              </a:rPr>
              <a:t> this assumption!</a:t>
            </a:r>
          </a:p>
          <a:p>
            <a:pPr defTabSz="912813">
              <a:buFont typeface="Wingdings" charset="2"/>
              <a:buNone/>
            </a:pPr>
            <a:endParaRPr lang="en-US" altLang="en-US">
              <a:ea typeface="ＭＳ Ｐゴシック" charset="-128"/>
            </a:endParaRPr>
          </a:p>
          <a:p>
            <a:pPr defTabSz="912813">
              <a:buFont typeface="Wingdings" charset="2"/>
              <a:buChar char="q"/>
            </a:pPr>
            <a:r>
              <a:rPr lang="en-US" altLang="en-US">
                <a:solidFill>
                  <a:srgbClr val="0432FF"/>
                </a:solidFill>
                <a:ea typeface="ＭＳ Ｐゴシック" charset="-128"/>
              </a:rPr>
              <a:t>Eliminating an isolated miss helps performance more than eliminating a parallel miss</a:t>
            </a:r>
          </a:p>
          <a:p>
            <a:pPr defTabSz="912813">
              <a:buFont typeface="Wingdings" charset="2"/>
              <a:buChar char="q"/>
            </a:pPr>
            <a:r>
              <a:rPr lang="en-US" altLang="en-US">
                <a:solidFill>
                  <a:srgbClr val="0432FF"/>
                </a:solidFill>
                <a:ea typeface="ＭＳ Ｐゴシック" charset="-128"/>
              </a:rPr>
              <a:t>Eliminating a higher-latency miss could help performance more than eliminating a lower-latency miss</a:t>
            </a:r>
          </a:p>
          <a:p>
            <a:pPr defTabSz="912813"/>
            <a:endParaRPr lang="en-US" altLang="en-US">
              <a:ea typeface="ＭＳ Ｐゴシック" charset="-128"/>
            </a:endParaRPr>
          </a:p>
        </p:txBody>
      </p:sp>
      <p:sp>
        <p:nvSpPr>
          <p:cNvPr id="3358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F1A16F3D-B03E-994B-A7F7-7C89D5B4046F}" type="slidenum">
              <a:rPr lang="en-US" altLang="en-US" sz="1600">
                <a:solidFill>
                  <a:srgbClr val="000000"/>
                </a:solidFill>
                <a:latin typeface="Garamond" charset="0"/>
              </a:rPr>
              <a:pPr eaLnBrk="1" hangingPunct="1">
                <a:spcBef>
                  <a:spcPct val="0"/>
                </a:spcBef>
                <a:buClrTx/>
                <a:buSzTx/>
                <a:buFontTx/>
                <a:buNone/>
              </a:pPr>
              <a:t>82</a:t>
            </a:fld>
            <a:endParaRPr lang="en-US" altLang="en-US" sz="1600">
              <a:solidFill>
                <a:srgbClr val="000000"/>
              </a:solidFill>
              <a:latin typeface="Garamond" charset="0"/>
            </a:endParaRPr>
          </a:p>
        </p:txBody>
      </p:sp>
    </p:spTree>
    <p:extLst>
      <p:ext uri="{BB962C8B-B14F-4D97-AF65-F5344CB8AC3E}">
        <p14:creationId xmlns:p14="http://schemas.microsoft.com/office/powerpoint/2010/main" val="976644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18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1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Text Box 26"/>
          <p:cNvSpPr txBox="1">
            <a:spLocks noChangeArrowheads="1"/>
          </p:cNvSpPr>
          <p:nvPr/>
        </p:nvSpPr>
        <p:spPr bwMode="auto">
          <a:xfrm>
            <a:off x="533400" y="30480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1800">
                <a:solidFill>
                  <a:srgbClr val="000000"/>
                </a:solidFill>
              </a:rPr>
              <a:t>Misses to blocks P1, P2, P3, P4 can be parallel</a:t>
            </a:r>
          </a:p>
          <a:p>
            <a:pPr eaLnBrk="1" hangingPunct="1">
              <a:spcBef>
                <a:spcPct val="0"/>
              </a:spcBef>
              <a:buClrTx/>
              <a:buSzTx/>
              <a:buFontTx/>
              <a:buNone/>
            </a:pPr>
            <a:r>
              <a:rPr lang="en-US" altLang="en-US" sz="1800">
                <a:solidFill>
                  <a:srgbClr val="000000"/>
                </a:solidFill>
              </a:rPr>
              <a:t>Misses to blocks S1, S2, and S3 are isolated</a:t>
            </a:r>
          </a:p>
        </p:txBody>
      </p:sp>
      <p:sp>
        <p:nvSpPr>
          <p:cNvPr id="2575387" name="Text Box 27"/>
          <p:cNvSpPr txBox="1">
            <a:spLocks noChangeArrowheads="1"/>
          </p:cNvSpPr>
          <p:nvPr/>
        </p:nvSpPr>
        <p:spPr bwMode="auto">
          <a:xfrm>
            <a:off x="533400" y="4114800"/>
            <a:ext cx="8229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914400" indent="-45720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r>
              <a:rPr lang="en-US" altLang="en-US" sz="1800">
                <a:solidFill>
                  <a:srgbClr val="000000"/>
                </a:solidFill>
              </a:rPr>
              <a:t>Two replacement algorithms:</a:t>
            </a:r>
          </a:p>
          <a:p>
            <a:pPr lvl="1" eaLnBrk="1" hangingPunct="1">
              <a:spcBef>
                <a:spcPct val="0"/>
              </a:spcBef>
              <a:buClrTx/>
              <a:buSzTx/>
              <a:buFontTx/>
              <a:buAutoNum type="arabicPeriod"/>
            </a:pPr>
            <a:r>
              <a:rPr lang="en-US" altLang="en-US" sz="1800">
                <a:solidFill>
                  <a:srgbClr val="000000"/>
                </a:solidFill>
              </a:rPr>
              <a:t>Minimizes miss count (Belady</a:t>
            </a:r>
            <a:r>
              <a:rPr lang="ja-JP" altLang="en-US" sz="1800">
                <a:solidFill>
                  <a:srgbClr val="000000"/>
                </a:solidFill>
              </a:rPr>
              <a:t>’</a:t>
            </a:r>
            <a:r>
              <a:rPr lang="en-US" altLang="ja-JP" sz="1800">
                <a:solidFill>
                  <a:srgbClr val="000000"/>
                </a:solidFill>
              </a:rPr>
              <a:t>s OPT)</a:t>
            </a:r>
          </a:p>
          <a:p>
            <a:pPr lvl="1" eaLnBrk="1" hangingPunct="1">
              <a:spcBef>
                <a:spcPct val="0"/>
              </a:spcBef>
              <a:buClrTx/>
              <a:buSzTx/>
              <a:buFontTx/>
              <a:buAutoNum type="arabicPeriod"/>
            </a:pPr>
            <a:r>
              <a:rPr lang="en-US" altLang="en-US" sz="1800">
                <a:solidFill>
                  <a:srgbClr val="000000"/>
                </a:solidFill>
              </a:rPr>
              <a:t>Reduces isolated miss (MLP-Aware)</a:t>
            </a:r>
          </a:p>
          <a:p>
            <a:pPr eaLnBrk="1" hangingPunct="1">
              <a:spcBef>
                <a:spcPct val="0"/>
              </a:spcBef>
              <a:buClrTx/>
              <a:buSzTx/>
              <a:buFontTx/>
              <a:buAutoNum type="arabicPeriod"/>
            </a:pPr>
            <a:endParaRPr lang="en-US" altLang="en-US" sz="1800">
              <a:solidFill>
                <a:srgbClr val="000000"/>
              </a:solidFill>
            </a:endParaRPr>
          </a:p>
          <a:p>
            <a:pPr eaLnBrk="1" hangingPunct="1">
              <a:spcBef>
                <a:spcPct val="0"/>
              </a:spcBef>
              <a:buClrTx/>
              <a:buSzTx/>
              <a:buFontTx/>
              <a:buNone/>
            </a:pPr>
            <a:r>
              <a:rPr lang="en-US" altLang="en-US" sz="1800">
                <a:solidFill>
                  <a:srgbClr val="000000"/>
                </a:solidFill>
                <a:latin typeface="Arial" charset="0"/>
              </a:rPr>
              <a:t>For a fully associative cache containing 4 blocks</a:t>
            </a:r>
            <a:endParaRPr lang="en-US" altLang="en-US" sz="1800">
              <a:solidFill>
                <a:srgbClr val="000000"/>
              </a:solidFill>
            </a:endParaRPr>
          </a:p>
        </p:txBody>
      </p:sp>
      <p:grpSp>
        <p:nvGrpSpPr>
          <p:cNvPr id="336899" name="Group 44"/>
          <p:cNvGrpSpPr>
            <a:grpSpLocks/>
          </p:cNvGrpSpPr>
          <p:nvPr/>
        </p:nvGrpSpPr>
        <p:grpSpPr bwMode="auto">
          <a:xfrm>
            <a:off x="457200" y="1600200"/>
            <a:ext cx="7772400" cy="1155700"/>
            <a:chOff x="288" y="1000"/>
            <a:chExt cx="4896" cy="728"/>
          </a:xfrm>
        </p:grpSpPr>
        <p:sp>
          <p:nvSpPr>
            <p:cNvPr id="336901" name="Oval 6"/>
            <p:cNvSpPr>
              <a:spLocks noChangeArrowheads="1"/>
            </p:cNvSpPr>
            <p:nvPr/>
          </p:nvSpPr>
          <p:spPr bwMode="auto">
            <a:xfrm>
              <a:off x="3312" y="1392"/>
              <a:ext cx="298" cy="308"/>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S1</a:t>
              </a:r>
            </a:p>
          </p:txBody>
        </p:sp>
        <p:sp>
          <p:nvSpPr>
            <p:cNvPr id="336902" name="AutoShape 29"/>
            <p:cNvSpPr>
              <a:spLocks noChangeArrowheads="1"/>
            </p:cNvSpPr>
            <p:nvPr/>
          </p:nvSpPr>
          <p:spPr bwMode="auto">
            <a:xfrm>
              <a:off x="720" y="1384"/>
              <a:ext cx="912" cy="336"/>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P4 P3 P2 P1</a:t>
              </a:r>
            </a:p>
          </p:txBody>
        </p:sp>
        <p:sp>
          <p:nvSpPr>
            <p:cNvPr id="336903" name="AutoShape 30"/>
            <p:cNvSpPr>
              <a:spLocks noChangeArrowheads="1"/>
            </p:cNvSpPr>
            <p:nvPr/>
          </p:nvSpPr>
          <p:spPr bwMode="auto">
            <a:xfrm>
              <a:off x="2016" y="1392"/>
              <a:ext cx="912" cy="336"/>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P1 P2 P3 P4</a:t>
              </a:r>
            </a:p>
          </p:txBody>
        </p:sp>
        <p:sp>
          <p:nvSpPr>
            <p:cNvPr id="336904" name="Line 31"/>
            <p:cNvSpPr>
              <a:spLocks noChangeShapeType="1"/>
            </p:cNvSpPr>
            <p:nvPr/>
          </p:nvSpPr>
          <p:spPr bwMode="auto">
            <a:xfrm>
              <a:off x="163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05" name="Line 32"/>
            <p:cNvSpPr>
              <a:spLocks noChangeShapeType="1"/>
            </p:cNvSpPr>
            <p:nvPr/>
          </p:nvSpPr>
          <p:spPr bwMode="auto">
            <a:xfrm>
              <a:off x="2936"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06" name="Line 33"/>
            <p:cNvSpPr>
              <a:spLocks noChangeShapeType="1"/>
            </p:cNvSpPr>
            <p:nvPr/>
          </p:nvSpPr>
          <p:spPr bwMode="auto">
            <a:xfrm>
              <a:off x="3600"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07" name="Line 34"/>
            <p:cNvSpPr>
              <a:spLocks noChangeShapeType="1"/>
            </p:cNvSpPr>
            <p:nvPr/>
          </p:nvSpPr>
          <p:spPr bwMode="auto">
            <a:xfrm>
              <a:off x="427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08" name="Line 36"/>
            <p:cNvSpPr>
              <a:spLocks noChangeShapeType="1"/>
            </p:cNvSpPr>
            <p:nvPr/>
          </p:nvSpPr>
          <p:spPr bwMode="auto">
            <a:xfrm rot="10800000" flipV="1">
              <a:off x="464" y="1016"/>
              <a:ext cx="47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6909" name="Line 37"/>
            <p:cNvSpPr>
              <a:spLocks noChangeShapeType="1"/>
            </p:cNvSpPr>
            <p:nvPr/>
          </p:nvSpPr>
          <p:spPr bwMode="auto">
            <a:xfrm>
              <a:off x="4944" y="1536"/>
              <a:ext cx="2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10" name="Line 38"/>
            <p:cNvSpPr>
              <a:spLocks noChangeShapeType="1"/>
            </p:cNvSpPr>
            <p:nvPr/>
          </p:nvSpPr>
          <p:spPr bwMode="auto">
            <a:xfrm>
              <a:off x="288" y="1536"/>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11" name="Line 39"/>
            <p:cNvSpPr>
              <a:spLocks noChangeShapeType="1"/>
            </p:cNvSpPr>
            <p:nvPr/>
          </p:nvSpPr>
          <p:spPr bwMode="auto">
            <a:xfrm flipH="1">
              <a:off x="472" y="1008"/>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6912" name="Line 40"/>
            <p:cNvSpPr>
              <a:spLocks noChangeShapeType="1"/>
            </p:cNvSpPr>
            <p:nvPr/>
          </p:nvSpPr>
          <p:spPr bwMode="auto">
            <a:xfrm flipV="1">
              <a:off x="5168" y="1000"/>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6913" name="Oval 42"/>
            <p:cNvSpPr>
              <a:spLocks noChangeArrowheads="1"/>
            </p:cNvSpPr>
            <p:nvPr/>
          </p:nvSpPr>
          <p:spPr bwMode="auto">
            <a:xfrm>
              <a:off x="3976" y="1384"/>
              <a:ext cx="298" cy="308"/>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S2</a:t>
              </a:r>
            </a:p>
          </p:txBody>
        </p:sp>
        <p:sp>
          <p:nvSpPr>
            <p:cNvPr id="336914" name="Oval 43"/>
            <p:cNvSpPr>
              <a:spLocks noChangeArrowheads="1"/>
            </p:cNvSpPr>
            <p:nvPr/>
          </p:nvSpPr>
          <p:spPr bwMode="auto">
            <a:xfrm>
              <a:off x="4648" y="1384"/>
              <a:ext cx="298" cy="308"/>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S3</a:t>
              </a:r>
            </a:p>
          </p:txBody>
        </p:sp>
      </p:grpSp>
      <p:sp>
        <p:nvSpPr>
          <p:cNvPr id="336900" name="Title 20"/>
          <p:cNvSpPr>
            <a:spLocks noGrp="1"/>
          </p:cNvSpPr>
          <p:nvPr>
            <p:ph type="title"/>
          </p:nvPr>
        </p:nvSpPr>
        <p:spPr/>
        <p:txBody>
          <a:bodyPr/>
          <a:lstStyle/>
          <a:p>
            <a:r>
              <a:rPr lang="en-US" altLang="en-US">
                <a:ea typeface="ＭＳ Ｐゴシック" charset="-128"/>
              </a:rPr>
              <a:t>An Example</a:t>
            </a:r>
          </a:p>
        </p:txBody>
      </p:sp>
    </p:spTree>
    <p:extLst>
      <p:ext uri="{BB962C8B-B14F-4D97-AF65-F5344CB8AC3E}">
        <p14:creationId xmlns:p14="http://schemas.microsoft.com/office/powerpoint/2010/main" val="4114600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5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538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Title 109"/>
          <p:cNvSpPr>
            <a:spLocks noGrp="1"/>
          </p:cNvSpPr>
          <p:nvPr>
            <p:ph type="title"/>
          </p:nvPr>
        </p:nvSpPr>
        <p:spPr/>
        <p:txBody>
          <a:bodyPr/>
          <a:lstStyle/>
          <a:p>
            <a:r>
              <a:rPr lang="en-US" altLang="en-US">
                <a:ea typeface="ＭＳ Ｐゴシック" charset="-128"/>
              </a:rPr>
              <a:t>Fewest Misses = Best Performance</a:t>
            </a:r>
          </a:p>
        </p:txBody>
      </p:sp>
      <p:grpSp>
        <p:nvGrpSpPr>
          <p:cNvPr id="2" name="Group 31"/>
          <p:cNvGrpSpPr>
            <a:grpSpLocks/>
          </p:cNvGrpSpPr>
          <p:nvPr/>
        </p:nvGrpSpPr>
        <p:grpSpPr bwMode="auto">
          <a:xfrm>
            <a:off x="2133600" y="1524000"/>
            <a:ext cx="1828800" cy="457200"/>
            <a:chOff x="1248" y="2112"/>
            <a:chExt cx="1152" cy="288"/>
          </a:xfrm>
        </p:grpSpPr>
        <p:sp>
          <p:nvSpPr>
            <p:cNvPr id="339048" name="Rectangle 21"/>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49" name="Rectangle 22"/>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50" name="Rectangle 23"/>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P1 </a:t>
              </a:r>
            </a:p>
          </p:txBody>
        </p:sp>
        <p:sp>
          <p:nvSpPr>
            <p:cNvPr id="339051" name="Rectangle 24"/>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sp>
        <p:nvSpPr>
          <p:cNvPr id="338947" name="Text Box 27"/>
          <p:cNvSpPr txBox="1">
            <a:spLocks noChangeArrowheads="1"/>
          </p:cNvSpPr>
          <p:nvPr/>
        </p:nvSpPr>
        <p:spPr bwMode="auto">
          <a:xfrm>
            <a:off x="33528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6600"/>
                </a:solidFill>
                <a:latin typeface="Lucida Sans Unicode" charset="0"/>
              </a:rPr>
              <a:t>H  H  H  H</a:t>
            </a:r>
          </a:p>
        </p:txBody>
      </p:sp>
      <p:sp>
        <p:nvSpPr>
          <p:cNvPr id="2576412" name="Text Box 28"/>
          <p:cNvSpPr txBox="1">
            <a:spLocks noChangeArrowheads="1"/>
          </p:cNvSpPr>
          <p:nvPr/>
        </p:nvSpPr>
        <p:spPr bwMode="auto">
          <a:xfrm>
            <a:off x="54102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CC0000"/>
                </a:solidFill>
                <a:latin typeface="Lucida Sans Unicode" charset="0"/>
              </a:rPr>
              <a:t>M          </a:t>
            </a:r>
          </a:p>
        </p:txBody>
      </p:sp>
      <p:sp>
        <p:nvSpPr>
          <p:cNvPr id="2576422" name="Text Box 38"/>
          <p:cNvSpPr txBox="1">
            <a:spLocks noChangeArrowheads="1"/>
          </p:cNvSpPr>
          <p:nvPr/>
        </p:nvSpPr>
        <p:spPr bwMode="auto">
          <a:xfrm>
            <a:off x="12954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6600"/>
                </a:solidFill>
                <a:latin typeface="Lucida Sans Unicode" charset="0"/>
              </a:rPr>
              <a:t>H  H  H</a:t>
            </a:r>
            <a:r>
              <a:rPr lang="en-US" altLang="en-US" sz="2000" b="1">
                <a:solidFill>
                  <a:srgbClr val="000000"/>
                </a:solidFill>
                <a:latin typeface="Lucida Sans Unicode" charset="0"/>
              </a:rPr>
              <a:t>  </a:t>
            </a:r>
            <a:r>
              <a:rPr lang="en-US" altLang="en-US" sz="2000" b="1">
                <a:solidFill>
                  <a:srgbClr val="CC0000"/>
                </a:solidFill>
                <a:latin typeface="Lucida Sans Unicode" charset="0"/>
              </a:rPr>
              <a:t>M</a:t>
            </a:r>
          </a:p>
        </p:txBody>
      </p:sp>
      <p:sp>
        <p:nvSpPr>
          <p:cNvPr id="2576433" name="Text Box 49"/>
          <p:cNvSpPr txBox="1">
            <a:spLocks noChangeArrowheads="1"/>
          </p:cNvSpPr>
          <p:nvPr/>
        </p:nvSpPr>
        <p:spPr bwMode="auto">
          <a:xfrm>
            <a:off x="0" y="2895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6600"/>
                </a:solidFill>
                <a:latin typeface="Lucida Sans Unicode" charset="0"/>
              </a:rPr>
              <a:t>Hit</a:t>
            </a:r>
            <a:r>
              <a:rPr lang="en-US" altLang="en-US" sz="2000" b="1">
                <a:solidFill>
                  <a:srgbClr val="000000"/>
                </a:solidFill>
                <a:latin typeface="Lucida Sans Unicode" charset="0"/>
              </a:rPr>
              <a:t>/</a:t>
            </a:r>
            <a:r>
              <a:rPr lang="en-US" altLang="en-US" sz="2000" b="1">
                <a:solidFill>
                  <a:srgbClr val="CC0000"/>
                </a:solidFill>
                <a:latin typeface="Lucida Sans Unicode" charset="0"/>
              </a:rPr>
              <a:t>Miss</a:t>
            </a:r>
          </a:p>
        </p:txBody>
      </p:sp>
      <p:sp>
        <p:nvSpPr>
          <p:cNvPr id="2576442" name="Text Box 58"/>
          <p:cNvSpPr txBox="1">
            <a:spLocks noChangeArrowheads="1"/>
          </p:cNvSpPr>
          <p:nvPr/>
        </p:nvSpPr>
        <p:spPr bwMode="auto">
          <a:xfrm>
            <a:off x="7696200" y="31765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0000"/>
                </a:solidFill>
              </a:rPr>
              <a:t>Misses=4 Stalls=4</a:t>
            </a:r>
          </a:p>
        </p:txBody>
      </p:sp>
      <p:sp>
        <p:nvSpPr>
          <p:cNvPr id="338952" name="Oval 62"/>
          <p:cNvSpPr>
            <a:spLocks noChangeArrowheads="1"/>
          </p:cNvSpPr>
          <p:nvPr/>
        </p:nvSpPr>
        <p:spPr bwMode="auto">
          <a:xfrm>
            <a:off x="5410200" y="2070100"/>
            <a:ext cx="473075" cy="488950"/>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S1</a:t>
            </a:r>
          </a:p>
        </p:txBody>
      </p:sp>
      <p:sp>
        <p:nvSpPr>
          <p:cNvPr id="338953" name="AutoShape 63"/>
          <p:cNvSpPr>
            <a:spLocks noChangeArrowheads="1"/>
          </p:cNvSpPr>
          <p:nvPr/>
        </p:nvSpPr>
        <p:spPr bwMode="auto">
          <a:xfrm>
            <a:off x="1295400" y="2057400"/>
            <a:ext cx="1447800" cy="533400"/>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P4 P3 P2 P1</a:t>
            </a:r>
          </a:p>
        </p:txBody>
      </p:sp>
      <p:sp>
        <p:nvSpPr>
          <p:cNvPr id="338954" name="AutoShape 64"/>
          <p:cNvSpPr>
            <a:spLocks noChangeArrowheads="1"/>
          </p:cNvSpPr>
          <p:nvPr/>
        </p:nvSpPr>
        <p:spPr bwMode="auto">
          <a:xfrm>
            <a:off x="3352800" y="2070100"/>
            <a:ext cx="1447800" cy="533400"/>
          </a:xfrm>
          <a:prstGeom prst="roundRect">
            <a:avLst>
              <a:gd name="adj" fmla="val 16667"/>
            </a:avLst>
          </a:prstGeom>
          <a:solidFill>
            <a:srgbClr val="CCFF99"/>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P1 P2 P3 P4</a:t>
            </a:r>
          </a:p>
        </p:txBody>
      </p:sp>
      <p:sp>
        <p:nvSpPr>
          <p:cNvPr id="338955" name="Line 65"/>
          <p:cNvSpPr>
            <a:spLocks noChangeShapeType="1"/>
          </p:cNvSpPr>
          <p:nvPr/>
        </p:nvSpPr>
        <p:spPr bwMode="auto">
          <a:xfrm>
            <a:off x="2743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56" name="Line 66"/>
          <p:cNvSpPr>
            <a:spLocks noChangeShapeType="1"/>
          </p:cNvSpPr>
          <p:nvPr/>
        </p:nvSpPr>
        <p:spPr bwMode="auto">
          <a:xfrm>
            <a:off x="48133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57" name="Line 67"/>
          <p:cNvSpPr>
            <a:spLocks noChangeShapeType="1"/>
          </p:cNvSpPr>
          <p:nvPr/>
        </p:nvSpPr>
        <p:spPr bwMode="auto">
          <a:xfrm>
            <a:off x="58674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58" name="Line 68"/>
          <p:cNvSpPr>
            <a:spLocks noChangeShapeType="1"/>
          </p:cNvSpPr>
          <p:nvPr/>
        </p:nvSpPr>
        <p:spPr bwMode="auto">
          <a:xfrm>
            <a:off x="6934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59" name="Line 69"/>
          <p:cNvSpPr>
            <a:spLocks noChangeShapeType="1"/>
          </p:cNvSpPr>
          <p:nvPr/>
        </p:nvSpPr>
        <p:spPr bwMode="auto">
          <a:xfrm rot="10800000" flipV="1">
            <a:off x="838200" y="1371600"/>
            <a:ext cx="746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60" name="Line 70"/>
          <p:cNvSpPr>
            <a:spLocks noChangeShapeType="1"/>
          </p:cNvSpPr>
          <p:nvPr/>
        </p:nvSpPr>
        <p:spPr bwMode="auto">
          <a:xfrm>
            <a:off x="8001000" y="2298700"/>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61" name="Line 71"/>
          <p:cNvSpPr>
            <a:spLocks noChangeShapeType="1"/>
          </p:cNvSpPr>
          <p:nvPr/>
        </p:nvSpPr>
        <p:spPr bwMode="auto">
          <a:xfrm>
            <a:off x="609600" y="22987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62" name="Line 72"/>
          <p:cNvSpPr>
            <a:spLocks noChangeShapeType="1"/>
          </p:cNvSpPr>
          <p:nvPr/>
        </p:nvSpPr>
        <p:spPr bwMode="auto">
          <a:xfrm flipH="1">
            <a:off x="839788" y="1371600"/>
            <a:ext cx="12700" cy="9271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963" name="Oval 74"/>
          <p:cNvSpPr>
            <a:spLocks noChangeArrowheads="1"/>
          </p:cNvSpPr>
          <p:nvPr/>
        </p:nvSpPr>
        <p:spPr bwMode="auto">
          <a:xfrm>
            <a:off x="6464300" y="2057400"/>
            <a:ext cx="473075" cy="488950"/>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S2</a:t>
            </a:r>
          </a:p>
        </p:txBody>
      </p:sp>
      <p:sp>
        <p:nvSpPr>
          <p:cNvPr id="338964" name="Oval 75"/>
          <p:cNvSpPr>
            <a:spLocks noChangeArrowheads="1"/>
          </p:cNvSpPr>
          <p:nvPr/>
        </p:nvSpPr>
        <p:spPr bwMode="auto">
          <a:xfrm>
            <a:off x="7531100" y="2057400"/>
            <a:ext cx="473075" cy="488950"/>
          </a:xfrm>
          <a:prstGeom prst="ellipse">
            <a:avLst/>
          </a:prstGeom>
          <a:solidFill>
            <a:srgbClr val="FF99CC"/>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900" b="1">
                <a:solidFill>
                  <a:srgbClr val="000000"/>
                </a:solidFill>
                <a:latin typeface="Lucida Sans Unicode" charset="0"/>
              </a:rPr>
              <a:t>S3</a:t>
            </a:r>
          </a:p>
        </p:txBody>
      </p:sp>
      <p:sp>
        <p:nvSpPr>
          <p:cNvPr id="338965" name="Line 76"/>
          <p:cNvSpPr>
            <a:spLocks noChangeShapeType="1"/>
          </p:cNvSpPr>
          <p:nvPr/>
        </p:nvSpPr>
        <p:spPr bwMode="auto">
          <a:xfrm flipH="1">
            <a:off x="8304213" y="1347788"/>
            <a:ext cx="12700" cy="927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66" name="Text Box 39"/>
          <p:cNvSpPr txBox="1">
            <a:spLocks noChangeArrowheads="1"/>
          </p:cNvSpPr>
          <p:nvPr/>
        </p:nvSpPr>
        <p:spPr bwMode="auto">
          <a:xfrm>
            <a:off x="0" y="3886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0000"/>
                </a:solidFill>
                <a:latin typeface="Lucida Sans Unicode" charset="0"/>
              </a:rPr>
              <a:t> </a:t>
            </a:r>
          </a:p>
        </p:txBody>
      </p:sp>
      <p:grpSp>
        <p:nvGrpSpPr>
          <p:cNvPr id="3" name="Group 137"/>
          <p:cNvGrpSpPr>
            <a:grpSpLocks/>
          </p:cNvGrpSpPr>
          <p:nvPr/>
        </p:nvGrpSpPr>
        <p:grpSpPr bwMode="auto">
          <a:xfrm>
            <a:off x="228600" y="3352800"/>
            <a:ext cx="7467600" cy="396875"/>
            <a:chOff x="96" y="2400"/>
            <a:chExt cx="4704" cy="250"/>
          </a:xfrm>
        </p:grpSpPr>
        <p:sp>
          <p:nvSpPr>
            <p:cNvPr id="339037" name="Text Box 83"/>
            <p:cNvSpPr txBox="1">
              <a:spLocks noChangeArrowheads="1"/>
            </p:cNvSpPr>
            <p:nvPr/>
          </p:nvSpPr>
          <p:spPr bwMode="auto">
            <a:xfrm>
              <a:off x="96" y="2400"/>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0000"/>
                  </a:solidFill>
                  <a:latin typeface="Lucida Sans Unicode" charset="0"/>
                </a:rPr>
                <a:t>Time</a:t>
              </a:r>
              <a:endParaRPr lang="en-US" altLang="en-US" sz="2000" b="1">
                <a:solidFill>
                  <a:srgbClr val="CC0000"/>
                </a:solidFill>
                <a:latin typeface="Lucida Sans Unicode" charset="0"/>
              </a:endParaRPr>
            </a:p>
          </p:txBody>
        </p:sp>
        <p:sp>
          <p:nvSpPr>
            <p:cNvPr id="339038" name="Rectangle 88"/>
            <p:cNvSpPr>
              <a:spLocks noChangeArrowheads="1"/>
            </p:cNvSpPr>
            <p:nvPr/>
          </p:nvSpPr>
          <p:spPr bwMode="auto">
            <a:xfrm>
              <a:off x="576" y="2448"/>
              <a:ext cx="192"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39" name="Rectangle 90"/>
            <p:cNvSpPr>
              <a:spLocks noChangeArrowheads="1"/>
            </p:cNvSpPr>
            <p:nvPr/>
          </p:nvSpPr>
          <p:spPr bwMode="auto">
            <a:xfrm>
              <a:off x="768" y="244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a:solidFill>
                    <a:srgbClr val="000000"/>
                  </a:solidFill>
                  <a:latin typeface="Lucida Sans Unicode" charset="0"/>
                </a:rPr>
                <a:t>stall</a:t>
              </a:r>
            </a:p>
          </p:txBody>
        </p:sp>
        <p:sp>
          <p:nvSpPr>
            <p:cNvPr id="339040" name="Rectangle 97"/>
            <p:cNvSpPr>
              <a:spLocks noChangeArrowheads="1"/>
            </p:cNvSpPr>
            <p:nvPr/>
          </p:nvSpPr>
          <p:spPr bwMode="auto">
            <a:xfrm>
              <a:off x="1248" y="2448"/>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endParaRPr lang="en-US" altLang="en-US" sz="2000">
                <a:solidFill>
                  <a:srgbClr val="000000"/>
                </a:solidFill>
                <a:latin typeface="Lucida Sans Unicode" charset="0"/>
              </a:endParaRPr>
            </a:p>
          </p:txBody>
        </p:sp>
        <p:sp>
          <p:nvSpPr>
            <p:cNvPr id="339041" name="Rectangle 98"/>
            <p:cNvSpPr>
              <a:spLocks noChangeArrowheads="1"/>
            </p:cNvSpPr>
            <p:nvPr/>
          </p:nvSpPr>
          <p:spPr bwMode="auto">
            <a:xfrm>
              <a:off x="1728" y="2448"/>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2" name="Rectangle 99"/>
            <p:cNvSpPr>
              <a:spLocks noChangeArrowheads="1"/>
            </p:cNvSpPr>
            <p:nvPr/>
          </p:nvSpPr>
          <p:spPr bwMode="auto">
            <a:xfrm>
              <a:off x="2208" y="244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3" name="Rectangle 100"/>
            <p:cNvSpPr>
              <a:spLocks noChangeArrowheads="1"/>
            </p:cNvSpPr>
            <p:nvPr/>
          </p:nvSpPr>
          <p:spPr bwMode="auto">
            <a:xfrm>
              <a:off x="2688" y="2448"/>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4" name="Rectangle 101"/>
            <p:cNvSpPr>
              <a:spLocks noChangeArrowheads="1"/>
            </p:cNvSpPr>
            <p:nvPr/>
          </p:nvSpPr>
          <p:spPr bwMode="auto">
            <a:xfrm>
              <a:off x="3168" y="244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5" name="Rectangle 102"/>
            <p:cNvSpPr>
              <a:spLocks noChangeArrowheads="1"/>
            </p:cNvSpPr>
            <p:nvPr/>
          </p:nvSpPr>
          <p:spPr bwMode="auto">
            <a:xfrm>
              <a:off x="4128" y="244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6" name="Rectangle 103"/>
            <p:cNvSpPr>
              <a:spLocks noChangeArrowheads="1"/>
            </p:cNvSpPr>
            <p:nvPr/>
          </p:nvSpPr>
          <p:spPr bwMode="auto">
            <a:xfrm>
              <a:off x="3648" y="2448"/>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47" name="Rectangle 104"/>
            <p:cNvSpPr>
              <a:spLocks noChangeArrowheads="1"/>
            </p:cNvSpPr>
            <p:nvPr/>
          </p:nvSpPr>
          <p:spPr bwMode="auto">
            <a:xfrm>
              <a:off x="4608" y="2448"/>
              <a:ext cx="192"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2576522" name="Text Box 138"/>
          <p:cNvSpPr txBox="1">
            <a:spLocks noChangeArrowheads="1"/>
          </p:cNvSpPr>
          <p:nvPr/>
        </p:nvSpPr>
        <p:spPr bwMode="auto">
          <a:xfrm>
            <a:off x="2819400" y="38100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a:solidFill>
                  <a:srgbClr val="000000"/>
                </a:solidFill>
              </a:rPr>
              <a:t>Belady</a:t>
            </a:r>
            <a:r>
              <a:rPr lang="ja-JP" altLang="en-US" sz="2000">
                <a:solidFill>
                  <a:srgbClr val="000000"/>
                </a:solidFill>
              </a:rPr>
              <a:t>’</a:t>
            </a:r>
            <a:r>
              <a:rPr lang="en-US" altLang="ja-JP" sz="2000">
                <a:solidFill>
                  <a:srgbClr val="000000"/>
                </a:solidFill>
              </a:rPr>
              <a:t>s OPT replacement</a:t>
            </a:r>
            <a:endParaRPr lang="en-US" altLang="en-US" sz="2000">
              <a:solidFill>
                <a:srgbClr val="000000"/>
              </a:solidFill>
            </a:endParaRPr>
          </a:p>
        </p:txBody>
      </p:sp>
      <p:sp>
        <p:nvSpPr>
          <p:cNvPr id="2576530" name="Text Box 146"/>
          <p:cNvSpPr txBox="1">
            <a:spLocks noChangeArrowheads="1"/>
          </p:cNvSpPr>
          <p:nvPr/>
        </p:nvSpPr>
        <p:spPr bwMode="auto">
          <a:xfrm>
            <a:off x="64008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CC0000"/>
                </a:solidFill>
                <a:latin typeface="Lucida Sans Unicode" charset="0"/>
              </a:rPr>
              <a:t>M          </a:t>
            </a:r>
          </a:p>
        </p:txBody>
      </p:sp>
      <p:sp>
        <p:nvSpPr>
          <p:cNvPr id="2576534" name="Text Box 150"/>
          <p:cNvSpPr txBox="1">
            <a:spLocks noChangeArrowheads="1"/>
          </p:cNvSpPr>
          <p:nvPr/>
        </p:nvSpPr>
        <p:spPr bwMode="auto">
          <a:xfrm>
            <a:off x="73914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CC0000"/>
                </a:solidFill>
                <a:latin typeface="Lucida Sans Unicode" charset="0"/>
              </a:rPr>
              <a:t>M          </a:t>
            </a:r>
          </a:p>
        </p:txBody>
      </p:sp>
      <p:sp>
        <p:nvSpPr>
          <p:cNvPr id="2576535" name="Text Box 151"/>
          <p:cNvSpPr txBox="1">
            <a:spLocks noChangeArrowheads="1"/>
          </p:cNvSpPr>
          <p:nvPr/>
        </p:nvSpPr>
        <p:spPr bwMode="auto">
          <a:xfrm>
            <a:off x="2895600" y="57912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a:solidFill>
                  <a:srgbClr val="000000"/>
                </a:solidFill>
              </a:rPr>
              <a:t>MLP-Aware replacement</a:t>
            </a:r>
          </a:p>
        </p:txBody>
      </p:sp>
      <p:sp>
        <p:nvSpPr>
          <p:cNvPr id="2576536" name="Text Box 152"/>
          <p:cNvSpPr txBox="1">
            <a:spLocks noChangeArrowheads="1"/>
          </p:cNvSpPr>
          <p:nvPr/>
        </p:nvSpPr>
        <p:spPr bwMode="auto">
          <a:xfrm>
            <a:off x="0" y="4800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6600"/>
                </a:solidFill>
                <a:latin typeface="Lucida Sans Unicode" charset="0"/>
              </a:rPr>
              <a:t>Hit</a:t>
            </a:r>
            <a:r>
              <a:rPr lang="en-US" altLang="en-US" sz="2000" b="1">
                <a:solidFill>
                  <a:srgbClr val="000000"/>
                </a:solidFill>
                <a:latin typeface="Lucida Sans Unicode" charset="0"/>
              </a:rPr>
              <a:t>/</a:t>
            </a:r>
            <a:r>
              <a:rPr lang="en-US" altLang="en-US" sz="2000" b="1">
                <a:solidFill>
                  <a:srgbClr val="CC0000"/>
                </a:solidFill>
                <a:latin typeface="Lucida Sans Unicode" charset="0"/>
              </a:rPr>
              <a:t>Miss</a:t>
            </a:r>
          </a:p>
        </p:txBody>
      </p:sp>
      <p:grpSp>
        <p:nvGrpSpPr>
          <p:cNvPr id="4" name="Group 158"/>
          <p:cNvGrpSpPr>
            <a:grpSpLocks/>
          </p:cNvGrpSpPr>
          <p:nvPr/>
        </p:nvGrpSpPr>
        <p:grpSpPr bwMode="auto">
          <a:xfrm>
            <a:off x="4800600" y="1524000"/>
            <a:ext cx="1828800" cy="457200"/>
            <a:chOff x="1248" y="2112"/>
            <a:chExt cx="1152" cy="288"/>
          </a:xfrm>
        </p:grpSpPr>
        <p:sp>
          <p:nvSpPr>
            <p:cNvPr id="339033" name="Rectangle 15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34" name="Rectangle 16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35" name="Rectangle 16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S1 </a:t>
              </a:r>
            </a:p>
          </p:txBody>
        </p:sp>
        <p:sp>
          <p:nvSpPr>
            <p:cNvPr id="339036" name="Rectangle 16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5" name="Group 163"/>
          <p:cNvGrpSpPr>
            <a:grpSpLocks/>
          </p:cNvGrpSpPr>
          <p:nvPr/>
        </p:nvGrpSpPr>
        <p:grpSpPr bwMode="auto">
          <a:xfrm>
            <a:off x="3886200" y="1524000"/>
            <a:ext cx="1828800" cy="457200"/>
            <a:chOff x="1248" y="2112"/>
            <a:chExt cx="1152" cy="288"/>
          </a:xfrm>
        </p:grpSpPr>
        <p:sp>
          <p:nvSpPr>
            <p:cNvPr id="339029" name="Rectangle 16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30" name="Rectangle 16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31" name="Rectangle 16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P1 </a:t>
              </a:r>
            </a:p>
          </p:txBody>
        </p:sp>
        <p:sp>
          <p:nvSpPr>
            <p:cNvPr id="339032" name="Rectangle 16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6" name="Group 178"/>
          <p:cNvGrpSpPr>
            <a:grpSpLocks/>
          </p:cNvGrpSpPr>
          <p:nvPr/>
        </p:nvGrpSpPr>
        <p:grpSpPr bwMode="auto">
          <a:xfrm>
            <a:off x="5715000" y="1524000"/>
            <a:ext cx="1828800" cy="457200"/>
            <a:chOff x="1248" y="2112"/>
            <a:chExt cx="1152" cy="288"/>
          </a:xfrm>
        </p:grpSpPr>
        <p:sp>
          <p:nvSpPr>
            <p:cNvPr id="339025" name="Rectangle 17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26" name="Rectangle 18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27" name="Rectangle 18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S2</a:t>
              </a:r>
            </a:p>
          </p:txBody>
        </p:sp>
        <p:sp>
          <p:nvSpPr>
            <p:cNvPr id="339028" name="Rectangle 18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7" name="Group 183"/>
          <p:cNvGrpSpPr>
            <a:grpSpLocks/>
          </p:cNvGrpSpPr>
          <p:nvPr/>
        </p:nvGrpSpPr>
        <p:grpSpPr bwMode="auto">
          <a:xfrm>
            <a:off x="6934200" y="1524000"/>
            <a:ext cx="1828800" cy="457200"/>
            <a:chOff x="1248" y="2112"/>
            <a:chExt cx="1152" cy="288"/>
          </a:xfrm>
        </p:grpSpPr>
        <p:sp>
          <p:nvSpPr>
            <p:cNvPr id="339021" name="Rectangle 18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22" name="Rectangle 18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23" name="Rectangle 18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S3</a:t>
              </a:r>
            </a:p>
          </p:txBody>
        </p:sp>
        <p:sp>
          <p:nvSpPr>
            <p:cNvPr id="339024" name="Rectangle 18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8" name="Group 188"/>
          <p:cNvGrpSpPr>
            <a:grpSpLocks/>
          </p:cNvGrpSpPr>
          <p:nvPr/>
        </p:nvGrpSpPr>
        <p:grpSpPr bwMode="auto">
          <a:xfrm>
            <a:off x="2133600" y="1524000"/>
            <a:ext cx="1828800" cy="457200"/>
            <a:chOff x="1248" y="2112"/>
            <a:chExt cx="1152" cy="288"/>
          </a:xfrm>
        </p:grpSpPr>
        <p:sp>
          <p:nvSpPr>
            <p:cNvPr id="339017" name="Rectangle 18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S1</a:t>
              </a:r>
              <a:r>
                <a:rPr lang="en-US" altLang="en-US" sz="2000" b="1">
                  <a:solidFill>
                    <a:srgbClr val="000000"/>
                  </a:solidFill>
                  <a:latin typeface="Lucida Sans Unicode" charset="0"/>
                </a:rPr>
                <a:t> </a:t>
              </a:r>
            </a:p>
          </p:txBody>
        </p:sp>
        <p:sp>
          <p:nvSpPr>
            <p:cNvPr id="339018" name="Rectangle 19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S2</a:t>
              </a:r>
              <a:r>
                <a:rPr lang="en-US" altLang="en-US" sz="2000" b="1">
                  <a:solidFill>
                    <a:srgbClr val="000000"/>
                  </a:solidFill>
                  <a:latin typeface="Lucida Sans Unicode" charset="0"/>
                </a:rPr>
                <a:t> </a:t>
              </a:r>
            </a:p>
          </p:txBody>
        </p:sp>
        <p:sp>
          <p:nvSpPr>
            <p:cNvPr id="339019" name="Rectangle 19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S3</a:t>
              </a:r>
            </a:p>
          </p:txBody>
        </p:sp>
        <p:sp>
          <p:nvSpPr>
            <p:cNvPr id="339020" name="Rectangle 19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P1 </a:t>
              </a:r>
            </a:p>
          </p:txBody>
        </p:sp>
      </p:grpSp>
      <p:grpSp>
        <p:nvGrpSpPr>
          <p:cNvPr id="9" name="Group 193"/>
          <p:cNvGrpSpPr>
            <a:grpSpLocks/>
          </p:cNvGrpSpPr>
          <p:nvPr/>
        </p:nvGrpSpPr>
        <p:grpSpPr bwMode="auto">
          <a:xfrm>
            <a:off x="381000" y="1524000"/>
            <a:ext cx="1828800" cy="457200"/>
            <a:chOff x="1248" y="2112"/>
            <a:chExt cx="1152" cy="288"/>
          </a:xfrm>
        </p:grpSpPr>
        <p:sp>
          <p:nvSpPr>
            <p:cNvPr id="339013" name="Rectangle 19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P3 </a:t>
              </a:r>
            </a:p>
          </p:txBody>
        </p:sp>
        <p:sp>
          <p:nvSpPr>
            <p:cNvPr id="339014" name="Rectangle 19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P2 </a:t>
              </a:r>
            </a:p>
          </p:txBody>
        </p:sp>
        <p:sp>
          <p:nvSpPr>
            <p:cNvPr id="339015" name="Rectangle 19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S3</a:t>
              </a:r>
            </a:p>
          </p:txBody>
        </p:sp>
        <p:sp>
          <p:nvSpPr>
            <p:cNvPr id="339016" name="Rectangle 19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grpSp>
        <p:nvGrpSpPr>
          <p:cNvPr id="10" name="Group 198"/>
          <p:cNvGrpSpPr>
            <a:grpSpLocks/>
          </p:cNvGrpSpPr>
          <p:nvPr/>
        </p:nvGrpSpPr>
        <p:grpSpPr bwMode="auto">
          <a:xfrm>
            <a:off x="4114800" y="1524000"/>
            <a:ext cx="1828800" cy="457200"/>
            <a:chOff x="1248" y="2112"/>
            <a:chExt cx="1152" cy="288"/>
          </a:xfrm>
        </p:grpSpPr>
        <p:sp>
          <p:nvSpPr>
            <p:cNvPr id="339009" name="Rectangle 19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S1</a:t>
              </a:r>
              <a:r>
                <a:rPr lang="en-US" altLang="en-US" sz="2000" b="1">
                  <a:solidFill>
                    <a:srgbClr val="000000"/>
                  </a:solidFill>
                  <a:latin typeface="Lucida Sans Unicode" charset="0"/>
                </a:rPr>
                <a:t> </a:t>
              </a:r>
            </a:p>
          </p:txBody>
        </p:sp>
        <p:sp>
          <p:nvSpPr>
            <p:cNvPr id="339010" name="Rectangle 20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S2</a:t>
              </a:r>
              <a:r>
                <a:rPr lang="en-US" altLang="en-US" sz="2000" b="1">
                  <a:solidFill>
                    <a:srgbClr val="000000"/>
                  </a:solidFill>
                  <a:latin typeface="Lucida Sans Unicode" charset="0"/>
                </a:rPr>
                <a:t> </a:t>
              </a:r>
            </a:p>
          </p:txBody>
        </p:sp>
        <p:sp>
          <p:nvSpPr>
            <p:cNvPr id="339011" name="Rectangle 20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S3</a:t>
              </a:r>
            </a:p>
          </p:txBody>
        </p:sp>
        <p:sp>
          <p:nvSpPr>
            <p:cNvPr id="339012" name="Rectangle 20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sp>
        <p:nvSpPr>
          <p:cNvPr id="2576587" name="Text Box 203"/>
          <p:cNvSpPr txBox="1">
            <a:spLocks noChangeArrowheads="1"/>
          </p:cNvSpPr>
          <p:nvPr/>
        </p:nvSpPr>
        <p:spPr bwMode="auto">
          <a:xfrm>
            <a:off x="5486400" y="4767263"/>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8000"/>
                </a:solidFill>
                <a:latin typeface="Lucida Sans Unicode" charset="0"/>
              </a:rPr>
              <a:t>H           H           H</a:t>
            </a:r>
            <a:r>
              <a:rPr lang="en-US" altLang="en-US" sz="2000" b="1">
                <a:solidFill>
                  <a:srgbClr val="CC0000"/>
                </a:solidFill>
                <a:latin typeface="Lucida Sans Unicode" charset="0"/>
              </a:rPr>
              <a:t>        </a:t>
            </a:r>
          </a:p>
        </p:txBody>
      </p:sp>
      <p:grpSp>
        <p:nvGrpSpPr>
          <p:cNvPr id="11" name="Group 204"/>
          <p:cNvGrpSpPr>
            <a:grpSpLocks/>
          </p:cNvGrpSpPr>
          <p:nvPr/>
        </p:nvGrpSpPr>
        <p:grpSpPr bwMode="auto">
          <a:xfrm>
            <a:off x="381000" y="1524000"/>
            <a:ext cx="1828800" cy="457200"/>
            <a:chOff x="1248" y="2112"/>
            <a:chExt cx="1152" cy="288"/>
          </a:xfrm>
        </p:grpSpPr>
        <p:sp>
          <p:nvSpPr>
            <p:cNvPr id="339005" name="Rectangle 205"/>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S1</a:t>
              </a:r>
              <a:r>
                <a:rPr lang="en-US" altLang="en-US" sz="2000" b="1">
                  <a:solidFill>
                    <a:srgbClr val="000000"/>
                  </a:solidFill>
                  <a:latin typeface="Lucida Sans Unicode" charset="0"/>
                </a:rPr>
                <a:t> </a:t>
              </a:r>
            </a:p>
          </p:txBody>
        </p:sp>
        <p:sp>
          <p:nvSpPr>
            <p:cNvPr id="339006" name="Rectangle 206"/>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S2</a:t>
              </a:r>
              <a:r>
                <a:rPr lang="en-US" altLang="en-US" sz="2000" b="1">
                  <a:solidFill>
                    <a:srgbClr val="000000"/>
                  </a:solidFill>
                  <a:latin typeface="Lucida Sans Unicode" charset="0"/>
                </a:rPr>
                <a:t> </a:t>
              </a:r>
            </a:p>
          </p:txBody>
        </p:sp>
        <p:sp>
          <p:nvSpPr>
            <p:cNvPr id="339007" name="Rectangle 207"/>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FF3399"/>
                  </a:solidFill>
                  <a:latin typeface="Lucida Sans Unicode" charset="0"/>
                </a:rPr>
                <a:t>S3</a:t>
              </a:r>
            </a:p>
          </p:txBody>
        </p:sp>
        <p:sp>
          <p:nvSpPr>
            <p:cNvPr id="339008" name="Rectangle 208"/>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solidFill>
                    <a:srgbClr val="000000"/>
                  </a:solidFill>
                  <a:latin typeface="Lucida Sans Unicode" charset="0"/>
                </a:rPr>
                <a:t>P4 </a:t>
              </a:r>
            </a:p>
          </p:txBody>
        </p:sp>
      </p:grpSp>
      <p:sp>
        <p:nvSpPr>
          <p:cNvPr id="2576593" name="Text Box 209"/>
          <p:cNvSpPr txBox="1">
            <a:spLocks noChangeArrowheads="1"/>
          </p:cNvSpPr>
          <p:nvPr/>
        </p:nvSpPr>
        <p:spPr bwMode="auto">
          <a:xfrm>
            <a:off x="12954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6600"/>
                </a:solidFill>
                <a:latin typeface="Lucida Sans Unicode" charset="0"/>
              </a:rPr>
              <a:t>H  </a:t>
            </a:r>
            <a:r>
              <a:rPr lang="en-US" altLang="en-US" sz="2000" b="1">
                <a:solidFill>
                  <a:srgbClr val="CC0000"/>
                </a:solidFill>
                <a:latin typeface="Lucida Sans Unicode" charset="0"/>
              </a:rPr>
              <a:t>M  M  M</a:t>
            </a:r>
          </a:p>
        </p:txBody>
      </p:sp>
      <p:sp>
        <p:nvSpPr>
          <p:cNvPr id="2576595" name="Text Box 211"/>
          <p:cNvSpPr txBox="1">
            <a:spLocks noChangeArrowheads="1"/>
          </p:cNvSpPr>
          <p:nvPr/>
        </p:nvSpPr>
        <p:spPr bwMode="auto">
          <a:xfrm>
            <a:off x="33528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b="1">
                <a:solidFill>
                  <a:srgbClr val="006600"/>
                </a:solidFill>
                <a:latin typeface="Lucida Sans Unicode" charset="0"/>
              </a:rPr>
              <a:t>H  </a:t>
            </a:r>
            <a:r>
              <a:rPr lang="en-US" altLang="en-US" sz="2000" b="1">
                <a:solidFill>
                  <a:srgbClr val="CC0000"/>
                </a:solidFill>
                <a:latin typeface="Lucida Sans Unicode" charset="0"/>
              </a:rPr>
              <a:t>M  M  M</a:t>
            </a:r>
          </a:p>
        </p:txBody>
      </p:sp>
      <p:grpSp>
        <p:nvGrpSpPr>
          <p:cNvPr id="12" name="Group 228"/>
          <p:cNvGrpSpPr>
            <a:grpSpLocks/>
          </p:cNvGrpSpPr>
          <p:nvPr/>
        </p:nvGrpSpPr>
        <p:grpSpPr bwMode="auto">
          <a:xfrm>
            <a:off x="252413" y="5257800"/>
            <a:ext cx="5867400" cy="447675"/>
            <a:chOff x="240" y="3408"/>
            <a:chExt cx="3696" cy="282"/>
          </a:xfrm>
        </p:grpSpPr>
        <p:sp>
          <p:nvSpPr>
            <p:cNvPr id="338992" name="Text Box 213"/>
            <p:cNvSpPr txBox="1">
              <a:spLocks noChangeArrowheads="1"/>
            </p:cNvSpPr>
            <p:nvPr/>
          </p:nvSpPr>
          <p:spPr bwMode="auto">
            <a:xfrm>
              <a:off x="240" y="3408"/>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0000"/>
                  </a:solidFill>
                  <a:latin typeface="Lucida Sans Unicode" charset="0"/>
                </a:rPr>
                <a:t>Time</a:t>
              </a:r>
              <a:endParaRPr lang="en-US" altLang="en-US" sz="2000" b="1">
                <a:solidFill>
                  <a:srgbClr val="CC0000"/>
                </a:solidFill>
                <a:latin typeface="Lucida Sans Unicode" charset="0"/>
              </a:endParaRPr>
            </a:p>
          </p:txBody>
        </p:sp>
        <p:sp>
          <p:nvSpPr>
            <p:cNvPr id="338993" name="Rectangle 214"/>
            <p:cNvSpPr>
              <a:spLocks noChangeArrowheads="1"/>
            </p:cNvSpPr>
            <p:nvPr/>
          </p:nvSpPr>
          <p:spPr bwMode="auto">
            <a:xfrm>
              <a:off x="720" y="3456"/>
              <a:ext cx="192"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4" name="Rectangle 216"/>
            <p:cNvSpPr>
              <a:spLocks noChangeArrowheads="1"/>
            </p:cNvSpPr>
            <p:nvPr/>
          </p:nvSpPr>
          <p:spPr bwMode="auto">
            <a:xfrm>
              <a:off x="1392" y="3456"/>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endParaRPr lang="en-US" altLang="en-US" sz="2000">
                <a:solidFill>
                  <a:srgbClr val="000000"/>
                </a:solidFill>
                <a:latin typeface="Lucida Sans Unicode" charset="0"/>
              </a:endParaRPr>
            </a:p>
          </p:txBody>
        </p:sp>
        <p:sp>
          <p:nvSpPr>
            <p:cNvPr id="338995" name="Rectangle 219"/>
            <p:cNvSpPr>
              <a:spLocks noChangeArrowheads="1"/>
            </p:cNvSpPr>
            <p:nvPr/>
          </p:nvSpPr>
          <p:spPr bwMode="auto">
            <a:xfrm>
              <a:off x="2352" y="3456"/>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6" name="Rectangle 220"/>
            <p:cNvSpPr>
              <a:spLocks noChangeArrowheads="1"/>
            </p:cNvSpPr>
            <p:nvPr/>
          </p:nvSpPr>
          <p:spPr bwMode="auto">
            <a:xfrm>
              <a:off x="1872" y="3456"/>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7" name="Rectangle 221"/>
            <p:cNvSpPr>
              <a:spLocks noChangeArrowheads="1"/>
            </p:cNvSpPr>
            <p:nvPr/>
          </p:nvSpPr>
          <p:spPr bwMode="auto">
            <a:xfrm>
              <a:off x="1890" y="3483"/>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8" name="Rectangle 222"/>
            <p:cNvSpPr>
              <a:spLocks noChangeArrowheads="1"/>
            </p:cNvSpPr>
            <p:nvPr/>
          </p:nvSpPr>
          <p:spPr bwMode="auto">
            <a:xfrm>
              <a:off x="2832" y="3456"/>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8999" name="Rectangle 223"/>
            <p:cNvSpPr>
              <a:spLocks noChangeArrowheads="1"/>
            </p:cNvSpPr>
            <p:nvPr/>
          </p:nvSpPr>
          <p:spPr bwMode="auto">
            <a:xfrm>
              <a:off x="3744" y="3456"/>
              <a:ext cx="192"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00" name="Rectangle 224"/>
            <p:cNvSpPr>
              <a:spLocks noChangeArrowheads="1"/>
            </p:cNvSpPr>
            <p:nvPr/>
          </p:nvSpPr>
          <p:spPr bwMode="auto">
            <a:xfrm>
              <a:off x="912" y="3456"/>
              <a:ext cx="480" cy="192"/>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01" name="Rectangle 225"/>
            <p:cNvSpPr>
              <a:spLocks noChangeArrowheads="1"/>
            </p:cNvSpPr>
            <p:nvPr/>
          </p:nvSpPr>
          <p:spPr bwMode="auto">
            <a:xfrm>
              <a:off x="924" y="3477"/>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02" name="Rectangle 215"/>
            <p:cNvSpPr>
              <a:spLocks noChangeArrowheads="1"/>
            </p:cNvSpPr>
            <p:nvPr/>
          </p:nvSpPr>
          <p:spPr bwMode="auto">
            <a:xfrm>
              <a:off x="957" y="349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a:solidFill>
                    <a:srgbClr val="000000"/>
                  </a:solidFill>
                  <a:latin typeface="Lucida Sans Unicode" charset="0"/>
                </a:rPr>
                <a:t>stall</a:t>
              </a:r>
            </a:p>
          </p:txBody>
        </p:sp>
        <p:sp>
          <p:nvSpPr>
            <p:cNvPr id="339003" name="Rectangle 226"/>
            <p:cNvSpPr>
              <a:spLocks noChangeArrowheads="1"/>
            </p:cNvSpPr>
            <p:nvPr/>
          </p:nvSpPr>
          <p:spPr bwMode="auto">
            <a:xfrm>
              <a:off x="1914" y="3498"/>
              <a:ext cx="480" cy="192"/>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sp>
          <p:nvSpPr>
            <p:cNvPr id="339004" name="Rectangle 227"/>
            <p:cNvSpPr>
              <a:spLocks noChangeArrowheads="1"/>
            </p:cNvSpPr>
            <p:nvPr/>
          </p:nvSpPr>
          <p:spPr bwMode="auto">
            <a:xfrm>
              <a:off x="3312" y="3456"/>
              <a:ext cx="480" cy="192"/>
            </a:xfrm>
            <a:prstGeom prst="rect">
              <a:avLst/>
            </a:prstGeom>
            <a:solidFill>
              <a:srgbClr val="00FF00"/>
            </a:solidFill>
            <a:ln w="9525">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solidFill>
                  <a:srgbClr val="000000"/>
                </a:solidFill>
              </a:endParaRPr>
            </a:p>
          </p:txBody>
        </p:sp>
      </p:grpSp>
      <p:sp>
        <p:nvSpPr>
          <p:cNvPr id="2576613" name="Text Box 229"/>
          <p:cNvSpPr txBox="1">
            <a:spLocks noChangeArrowheads="1"/>
          </p:cNvSpPr>
          <p:nvPr/>
        </p:nvSpPr>
        <p:spPr bwMode="auto">
          <a:xfrm>
            <a:off x="7696200" y="52339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algn="ctr" eaLnBrk="1" hangingPunct="1">
              <a:spcBef>
                <a:spcPct val="50000"/>
              </a:spcBef>
              <a:buClrTx/>
              <a:buSzTx/>
              <a:buFontTx/>
              <a:buNone/>
            </a:pPr>
            <a:r>
              <a:rPr lang="en-US" altLang="en-US" sz="2000" b="1">
                <a:solidFill>
                  <a:srgbClr val="000000"/>
                </a:solidFill>
              </a:rPr>
              <a:t>Misses=6Stalls=2</a:t>
            </a:r>
          </a:p>
        </p:txBody>
      </p:sp>
      <p:sp>
        <p:nvSpPr>
          <p:cNvPr id="2576614" name="Line 230"/>
          <p:cNvSpPr>
            <a:spLocks noChangeShapeType="1"/>
          </p:cNvSpPr>
          <p:nvPr/>
        </p:nvSpPr>
        <p:spPr bwMode="auto">
          <a:xfrm>
            <a:off x="6096000" y="5486400"/>
            <a:ext cx="1676400"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6615" name="Text Box 231"/>
          <p:cNvSpPr txBox="1">
            <a:spLocks noChangeArrowheads="1"/>
          </p:cNvSpPr>
          <p:nvPr/>
        </p:nvSpPr>
        <p:spPr bwMode="auto">
          <a:xfrm>
            <a:off x="6400800" y="5105400"/>
            <a:ext cx="91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2000">
                <a:solidFill>
                  <a:srgbClr val="000000"/>
                </a:solidFill>
              </a:rPr>
              <a:t>Saved cycles</a:t>
            </a:r>
          </a:p>
        </p:txBody>
      </p:sp>
      <p:sp>
        <p:nvSpPr>
          <p:cNvPr id="2576618" name="Line 234"/>
          <p:cNvSpPr>
            <a:spLocks noChangeShapeType="1"/>
          </p:cNvSpPr>
          <p:nvPr/>
        </p:nvSpPr>
        <p:spPr bwMode="auto">
          <a:xfrm>
            <a:off x="0" y="274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0" name="Line 236"/>
          <p:cNvSpPr>
            <a:spLocks noChangeShapeType="1"/>
          </p:cNvSpPr>
          <p:nvPr/>
        </p:nvSpPr>
        <p:spPr bwMode="auto">
          <a:xfrm>
            <a:off x="0" y="4267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2" name="Text Box 238"/>
          <p:cNvSpPr txBox="1">
            <a:spLocks noChangeArrowheads="1"/>
          </p:cNvSpPr>
          <p:nvPr/>
        </p:nvSpPr>
        <p:spPr bwMode="auto">
          <a:xfrm>
            <a:off x="1060450" y="1506538"/>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50000"/>
              </a:spcBef>
              <a:buClrTx/>
              <a:buSzTx/>
              <a:buFontTx/>
              <a:buNone/>
            </a:pPr>
            <a:r>
              <a:rPr lang="en-US" altLang="en-US" sz="1800">
                <a:solidFill>
                  <a:srgbClr val="000000"/>
                </a:solidFill>
                <a:latin typeface="Arial" charset="0"/>
              </a:rPr>
              <a:t>Cache</a:t>
            </a:r>
          </a:p>
        </p:txBody>
      </p:sp>
    </p:spTree>
    <p:extLst>
      <p:ext uri="{BB962C8B-B14F-4D97-AF65-F5344CB8AC3E}">
        <p14:creationId xmlns:p14="http://schemas.microsoft.com/office/powerpoint/2010/main" val="3560959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65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764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66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57662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764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765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nodeType="click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765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7642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xit" presetSubtype="0" fill="hold" nodeType="clickEffect">
                                  <p:stCondLst>
                                    <p:cond delay="0"/>
                                  </p:stCondLst>
                                  <p:childTnLst>
                                    <p:animEffect transition="out" filter="dissolv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7644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nodeType="clickEffect">
                                  <p:stCondLst>
                                    <p:cond delay="0"/>
                                  </p:stCondLst>
                                  <p:childTnLst>
                                    <p:set>
                                      <p:cBhvr>
                                        <p:cTn id="75" dur="1" fill="hold">
                                          <p:stCondLst>
                                            <p:cond delay="0"/>
                                          </p:stCondLst>
                                        </p:cTn>
                                        <p:tgtEl>
                                          <p:spTgt spid="2"/>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57661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57662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57653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57653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576587"/>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nodeType="clickEffect">
                                  <p:stCondLst>
                                    <p:cond delay="0"/>
                                  </p:stCondLst>
                                  <p:childTnLst>
                                    <p:set>
                                      <p:cBhvr>
                                        <p:cTn id="95" dur="1" fill="hold">
                                          <p:stCondLst>
                                            <p:cond delay="0"/>
                                          </p:stCondLst>
                                        </p:cTn>
                                        <p:tgtEl>
                                          <p:spTgt spid="10"/>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2576593"/>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11"/>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0"/>
                                          </p:stCondLst>
                                        </p:cTn>
                                        <p:tgtEl>
                                          <p:spTgt spid="2576595"/>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xit" presetSubtype="0" fill="hold" nodeType="clickEffect">
                                  <p:stCondLst>
                                    <p:cond delay="0"/>
                                  </p:stCondLst>
                                  <p:childTnLst>
                                    <p:animEffect transition="out" filter="dissolve">
                                      <p:cBhvr>
                                        <p:cTn id="115" dur="500"/>
                                        <p:tgtEl>
                                          <p:spTgt spid="8"/>
                                        </p:tgtEl>
                                      </p:cBhvr>
                                    </p:animEffect>
                                    <p:set>
                                      <p:cBhvr>
                                        <p:cTn id="116" dur="1" fill="hold">
                                          <p:stCondLst>
                                            <p:cond delay="499"/>
                                          </p:stCondLst>
                                        </p:cTn>
                                        <p:tgtEl>
                                          <p:spTgt spid="8"/>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576613"/>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5766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76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6412" grpId="0"/>
      <p:bldP spid="2576422" grpId="0"/>
      <p:bldP spid="2576433" grpId="0"/>
      <p:bldP spid="2576442" grpId="0"/>
      <p:bldP spid="2576522" grpId="0"/>
      <p:bldP spid="2576530" grpId="0"/>
      <p:bldP spid="2576534" grpId="0"/>
      <p:bldP spid="2576535" grpId="0"/>
      <p:bldP spid="2576536" grpId="0"/>
      <p:bldP spid="2576587" grpId="0"/>
      <p:bldP spid="2576613" grpId="0"/>
      <p:bldP spid="2576614" grpId="0" animBg="1"/>
      <p:bldP spid="2576615" grpId="0"/>
      <p:bldP spid="2576618" grpId="0" animBg="1"/>
      <p:bldP spid="2576620" grpId="0" animBg="1"/>
      <p:bldP spid="2576622" grpId="0"/>
      <p:bldP spid="2576622"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Title 1"/>
          <p:cNvSpPr>
            <a:spLocks noGrp="1"/>
          </p:cNvSpPr>
          <p:nvPr>
            <p:ph type="title"/>
          </p:nvPr>
        </p:nvSpPr>
        <p:spPr>
          <a:xfrm>
            <a:off x="457200" y="0"/>
            <a:ext cx="8229600" cy="1143000"/>
          </a:xfrm>
        </p:spPr>
        <p:txBody>
          <a:bodyPr/>
          <a:lstStyle/>
          <a:p>
            <a:r>
              <a:rPr lang="en-US" altLang="en-US" dirty="0">
                <a:ea typeface="ＭＳ Ｐゴシック" charset="-128"/>
              </a:rPr>
              <a:t>MLP-Aware Cache Replacement</a:t>
            </a:r>
          </a:p>
        </p:txBody>
      </p:sp>
      <p:sp>
        <p:nvSpPr>
          <p:cNvPr id="340994" name="Content Placeholder 2"/>
          <p:cNvSpPr>
            <a:spLocks noGrp="1"/>
          </p:cNvSpPr>
          <p:nvPr>
            <p:ph idx="1"/>
          </p:nvPr>
        </p:nvSpPr>
        <p:spPr>
          <a:xfrm>
            <a:off x="228600" y="996950"/>
            <a:ext cx="8610600" cy="5194300"/>
          </a:xfrm>
        </p:spPr>
        <p:txBody>
          <a:bodyPr/>
          <a:lstStyle/>
          <a:p>
            <a:r>
              <a:rPr lang="en-US" altLang="en-US" dirty="0">
                <a:ea typeface="ＭＳ Ｐゴシック" charset="-128"/>
              </a:rPr>
              <a:t>How do we incorporate MLP into replacement decisions?</a:t>
            </a:r>
          </a:p>
          <a:p>
            <a:r>
              <a:rPr lang="en-US" altLang="en-US" dirty="0">
                <a:ea typeface="ＭＳ Ｐゴシック" charset="-128"/>
              </a:rPr>
              <a:t>Qureshi et al., “</a:t>
            </a:r>
            <a:r>
              <a:rPr lang="en-US" altLang="ja-JP" dirty="0">
                <a:solidFill>
                  <a:srgbClr val="0000FF"/>
                </a:solidFill>
                <a:ea typeface="ＭＳ Ｐゴシック" charset="-128"/>
              </a:rPr>
              <a:t>A Case for MLP-Aware Cache Replacement</a:t>
            </a:r>
            <a:r>
              <a:rPr lang="en-US" altLang="ja-JP" dirty="0">
                <a:ea typeface="ＭＳ Ｐゴシック" charset="-128"/>
              </a:rPr>
              <a:t>,</a:t>
            </a:r>
            <a:r>
              <a:rPr lang="en-US" altLang="en-US" dirty="0">
                <a:ea typeface="ＭＳ Ｐゴシック" charset="-128"/>
              </a:rPr>
              <a:t>”</a:t>
            </a:r>
            <a:r>
              <a:rPr lang="en-US" altLang="ja-JP" dirty="0">
                <a:ea typeface="ＭＳ Ｐゴシック" charset="-128"/>
              </a:rPr>
              <a:t> ISCA 2006.</a:t>
            </a:r>
          </a:p>
          <a:p>
            <a:endParaRPr lang="en-US" altLang="en-US" dirty="0">
              <a:ea typeface="ＭＳ Ｐゴシック" charset="-128"/>
            </a:endParaRPr>
          </a:p>
        </p:txBody>
      </p:sp>
      <p:sp>
        <p:nvSpPr>
          <p:cNvPr id="340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charset="2"/>
              <a:buChar char="n"/>
              <a:defRPr sz="2400">
                <a:solidFill>
                  <a:schemeClr val="tx1"/>
                </a:solidFill>
                <a:latin typeface="Tahoma" charset="0"/>
                <a:ea typeface="ＭＳ Ｐゴシック" charset="-128"/>
              </a:defRPr>
            </a:lvl1pPr>
            <a:lvl2pPr marL="742950" indent="-285750">
              <a:spcBef>
                <a:spcPct val="20000"/>
              </a:spcBef>
              <a:buClr>
                <a:schemeClr val="accent2"/>
              </a:buClr>
              <a:buSzPct val="60000"/>
              <a:buFont typeface="Wingdings" charset="2"/>
              <a:buChar char="q"/>
              <a:defRPr sz="2200">
                <a:solidFill>
                  <a:schemeClr val="tx1"/>
                </a:solidFill>
                <a:latin typeface="Tahoma" charset="0"/>
                <a:ea typeface="ＭＳ Ｐゴシック" charset="-128"/>
              </a:defRPr>
            </a:lvl2pPr>
            <a:lvl3pPr marL="1143000" indent="-228600">
              <a:spcBef>
                <a:spcPct val="20000"/>
              </a:spcBef>
              <a:buClr>
                <a:schemeClr val="accent1"/>
              </a:buClr>
              <a:buSzPct val="65000"/>
              <a:buFont typeface="Wingdings" charset="2"/>
              <a:buChar char="n"/>
              <a:defRPr sz="2000">
                <a:solidFill>
                  <a:schemeClr val="tx1"/>
                </a:solidFill>
                <a:latin typeface="Tahoma" charset="0"/>
                <a:ea typeface="ＭＳ Ｐゴシック" charset="-128"/>
              </a:defRPr>
            </a:lvl3pPr>
            <a:lvl4pPr marL="1600200" indent="-228600">
              <a:spcBef>
                <a:spcPct val="20000"/>
              </a:spcBef>
              <a:buClr>
                <a:schemeClr val="accent2"/>
              </a:buClr>
              <a:buSzPct val="70000"/>
              <a:buFont typeface="Wingdings" charset="2"/>
              <a:buChar char="q"/>
              <a:defRPr>
                <a:solidFill>
                  <a:schemeClr val="tx1"/>
                </a:solidFill>
                <a:latin typeface="Tahoma" charset="0"/>
                <a:ea typeface="ＭＳ Ｐゴシック" charset="-128"/>
              </a:defRPr>
            </a:lvl4pPr>
            <a:lvl5pPr marL="2057400" indent="-228600">
              <a:spcBef>
                <a:spcPct val="20000"/>
              </a:spcBef>
              <a:buClr>
                <a:schemeClr val="accent1"/>
              </a:buClr>
              <a:buSzPct val="75000"/>
              <a:buFont typeface="Wingdings" charset="2"/>
              <a:buChar char="§"/>
              <a:defRPr sz="1600">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buSzPct val="75000"/>
              <a:buFont typeface="Wingdings" charset="2"/>
              <a:buChar char="§"/>
              <a:defRPr sz="1600">
                <a:solidFill>
                  <a:schemeClr val="tx1"/>
                </a:solidFill>
                <a:latin typeface="Tahoma" charset="0"/>
                <a:ea typeface="ＭＳ Ｐゴシック" charset="-128"/>
              </a:defRPr>
            </a:lvl9pPr>
          </a:lstStyle>
          <a:p>
            <a:pPr eaLnBrk="1" hangingPunct="1">
              <a:spcBef>
                <a:spcPct val="0"/>
              </a:spcBef>
              <a:buClrTx/>
              <a:buSzTx/>
              <a:buFontTx/>
              <a:buNone/>
            </a:pPr>
            <a:fld id="{5C8BC96C-420C-F741-9AD8-2D48B62B7064}" type="slidenum">
              <a:rPr lang="en-US" altLang="en-US" sz="1600">
                <a:solidFill>
                  <a:srgbClr val="000000"/>
                </a:solidFill>
                <a:latin typeface="Garamond" charset="0"/>
              </a:rPr>
              <a:pPr eaLnBrk="1" hangingPunct="1">
                <a:spcBef>
                  <a:spcPct val="0"/>
                </a:spcBef>
                <a:buClrTx/>
                <a:buSzTx/>
                <a:buFontTx/>
                <a:buNone/>
              </a:pPr>
              <a:t>85</a:t>
            </a:fld>
            <a:endParaRPr lang="en-US" altLang="en-US" sz="1600">
              <a:solidFill>
                <a:srgbClr val="000000"/>
              </a:solidFill>
              <a:latin typeface="Garamond" charset="0"/>
            </a:endParaRPr>
          </a:p>
        </p:txBody>
      </p:sp>
    </p:spTree>
    <p:extLst>
      <p:ext uri="{BB962C8B-B14F-4D97-AF65-F5344CB8AC3E}">
        <p14:creationId xmlns:p14="http://schemas.microsoft.com/office/powerpoint/2010/main" val="31044800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95C0-07AC-4A2E-B4E4-E8E43A81F5D6}"/>
              </a:ext>
            </a:extLst>
          </p:cNvPr>
          <p:cNvSpPr>
            <a:spLocks noGrp="1"/>
          </p:cNvSpPr>
          <p:nvPr>
            <p:ph type="title"/>
          </p:nvPr>
        </p:nvSpPr>
        <p:spPr/>
        <p:txBody>
          <a:bodyPr/>
          <a:lstStyle/>
          <a:p>
            <a:r>
              <a:rPr lang="en-US" dirty="0"/>
              <a:t>Paper Review #1: Summary</a:t>
            </a:r>
            <a:endParaRPr lang="en-CA" dirty="0"/>
          </a:p>
        </p:txBody>
      </p:sp>
      <p:sp>
        <p:nvSpPr>
          <p:cNvPr id="4" name="Slide Number Placeholder 3">
            <a:extLst>
              <a:ext uri="{FF2B5EF4-FFF2-40B4-BE49-F238E27FC236}">
                <a16:creationId xmlns:a16="http://schemas.microsoft.com/office/drawing/2014/main" id="{9FAB4691-A278-4A53-B54A-BF48279B7600}"/>
              </a:ext>
            </a:extLst>
          </p:cNvPr>
          <p:cNvSpPr>
            <a:spLocks noGrp="1"/>
          </p:cNvSpPr>
          <p:nvPr>
            <p:ph type="sldNum" sz="quarter" idx="12"/>
          </p:nvPr>
        </p:nvSpPr>
        <p:spPr/>
        <p:txBody>
          <a:bodyPr/>
          <a:lstStyle/>
          <a:p>
            <a:fld id="{323594FA-E141-4234-AE05-360401972BE7}" type="slidenum">
              <a:rPr lang="en-US" altLang="en-US" smtClean="0"/>
              <a:pPr/>
              <a:t>86</a:t>
            </a:fld>
            <a:endParaRPr lang="en-US" altLang="en-US" dirty="0"/>
          </a:p>
        </p:txBody>
      </p:sp>
      <p:sp>
        <p:nvSpPr>
          <p:cNvPr id="5" name="Rectangle 4">
            <a:extLst>
              <a:ext uri="{FF2B5EF4-FFF2-40B4-BE49-F238E27FC236}">
                <a16:creationId xmlns:a16="http://schemas.microsoft.com/office/drawing/2014/main" id="{46FB094F-5BBD-4095-A534-D414138CA295}"/>
              </a:ext>
            </a:extLst>
          </p:cNvPr>
          <p:cNvSpPr/>
          <p:nvPr/>
        </p:nvSpPr>
        <p:spPr>
          <a:xfrm>
            <a:off x="609600" y="1524000"/>
            <a:ext cx="8534400" cy="3416320"/>
          </a:xfrm>
          <a:prstGeom prst="rect">
            <a:avLst/>
          </a:prstGeom>
        </p:spPr>
        <p:txBody>
          <a:bodyPr wrap="square">
            <a:spAutoFit/>
          </a:bodyPr>
          <a:lstStyle/>
          <a:p>
            <a:pPr>
              <a:buFont typeface="Arial" panose="020B0604020202020204" pitchFamily="34" charset="0"/>
              <a:buChar char="•"/>
            </a:pPr>
            <a:r>
              <a:rPr lang="en-US" sz="2400" dirty="0">
                <a:solidFill>
                  <a:srgbClr val="222222"/>
                </a:solidFill>
              </a:rPr>
              <a:t> C</a:t>
            </a:r>
            <a:r>
              <a:rPr lang="en-US" sz="2400" dirty="0"/>
              <a:t>ontents and merits are usually summarized well</a:t>
            </a:r>
          </a:p>
          <a:p>
            <a:pPr>
              <a:buFont typeface="Arial" panose="020B0604020202020204" pitchFamily="34" charset="0"/>
              <a:buChar char="•"/>
            </a:pPr>
            <a:r>
              <a:rPr lang="en-US" sz="2400" dirty="0">
                <a:solidFill>
                  <a:srgbClr val="222222"/>
                </a:solidFill>
              </a:rPr>
              <a:t> Main problems are in weaknesses and future work parts</a:t>
            </a:r>
          </a:p>
          <a:p>
            <a:pPr>
              <a:buFont typeface="Arial" panose="020B0604020202020204" pitchFamily="34" charset="0"/>
              <a:buChar char="•"/>
            </a:pPr>
            <a:r>
              <a:rPr lang="en-US" sz="2400" dirty="0">
                <a:solidFill>
                  <a:srgbClr val="222222"/>
                </a:solidFill>
              </a:rPr>
              <a:t> Focused too much on writing quality vs. technical merits</a:t>
            </a:r>
          </a:p>
          <a:p>
            <a:pPr>
              <a:buFont typeface="Arial" panose="020B0604020202020204" pitchFamily="34" charset="0"/>
              <a:buChar char="•"/>
            </a:pPr>
            <a:r>
              <a:rPr lang="en-US" sz="2400" dirty="0">
                <a:solidFill>
                  <a:srgbClr val="222222"/>
                </a:solidFill>
              </a:rPr>
              <a:t> No future plan – is not a weakness</a:t>
            </a:r>
          </a:p>
          <a:p>
            <a:pPr>
              <a:buFont typeface="Arial" panose="020B0604020202020204" pitchFamily="34" charset="0"/>
              <a:buChar char="•"/>
            </a:pPr>
            <a:r>
              <a:rPr lang="en-US" sz="2400" dirty="0">
                <a:solidFill>
                  <a:srgbClr val="222222"/>
                </a:solidFill>
              </a:rPr>
              <a:t> Focus less on numbers</a:t>
            </a:r>
          </a:p>
          <a:p>
            <a:pPr>
              <a:buFont typeface="Arial" panose="020B0604020202020204" pitchFamily="34" charset="0"/>
              <a:buChar char="•"/>
            </a:pPr>
            <a:endParaRPr lang="en-US" sz="2400" b="0" i="0" dirty="0">
              <a:solidFill>
                <a:srgbClr val="222222"/>
              </a:solidFill>
              <a:effectLst/>
              <a:latin typeface="georgia, serif"/>
            </a:endParaRPr>
          </a:p>
          <a:p>
            <a:pPr>
              <a:buFont typeface="Arial" panose="020B0604020202020204" pitchFamily="34" charset="0"/>
              <a:buChar char="•"/>
            </a:pPr>
            <a:endParaRPr lang="en-US" sz="2400" dirty="0">
              <a:solidFill>
                <a:srgbClr val="222222"/>
              </a:solidFill>
              <a:latin typeface="georgia, serif"/>
            </a:endParaRPr>
          </a:p>
          <a:p>
            <a:pPr>
              <a:buFont typeface="Arial" panose="020B0604020202020204" pitchFamily="34" charset="0"/>
              <a:buChar char="•"/>
            </a:pPr>
            <a:endParaRPr lang="en-US" sz="2400" b="0" i="0" dirty="0">
              <a:solidFill>
                <a:srgbClr val="222222"/>
              </a:solidFill>
              <a:effectLst/>
              <a:latin typeface="georgia, serif"/>
            </a:endParaRPr>
          </a:p>
          <a:p>
            <a:pPr>
              <a:buFont typeface="Arial" panose="020B0604020202020204" pitchFamily="34" charset="0"/>
              <a:buChar char="•"/>
            </a:pPr>
            <a:endParaRPr lang="en-US" sz="2400" b="0" i="0" dirty="0">
              <a:solidFill>
                <a:srgbClr val="222222"/>
              </a:solidFill>
              <a:effectLst/>
            </a:endParaRPr>
          </a:p>
        </p:txBody>
      </p:sp>
    </p:spTree>
    <p:extLst>
      <p:ext uri="{BB962C8B-B14F-4D97-AF65-F5344CB8AC3E}">
        <p14:creationId xmlns:p14="http://schemas.microsoft.com/office/powerpoint/2010/main" val="8687339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95C0-07AC-4A2E-B4E4-E8E43A81F5D6}"/>
              </a:ext>
            </a:extLst>
          </p:cNvPr>
          <p:cNvSpPr>
            <a:spLocks noGrp="1"/>
          </p:cNvSpPr>
          <p:nvPr>
            <p:ph type="title"/>
          </p:nvPr>
        </p:nvSpPr>
        <p:spPr/>
        <p:txBody>
          <a:bodyPr>
            <a:normAutofit fontScale="90000"/>
          </a:bodyPr>
          <a:lstStyle/>
          <a:p>
            <a:r>
              <a:rPr lang="en-US" dirty="0"/>
              <a:t>Paper Review #1: Grades Distribution</a:t>
            </a:r>
            <a:endParaRPr lang="en-CA" dirty="0"/>
          </a:p>
        </p:txBody>
      </p:sp>
      <p:sp>
        <p:nvSpPr>
          <p:cNvPr id="4" name="Slide Number Placeholder 3">
            <a:extLst>
              <a:ext uri="{FF2B5EF4-FFF2-40B4-BE49-F238E27FC236}">
                <a16:creationId xmlns:a16="http://schemas.microsoft.com/office/drawing/2014/main" id="{9FAB4691-A278-4A53-B54A-BF48279B7600}"/>
              </a:ext>
            </a:extLst>
          </p:cNvPr>
          <p:cNvSpPr>
            <a:spLocks noGrp="1"/>
          </p:cNvSpPr>
          <p:nvPr>
            <p:ph type="sldNum" sz="quarter" idx="12"/>
          </p:nvPr>
        </p:nvSpPr>
        <p:spPr/>
        <p:txBody>
          <a:bodyPr/>
          <a:lstStyle/>
          <a:p>
            <a:fld id="{323594FA-E141-4234-AE05-360401972BE7}" type="slidenum">
              <a:rPr lang="en-US" altLang="en-US" smtClean="0"/>
              <a:pPr/>
              <a:t>87</a:t>
            </a:fld>
            <a:endParaRPr lang="en-US" altLang="en-US" dirty="0"/>
          </a:p>
        </p:txBody>
      </p:sp>
      <p:graphicFrame>
        <p:nvGraphicFramePr>
          <p:cNvPr id="5" name="Chart 4">
            <a:extLst>
              <a:ext uri="{FF2B5EF4-FFF2-40B4-BE49-F238E27FC236}">
                <a16:creationId xmlns:a16="http://schemas.microsoft.com/office/drawing/2014/main" id="{7D38EDCA-9CD9-466D-A258-48FCA732715A}"/>
              </a:ext>
            </a:extLst>
          </p:cNvPr>
          <p:cNvGraphicFramePr>
            <a:graphicFrameLocks/>
          </p:cNvGraphicFramePr>
          <p:nvPr>
            <p:extLst>
              <p:ext uri="{D42A27DB-BD31-4B8C-83A1-F6EECF244321}">
                <p14:modId xmlns:p14="http://schemas.microsoft.com/office/powerpoint/2010/main" val="1990424819"/>
              </p:ext>
            </p:extLst>
          </p:nvPr>
        </p:nvGraphicFramePr>
        <p:xfrm>
          <a:off x="1524000" y="1417638"/>
          <a:ext cx="6172200" cy="3916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71577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E2B3D70-6D3F-497F-9F71-587931902D07}"/>
              </a:ext>
            </a:extLst>
          </p:cNvPr>
          <p:cNvSpPr>
            <a:spLocks noGrp="1"/>
          </p:cNvSpPr>
          <p:nvPr>
            <p:ph type="title"/>
          </p:nvPr>
        </p:nvSpPr>
        <p:spPr/>
        <p:txBody>
          <a:bodyPr/>
          <a:lstStyle/>
          <a:p>
            <a:r>
              <a:rPr lang="en-US" altLang="en-US" dirty="0">
                <a:ea typeface="ＭＳ Ｐゴシック" panose="020B0600070205080204" pitchFamily="34" charset="-128"/>
              </a:rPr>
              <a:t>Review #3: Cache Compression</a:t>
            </a:r>
          </a:p>
        </p:txBody>
      </p:sp>
      <p:sp>
        <p:nvSpPr>
          <p:cNvPr id="28675" name="Content Placeholder 2">
            <a:extLst>
              <a:ext uri="{FF2B5EF4-FFF2-40B4-BE49-F238E27FC236}">
                <a16:creationId xmlns:a16="http://schemas.microsoft.com/office/drawing/2014/main" id="{8EAF8940-EAA8-4A74-A07B-1BBBE1FFB3F6}"/>
              </a:ext>
            </a:extLst>
          </p:cNvPr>
          <p:cNvSpPr>
            <a:spLocks noGrp="1"/>
          </p:cNvSpPr>
          <p:nvPr>
            <p:ph idx="1"/>
          </p:nvPr>
        </p:nvSpPr>
        <p:spPr>
          <a:xfrm>
            <a:off x="228600" y="1371600"/>
            <a:ext cx="8534400" cy="4724400"/>
          </a:xfrm>
        </p:spPr>
        <p:txBody>
          <a:bodyPr>
            <a:noAutofit/>
          </a:bodyPr>
          <a:lstStyle/>
          <a:p>
            <a:pPr marL="0" indent="0">
              <a:buNone/>
            </a:pPr>
            <a:endParaRPr lang="en-US" altLang="en-US" sz="2800" dirty="0">
              <a:ea typeface="ＭＳ Ｐゴシック" panose="020B0600070205080204" pitchFamily="34" charset="-128"/>
            </a:endParaRPr>
          </a:p>
          <a:p>
            <a:r>
              <a:rPr lang="en-US" altLang="en-US" sz="2800" dirty="0">
                <a:ea typeface="ＭＳ Ｐゴシック" panose="020B0600070205080204" pitchFamily="34" charset="-128"/>
              </a:rPr>
              <a:t>Pekhimenko et al., “</a:t>
            </a:r>
            <a:r>
              <a:rPr lang="en-CA" sz="2800" b="1" dirty="0">
                <a:solidFill>
                  <a:srgbClr val="0000FF"/>
                </a:solidFill>
              </a:rPr>
              <a:t>Base-Delta-Immediate Compression: Practical Data Compression for On-Chip Caches</a:t>
            </a:r>
            <a:r>
              <a:rPr lang="en-US" altLang="ja-JP" sz="2800" dirty="0"/>
              <a:t>,</a:t>
            </a:r>
            <a:r>
              <a:rPr lang="en-US" altLang="en-US" sz="2800" dirty="0">
                <a:ea typeface="ＭＳ Ｐゴシック" panose="020B0600070205080204" pitchFamily="34" charset="-128"/>
              </a:rPr>
              <a:t>”</a:t>
            </a:r>
            <a:r>
              <a:rPr lang="en-US" altLang="ja-JP" sz="2800" dirty="0"/>
              <a:t> PACT 2012</a:t>
            </a:r>
          </a:p>
          <a:p>
            <a:pPr marL="0" indent="0">
              <a:buNone/>
            </a:pPr>
            <a:endParaRPr lang="en-US" altLang="en-US" sz="2800" dirty="0">
              <a:solidFill>
                <a:srgbClr val="FF0000"/>
              </a:solidFill>
              <a:ea typeface="ＭＳ Ｐゴシック" panose="020B0600070205080204" pitchFamily="34" charset="-128"/>
            </a:endParaRPr>
          </a:p>
        </p:txBody>
      </p:sp>
      <p:sp>
        <p:nvSpPr>
          <p:cNvPr id="28676" name="Slide Number Placeholder 3">
            <a:extLst>
              <a:ext uri="{FF2B5EF4-FFF2-40B4-BE49-F238E27FC236}">
                <a16:creationId xmlns:a16="http://schemas.microsoft.com/office/drawing/2014/main" id="{B40EB18B-B5F4-457F-971C-628501796C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0010D1-7023-4C27-B275-3E242306EE03}" type="slidenum">
              <a:rPr lang="en-US" altLang="en-US">
                <a:solidFill>
                  <a:srgbClr val="000000"/>
                </a:solidFill>
                <a:latin typeface="Garamond" panose="02020404030301010803" pitchFamily="18" charset="0"/>
              </a:rPr>
              <a:pPr eaLnBrk="1" hangingPunct="1"/>
              <a:t>88</a:t>
            </a:fld>
            <a:endParaRPr lang="en-US" altLang="en-US">
              <a:solidFill>
                <a:srgbClr val="000000"/>
              </a:solidFill>
              <a:latin typeface="Garamond" panose="02020404030301010803" pitchFamily="18" charset="0"/>
            </a:endParaRPr>
          </a:p>
        </p:txBody>
      </p:sp>
    </p:spTree>
    <p:extLst>
      <p:ext uri="{BB962C8B-B14F-4D97-AF65-F5344CB8AC3E}">
        <p14:creationId xmlns:p14="http://schemas.microsoft.com/office/powerpoint/2010/main" val="18823408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Memory Hierarchy &amp; Caches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dirty="0">
                <a:solidFill>
                  <a:schemeClr val="tx1"/>
                </a:solidFill>
              </a:rPr>
              <a:t>Fall 2020</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646331"/>
          </a:xfrm>
          <a:prstGeom prst="rect">
            <a:avLst/>
          </a:prstGeom>
        </p:spPr>
        <p:txBody>
          <a:bodyPr wrap="square">
            <a:spAutoFit/>
          </a:bodyPr>
          <a:lstStyle/>
          <a:p>
            <a:pPr algn="ctr"/>
            <a:r>
              <a:rPr lang="en-US" b="1" i="1" dirty="0">
                <a:solidFill>
                  <a:schemeClr val="tx2"/>
                </a:solidFill>
              </a:rPr>
              <a:t>The content of this lecture is adapted from the lectures of </a:t>
            </a:r>
          </a:p>
          <a:p>
            <a:pPr algn="ct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CMU and ETH</a:t>
            </a:r>
            <a:endParaRPr lang="en-US" dirty="0"/>
          </a:p>
        </p:txBody>
      </p:sp>
    </p:spTree>
    <p:extLst>
      <p:ext uri="{BB962C8B-B14F-4D97-AF65-F5344CB8AC3E}">
        <p14:creationId xmlns:p14="http://schemas.microsoft.com/office/powerpoint/2010/main" val="3645163641"/>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a:extLst>
              <a:ext uri="{FF2B5EF4-FFF2-40B4-BE49-F238E27FC236}">
                <a16:creationId xmlns:a16="http://schemas.microsoft.com/office/drawing/2014/main" id="{A3E31A6B-8FEE-4C9C-8F10-98CC93E38C61}"/>
              </a:ext>
            </a:extLst>
          </p:cNvPr>
          <p:cNvSpPr>
            <a:spLocks noGrp="1"/>
          </p:cNvSpPr>
          <p:nvPr>
            <p:ph type="title"/>
          </p:nvPr>
        </p:nvSpPr>
        <p:spPr>
          <a:xfrm>
            <a:off x="533400" y="-28575"/>
            <a:ext cx="8229600" cy="1143000"/>
          </a:xfrm>
        </p:spPr>
        <p:txBody>
          <a:bodyPr/>
          <a:lstStyle/>
          <a:p>
            <a:r>
              <a:rPr lang="en-US" altLang="en-US" dirty="0">
                <a:ea typeface="ＭＳ Ｐゴシック" panose="020B0600070205080204" pitchFamily="34" charset="-128"/>
              </a:rPr>
              <a:t>Memory in a Modern System</a:t>
            </a:r>
          </a:p>
        </p:txBody>
      </p:sp>
      <p:sp>
        <p:nvSpPr>
          <p:cNvPr id="169986" name="Content Placeholder 2">
            <a:extLst>
              <a:ext uri="{FF2B5EF4-FFF2-40B4-BE49-F238E27FC236}">
                <a16:creationId xmlns:a16="http://schemas.microsoft.com/office/drawing/2014/main" id="{079F7880-9391-4440-92AB-5BBAD1DBB1C8}"/>
              </a:ext>
            </a:extLst>
          </p:cNvPr>
          <p:cNvSpPr>
            <a:spLocks noGrp="1"/>
          </p:cNvSpPr>
          <p:nvPr>
            <p:ph idx="1"/>
          </p:nvPr>
        </p:nvSpPr>
        <p:spPr>
          <a:xfrm>
            <a:off x="228600" y="996950"/>
            <a:ext cx="8610600" cy="5194300"/>
          </a:xfrm>
        </p:spPr>
        <p:txBody>
          <a:bodyPr/>
          <a:lstStyle/>
          <a:p>
            <a:endParaRPr lang="en-US" altLang="en-US">
              <a:ea typeface="ＭＳ Ｐゴシック" panose="020B0600070205080204" pitchFamily="34" charset="-128"/>
            </a:endParaRPr>
          </a:p>
        </p:txBody>
      </p:sp>
      <p:sp>
        <p:nvSpPr>
          <p:cNvPr id="169987" name="Slide Number Placeholder 3">
            <a:extLst>
              <a:ext uri="{FF2B5EF4-FFF2-40B4-BE49-F238E27FC236}">
                <a16:creationId xmlns:a16="http://schemas.microsoft.com/office/drawing/2014/main" id="{EA7FC6E2-6F7E-43B4-AAD0-7BBB829151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fld id="{86CC971B-EC70-4DCA-A1A3-43C97CFB1AD7}" type="slidenum">
              <a:rPr lang="en-US" altLang="en-US" sz="1600">
                <a:solidFill>
                  <a:srgbClr val="000000"/>
                </a:solidFill>
                <a:latin typeface="Garamond" panose="02020404030301010803" pitchFamily="18" charset="0"/>
              </a:rPr>
              <a:pPr eaLnBrk="1" hangingPunct="1">
                <a:spcBef>
                  <a:spcPct val="0"/>
                </a:spcBef>
                <a:buClrTx/>
                <a:buSzTx/>
                <a:buFontTx/>
                <a:buNone/>
              </a:pPr>
              <a:t>9</a:t>
            </a:fld>
            <a:endParaRPr lang="en-US" altLang="en-US" sz="1600">
              <a:solidFill>
                <a:srgbClr val="000000"/>
              </a:solidFill>
              <a:latin typeface="Garamond" panose="02020404030301010803" pitchFamily="18" charset="0"/>
            </a:endParaRPr>
          </a:p>
        </p:txBody>
      </p:sp>
      <p:pic>
        <p:nvPicPr>
          <p:cNvPr id="169988" name="Content Placeholder 6" descr="barcelona-die-photo-color.jpg">
            <a:extLst>
              <a:ext uri="{FF2B5EF4-FFF2-40B4-BE49-F238E27FC236}">
                <a16:creationId xmlns:a16="http://schemas.microsoft.com/office/drawing/2014/main" id="{FAE0BE63-4FCD-4B4B-8841-1FADC7BCD4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108075"/>
            <a:ext cx="48768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9" name="Rounded Rectangle 33">
            <a:extLst>
              <a:ext uri="{FF2B5EF4-FFF2-40B4-BE49-F238E27FC236}">
                <a16:creationId xmlns:a16="http://schemas.microsoft.com/office/drawing/2014/main" id="{467BBFDE-871E-448F-88DC-AE39F691D89A}"/>
              </a:ext>
            </a:extLst>
          </p:cNvPr>
          <p:cNvSpPr>
            <a:spLocks noChangeArrowheads="1"/>
          </p:cNvSpPr>
          <p:nvPr/>
        </p:nvSpPr>
        <p:spPr bwMode="auto">
          <a:xfrm rot="5400000">
            <a:off x="4213225" y="1844676"/>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0" name="TextBox 34">
            <a:extLst>
              <a:ext uri="{FF2B5EF4-FFF2-40B4-BE49-F238E27FC236}">
                <a16:creationId xmlns:a16="http://schemas.microsoft.com/office/drawing/2014/main" id="{E15D6B8C-5187-4E6F-A48A-BD879352511E}"/>
              </a:ext>
            </a:extLst>
          </p:cNvPr>
          <p:cNvSpPr txBox="1">
            <a:spLocks noChangeArrowheads="1"/>
          </p:cNvSpPr>
          <p:nvPr/>
        </p:nvSpPr>
        <p:spPr bwMode="auto">
          <a:xfrm>
            <a:off x="4400550" y="2262188"/>
            <a:ext cx="1233488" cy="430212"/>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200" b="1">
                <a:solidFill>
                  <a:srgbClr val="FFFFFF"/>
                </a:solidFill>
                <a:latin typeface="Arial" panose="020B0604020202020204" pitchFamily="34" charset="0"/>
              </a:rPr>
              <a:t>CORE 1</a:t>
            </a:r>
          </a:p>
        </p:txBody>
      </p:sp>
      <p:sp>
        <p:nvSpPr>
          <p:cNvPr id="169991" name="Rectangle 35">
            <a:extLst>
              <a:ext uri="{FF2B5EF4-FFF2-40B4-BE49-F238E27FC236}">
                <a16:creationId xmlns:a16="http://schemas.microsoft.com/office/drawing/2014/main" id="{DA1C7041-8B96-433D-A698-394CE9744BCF}"/>
              </a:ext>
            </a:extLst>
          </p:cNvPr>
          <p:cNvSpPr>
            <a:spLocks noChangeArrowheads="1"/>
          </p:cNvSpPr>
          <p:nvPr/>
        </p:nvSpPr>
        <p:spPr bwMode="auto">
          <a:xfrm rot="5400000">
            <a:off x="2880519" y="2235994"/>
            <a:ext cx="1603375"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2" name="TextBox 36">
            <a:extLst>
              <a:ext uri="{FF2B5EF4-FFF2-40B4-BE49-F238E27FC236}">
                <a16:creationId xmlns:a16="http://schemas.microsoft.com/office/drawing/2014/main" id="{8DB38AAB-4533-4029-BC76-142E7CC5DF87}"/>
              </a:ext>
            </a:extLst>
          </p:cNvPr>
          <p:cNvSpPr txBox="1">
            <a:spLocks noChangeArrowheads="1"/>
          </p:cNvSpPr>
          <p:nvPr/>
        </p:nvSpPr>
        <p:spPr bwMode="auto">
          <a:xfrm rot="5400000">
            <a:off x="2920206" y="2275682"/>
            <a:ext cx="1531937"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1">
                <a:solidFill>
                  <a:srgbClr val="FFFFFF"/>
                </a:solidFill>
                <a:latin typeface="Arial" panose="020B0604020202020204" pitchFamily="34" charset="0"/>
              </a:rPr>
              <a:t>L2 CACHE 0</a:t>
            </a:r>
          </a:p>
        </p:txBody>
      </p:sp>
      <p:sp>
        <p:nvSpPr>
          <p:cNvPr id="169993" name="Rectangle 37">
            <a:extLst>
              <a:ext uri="{FF2B5EF4-FFF2-40B4-BE49-F238E27FC236}">
                <a16:creationId xmlns:a16="http://schemas.microsoft.com/office/drawing/2014/main" id="{D9BCE531-9C13-4D62-8AF3-2D7B48859CED}"/>
              </a:ext>
            </a:extLst>
          </p:cNvPr>
          <p:cNvSpPr>
            <a:spLocks noChangeArrowheads="1"/>
          </p:cNvSpPr>
          <p:nvPr/>
        </p:nvSpPr>
        <p:spPr bwMode="auto">
          <a:xfrm rot="5400000">
            <a:off x="-568325" y="3127375"/>
            <a:ext cx="4756150" cy="7175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4" name="TextBox 38">
            <a:extLst>
              <a:ext uri="{FF2B5EF4-FFF2-40B4-BE49-F238E27FC236}">
                <a16:creationId xmlns:a16="http://schemas.microsoft.com/office/drawing/2014/main" id="{6853EBCC-55C8-418A-8C1B-CC55EFE0D552}"/>
              </a:ext>
            </a:extLst>
          </p:cNvPr>
          <p:cNvSpPr txBox="1">
            <a:spLocks noChangeArrowheads="1"/>
          </p:cNvSpPr>
          <p:nvPr/>
        </p:nvSpPr>
        <p:spPr bwMode="auto">
          <a:xfrm rot="5400000">
            <a:off x="246063" y="3244850"/>
            <a:ext cx="3113087" cy="461963"/>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b="1">
                <a:solidFill>
                  <a:srgbClr val="FFFFFF"/>
                </a:solidFill>
                <a:latin typeface="Arial" panose="020B0604020202020204" pitchFamily="34" charset="0"/>
              </a:rPr>
              <a:t>SHARED L3 CACHE</a:t>
            </a:r>
          </a:p>
        </p:txBody>
      </p:sp>
      <p:sp>
        <p:nvSpPr>
          <p:cNvPr id="169995" name="Rectangle 39">
            <a:extLst>
              <a:ext uri="{FF2B5EF4-FFF2-40B4-BE49-F238E27FC236}">
                <a16:creationId xmlns:a16="http://schemas.microsoft.com/office/drawing/2014/main" id="{6DF18FC9-C6FB-4817-B627-4D4EE6EE7C97}"/>
              </a:ext>
            </a:extLst>
          </p:cNvPr>
          <p:cNvSpPr>
            <a:spLocks noChangeArrowheads="1"/>
          </p:cNvSpPr>
          <p:nvPr/>
        </p:nvSpPr>
        <p:spPr bwMode="auto">
          <a:xfrm rot="5400000">
            <a:off x="3513138" y="3259137"/>
            <a:ext cx="4756150" cy="454025"/>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6" name="TextBox 40">
            <a:extLst>
              <a:ext uri="{FF2B5EF4-FFF2-40B4-BE49-F238E27FC236}">
                <a16:creationId xmlns:a16="http://schemas.microsoft.com/office/drawing/2014/main" id="{25AF1937-0A67-4C81-B552-0798E91218B2}"/>
              </a:ext>
            </a:extLst>
          </p:cNvPr>
          <p:cNvSpPr txBox="1">
            <a:spLocks noChangeArrowheads="1"/>
          </p:cNvSpPr>
          <p:nvPr/>
        </p:nvSpPr>
        <p:spPr bwMode="auto">
          <a:xfrm rot="5400000">
            <a:off x="4415632" y="3247231"/>
            <a:ext cx="2940050" cy="461963"/>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b="1">
                <a:solidFill>
                  <a:srgbClr val="FFFFFF"/>
                </a:solidFill>
                <a:latin typeface="Arial" panose="020B0604020202020204" pitchFamily="34" charset="0"/>
              </a:rPr>
              <a:t>DRAM INTERFACE</a:t>
            </a:r>
          </a:p>
        </p:txBody>
      </p:sp>
      <p:pic>
        <p:nvPicPr>
          <p:cNvPr id="169997" name="Picture 37" descr="samsung-dimm-better.jpg">
            <a:extLst>
              <a:ext uri="{FF2B5EF4-FFF2-40B4-BE49-F238E27FC236}">
                <a16:creationId xmlns:a16="http://schemas.microsoft.com/office/drawing/2014/main" id="{13140E01-F6BB-4CD0-8D27-83B2B13502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0975" y="919163"/>
            <a:ext cx="1312863"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98" name="Rounded Rectangle 42">
            <a:extLst>
              <a:ext uri="{FF2B5EF4-FFF2-40B4-BE49-F238E27FC236}">
                <a16:creationId xmlns:a16="http://schemas.microsoft.com/office/drawing/2014/main" id="{CAAC2B76-662B-42F0-A3C7-5D9ABAA6536B}"/>
              </a:ext>
            </a:extLst>
          </p:cNvPr>
          <p:cNvSpPr>
            <a:spLocks noChangeArrowheads="1"/>
          </p:cNvSpPr>
          <p:nvPr/>
        </p:nvSpPr>
        <p:spPr bwMode="auto">
          <a:xfrm rot="5400000">
            <a:off x="2004219" y="1835944"/>
            <a:ext cx="1601788"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69999" name="TextBox 43">
            <a:extLst>
              <a:ext uri="{FF2B5EF4-FFF2-40B4-BE49-F238E27FC236}">
                <a16:creationId xmlns:a16="http://schemas.microsoft.com/office/drawing/2014/main" id="{97F4B195-7BF8-4CDF-B016-C97C079625B7}"/>
              </a:ext>
            </a:extLst>
          </p:cNvPr>
          <p:cNvSpPr txBox="1">
            <a:spLocks noChangeArrowheads="1"/>
          </p:cNvSpPr>
          <p:nvPr/>
        </p:nvSpPr>
        <p:spPr bwMode="auto">
          <a:xfrm>
            <a:off x="2190750" y="2254250"/>
            <a:ext cx="1235075" cy="430213"/>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200" b="1">
                <a:solidFill>
                  <a:srgbClr val="FFFFFF"/>
                </a:solidFill>
                <a:latin typeface="Arial" panose="020B0604020202020204" pitchFamily="34" charset="0"/>
              </a:rPr>
              <a:t>CORE 0</a:t>
            </a:r>
          </a:p>
        </p:txBody>
      </p:sp>
      <p:sp>
        <p:nvSpPr>
          <p:cNvPr id="170000" name="Rounded Rectangle 44">
            <a:extLst>
              <a:ext uri="{FF2B5EF4-FFF2-40B4-BE49-F238E27FC236}">
                <a16:creationId xmlns:a16="http://schemas.microsoft.com/office/drawing/2014/main" id="{E971043F-0248-405A-865A-6CDDC93BA5B3}"/>
              </a:ext>
            </a:extLst>
          </p:cNvPr>
          <p:cNvSpPr>
            <a:spLocks noChangeArrowheads="1"/>
          </p:cNvSpPr>
          <p:nvPr/>
        </p:nvSpPr>
        <p:spPr bwMode="auto">
          <a:xfrm rot="5400000">
            <a:off x="2014537" y="4022726"/>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1" name="TextBox 45">
            <a:extLst>
              <a:ext uri="{FF2B5EF4-FFF2-40B4-BE49-F238E27FC236}">
                <a16:creationId xmlns:a16="http://schemas.microsoft.com/office/drawing/2014/main" id="{66E06E8C-4F2F-4D76-AB59-DDDBE46320BD}"/>
              </a:ext>
            </a:extLst>
          </p:cNvPr>
          <p:cNvSpPr txBox="1">
            <a:spLocks noChangeArrowheads="1"/>
          </p:cNvSpPr>
          <p:nvPr/>
        </p:nvSpPr>
        <p:spPr bwMode="auto">
          <a:xfrm>
            <a:off x="2201863" y="4440238"/>
            <a:ext cx="1235075" cy="430212"/>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200" b="1">
                <a:solidFill>
                  <a:srgbClr val="FFFFFF"/>
                </a:solidFill>
                <a:latin typeface="Arial" panose="020B0604020202020204" pitchFamily="34" charset="0"/>
              </a:rPr>
              <a:t>CORE 2</a:t>
            </a:r>
          </a:p>
        </p:txBody>
      </p:sp>
      <p:sp>
        <p:nvSpPr>
          <p:cNvPr id="170002" name="Rounded Rectangle 46">
            <a:extLst>
              <a:ext uri="{FF2B5EF4-FFF2-40B4-BE49-F238E27FC236}">
                <a16:creationId xmlns:a16="http://schemas.microsoft.com/office/drawing/2014/main" id="{E6D85169-42FE-41D1-A3FC-4A2696978D0B}"/>
              </a:ext>
            </a:extLst>
          </p:cNvPr>
          <p:cNvSpPr>
            <a:spLocks noChangeArrowheads="1"/>
          </p:cNvSpPr>
          <p:nvPr/>
        </p:nvSpPr>
        <p:spPr bwMode="auto">
          <a:xfrm rot="5400000">
            <a:off x="4202112" y="4017963"/>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3" name="TextBox 47">
            <a:extLst>
              <a:ext uri="{FF2B5EF4-FFF2-40B4-BE49-F238E27FC236}">
                <a16:creationId xmlns:a16="http://schemas.microsoft.com/office/drawing/2014/main" id="{199C9486-4FB1-45D8-B14C-E20793880716}"/>
              </a:ext>
            </a:extLst>
          </p:cNvPr>
          <p:cNvSpPr txBox="1">
            <a:spLocks noChangeArrowheads="1"/>
          </p:cNvSpPr>
          <p:nvPr/>
        </p:nvSpPr>
        <p:spPr bwMode="auto">
          <a:xfrm>
            <a:off x="4389438" y="4435475"/>
            <a:ext cx="1235075" cy="430213"/>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200" b="1">
                <a:solidFill>
                  <a:srgbClr val="FFFFFF"/>
                </a:solidFill>
                <a:latin typeface="Arial" panose="020B0604020202020204" pitchFamily="34" charset="0"/>
              </a:rPr>
              <a:t>CORE 3</a:t>
            </a:r>
          </a:p>
        </p:txBody>
      </p:sp>
      <p:sp>
        <p:nvSpPr>
          <p:cNvPr id="170004" name="Rectangle 48">
            <a:extLst>
              <a:ext uri="{FF2B5EF4-FFF2-40B4-BE49-F238E27FC236}">
                <a16:creationId xmlns:a16="http://schemas.microsoft.com/office/drawing/2014/main" id="{9D22C26A-5F20-4FC1-AA82-E50A774413AD}"/>
              </a:ext>
            </a:extLst>
          </p:cNvPr>
          <p:cNvSpPr>
            <a:spLocks noChangeArrowheads="1"/>
          </p:cNvSpPr>
          <p:nvPr/>
        </p:nvSpPr>
        <p:spPr bwMode="auto">
          <a:xfrm rot="5400000">
            <a:off x="3364707" y="2235994"/>
            <a:ext cx="1601787" cy="428625"/>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5" name="TextBox 49">
            <a:extLst>
              <a:ext uri="{FF2B5EF4-FFF2-40B4-BE49-F238E27FC236}">
                <a16:creationId xmlns:a16="http://schemas.microsoft.com/office/drawing/2014/main" id="{54DC5A3E-3412-4F8C-BE2C-04083DF9F9F3}"/>
              </a:ext>
            </a:extLst>
          </p:cNvPr>
          <p:cNvSpPr txBox="1">
            <a:spLocks noChangeArrowheads="1"/>
          </p:cNvSpPr>
          <p:nvPr/>
        </p:nvSpPr>
        <p:spPr bwMode="auto">
          <a:xfrm rot="5400000">
            <a:off x="3404394" y="2266156"/>
            <a:ext cx="1530350" cy="369888"/>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1">
                <a:solidFill>
                  <a:srgbClr val="FFFFFF"/>
                </a:solidFill>
                <a:latin typeface="Arial" panose="020B0604020202020204" pitchFamily="34" charset="0"/>
              </a:rPr>
              <a:t>L2 CACHE 1</a:t>
            </a:r>
          </a:p>
        </p:txBody>
      </p:sp>
      <p:sp>
        <p:nvSpPr>
          <p:cNvPr id="170006" name="Rectangle 50">
            <a:extLst>
              <a:ext uri="{FF2B5EF4-FFF2-40B4-BE49-F238E27FC236}">
                <a16:creationId xmlns:a16="http://schemas.microsoft.com/office/drawing/2014/main" id="{3E5B6C14-FCDA-4D56-9CC1-FF48701862E5}"/>
              </a:ext>
            </a:extLst>
          </p:cNvPr>
          <p:cNvSpPr>
            <a:spLocks noChangeArrowheads="1"/>
          </p:cNvSpPr>
          <p:nvPr/>
        </p:nvSpPr>
        <p:spPr bwMode="auto">
          <a:xfrm rot="5400000">
            <a:off x="2881313" y="4408488"/>
            <a:ext cx="1601787"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7" name="TextBox 51">
            <a:extLst>
              <a:ext uri="{FF2B5EF4-FFF2-40B4-BE49-F238E27FC236}">
                <a16:creationId xmlns:a16="http://schemas.microsoft.com/office/drawing/2014/main" id="{4CA03A7A-A3CD-4A55-9A03-A505614E4DDC}"/>
              </a:ext>
            </a:extLst>
          </p:cNvPr>
          <p:cNvSpPr txBox="1">
            <a:spLocks noChangeArrowheads="1"/>
          </p:cNvSpPr>
          <p:nvPr/>
        </p:nvSpPr>
        <p:spPr bwMode="auto">
          <a:xfrm rot="5400000">
            <a:off x="2921000" y="4438650"/>
            <a:ext cx="1530350"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1">
                <a:solidFill>
                  <a:srgbClr val="FFFFFF"/>
                </a:solidFill>
                <a:latin typeface="Arial" panose="020B0604020202020204" pitchFamily="34" charset="0"/>
              </a:rPr>
              <a:t>L2 CACHE 2</a:t>
            </a:r>
          </a:p>
        </p:txBody>
      </p:sp>
      <p:sp>
        <p:nvSpPr>
          <p:cNvPr id="170008" name="Rectangle 52">
            <a:extLst>
              <a:ext uri="{FF2B5EF4-FFF2-40B4-BE49-F238E27FC236}">
                <a16:creationId xmlns:a16="http://schemas.microsoft.com/office/drawing/2014/main" id="{27CB3A4D-AC56-4519-94B0-4D706B7659C8}"/>
              </a:ext>
            </a:extLst>
          </p:cNvPr>
          <p:cNvSpPr>
            <a:spLocks noChangeArrowheads="1"/>
          </p:cNvSpPr>
          <p:nvPr/>
        </p:nvSpPr>
        <p:spPr bwMode="auto">
          <a:xfrm rot="5400000">
            <a:off x="3354388" y="4408488"/>
            <a:ext cx="1601787"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09" name="TextBox 53">
            <a:extLst>
              <a:ext uri="{FF2B5EF4-FFF2-40B4-BE49-F238E27FC236}">
                <a16:creationId xmlns:a16="http://schemas.microsoft.com/office/drawing/2014/main" id="{56861D19-53F0-4C12-9D5B-90EAEE7B7493}"/>
              </a:ext>
            </a:extLst>
          </p:cNvPr>
          <p:cNvSpPr txBox="1">
            <a:spLocks noChangeArrowheads="1"/>
          </p:cNvSpPr>
          <p:nvPr/>
        </p:nvSpPr>
        <p:spPr bwMode="auto">
          <a:xfrm rot="5400000">
            <a:off x="3394075" y="4438650"/>
            <a:ext cx="1530350"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1">
                <a:solidFill>
                  <a:srgbClr val="FFFFFF"/>
                </a:solidFill>
                <a:latin typeface="Arial" panose="020B0604020202020204" pitchFamily="34" charset="0"/>
              </a:rPr>
              <a:t>L2 CACHE 3</a:t>
            </a:r>
          </a:p>
        </p:txBody>
      </p:sp>
      <p:sp>
        <p:nvSpPr>
          <p:cNvPr id="170010" name="Rectangle 54">
            <a:extLst>
              <a:ext uri="{FF2B5EF4-FFF2-40B4-BE49-F238E27FC236}">
                <a16:creationId xmlns:a16="http://schemas.microsoft.com/office/drawing/2014/main" id="{C930D62F-7056-4620-A22A-A7B0B4124EB7}"/>
              </a:ext>
            </a:extLst>
          </p:cNvPr>
          <p:cNvSpPr>
            <a:spLocks noChangeArrowheads="1"/>
          </p:cNvSpPr>
          <p:nvPr/>
        </p:nvSpPr>
        <p:spPr bwMode="auto">
          <a:xfrm rot="5400000">
            <a:off x="4795837" y="2903538"/>
            <a:ext cx="354013" cy="1258888"/>
          </a:xfrm>
          <a:prstGeom prst="rect">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cxnSp>
        <p:nvCxnSpPr>
          <p:cNvPr id="170011" name="Straight Arrow Connector 48">
            <a:extLst>
              <a:ext uri="{FF2B5EF4-FFF2-40B4-BE49-F238E27FC236}">
                <a16:creationId xmlns:a16="http://schemas.microsoft.com/office/drawing/2014/main" id="{EF43348F-ABE2-4B6C-A303-5F4BEEE3CBDF}"/>
              </a:ext>
            </a:extLst>
          </p:cNvPr>
          <p:cNvCxnSpPr>
            <a:cxnSpLocks noChangeShapeType="1"/>
          </p:cNvCxnSpPr>
          <p:nvPr/>
        </p:nvCxnSpPr>
        <p:spPr bwMode="auto">
          <a:xfrm>
            <a:off x="6215063" y="3355975"/>
            <a:ext cx="420687" cy="1588"/>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70012" name="Rectangle 56">
            <a:extLst>
              <a:ext uri="{FF2B5EF4-FFF2-40B4-BE49-F238E27FC236}">
                <a16:creationId xmlns:a16="http://schemas.microsoft.com/office/drawing/2014/main" id="{38358481-1904-4C52-9B01-23484EDB27E4}"/>
              </a:ext>
            </a:extLst>
          </p:cNvPr>
          <p:cNvSpPr>
            <a:spLocks noChangeArrowheads="1"/>
          </p:cNvSpPr>
          <p:nvPr/>
        </p:nvSpPr>
        <p:spPr bwMode="auto">
          <a:xfrm rot="5400000">
            <a:off x="4894263" y="3152775"/>
            <a:ext cx="4756150" cy="6667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170013" name="TextBox 57">
            <a:extLst>
              <a:ext uri="{FF2B5EF4-FFF2-40B4-BE49-F238E27FC236}">
                <a16:creationId xmlns:a16="http://schemas.microsoft.com/office/drawing/2014/main" id="{9A0CB664-C733-436D-B5A4-E5CFB1D2CA9A}"/>
              </a:ext>
            </a:extLst>
          </p:cNvPr>
          <p:cNvSpPr txBox="1">
            <a:spLocks noChangeArrowheads="1"/>
          </p:cNvSpPr>
          <p:nvPr/>
        </p:nvSpPr>
        <p:spPr bwMode="auto">
          <a:xfrm rot="5400000">
            <a:off x="5968206" y="3302794"/>
            <a:ext cx="2640013" cy="523875"/>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800" b="1">
                <a:solidFill>
                  <a:srgbClr val="FFFFFF"/>
                </a:solidFill>
                <a:latin typeface="Arial" panose="020B0604020202020204" pitchFamily="34" charset="0"/>
              </a:rPr>
              <a:t>DRAM BANKS</a:t>
            </a:r>
          </a:p>
        </p:txBody>
      </p:sp>
      <p:sp>
        <p:nvSpPr>
          <p:cNvPr id="170014" name="Rectangle 58">
            <a:extLst>
              <a:ext uri="{FF2B5EF4-FFF2-40B4-BE49-F238E27FC236}">
                <a16:creationId xmlns:a16="http://schemas.microsoft.com/office/drawing/2014/main" id="{DF81C8C7-85F8-45B6-AE5D-CDA09AE98B3D}"/>
              </a:ext>
            </a:extLst>
          </p:cNvPr>
          <p:cNvSpPr>
            <a:spLocks noChangeArrowheads="1"/>
          </p:cNvSpPr>
          <p:nvPr/>
        </p:nvSpPr>
        <p:spPr bwMode="auto">
          <a:xfrm rot="5400000">
            <a:off x="6284912" y="3028951"/>
            <a:ext cx="320675" cy="6540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rgbClr val="000000"/>
              </a:solidFill>
              <a:latin typeface="Arial" panose="020B0604020202020204" pitchFamily="34" charset="0"/>
            </a:endParaRPr>
          </a:p>
        </p:txBody>
      </p:sp>
      <p:sp>
        <p:nvSpPr>
          <p:cNvPr id="61" name="TextBox 60">
            <a:extLst>
              <a:ext uri="{FF2B5EF4-FFF2-40B4-BE49-F238E27FC236}">
                <a16:creationId xmlns:a16="http://schemas.microsoft.com/office/drawing/2014/main" id="{007BF6F4-B216-4862-9814-6CFA9A058307}"/>
              </a:ext>
            </a:extLst>
          </p:cNvPr>
          <p:cNvSpPr txBox="1"/>
          <p:nvPr/>
        </p:nvSpPr>
        <p:spPr>
          <a:xfrm>
            <a:off x="4310063" y="3311525"/>
            <a:ext cx="1417637" cy="365125"/>
          </a:xfrm>
          <a:prstGeom prst="rect">
            <a:avLst/>
          </a:prstGeom>
          <a:solidFill>
            <a:srgbClr val="C0C0C0">
              <a:alpha val="51000"/>
            </a:srgbClr>
          </a:solidFill>
        </p:spPr>
        <p:txBody>
          <a:bodyPr>
            <a:spAutoFit/>
          </a:bodyPr>
          <a:lstStyle/>
          <a:p>
            <a:pPr eaLnBrk="1" hangingPunct="1">
              <a:defRPr/>
            </a:pPr>
            <a:r>
              <a:rPr lang="en-US" sz="1250" b="1" dirty="0">
                <a:solidFill>
                  <a:srgbClr val="FFFFFF"/>
                </a:solidFill>
                <a:latin typeface="Arial" charset="0"/>
                <a:ea typeface=""/>
              </a:rPr>
              <a:t>DRAM MEMORY CONTROLLER</a:t>
            </a:r>
          </a:p>
        </p:txBody>
      </p:sp>
    </p:spTree>
    <p:extLst>
      <p:ext uri="{BB962C8B-B14F-4D97-AF65-F5344CB8AC3E}">
        <p14:creationId xmlns:p14="http://schemas.microsoft.com/office/powerpoint/2010/main" val="3776015082"/>
      </p:ext>
    </p:extLst>
  </p:cSld>
  <p:clrMapOvr>
    <a:masterClrMapping/>
  </p:clrMapOvr>
</p:sld>
</file>

<file path=ppt/theme/theme1.xml><?xml version="1.0" encoding="utf-8"?>
<a:theme xmlns:a="http://schemas.openxmlformats.org/drawingml/2006/main" name="SAFARI_Templat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SAFARI_Template</Template>
  <TotalTime>0</TotalTime>
  <Words>6554</Words>
  <Application>Microsoft Office PowerPoint</Application>
  <PresentationFormat>On-screen Show (4:3)</PresentationFormat>
  <Paragraphs>1295</Paragraphs>
  <Slides>89</Slides>
  <Notes>12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89</vt:i4>
      </vt:variant>
    </vt:vector>
  </HeadingPairs>
  <TitlesOfParts>
    <vt:vector size="103" baseType="lpstr">
      <vt:lpstr>Arial</vt:lpstr>
      <vt:lpstr>Arial Narrow</vt:lpstr>
      <vt:lpstr>Calibri</vt:lpstr>
      <vt:lpstr>Comic Sans MS</vt:lpstr>
      <vt:lpstr>Garamond</vt:lpstr>
      <vt:lpstr>georgia, serif</vt:lpstr>
      <vt:lpstr>Lucida Sans Unicode</vt:lpstr>
      <vt:lpstr>Tahoma</vt:lpstr>
      <vt:lpstr>Times New Roman</vt:lpstr>
      <vt:lpstr>Wingdings</vt:lpstr>
      <vt:lpstr>ZapfDingbats</vt:lpstr>
      <vt:lpstr>SAFARI_Template</vt:lpstr>
      <vt:lpstr>1_Edge</vt:lpstr>
      <vt:lpstr>Office Theme</vt:lpstr>
      <vt:lpstr>CSC 2224: Parallel Computer Architecture and Programming Memory Hierarchy &amp; Caches</vt:lpstr>
      <vt:lpstr>Reviews: Cache Compression</vt:lpstr>
      <vt:lpstr>Project Proposal Deadline  </vt:lpstr>
      <vt:lpstr>Memory (Programmer’s View) </vt:lpstr>
      <vt:lpstr>Virtual vs. Physical Memory</vt:lpstr>
      <vt:lpstr>(Physical) Memory System</vt:lpstr>
      <vt:lpstr>Idealism</vt:lpstr>
      <vt:lpstr>The Memory Hierarchy</vt:lpstr>
      <vt:lpstr>Memory in a Modern System</vt:lpstr>
      <vt:lpstr>Ideal Memory</vt:lpstr>
      <vt:lpstr>The Problem</vt:lpstr>
      <vt:lpstr>Memory Technology: DRAM</vt:lpstr>
      <vt:lpstr>Memory Technology: SRAM</vt:lpstr>
      <vt:lpstr>Memory Bank Organization and Operation</vt:lpstr>
      <vt:lpstr>SRAM (Static Random Access Memory)</vt:lpstr>
      <vt:lpstr>DRAM (Dynamic Random Access Memory)</vt:lpstr>
      <vt:lpstr>DRAM vs. SRAM</vt:lpstr>
      <vt:lpstr>The Problem (data from 2011)</vt:lpstr>
      <vt:lpstr>The Problem (Modern)</vt:lpstr>
      <vt:lpstr>Why Memory Hierarchy?</vt:lpstr>
      <vt:lpstr>The Memory Hierarchy</vt:lpstr>
      <vt:lpstr>Memory Hierarchy</vt:lpstr>
      <vt:lpstr>Locality</vt:lpstr>
      <vt:lpstr>Memory Locality</vt:lpstr>
      <vt:lpstr>Caching Basics: Exploit Temporal Locality</vt:lpstr>
      <vt:lpstr>Caching Basics: Exploit Spatial Locality</vt:lpstr>
      <vt:lpstr>The Bookshelf Analogy</vt:lpstr>
      <vt:lpstr>Caching in a Pipelined Design</vt:lpstr>
      <vt:lpstr>A Note on Manual vs. Automatic Management</vt:lpstr>
      <vt:lpstr>A Modern Memory Hierarchy</vt:lpstr>
      <vt:lpstr>Hierarchical Latency Analysis</vt:lpstr>
      <vt:lpstr>Hierarchy Design Considerations</vt:lpstr>
      <vt:lpstr>PowerPoint Presentation</vt:lpstr>
      <vt:lpstr>Cache Basics and Operation</vt:lpstr>
      <vt:lpstr>Cache</vt:lpstr>
      <vt:lpstr>Caching Basics</vt:lpstr>
      <vt:lpstr>Cache Abstraction and Metrics</vt:lpstr>
      <vt:lpstr>A Basic Hardware Cache Design</vt:lpstr>
      <vt:lpstr>Blocks and Addressing the Cache</vt:lpstr>
      <vt:lpstr>Direct-Mapped Cache: Placement and Access</vt:lpstr>
      <vt:lpstr>Direct-Mapped Caches</vt:lpstr>
      <vt:lpstr>Set Associativity</vt:lpstr>
      <vt:lpstr>Higher Associativity</vt:lpstr>
      <vt:lpstr>Full Associativity</vt:lpstr>
      <vt:lpstr>Associativity (and Tradeoffs)</vt:lpstr>
      <vt:lpstr>Issues in Set-Associative Caches</vt:lpstr>
      <vt:lpstr>Eviction/Replacement Policy</vt:lpstr>
      <vt:lpstr>Implementing LRU</vt:lpstr>
      <vt:lpstr>Approximations of LRU</vt:lpstr>
      <vt:lpstr>Hierarchical LRU (not MRU)</vt:lpstr>
      <vt:lpstr>Cache Replacement Policy: LRU or Random</vt:lpstr>
      <vt:lpstr>What Is the Optimal?</vt:lpstr>
      <vt:lpstr>What’s In A Tag Store Entry?</vt:lpstr>
      <vt:lpstr>Handling Writes (I)</vt:lpstr>
      <vt:lpstr>Handling Writes (II)</vt:lpstr>
      <vt:lpstr>Handling Writes (III)</vt:lpstr>
      <vt:lpstr>Cache Performance</vt:lpstr>
      <vt:lpstr>Cache Parameters vs. Miss/Hit Rate</vt:lpstr>
      <vt:lpstr>Cache Size</vt:lpstr>
      <vt:lpstr>Block Size</vt:lpstr>
      <vt:lpstr>Large Blocks: Critical-Word and Subblocking</vt:lpstr>
      <vt:lpstr>Associativity</vt:lpstr>
      <vt:lpstr>Classification of Cache Misses</vt:lpstr>
      <vt:lpstr>How to Reduce Each Miss Type</vt:lpstr>
      <vt:lpstr>How to Improve Cache Performance</vt:lpstr>
      <vt:lpstr>Improving Basic Cache Performance</vt:lpstr>
      <vt:lpstr>Cheap Ways of Reducing Conflict Misses</vt:lpstr>
      <vt:lpstr>Victim Cache: Reducing Conflict Misses</vt:lpstr>
      <vt:lpstr>Hashing and Pseudo-Associativity</vt:lpstr>
      <vt:lpstr>Skewed Associative Caches</vt:lpstr>
      <vt:lpstr>Skewed Associative Caches (I)</vt:lpstr>
      <vt:lpstr>Skewed Associative Caches (II)</vt:lpstr>
      <vt:lpstr>Skewed Associative Caches (III)</vt:lpstr>
      <vt:lpstr>Software Approaches for Higher Hit Rate</vt:lpstr>
      <vt:lpstr>Restructuring Data Access Patterns (I)</vt:lpstr>
      <vt:lpstr>Restructuring Data Access Patterns (II)</vt:lpstr>
      <vt:lpstr>Restructuring Data Layout (I)</vt:lpstr>
      <vt:lpstr>Restructuring Data Layout (II)</vt:lpstr>
      <vt:lpstr>Improving Basic Cache Performance</vt:lpstr>
      <vt:lpstr>Miss Latency/Cost</vt:lpstr>
      <vt:lpstr>Memory Level Parallelism (MLP) </vt:lpstr>
      <vt:lpstr>Traditional Cache Replacement Policies</vt:lpstr>
      <vt:lpstr>An Example</vt:lpstr>
      <vt:lpstr>Fewest Misses = Best Performance</vt:lpstr>
      <vt:lpstr>MLP-Aware Cache Replacement</vt:lpstr>
      <vt:lpstr>Paper Review #1: Summary</vt:lpstr>
      <vt:lpstr>Paper Review #1: Grades Distribution</vt:lpstr>
      <vt:lpstr>Review #3: Cache Compression</vt:lpstr>
      <vt:lpstr>CSC 2224: Parallel Computer Architecture and Programming Memory Hierarchy &amp; Caches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2011-01-11T20:10:42Z</dcterms:created>
  <dcterms:modified xsi:type="dcterms:W3CDTF">2020-09-24T14:19:22Z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gpekh@LAPTOP-TADA56Q5</vt:lpwstr>
  </property>
  <property fmtid="{D5CDD505-2E9C-101B-9397-08002B2CF9AE}" pid="5" name="MSIP_Label_f42aa342-8706-4288-bd11-ebb85995028c_SetDate">
    <vt:lpwstr>2018-09-25T14:25:36.5637827Z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