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4" r:id="rId2"/>
    <p:sldMasterId id="2147483701" r:id="rId3"/>
  </p:sldMasterIdLst>
  <p:notesMasterIdLst>
    <p:notesMasterId r:id="rId82"/>
  </p:notesMasterIdLst>
  <p:handoutMasterIdLst>
    <p:handoutMasterId r:id="rId83"/>
  </p:handoutMasterIdLst>
  <p:sldIdLst>
    <p:sldId id="488" r:id="rId4"/>
    <p:sldId id="571" r:id="rId5"/>
    <p:sldId id="489" r:id="rId6"/>
    <p:sldId id="490" r:id="rId7"/>
    <p:sldId id="492" r:id="rId8"/>
    <p:sldId id="493" r:id="rId9"/>
    <p:sldId id="494" r:id="rId10"/>
    <p:sldId id="495" r:id="rId11"/>
    <p:sldId id="548" r:id="rId12"/>
    <p:sldId id="497" r:id="rId13"/>
    <p:sldId id="498" r:id="rId14"/>
    <p:sldId id="499" r:id="rId15"/>
    <p:sldId id="500" r:id="rId16"/>
    <p:sldId id="501" r:id="rId17"/>
    <p:sldId id="502" r:id="rId18"/>
    <p:sldId id="503" r:id="rId19"/>
    <p:sldId id="504" r:id="rId20"/>
    <p:sldId id="505" r:id="rId21"/>
    <p:sldId id="506" r:id="rId22"/>
    <p:sldId id="549" r:id="rId23"/>
    <p:sldId id="550"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27" r:id="rId44"/>
    <p:sldId id="528" r:id="rId45"/>
    <p:sldId id="529" r:id="rId46"/>
    <p:sldId id="530" r:id="rId47"/>
    <p:sldId id="531" r:id="rId48"/>
    <p:sldId id="532" r:id="rId49"/>
    <p:sldId id="533" r:id="rId50"/>
    <p:sldId id="534" r:id="rId51"/>
    <p:sldId id="535" r:id="rId52"/>
    <p:sldId id="536" r:id="rId53"/>
    <p:sldId id="537" r:id="rId54"/>
    <p:sldId id="538" r:id="rId55"/>
    <p:sldId id="555" r:id="rId56"/>
    <p:sldId id="556" r:id="rId57"/>
    <p:sldId id="557" r:id="rId58"/>
    <p:sldId id="558" r:id="rId59"/>
    <p:sldId id="559" r:id="rId60"/>
    <p:sldId id="560" r:id="rId61"/>
    <p:sldId id="561" r:id="rId62"/>
    <p:sldId id="562" r:id="rId63"/>
    <p:sldId id="563" r:id="rId64"/>
    <p:sldId id="564" r:id="rId65"/>
    <p:sldId id="565" r:id="rId66"/>
    <p:sldId id="566" r:id="rId67"/>
    <p:sldId id="567" r:id="rId68"/>
    <p:sldId id="568" r:id="rId69"/>
    <p:sldId id="569" r:id="rId70"/>
    <p:sldId id="554" r:id="rId71"/>
    <p:sldId id="539" r:id="rId72"/>
    <p:sldId id="540" r:id="rId73"/>
    <p:sldId id="541" r:id="rId74"/>
    <p:sldId id="542" r:id="rId75"/>
    <p:sldId id="543" r:id="rId76"/>
    <p:sldId id="544" r:id="rId77"/>
    <p:sldId id="545" r:id="rId78"/>
    <p:sldId id="546" r:id="rId79"/>
    <p:sldId id="572" r:id="rId80"/>
    <p:sldId id="570" r:id="rId81"/>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FF"/>
    <a:srgbClr val="006600"/>
    <a:srgbClr val="960000"/>
    <a:srgbClr val="2A55D6"/>
    <a:srgbClr val="009900"/>
    <a:srgbClr val="993300"/>
    <a:srgbClr val="649A6D"/>
    <a:srgbClr val="6ACE52"/>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6535" autoAdjust="0"/>
  </p:normalViewPr>
  <p:slideViewPr>
    <p:cSldViewPr>
      <p:cViewPr varScale="1">
        <p:scale>
          <a:sx n="111" d="100"/>
          <a:sy n="111" d="100"/>
        </p:scale>
        <p:origin x="1182" y="7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101" d="100"/>
          <a:sy n="101" d="100"/>
        </p:scale>
        <p:origin x="-3228" y="-108"/>
      </p:cViewPr>
      <p:guideLst>
        <p:guide orient="horz" pos="2200"/>
        <p:guide pos="29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vboxsrv\Downloads\hpca_slide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vboxsrv\Downloads\hpca_slides.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9.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w="63500">
              <a:solidFill>
                <a:schemeClr val="tx1"/>
              </a:solidFill>
            </a:ln>
          </c:spPr>
          <c:marker>
            <c:symbol val="diamond"/>
            <c:size val="20"/>
            <c:spPr>
              <a:solidFill>
                <a:schemeClr val="tx1"/>
              </a:solidFill>
              <a:ln>
                <a:solidFill>
                  <a:schemeClr val="tx1"/>
                </a:solidFill>
              </a:ln>
            </c:spPr>
          </c:marker>
          <c:xVal>
            <c:numRef>
              <c:f>'Trade-off'!$C$50:$C$54</c:f>
              <c:numCache>
                <c:formatCode>0.00</c:formatCode>
                <c:ptCount val="5"/>
                <c:pt idx="0">
                  <c:v>23.10725021132788</c:v>
                </c:pt>
                <c:pt idx="1">
                  <c:v>24.617764350044737</c:v>
                </c:pt>
                <c:pt idx="2">
                  <c:v>27.831175560551241</c:v>
                </c:pt>
                <c:pt idx="3">
                  <c:v>35.461599363785872</c:v>
                </c:pt>
                <c:pt idx="4" formatCode="General">
                  <c:v>52.5</c:v>
                </c:pt>
              </c:numCache>
            </c:numRef>
          </c:xVal>
          <c:yVal>
            <c:numRef>
              <c:f>'Trade-off'!$D$50:$D$54</c:f>
              <c:numCache>
                <c:formatCode>General</c:formatCode>
                <c:ptCount val="5"/>
                <c:pt idx="0">
                  <c:v>3.7551020408163329</c:v>
                </c:pt>
                <c:pt idx="1">
                  <c:v>2.2857142857142891</c:v>
                </c:pt>
                <c:pt idx="2">
                  <c:v>1.551020408163265</c:v>
                </c:pt>
                <c:pt idx="3">
                  <c:v>1.1836734693877582</c:v>
                </c:pt>
                <c:pt idx="4">
                  <c:v>1</c:v>
                </c:pt>
              </c:numCache>
            </c:numRef>
          </c:yVal>
          <c:smooth val="1"/>
          <c:extLst>
            <c:ext xmlns:c16="http://schemas.microsoft.com/office/drawing/2014/chart" uri="{C3380CC4-5D6E-409C-BE32-E72D297353CC}">
              <c16:uniqueId val="{00000000-E0EC-499C-90FA-3443DE113320}"/>
            </c:ext>
          </c:extLst>
        </c:ser>
        <c:dLbls>
          <c:showLegendKey val="0"/>
          <c:showVal val="0"/>
          <c:showCatName val="0"/>
          <c:showSerName val="0"/>
          <c:showPercent val="0"/>
          <c:showBubbleSize val="0"/>
        </c:dLbls>
        <c:axId val="61650432"/>
        <c:axId val="61915520"/>
      </c:scatterChart>
      <c:valAx>
        <c:axId val="61650432"/>
        <c:scaling>
          <c:orientation val="minMax"/>
          <c:max val="60"/>
        </c:scaling>
        <c:delete val="0"/>
        <c:axPos val="b"/>
        <c:title>
          <c:tx>
            <c:rich>
              <a:bodyPr anchor="t" anchorCtr="0"/>
              <a:lstStyle/>
              <a:p>
                <a:pPr algn="r">
                  <a:defRPr sz="2800"/>
                </a:pPr>
                <a:r>
                  <a:rPr lang="en-US" sz="2800" dirty="0"/>
                  <a:t>Access Latency (ns)</a:t>
                </a:r>
              </a:p>
            </c:rich>
          </c:tx>
          <c:overlay val="0"/>
        </c:title>
        <c:numFmt formatCode="0" sourceLinked="0"/>
        <c:majorTickMark val="out"/>
        <c:minorTickMark val="none"/>
        <c:tickLblPos val="nextTo"/>
        <c:txPr>
          <a:bodyPr/>
          <a:lstStyle/>
          <a:p>
            <a:pPr>
              <a:defRPr sz="2400"/>
            </a:pPr>
            <a:endParaRPr lang="en-US"/>
          </a:p>
        </c:txPr>
        <c:crossAx val="61915520"/>
        <c:crosses val="autoZero"/>
        <c:crossBetween val="midCat"/>
        <c:majorUnit val="10"/>
      </c:valAx>
      <c:valAx>
        <c:axId val="61915520"/>
        <c:scaling>
          <c:orientation val="minMax"/>
        </c:scaling>
        <c:delete val="0"/>
        <c:axPos val="l"/>
        <c:majorGridlines/>
        <c:title>
          <c:tx>
            <c:rich>
              <a:bodyPr rot="-5400000" vert="horz"/>
              <a:lstStyle/>
              <a:p>
                <a:pPr>
                  <a:defRPr sz="2800"/>
                </a:pPr>
                <a:r>
                  <a:rPr lang="en-US" sz="2800" dirty="0"/>
                  <a:t>Normalized Chip</a:t>
                </a:r>
                <a:r>
                  <a:rPr lang="en-US" sz="2800" baseline="0" dirty="0"/>
                  <a:t> Area</a:t>
                </a:r>
                <a:endParaRPr lang="en-US" sz="2800" dirty="0"/>
              </a:p>
            </c:rich>
          </c:tx>
          <c:layout>
            <c:manualLayout>
              <c:xMode val="edge"/>
              <c:yMode val="edge"/>
              <c:x val="1.578947368421053E-2"/>
              <c:y val="2.8209006768890738E-2"/>
            </c:manualLayout>
          </c:layout>
          <c:overlay val="0"/>
        </c:title>
        <c:numFmt formatCode="General" sourceLinked="1"/>
        <c:majorTickMark val="out"/>
        <c:minorTickMark val="none"/>
        <c:tickLblPos val="nextTo"/>
        <c:txPr>
          <a:bodyPr/>
          <a:lstStyle/>
          <a:p>
            <a:pPr>
              <a:defRPr sz="2400"/>
            </a:pPr>
            <a:endParaRPr lang="en-US"/>
          </a:p>
        </c:txPr>
        <c:crossAx val="61650432"/>
        <c:crosses val="autoZero"/>
        <c:crossBetween val="midCat"/>
        <c:majorUnit val="1"/>
      </c:valAx>
    </c:plotArea>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SALP!$B$1</c:f>
              <c:strCache>
                <c:ptCount val="1"/>
                <c:pt idx="0">
                  <c:v>Commodity DRAM</c:v>
                </c:pt>
              </c:strCache>
            </c:strRef>
          </c:tx>
          <c:invertIfNegative val="0"/>
          <c:cat>
            <c:strRef>
              <c:f>SALP!$A$3</c:f>
              <c:strCache>
                <c:ptCount val="1"/>
                <c:pt idx="0">
                  <c:v>Energy Consumption</c:v>
                </c:pt>
              </c:strCache>
            </c:strRef>
          </c:cat>
          <c:val>
            <c:numRef>
              <c:f>SALP!$B$3</c:f>
              <c:numCache>
                <c:formatCode>0.00</c:formatCode>
                <c:ptCount val="1"/>
                <c:pt idx="0">
                  <c:v>1</c:v>
                </c:pt>
              </c:numCache>
            </c:numRef>
          </c:val>
          <c:extLst>
            <c:ext xmlns:c16="http://schemas.microsoft.com/office/drawing/2014/chart" uri="{C3380CC4-5D6E-409C-BE32-E72D297353CC}">
              <c16:uniqueId val="{00000000-467E-497B-8B25-A3A3E7C8731A}"/>
            </c:ext>
          </c:extLst>
        </c:ser>
        <c:ser>
          <c:idx val="1"/>
          <c:order val="1"/>
          <c:tx>
            <c:strRef>
              <c:f>SALP!$C$1</c:f>
              <c:strCache>
                <c:ptCount val="1"/>
                <c:pt idx="0">
                  <c:v>SALP</c:v>
                </c:pt>
              </c:strCache>
            </c:strRef>
          </c:tx>
          <c:invertIfNegative val="0"/>
          <c:cat>
            <c:strRef>
              <c:f>SALP!$A$3</c:f>
              <c:strCache>
                <c:ptCount val="1"/>
                <c:pt idx="0">
                  <c:v>Energy Consumption</c:v>
                </c:pt>
              </c:strCache>
            </c:strRef>
          </c:cat>
          <c:val>
            <c:numRef>
              <c:f>SALP!$C$3</c:f>
              <c:numCache>
                <c:formatCode>0.00</c:formatCode>
                <c:ptCount val="1"/>
                <c:pt idx="0">
                  <c:v>0.81</c:v>
                </c:pt>
              </c:numCache>
            </c:numRef>
          </c:val>
          <c:extLst>
            <c:ext xmlns:c16="http://schemas.microsoft.com/office/drawing/2014/chart" uri="{C3380CC4-5D6E-409C-BE32-E72D297353CC}">
              <c16:uniqueId val="{00000001-467E-497B-8B25-A3A3E7C8731A}"/>
            </c:ext>
          </c:extLst>
        </c:ser>
        <c:dLbls>
          <c:showLegendKey val="0"/>
          <c:showVal val="0"/>
          <c:showCatName val="0"/>
          <c:showSerName val="0"/>
          <c:showPercent val="0"/>
          <c:showBubbleSize val="0"/>
        </c:dLbls>
        <c:gapWidth val="150"/>
        <c:axId val="65465344"/>
        <c:axId val="65471232"/>
      </c:barChart>
      <c:catAx>
        <c:axId val="65465344"/>
        <c:scaling>
          <c:orientation val="minMax"/>
        </c:scaling>
        <c:delete val="0"/>
        <c:axPos val="b"/>
        <c:numFmt formatCode="General" sourceLinked="0"/>
        <c:majorTickMark val="out"/>
        <c:minorTickMark val="none"/>
        <c:tickLblPos val="nextTo"/>
        <c:txPr>
          <a:bodyPr/>
          <a:lstStyle/>
          <a:p>
            <a:pPr>
              <a:defRPr sz="2400" b="1"/>
            </a:pPr>
            <a:endParaRPr lang="en-US"/>
          </a:p>
        </c:txPr>
        <c:crossAx val="65471232"/>
        <c:crosses val="autoZero"/>
        <c:auto val="1"/>
        <c:lblAlgn val="ctr"/>
        <c:lblOffset val="100"/>
        <c:noMultiLvlLbl val="0"/>
      </c:catAx>
      <c:valAx>
        <c:axId val="65471232"/>
        <c:scaling>
          <c:orientation val="minMax"/>
        </c:scaling>
        <c:delete val="0"/>
        <c:axPos val="l"/>
        <c:majorGridlines/>
        <c:numFmt formatCode="0.0" sourceLinked="0"/>
        <c:majorTickMark val="out"/>
        <c:minorTickMark val="none"/>
        <c:tickLblPos val="nextTo"/>
        <c:txPr>
          <a:bodyPr/>
          <a:lstStyle/>
          <a:p>
            <a:pPr>
              <a:defRPr sz="2400"/>
            </a:pPr>
            <a:endParaRPr lang="en-US"/>
          </a:p>
        </c:txPr>
        <c:crossAx val="654653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w="63500">
              <a:solidFill>
                <a:schemeClr val="tx1"/>
              </a:solidFill>
            </a:ln>
          </c:spPr>
          <c:marker>
            <c:symbol val="diamond"/>
            <c:size val="20"/>
            <c:spPr>
              <a:solidFill>
                <a:schemeClr val="tx1"/>
              </a:solidFill>
              <a:ln>
                <a:solidFill>
                  <a:schemeClr val="tx1"/>
                </a:solidFill>
              </a:ln>
            </c:spPr>
          </c:marker>
          <c:xVal>
            <c:numRef>
              <c:f>'Trade-off'!$C$50:$C$54</c:f>
              <c:numCache>
                <c:formatCode>0.00</c:formatCode>
                <c:ptCount val="5"/>
                <c:pt idx="0">
                  <c:v>23.10725021132788</c:v>
                </c:pt>
                <c:pt idx="1">
                  <c:v>24.617764350044741</c:v>
                </c:pt>
                <c:pt idx="2">
                  <c:v>27.831175560551241</c:v>
                </c:pt>
                <c:pt idx="3">
                  <c:v>35.461599363785872</c:v>
                </c:pt>
                <c:pt idx="4" formatCode="General">
                  <c:v>52.5</c:v>
                </c:pt>
              </c:numCache>
            </c:numRef>
          </c:xVal>
          <c:yVal>
            <c:numRef>
              <c:f>'Trade-off'!$D$50:$D$54</c:f>
              <c:numCache>
                <c:formatCode>General</c:formatCode>
                <c:ptCount val="5"/>
                <c:pt idx="0">
                  <c:v>3.7551020408163338</c:v>
                </c:pt>
                <c:pt idx="1">
                  <c:v>2.2857142857142891</c:v>
                </c:pt>
                <c:pt idx="2">
                  <c:v>1.551020408163265</c:v>
                </c:pt>
                <c:pt idx="3">
                  <c:v>1.1836734693877584</c:v>
                </c:pt>
                <c:pt idx="4">
                  <c:v>1</c:v>
                </c:pt>
              </c:numCache>
            </c:numRef>
          </c:yVal>
          <c:smooth val="1"/>
          <c:extLst>
            <c:ext xmlns:c16="http://schemas.microsoft.com/office/drawing/2014/chart" uri="{C3380CC4-5D6E-409C-BE32-E72D297353CC}">
              <c16:uniqueId val="{00000000-8A02-4619-B881-F180AB6AF5C8}"/>
            </c:ext>
          </c:extLst>
        </c:ser>
        <c:dLbls>
          <c:showLegendKey val="0"/>
          <c:showVal val="0"/>
          <c:showCatName val="0"/>
          <c:showSerName val="0"/>
          <c:showPercent val="0"/>
          <c:showBubbleSize val="0"/>
        </c:dLbls>
        <c:axId val="65392640"/>
        <c:axId val="65394944"/>
      </c:scatterChart>
      <c:valAx>
        <c:axId val="65392640"/>
        <c:scaling>
          <c:orientation val="minMax"/>
          <c:max val="60"/>
        </c:scaling>
        <c:delete val="0"/>
        <c:axPos val="b"/>
        <c:title>
          <c:tx>
            <c:rich>
              <a:bodyPr anchor="t" anchorCtr="0"/>
              <a:lstStyle/>
              <a:p>
                <a:pPr algn="r">
                  <a:defRPr sz="2800"/>
                </a:pPr>
                <a:r>
                  <a:rPr lang="en-US" sz="2800" dirty="0"/>
                  <a:t>Access Latency (ns)</a:t>
                </a:r>
              </a:p>
            </c:rich>
          </c:tx>
          <c:overlay val="0"/>
        </c:title>
        <c:numFmt formatCode="0" sourceLinked="0"/>
        <c:majorTickMark val="out"/>
        <c:minorTickMark val="none"/>
        <c:tickLblPos val="nextTo"/>
        <c:txPr>
          <a:bodyPr/>
          <a:lstStyle/>
          <a:p>
            <a:pPr>
              <a:defRPr sz="2400"/>
            </a:pPr>
            <a:endParaRPr lang="en-US"/>
          </a:p>
        </c:txPr>
        <c:crossAx val="65394944"/>
        <c:crosses val="autoZero"/>
        <c:crossBetween val="midCat"/>
        <c:majorUnit val="10"/>
      </c:valAx>
      <c:valAx>
        <c:axId val="65394944"/>
        <c:scaling>
          <c:orientation val="minMax"/>
        </c:scaling>
        <c:delete val="0"/>
        <c:axPos val="l"/>
        <c:majorGridlines/>
        <c:title>
          <c:tx>
            <c:rich>
              <a:bodyPr rot="-5400000" vert="horz"/>
              <a:lstStyle/>
              <a:p>
                <a:pPr>
                  <a:defRPr sz="2800"/>
                </a:pPr>
                <a:r>
                  <a:rPr lang="en-US" sz="2800" dirty="0"/>
                  <a:t>Normalized Chip</a:t>
                </a:r>
                <a:r>
                  <a:rPr lang="en-US" sz="2800" baseline="0" dirty="0"/>
                  <a:t> Area</a:t>
                </a:r>
                <a:endParaRPr lang="en-US" sz="2800" dirty="0"/>
              </a:p>
            </c:rich>
          </c:tx>
          <c:layout>
            <c:manualLayout>
              <c:xMode val="edge"/>
              <c:yMode val="edge"/>
              <c:x val="1.5789473684210534E-2"/>
              <c:y val="2.8209006768890741E-2"/>
            </c:manualLayout>
          </c:layout>
          <c:overlay val="0"/>
        </c:title>
        <c:numFmt formatCode="General" sourceLinked="1"/>
        <c:majorTickMark val="out"/>
        <c:minorTickMark val="none"/>
        <c:tickLblPos val="nextTo"/>
        <c:txPr>
          <a:bodyPr/>
          <a:lstStyle/>
          <a:p>
            <a:pPr>
              <a:defRPr sz="2400"/>
            </a:pPr>
            <a:endParaRPr lang="en-US"/>
          </a:p>
        </c:txPr>
        <c:crossAx val="65392640"/>
        <c:crosses val="autoZero"/>
        <c:crossBetween val="midCat"/>
        <c:majorUnit val="1"/>
      </c:valAx>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'TL-DRAM'!$B$1</c:f>
              <c:strCache>
                <c:ptCount val="1"/>
                <c:pt idx="0">
                  <c:v>Commodity DRAM</c:v>
                </c:pt>
              </c:strCache>
            </c:strRef>
          </c:tx>
          <c:invertIfNegative val="0"/>
          <c:cat>
            <c:strRef>
              <c:f>'TL-DRAM'!$A$2</c:f>
              <c:strCache>
                <c:ptCount val="1"/>
                <c:pt idx="0">
                  <c:v>Performance</c:v>
                </c:pt>
              </c:strCache>
            </c:strRef>
          </c:cat>
          <c:val>
            <c:numRef>
              <c:f>'TL-DRAM'!$B$2</c:f>
              <c:numCache>
                <c:formatCode>0.00</c:formatCode>
                <c:ptCount val="1"/>
                <c:pt idx="0">
                  <c:v>1</c:v>
                </c:pt>
              </c:numCache>
            </c:numRef>
          </c:val>
          <c:extLst>
            <c:ext xmlns:c16="http://schemas.microsoft.com/office/drawing/2014/chart" uri="{C3380CC4-5D6E-409C-BE32-E72D297353CC}">
              <c16:uniqueId val="{00000000-6784-4EFD-9584-ED625EEB4FEC}"/>
            </c:ext>
          </c:extLst>
        </c:ser>
        <c:ser>
          <c:idx val="1"/>
          <c:order val="1"/>
          <c:tx>
            <c:strRef>
              <c:f>'TL-DRAM'!$C$1</c:f>
              <c:strCache>
                <c:ptCount val="1"/>
                <c:pt idx="0">
                  <c:v>TL-DRAM</c:v>
                </c:pt>
              </c:strCache>
            </c:strRef>
          </c:tx>
          <c:invertIfNegative val="0"/>
          <c:cat>
            <c:strRef>
              <c:f>'TL-DRAM'!$A$2</c:f>
              <c:strCache>
                <c:ptCount val="1"/>
                <c:pt idx="0">
                  <c:v>Performance</c:v>
                </c:pt>
              </c:strCache>
            </c:strRef>
          </c:cat>
          <c:val>
            <c:numRef>
              <c:f>'TL-DRAM'!$C$2</c:f>
              <c:numCache>
                <c:formatCode>0.00</c:formatCode>
                <c:ptCount val="1"/>
                <c:pt idx="0">
                  <c:v>1.1200000000000001</c:v>
                </c:pt>
              </c:numCache>
            </c:numRef>
          </c:val>
          <c:extLst>
            <c:ext xmlns:c16="http://schemas.microsoft.com/office/drawing/2014/chart" uri="{C3380CC4-5D6E-409C-BE32-E72D297353CC}">
              <c16:uniqueId val="{00000001-6784-4EFD-9584-ED625EEB4FEC}"/>
            </c:ext>
          </c:extLst>
        </c:ser>
        <c:dLbls>
          <c:showLegendKey val="0"/>
          <c:showVal val="0"/>
          <c:showCatName val="0"/>
          <c:showSerName val="0"/>
          <c:showPercent val="0"/>
          <c:showBubbleSize val="0"/>
        </c:dLbls>
        <c:gapWidth val="150"/>
        <c:axId val="62733312"/>
        <c:axId val="62747392"/>
      </c:barChart>
      <c:catAx>
        <c:axId val="62733312"/>
        <c:scaling>
          <c:orientation val="minMax"/>
        </c:scaling>
        <c:delete val="0"/>
        <c:axPos val="b"/>
        <c:numFmt formatCode="General" sourceLinked="0"/>
        <c:majorTickMark val="out"/>
        <c:minorTickMark val="none"/>
        <c:tickLblPos val="nextTo"/>
        <c:txPr>
          <a:bodyPr/>
          <a:lstStyle/>
          <a:p>
            <a:pPr>
              <a:defRPr sz="2400" b="1"/>
            </a:pPr>
            <a:endParaRPr lang="en-US"/>
          </a:p>
        </c:txPr>
        <c:crossAx val="62747392"/>
        <c:crosses val="autoZero"/>
        <c:auto val="1"/>
        <c:lblAlgn val="ctr"/>
        <c:lblOffset val="100"/>
        <c:noMultiLvlLbl val="0"/>
      </c:catAx>
      <c:valAx>
        <c:axId val="62747392"/>
        <c:scaling>
          <c:orientation val="minMax"/>
          <c:max val="1.2"/>
          <c:min val="0"/>
        </c:scaling>
        <c:delete val="0"/>
        <c:axPos val="l"/>
        <c:majorGridlines/>
        <c:numFmt formatCode="0.0" sourceLinked="0"/>
        <c:majorTickMark val="out"/>
        <c:minorTickMark val="none"/>
        <c:tickLblPos val="nextTo"/>
        <c:txPr>
          <a:bodyPr/>
          <a:lstStyle/>
          <a:p>
            <a:pPr>
              <a:defRPr sz="2400"/>
            </a:pPr>
            <a:endParaRPr lang="en-US"/>
          </a:p>
        </c:txPr>
        <c:crossAx val="6273331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'TL-DRAM'!$B$1</c:f>
              <c:strCache>
                <c:ptCount val="1"/>
                <c:pt idx="0">
                  <c:v>Commodity DRAM</c:v>
                </c:pt>
              </c:strCache>
            </c:strRef>
          </c:tx>
          <c:invertIfNegative val="0"/>
          <c:cat>
            <c:strRef>
              <c:f>'TL-DRAM'!$A$3</c:f>
              <c:strCache>
                <c:ptCount val="1"/>
                <c:pt idx="0">
                  <c:v>Energy Consumption</c:v>
                </c:pt>
              </c:strCache>
            </c:strRef>
          </c:cat>
          <c:val>
            <c:numRef>
              <c:f>'TL-DRAM'!$B$3</c:f>
              <c:numCache>
                <c:formatCode>0.00</c:formatCode>
                <c:ptCount val="1"/>
                <c:pt idx="0">
                  <c:v>1</c:v>
                </c:pt>
              </c:numCache>
            </c:numRef>
          </c:val>
          <c:extLst>
            <c:ext xmlns:c16="http://schemas.microsoft.com/office/drawing/2014/chart" uri="{C3380CC4-5D6E-409C-BE32-E72D297353CC}">
              <c16:uniqueId val="{00000000-89AD-43F7-A391-EEB7DA9195EE}"/>
            </c:ext>
          </c:extLst>
        </c:ser>
        <c:ser>
          <c:idx val="1"/>
          <c:order val="1"/>
          <c:tx>
            <c:strRef>
              <c:f>'TL-DRAM'!$C$1</c:f>
              <c:strCache>
                <c:ptCount val="1"/>
                <c:pt idx="0">
                  <c:v>TL-DRAM</c:v>
                </c:pt>
              </c:strCache>
            </c:strRef>
          </c:tx>
          <c:invertIfNegative val="0"/>
          <c:cat>
            <c:strRef>
              <c:f>'TL-DRAM'!$A$3</c:f>
              <c:strCache>
                <c:ptCount val="1"/>
                <c:pt idx="0">
                  <c:v>Energy Consumption</c:v>
                </c:pt>
              </c:strCache>
            </c:strRef>
          </c:cat>
          <c:val>
            <c:numRef>
              <c:f>'TL-DRAM'!$C$3</c:f>
              <c:numCache>
                <c:formatCode>0.00</c:formatCode>
                <c:ptCount val="1"/>
                <c:pt idx="0">
                  <c:v>0.73000000000000009</c:v>
                </c:pt>
              </c:numCache>
            </c:numRef>
          </c:val>
          <c:extLst>
            <c:ext xmlns:c16="http://schemas.microsoft.com/office/drawing/2014/chart" uri="{C3380CC4-5D6E-409C-BE32-E72D297353CC}">
              <c16:uniqueId val="{00000001-89AD-43F7-A391-EEB7DA9195EE}"/>
            </c:ext>
          </c:extLst>
        </c:ser>
        <c:dLbls>
          <c:showLegendKey val="0"/>
          <c:showVal val="0"/>
          <c:showCatName val="0"/>
          <c:showSerName val="0"/>
          <c:showPercent val="0"/>
          <c:showBubbleSize val="0"/>
        </c:dLbls>
        <c:gapWidth val="150"/>
        <c:axId val="62767488"/>
        <c:axId val="62769024"/>
      </c:barChart>
      <c:catAx>
        <c:axId val="62767488"/>
        <c:scaling>
          <c:orientation val="minMax"/>
        </c:scaling>
        <c:delete val="0"/>
        <c:axPos val="b"/>
        <c:numFmt formatCode="General" sourceLinked="0"/>
        <c:majorTickMark val="out"/>
        <c:minorTickMark val="none"/>
        <c:tickLblPos val="nextTo"/>
        <c:txPr>
          <a:bodyPr/>
          <a:lstStyle/>
          <a:p>
            <a:pPr>
              <a:defRPr sz="2400" b="1"/>
            </a:pPr>
            <a:endParaRPr lang="en-US"/>
          </a:p>
        </c:txPr>
        <c:crossAx val="62769024"/>
        <c:crosses val="autoZero"/>
        <c:auto val="1"/>
        <c:lblAlgn val="ctr"/>
        <c:lblOffset val="100"/>
        <c:noMultiLvlLbl val="0"/>
      </c:catAx>
      <c:valAx>
        <c:axId val="62769024"/>
        <c:scaling>
          <c:orientation val="minMax"/>
        </c:scaling>
        <c:delete val="0"/>
        <c:axPos val="l"/>
        <c:majorGridlines/>
        <c:numFmt formatCode="0.0" sourceLinked="0"/>
        <c:majorTickMark val="out"/>
        <c:minorTickMark val="none"/>
        <c:tickLblPos val="nextTo"/>
        <c:txPr>
          <a:bodyPr/>
          <a:lstStyle/>
          <a:p>
            <a:pPr>
              <a:defRPr sz="2400"/>
            </a:pPr>
            <a:endParaRPr lang="en-US"/>
          </a:p>
        </c:txPr>
        <c:crossAx val="6276748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27AE-4E22-A9CB-B748CA2D5679}"/>
            </c:ext>
          </c:extLst>
        </c:ser>
        <c:ser>
          <c:idx val="1"/>
          <c:order val="1"/>
          <c:tx>
            <c:strRef>
              <c:f>Sheet6!$R$3</c:f>
              <c:strCache>
                <c:ptCount val="1"/>
                <c:pt idx="0">
                  <c:v>Multi Core</c:v>
                </c:pt>
              </c:strCache>
            </c:strRef>
          </c:tx>
          <c:spPr>
            <a:no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1-27AE-4E22-A9CB-B748CA2D5679}"/>
            </c:ext>
          </c:extLst>
        </c:ser>
        <c:dLbls>
          <c:showLegendKey val="0"/>
          <c:showVal val="0"/>
          <c:showCatName val="0"/>
          <c:showSerName val="0"/>
          <c:showPercent val="0"/>
          <c:showBubbleSize val="0"/>
        </c:dLbls>
        <c:gapWidth val="100"/>
        <c:axId val="249543504"/>
        <c:axId val="249543896"/>
      </c:barChart>
      <c:catAx>
        <c:axId val="249543504"/>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3896"/>
        <c:crosses val="autoZero"/>
        <c:auto val="1"/>
        <c:lblAlgn val="ctr"/>
        <c:lblOffset val="100"/>
        <c:noMultiLvlLbl val="0"/>
      </c:catAx>
      <c:valAx>
        <c:axId val="249543896"/>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3504"/>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3CB5-4E11-971A-FB40FFACEF0A}"/>
            </c:ext>
          </c:extLst>
        </c:ser>
        <c:ser>
          <c:idx val="1"/>
          <c:order val="1"/>
          <c:tx>
            <c:strRef>
              <c:f>Sheet6!$R$3</c:f>
              <c:strCache>
                <c:ptCount val="1"/>
                <c:pt idx="0">
                  <c:v>Multi Core</c:v>
                </c:pt>
              </c:strCache>
            </c:strRef>
          </c:tx>
          <c:spPr>
            <a:solidFill>
              <a:srgbClr val="A50021"/>
            </a:solidFill>
            <a:ln>
              <a:noFill/>
            </a:ln>
            <a:effectLst/>
          </c:spPr>
          <c:invertIfNegative val="0"/>
          <c:dPt>
            <c:idx val="10"/>
            <c:invertIfNegative val="0"/>
            <c:bubble3D val="0"/>
            <c:spPr>
              <a:noFill/>
              <a:ln>
                <a:noFill/>
              </a:ln>
              <a:effectLst/>
            </c:spPr>
            <c:extLst>
              <c:ext xmlns:c16="http://schemas.microsoft.com/office/drawing/2014/chart" uri="{C3380CC4-5D6E-409C-BE32-E72D297353CC}">
                <c16:uniqueId val="{00000002-3CB5-4E11-971A-FB40FFACEF0A}"/>
              </c:ext>
            </c:extLst>
          </c:dPt>
          <c:dPt>
            <c:idx val="11"/>
            <c:invertIfNegative val="0"/>
            <c:bubble3D val="0"/>
            <c:spPr>
              <a:noFill/>
              <a:ln>
                <a:noFill/>
              </a:ln>
              <a:effectLst/>
            </c:spPr>
            <c:extLst>
              <c:ext xmlns:c16="http://schemas.microsoft.com/office/drawing/2014/chart" uri="{C3380CC4-5D6E-409C-BE32-E72D297353CC}">
                <c16:uniqueId val="{00000004-3CB5-4E11-971A-FB40FFACEF0A}"/>
              </c:ext>
            </c:extLst>
          </c:dPt>
          <c:dPt>
            <c:idx val="12"/>
            <c:invertIfNegative val="0"/>
            <c:bubble3D val="0"/>
            <c:spPr>
              <a:noFill/>
              <a:ln>
                <a:noFill/>
              </a:ln>
              <a:effectLst/>
            </c:spPr>
            <c:extLst>
              <c:ext xmlns:c16="http://schemas.microsoft.com/office/drawing/2014/chart" uri="{C3380CC4-5D6E-409C-BE32-E72D297353CC}">
                <c16:uniqueId val="{00000006-3CB5-4E11-971A-FB40FFACEF0A}"/>
              </c:ext>
            </c:extLst>
          </c:dPt>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7-3CB5-4E11-971A-FB40FFACEF0A}"/>
            </c:ext>
          </c:extLst>
        </c:ser>
        <c:dLbls>
          <c:showLegendKey val="0"/>
          <c:showVal val="0"/>
          <c:showCatName val="0"/>
          <c:showSerName val="0"/>
          <c:showPercent val="0"/>
          <c:showBubbleSize val="0"/>
        </c:dLbls>
        <c:gapWidth val="100"/>
        <c:axId val="249544680"/>
        <c:axId val="249545072"/>
      </c:barChart>
      <c:catAx>
        <c:axId val="249544680"/>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5072"/>
        <c:crosses val="autoZero"/>
        <c:auto val="1"/>
        <c:lblAlgn val="ctr"/>
        <c:lblOffset val="100"/>
        <c:noMultiLvlLbl val="0"/>
      </c:catAx>
      <c:valAx>
        <c:axId val="249545072"/>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4680"/>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A927-4C99-A79A-80D941C7C326}"/>
            </c:ext>
          </c:extLst>
        </c:ser>
        <c:ser>
          <c:idx val="1"/>
          <c:order val="1"/>
          <c:tx>
            <c:strRef>
              <c:f>Sheet6!$R$3</c:f>
              <c:strCache>
                <c:ptCount val="1"/>
                <c:pt idx="0">
                  <c:v>Multi Core</c:v>
                </c:pt>
              </c:strCache>
            </c:strRef>
          </c:tx>
          <c:spPr>
            <a:solidFill>
              <a:srgbClr val="A50021"/>
            </a:solidFill>
            <a:ln>
              <a:noFill/>
            </a:ln>
            <a:effectLst/>
          </c:spPr>
          <c:invertIfNegative val="0"/>
          <c:dPt>
            <c:idx val="12"/>
            <c:invertIfNegative val="0"/>
            <c:bubble3D val="0"/>
            <c:spPr>
              <a:noFill/>
              <a:ln>
                <a:noFill/>
              </a:ln>
              <a:effectLst/>
            </c:spPr>
            <c:extLst>
              <c:ext xmlns:c16="http://schemas.microsoft.com/office/drawing/2014/chart" uri="{C3380CC4-5D6E-409C-BE32-E72D297353CC}">
                <c16:uniqueId val="{00000002-A927-4C99-A79A-80D941C7C326}"/>
              </c:ext>
            </c:extLst>
          </c:dPt>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3-A927-4C99-A79A-80D941C7C326}"/>
            </c:ext>
          </c:extLst>
        </c:ser>
        <c:dLbls>
          <c:showLegendKey val="0"/>
          <c:showVal val="0"/>
          <c:showCatName val="0"/>
          <c:showSerName val="0"/>
          <c:showPercent val="0"/>
          <c:showBubbleSize val="0"/>
        </c:dLbls>
        <c:gapWidth val="100"/>
        <c:axId val="249571392"/>
        <c:axId val="249571784"/>
      </c:barChart>
      <c:catAx>
        <c:axId val="249571392"/>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71784"/>
        <c:crosses val="autoZero"/>
        <c:auto val="1"/>
        <c:lblAlgn val="ctr"/>
        <c:lblOffset val="100"/>
        <c:noMultiLvlLbl val="0"/>
      </c:catAx>
      <c:valAx>
        <c:axId val="249571784"/>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71392"/>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704B-4AA9-88FA-5B347A5F779C}"/>
            </c:ext>
          </c:extLst>
        </c:ser>
        <c:ser>
          <c:idx val="1"/>
          <c:order val="1"/>
          <c:tx>
            <c:strRef>
              <c:f>Sheet6!$R$3</c:f>
              <c:strCache>
                <c:ptCount val="1"/>
                <c:pt idx="0">
                  <c:v>Multi-Core</c:v>
                </c:pt>
              </c:strCache>
            </c:strRef>
          </c:tx>
          <c:spPr>
            <a:solidFill>
              <a:srgbClr val="A5002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1-704B-4AA9-88FA-5B347A5F779C}"/>
            </c:ext>
          </c:extLst>
        </c:ser>
        <c:dLbls>
          <c:showLegendKey val="0"/>
          <c:showVal val="0"/>
          <c:showCatName val="0"/>
          <c:showSerName val="0"/>
          <c:showPercent val="0"/>
          <c:showBubbleSize val="0"/>
        </c:dLbls>
        <c:gapWidth val="100"/>
        <c:axId val="401009496"/>
        <c:axId val="401009888"/>
      </c:barChart>
      <c:catAx>
        <c:axId val="401009496"/>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401009888"/>
        <c:crosses val="autoZero"/>
        <c:auto val="1"/>
        <c:lblAlgn val="ctr"/>
        <c:lblOffset val="100"/>
        <c:noMultiLvlLbl val="0"/>
      </c:catAx>
      <c:valAx>
        <c:axId val="401009888"/>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401009496"/>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SALP!$B$1</c:f>
              <c:strCache>
                <c:ptCount val="1"/>
                <c:pt idx="0">
                  <c:v>Commodity DRAM</c:v>
                </c:pt>
              </c:strCache>
            </c:strRef>
          </c:tx>
          <c:invertIfNegative val="0"/>
          <c:cat>
            <c:strRef>
              <c:f>SALP!$A$2</c:f>
              <c:strCache>
                <c:ptCount val="1"/>
                <c:pt idx="0">
                  <c:v>Performance</c:v>
                </c:pt>
              </c:strCache>
            </c:strRef>
          </c:cat>
          <c:val>
            <c:numRef>
              <c:f>SALP!$B$2</c:f>
              <c:numCache>
                <c:formatCode>0.00</c:formatCode>
                <c:ptCount val="1"/>
                <c:pt idx="0">
                  <c:v>1</c:v>
                </c:pt>
              </c:numCache>
            </c:numRef>
          </c:val>
          <c:extLst>
            <c:ext xmlns:c16="http://schemas.microsoft.com/office/drawing/2014/chart" uri="{C3380CC4-5D6E-409C-BE32-E72D297353CC}">
              <c16:uniqueId val="{00000000-EDC7-4680-907B-A6C36CA49C77}"/>
            </c:ext>
          </c:extLst>
        </c:ser>
        <c:ser>
          <c:idx val="1"/>
          <c:order val="1"/>
          <c:tx>
            <c:strRef>
              <c:f>SALP!$C$1</c:f>
              <c:strCache>
                <c:ptCount val="1"/>
                <c:pt idx="0">
                  <c:v>SALP</c:v>
                </c:pt>
              </c:strCache>
            </c:strRef>
          </c:tx>
          <c:invertIfNegative val="0"/>
          <c:cat>
            <c:strRef>
              <c:f>SALP!$A$2</c:f>
              <c:strCache>
                <c:ptCount val="1"/>
                <c:pt idx="0">
                  <c:v>Performance</c:v>
                </c:pt>
              </c:strCache>
            </c:strRef>
          </c:cat>
          <c:val>
            <c:numRef>
              <c:f>SALP!$C$2</c:f>
              <c:numCache>
                <c:formatCode>0.00</c:formatCode>
                <c:ptCount val="1"/>
                <c:pt idx="0">
                  <c:v>1.1700000000000006</c:v>
                </c:pt>
              </c:numCache>
            </c:numRef>
          </c:val>
          <c:extLst>
            <c:ext xmlns:c16="http://schemas.microsoft.com/office/drawing/2014/chart" uri="{C3380CC4-5D6E-409C-BE32-E72D297353CC}">
              <c16:uniqueId val="{00000001-EDC7-4680-907B-A6C36CA49C77}"/>
            </c:ext>
          </c:extLst>
        </c:ser>
        <c:dLbls>
          <c:showLegendKey val="0"/>
          <c:showVal val="0"/>
          <c:showCatName val="0"/>
          <c:showSerName val="0"/>
          <c:showPercent val="0"/>
          <c:showBubbleSize val="0"/>
        </c:dLbls>
        <c:gapWidth val="150"/>
        <c:axId val="65451904"/>
        <c:axId val="65453440"/>
      </c:barChart>
      <c:catAx>
        <c:axId val="65451904"/>
        <c:scaling>
          <c:orientation val="minMax"/>
        </c:scaling>
        <c:delete val="0"/>
        <c:axPos val="b"/>
        <c:numFmt formatCode="General" sourceLinked="0"/>
        <c:majorTickMark val="out"/>
        <c:minorTickMark val="none"/>
        <c:tickLblPos val="nextTo"/>
        <c:txPr>
          <a:bodyPr/>
          <a:lstStyle/>
          <a:p>
            <a:pPr>
              <a:defRPr sz="2400" b="1"/>
            </a:pPr>
            <a:endParaRPr lang="en-US"/>
          </a:p>
        </c:txPr>
        <c:crossAx val="65453440"/>
        <c:crosses val="autoZero"/>
        <c:auto val="1"/>
        <c:lblAlgn val="ctr"/>
        <c:lblOffset val="100"/>
        <c:noMultiLvlLbl val="0"/>
      </c:catAx>
      <c:valAx>
        <c:axId val="65453440"/>
        <c:scaling>
          <c:orientation val="minMax"/>
          <c:max val="1.2"/>
          <c:min val="0"/>
        </c:scaling>
        <c:delete val="0"/>
        <c:axPos val="l"/>
        <c:majorGridlines/>
        <c:numFmt formatCode="0.0" sourceLinked="0"/>
        <c:majorTickMark val="out"/>
        <c:minorTickMark val="none"/>
        <c:tickLblPos val="nextTo"/>
        <c:txPr>
          <a:bodyPr/>
          <a:lstStyle/>
          <a:p>
            <a:pPr>
              <a:defRPr sz="2400"/>
            </a:pPr>
            <a:endParaRPr lang="en-US"/>
          </a:p>
        </c:txPr>
        <c:crossAx val="65451904"/>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0.36036</cdr:x>
      <cdr:y>0.125</cdr:y>
    </cdr:from>
    <cdr:to>
      <cdr:x>0.54054</cdr:x>
      <cdr:y>0.18631</cdr:y>
    </cdr:to>
    <cdr:sp macro="" textlink="">
      <cdr:nvSpPr>
        <cdr:cNvPr id="3" name="TextBox 54"/>
        <cdr:cNvSpPr txBox="1"/>
      </cdr:nvSpPr>
      <cdr:spPr>
        <a:xfrm xmlns:a="http://schemas.openxmlformats.org/drawingml/2006/main">
          <a:off x="3048000" y="533399"/>
          <a:ext cx="1524000" cy="261610"/>
        </a:xfrm>
        <a:prstGeom xmlns:a="http://schemas.openxmlformats.org/drawingml/2006/main" prst="rect">
          <a:avLst/>
        </a:prstGeom>
        <a:solidFill xmlns:a="http://schemas.openxmlformats.org/drawingml/2006/main">
          <a:schemeClr val="bg1"/>
        </a:solidFill>
      </cdr:spPr>
      <cdr:txBody>
        <a:bodyPr xmlns:a="http://schemas.openxmlformats.org/drawingml/2006/main" wrap="square" r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endParaRPr lang="en-US" b="1" i="1" dirty="0">
            <a:ln>
              <a:noFill/>
            </a:ln>
            <a:solidFill>
              <a:srgbClr val="0000FF"/>
            </a:solidFill>
            <a:latin typeface="+mj-l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sz="quarter" idx="1"/>
          </p:nvPr>
        </p:nvSpPr>
        <p:spPr>
          <a:xfrm>
            <a:off x="5258617" y="0"/>
            <a:ext cx="4022938" cy="349250"/>
          </a:xfrm>
          <a:prstGeom prst="rect">
            <a:avLst/>
          </a:prstGeom>
        </p:spPr>
        <p:txBody>
          <a:bodyPr vert="horz" lIns="92953" tIns="46477" rIns="92953" bIns="46477" rtlCol="0"/>
          <a:lstStyle>
            <a:lvl1pPr algn="r">
              <a:defRPr sz="1200"/>
            </a:lvl1pPr>
          </a:lstStyle>
          <a:p>
            <a:fld id="{AC167E78-EA36-40A1-A9A0-B443C6CB1F60}" type="datetimeFigureOut">
              <a:rPr lang="en-US" smtClean="0"/>
              <a:pPr/>
              <a:t>10/1/2020</a:t>
            </a:fld>
            <a:endParaRPr lang="en-US"/>
          </a:p>
        </p:txBody>
      </p:sp>
      <p:sp>
        <p:nvSpPr>
          <p:cNvPr id="4" name="Footer Placeholder 3"/>
          <p:cNvSpPr>
            <a:spLocks noGrp="1"/>
          </p:cNvSpPr>
          <p:nvPr>
            <p:ph type="ftr" sz="quarter" idx="2"/>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5" name="Slide Number Placeholder 4"/>
          <p:cNvSpPr>
            <a:spLocks noGrp="1"/>
          </p:cNvSpPr>
          <p:nvPr>
            <p:ph type="sldNum" sz="quarter" idx="3"/>
          </p:nvPr>
        </p:nvSpPr>
        <p:spPr>
          <a:xfrm>
            <a:off x="5258617" y="6634539"/>
            <a:ext cx="4022938" cy="349250"/>
          </a:xfrm>
          <a:prstGeom prst="rect">
            <a:avLst/>
          </a:prstGeom>
        </p:spPr>
        <p:txBody>
          <a:bodyPr vert="horz" lIns="92953" tIns="46477" rIns="92953" bIns="46477"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p14="http://schemas.microsoft.com/office/powerpoint/2010/main" val="364968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5258617" y="0"/>
            <a:ext cx="4022938" cy="349250"/>
          </a:xfrm>
          <a:prstGeom prst="rect">
            <a:avLst/>
          </a:prstGeom>
        </p:spPr>
        <p:txBody>
          <a:bodyPr vert="horz" lIns="92953" tIns="46477" rIns="92953" bIns="46477" rtlCol="0"/>
          <a:lstStyle>
            <a:lvl1pPr algn="r">
              <a:defRPr sz="1200"/>
            </a:lvl1pPr>
          </a:lstStyle>
          <a:p>
            <a:fld id="{88D89EF4-2B2A-4F54-A6DD-1EB35DCF17B3}" type="datetimeFigureOut">
              <a:rPr lang="en-US" smtClean="0"/>
              <a:pPr/>
              <a:t>10/1/2020</a:t>
            </a:fld>
            <a:endParaRPr lang="en-US"/>
          </a:p>
        </p:txBody>
      </p:sp>
      <p:sp>
        <p:nvSpPr>
          <p:cNvPr id="4" name="Slide Image Placeholder 3"/>
          <p:cNvSpPr>
            <a:spLocks noGrp="1" noRot="1" noChangeAspect="1"/>
          </p:cNvSpPr>
          <p:nvPr>
            <p:ph type="sldImg" idx="2"/>
          </p:nvPr>
        </p:nvSpPr>
        <p:spPr>
          <a:xfrm>
            <a:off x="2895600" y="523875"/>
            <a:ext cx="3492500" cy="2619375"/>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928370" y="3317877"/>
            <a:ext cx="7426960" cy="3143250"/>
          </a:xfrm>
          <a:prstGeom prst="rect">
            <a:avLst/>
          </a:prstGeom>
        </p:spPr>
        <p:txBody>
          <a:bodyPr vert="horz" lIns="92953" tIns="46477" rIns="92953" bIns="464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5258617" y="6634539"/>
            <a:ext cx="4022938" cy="349250"/>
          </a:xfrm>
          <a:prstGeom prst="rect">
            <a:avLst/>
          </a:prstGeom>
        </p:spPr>
        <p:txBody>
          <a:bodyPr vert="horz" lIns="92953" tIns="46477" rIns="92953" bIns="46477"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p14="http://schemas.microsoft.com/office/powerpoint/2010/main" val="61071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dirty="0"/>
          </a:p>
        </p:txBody>
      </p:sp>
    </p:spTree>
    <p:extLst>
      <p:ext uri="{BB962C8B-B14F-4D97-AF65-F5344CB8AC3E}">
        <p14:creationId xmlns:p14="http://schemas.microsoft.com/office/powerpoint/2010/main" val="247661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15</a:t>
            </a:fld>
            <a:endParaRPr lang="en-US"/>
          </a:p>
        </p:txBody>
      </p:sp>
    </p:spTree>
    <p:extLst>
      <p:ext uri="{BB962C8B-B14F-4D97-AF65-F5344CB8AC3E}">
        <p14:creationId xmlns:p14="http://schemas.microsoft.com/office/powerpoint/2010/main" val="176266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three factors that affect</a:t>
            </a:r>
            <a:r>
              <a:rPr lang="en-US" baseline="0" dirty="0"/>
              <a:t> the choice of memory in a system.</a:t>
            </a:r>
          </a:p>
          <a:p>
            <a:endParaRPr lang="en-US" baseline="0" dirty="0"/>
          </a:p>
          <a:p>
            <a:r>
              <a:rPr lang="en-US" baseline="0" dirty="0"/>
              <a:t>Speed, Capacity and Cost. Blah..</a:t>
            </a:r>
          </a:p>
          <a:p>
            <a:endParaRPr lang="en-US" baseline="0" dirty="0"/>
          </a:p>
          <a:p>
            <a:r>
              <a:rPr lang="en-US" baseline="0" dirty="0"/>
              <a:t>In fact, as we will see in this talk, cost is one of the primary factors that drives decisions taken by the industry.</a:t>
            </a:r>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16</a:t>
            </a:fld>
            <a:endParaRPr lang="en-US"/>
          </a:p>
        </p:txBody>
      </p:sp>
    </p:spTree>
    <p:extLst>
      <p:ext uri="{BB962C8B-B14F-4D97-AF65-F5344CB8AC3E}">
        <p14:creationId xmlns:p14="http://schemas.microsoft.com/office/powerpoint/2010/main" val="84426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contrast,</a:t>
            </a:r>
            <a:r>
              <a:rPr lang="en-US" baseline="0" dirty="0"/>
              <a:t> DRAM is at a favorable point in this trade-off spectrum between cost and latency. And it is going to remain so for the foreseeable future.</a:t>
            </a:r>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17</a:t>
            </a:fld>
            <a:endParaRPr lang="en-US"/>
          </a:p>
        </p:txBody>
      </p:sp>
    </p:spTree>
    <p:extLst>
      <p:ext uri="{BB962C8B-B14F-4D97-AF65-F5344CB8AC3E}">
        <p14:creationId xmlns:p14="http://schemas.microsoft.com/office/powerpoint/2010/main" val="192459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Is DRAM fast enough? Let us try to understand this using today’s processor</a:t>
            </a:r>
            <a:r>
              <a:rPr lang="en-US" baseline="0" dirty="0"/>
              <a:t> and DRAM technology. </a:t>
            </a:r>
            <a:r>
              <a:rPr lang="en-US" dirty="0"/>
              <a:t>The DRAM</a:t>
            </a:r>
            <a:r>
              <a:rPr lang="en-US" baseline="0" dirty="0"/>
              <a:t> we can buy today, which I will refer to as commodity DRAM, takes 50ns to serve a request. A modern processor running at 3Ghz and executing 2 instructions every cycle can run up to 300 instructions in the same duration. To make matters worse, modern processors have multiple cores which can independently execute different programs. If each of these programs independently generate memory requests, the question is whether DRAM can serve the requests in parallel? If the independent requests are served serially, then the cores will have to wait for much longer before doing any useful work. So, there are two problems related to DRAM that we need to address: Latency and Parallelism.</a:t>
            </a:r>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18</a:t>
            </a:fld>
            <a:endParaRPr lang="en-US"/>
          </a:p>
        </p:txBody>
      </p:sp>
    </p:spTree>
    <p:extLst>
      <p:ext uri="{BB962C8B-B14F-4D97-AF65-F5344CB8AC3E}">
        <p14:creationId xmlns:p14="http://schemas.microsoft.com/office/powerpoint/2010/main" val="3498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Right</a:t>
            </a:r>
            <a:r>
              <a:rPr lang="en-US" baseline="0" dirty="0"/>
              <a:t> figure shows the picture of real DRAM chip,</a:t>
            </a:r>
          </a:p>
          <a:p>
            <a:pPr marL="0" indent="0">
              <a:buNone/>
            </a:pPr>
            <a:r>
              <a:rPr lang="en-US" baseline="0" dirty="0"/>
              <a:t>which consists of multiple banks and peripheral logic for accessing cells in banks.</a:t>
            </a:r>
          </a:p>
          <a:p>
            <a:pPr marL="0" indent="0">
              <a:buNone/>
            </a:pPr>
            <a:r>
              <a:rPr lang="en-US" baseline="0" dirty="0"/>
              <a:t>Each bank is subdivided into multiple mats.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20</a:t>
            </a:fld>
            <a:endParaRPr lang="en-US"/>
          </a:p>
        </p:txBody>
      </p:sp>
    </p:spTree>
    <p:extLst>
      <p:ext uri="{BB962C8B-B14F-4D97-AF65-F5344CB8AC3E}">
        <p14:creationId xmlns:p14="http://schemas.microsoft.com/office/powerpoint/2010/main" val="695755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A mat consists of 2d cell array.</a:t>
            </a:r>
          </a:p>
          <a:p>
            <a:pPr marL="0" indent="0">
              <a:buNone/>
            </a:pPr>
            <a:r>
              <a:rPr lang="en-US" baseline="0" dirty="0"/>
              <a:t>The cells are horizontally connected to </a:t>
            </a:r>
            <a:r>
              <a:rPr lang="en-US" baseline="0" dirty="0" err="1"/>
              <a:t>wordline</a:t>
            </a:r>
            <a:r>
              <a:rPr lang="en-US" baseline="0" dirty="0"/>
              <a:t> driver by </a:t>
            </a:r>
            <a:r>
              <a:rPr lang="en-US" baseline="0" dirty="0" err="1"/>
              <a:t>wordline</a:t>
            </a:r>
            <a:r>
              <a:rPr lang="en-US" baseline="0" dirty="0"/>
              <a:t>,</a:t>
            </a:r>
          </a:p>
          <a:p>
            <a:pPr marL="0" indent="0">
              <a:buNone/>
            </a:pPr>
            <a:r>
              <a:rPr lang="en-US" baseline="0" dirty="0"/>
              <a:t>and vertically connected to a sense amplifier by </a:t>
            </a:r>
            <a:r>
              <a:rPr lang="en-US" baseline="0" dirty="0" err="1"/>
              <a:t>bitline</a:t>
            </a:r>
            <a:r>
              <a:rPr lang="en-US" baseline="0"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21</a:t>
            </a:fld>
            <a:endParaRPr lang="en-US"/>
          </a:p>
        </p:txBody>
      </p:sp>
    </p:spTree>
    <p:extLst>
      <p:ext uri="{BB962C8B-B14F-4D97-AF65-F5344CB8AC3E}">
        <p14:creationId xmlns:p14="http://schemas.microsoft.com/office/powerpoint/2010/main" val="38405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23</a:t>
            </a:fld>
            <a:endParaRPr lang="en-US"/>
          </a:p>
        </p:txBody>
      </p:sp>
    </p:spTree>
    <p:extLst>
      <p:ext uri="{BB962C8B-B14F-4D97-AF65-F5344CB8AC3E}">
        <p14:creationId xmlns:p14="http://schemas.microsoft.com/office/powerpoint/2010/main" val="102416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29</a:t>
            </a:fld>
            <a:endParaRPr lang="en-US"/>
          </a:p>
        </p:txBody>
      </p:sp>
    </p:spTree>
    <p:extLst>
      <p:ext uri="{BB962C8B-B14F-4D97-AF65-F5344CB8AC3E}">
        <p14:creationId xmlns:p14="http://schemas.microsoft.com/office/powerpoint/2010/main" val="1954186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31</a:t>
            </a:fld>
            <a:endParaRPr lang="en-US"/>
          </a:p>
        </p:txBody>
      </p:sp>
    </p:spTree>
    <p:extLst>
      <p:ext uri="{BB962C8B-B14F-4D97-AF65-F5344CB8AC3E}">
        <p14:creationId xmlns:p14="http://schemas.microsoft.com/office/powerpoint/2010/main" val="893991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47</a:t>
            </a:fld>
            <a:endParaRPr lang="en-US"/>
          </a:p>
        </p:txBody>
      </p:sp>
    </p:spTree>
    <p:extLst>
      <p:ext uri="{BB962C8B-B14F-4D97-AF65-F5344CB8AC3E}">
        <p14:creationId xmlns:p14="http://schemas.microsoft.com/office/powerpoint/2010/main" val="187828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11D7A2-076E-A14A-BF76-DCF075A7BB04}" type="slidenum">
              <a:rPr lang="en-US" sz="1200">
                <a:solidFill>
                  <a:prstClr val="black"/>
                </a:solidFill>
                <a:cs typeface="Arial" charset="0"/>
              </a:rPr>
              <a:pPr eaLnBrk="1" hangingPunct="1"/>
              <a:t>3</a:t>
            </a:fld>
            <a:endParaRPr lang="en-US" sz="1200">
              <a:solidFill>
                <a:prstClr val="black"/>
              </a:solidFill>
              <a:cs typeface="Arial" charset="0"/>
            </a:endParaRPr>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577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841920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48</a:t>
            </a:fld>
            <a:endParaRPr lang="en-US"/>
          </a:p>
        </p:txBody>
      </p:sp>
    </p:spTree>
    <p:extLst>
      <p:ext uri="{BB962C8B-B14F-4D97-AF65-F5344CB8AC3E}">
        <p14:creationId xmlns:p14="http://schemas.microsoft.com/office/powerpoint/2010/main" val="4182216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right figure shows DRAM organization which is consists of DRAM cells and sense-amplifiers. </a:t>
            </a:r>
          </a:p>
          <a:p>
            <a:r>
              <a:rPr lang="en-US" baseline="0" dirty="0"/>
              <a:t>There are three steps for accessing DRAM.</a:t>
            </a:r>
          </a:p>
          <a:p>
            <a:endParaRPr lang="en-US" baseline="0" dirty="0"/>
          </a:p>
          <a:p>
            <a:r>
              <a:rPr lang="en-US" baseline="0" dirty="0"/>
              <a:t>First, when</a:t>
            </a:r>
            <a:r>
              <a:rPr lang="en-US" dirty="0"/>
              <a:t> DRAM selects one of rows</a:t>
            </a:r>
            <a:r>
              <a:rPr lang="en-US" baseline="0" dirty="0"/>
              <a:t> in its </a:t>
            </a:r>
            <a:r>
              <a:rPr lang="en-US" dirty="0"/>
              <a:t>cell array, the selected cells drive their charge to sense-amplifiers. </a:t>
            </a:r>
          </a:p>
          <a:p>
            <a:r>
              <a:rPr lang="en-US" dirty="0"/>
              <a:t>Then, sense-amplifiers detect the charge, recognizing data of cells. </a:t>
            </a:r>
          </a:p>
          <a:p>
            <a:r>
              <a:rPr lang="en-US" dirty="0"/>
              <a:t>We call this operation as sensing.</a:t>
            </a:r>
          </a:p>
          <a:p>
            <a:endParaRPr lang="en-US" dirty="0"/>
          </a:p>
          <a:p>
            <a:r>
              <a:rPr lang="en-US" dirty="0"/>
              <a:t>Second, after sensing data from DRAM cells, sense-amplifiers drive charge to the cells for reconstructing original</a:t>
            </a:r>
            <a:r>
              <a:rPr lang="en-US" baseline="0" dirty="0"/>
              <a:t> </a:t>
            </a:r>
            <a:r>
              <a:rPr lang="en-US" dirty="0"/>
              <a:t>data. </a:t>
            </a:r>
          </a:p>
          <a:p>
            <a:r>
              <a:rPr lang="en-US" dirty="0"/>
              <a:t>We call this operation as restore.</a:t>
            </a:r>
          </a:p>
          <a:p>
            <a:endParaRPr lang="en-US" dirty="0"/>
          </a:p>
          <a:p>
            <a:r>
              <a:rPr lang="en-US" dirty="0"/>
              <a:t>Third, after restoring the cell data, DRAM deselects the accessed row and puts the sense-amplifiers to original state for next access. </a:t>
            </a:r>
          </a:p>
          <a:p>
            <a:r>
              <a:rPr lang="en-US" dirty="0"/>
              <a:t>We call this operation as </a:t>
            </a:r>
            <a:r>
              <a:rPr lang="en-US" dirty="0" err="1"/>
              <a:t>precharge</a:t>
            </a:r>
            <a:r>
              <a:rPr lang="en-US" dirty="0"/>
              <a:t>.</a:t>
            </a:r>
          </a:p>
          <a:p>
            <a:endParaRPr lang="en-US" dirty="0"/>
          </a:p>
          <a:p>
            <a:r>
              <a:rPr lang="en-US" dirty="0"/>
              <a:t>As shown in these three steps, DRAM operation is charge movement between cell and sense-amplifier.</a:t>
            </a:r>
          </a:p>
        </p:txBody>
      </p:sp>
      <p:sp>
        <p:nvSpPr>
          <p:cNvPr id="4" name="Slide Number Placeholder 3"/>
          <p:cNvSpPr>
            <a:spLocks noGrp="1"/>
          </p:cNvSpPr>
          <p:nvPr>
            <p:ph type="sldNum" sz="quarter" idx="10"/>
          </p:nvPr>
        </p:nvSpPr>
        <p:spPr/>
        <p:txBody>
          <a:bodyPr/>
          <a:lstStyle/>
          <a:p>
            <a:fld id="{EF7F79D3-8C36-4CB5-B03B-F440DA7B71AF}" type="slidenum">
              <a:rPr lang="en-US" smtClean="0"/>
              <a:t>53</a:t>
            </a:fld>
            <a:endParaRPr lang="en-US"/>
          </a:p>
        </p:txBody>
      </p:sp>
    </p:spTree>
    <p:extLst>
      <p:ext uri="{BB962C8B-B14F-4D97-AF65-F5344CB8AC3E}">
        <p14:creationId xmlns:p14="http://schemas.microsoft.com/office/powerpoint/2010/main" val="306680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Timing parameters exist to ensure sufficient movement of charge. </a:t>
            </a:r>
          </a:p>
          <a:p>
            <a:endParaRPr lang="en-US" dirty="0"/>
          </a:p>
          <a:p>
            <a:r>
              <a:rPr lang="en-US" dirty="0"/>
              <a:t>The figure shows the time</a:t>
            </a:r>
            <a:r>
              <a:rPr lang="en-US" baseline="0" dirty="0"/>
              <a:t>line for accessing DRAM in X-axis and Y-axis shows the charge amount in DRAM cell and sense-amplifier. </a:t>
            </a:r>
          </a:p>
          <a:p>
            <a:endParaRPr lang="en-US" dirty="0"/>
          </a:p>
          <a:p>
            <a:r>
              <a:rPr lang="en-US" dirty="0"/>
              <a:t>When selecting a row of cells, each cell drives their charge toward to the corresponding sense-amplifier. </a:t>
            </a:r>
          </a:p>
          <a:p>
            <a:r>
              <a:rPr lang="en-US" dirty="0"/>
              <a:t>If driven charge is more than enough to detect the data, the sense-amplifier starts to restore data by driving charge toward the cell. </a:t>
            </a:r>
          </a:p>
          <a:p>
            <a:r>
              <a:rPr lang="en-US" dirty="0"/>
              <a:t>This restore operation finishes when the cell is fully charged. </a:t>
            </a:r>
          </a:p>
          <a:p>
            <a:endParaRPr lang="en-US" dirty="0"/>
          </a:p>
          <a:p>
            <a:r>
              <a:rPr lang="en-US" dirty="0"/>
              <a:t>Ideally, DRAM</a:t>
            </a:r>
            <a:r>
              <a:rPr lang="en-US" baseline="0" dirty="0"/>
              <a:t> timing parameters are just enough for the sufficient movement of charge. </a:t>
            </a:r>
          </a:p>
          <a:p>
            <a:r>
              <a:rPr lang="en-US" baseline="0" dirty="0"/>
              <a:t>However, in practice, there are large margin in DRAM timing parameters.</a:t>
            </a:r>
            <a:endParaRPr lang="en-US" dirty="0"/>
          </a:p>
          <a:p>
            <a:endParaRPr lang="en-US" dirty="0"/>
          </a:p>
          <a:p>
            <a:r>
              <a:rPr lang="en-US" dirty="0"/>
              <a:t>Why</a:t>
            </a:r>
            <a:r>
              <a:rPr lang="en-US" baseline="0" dirty="0"/>
              <a:t> are these margin required? </a:t>
            </a:r>
            <a:endParaRPr lang="en-US" dirty="0"/>
          </a:p>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54</a:t>
            </a:fld>
            <a:endParaRPr lang="en-US"/>
          </a:p>
        </p:txBody>
      </p:sp>
    </p:spTree>
    <p:extLst>
      <p:ext uri="{BB962C8B-B14F-4D97-AF65-F5344CB8AC3E}">
        <p14:creationId xmlns:p14="http://schemas.microsoft.com/office/powerpoint/2010/main" val="419439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two reasons for the margin in DRAM timing parameters.</a:t>
            </a:r>
          </a:p>
          <a:p>
            <a:endParaRPr lang="en-US" baseline="0" dirty="0"/>
          </a:p>
          <a:p>
            <a:r>
              <a:rPr lang="en-US" baseline="0" dirty="0"/>
              <a:t>First is process variation and second is temperature dependence.</a:t>
            </a:r>
          </a:p>
          <a:p>
            <a:r>
              <a:rPr lang="en-US" baseline="0" dirty="0"/>
              <a:t>Let me introduce the first factor, process variation.</a:t>
            </a:r>
          </a:p>
          <a:p>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55</a:t>
            </a:fld>
            <a:endParaRPr lang="en-US"/>
          </a:p>
        </p:txBody>
      </p:sp>
    </p:spTree>
    <p:extLst>
      <p:ext uri="{BB962C8B-B14F-4D97-AF65-F5344CB8AC3E}">
        <p14:creationId xmlns:p14="http://schemas.microsoft.com/office/powerpoint/2010/main" val="124491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Ideally, DRAM would have</a:t>
            </a:r>
            <a:r>
              <a:rPr lang="en-US" dirty="0"/>
              <a:t> uniform cells which have same size, thereby having same access latency. </a:t>
            </a:r>
          </a:p>
          <a:p>
            <a:endParaRPr lang="en-US" dirty="0"/>
          </a:p>
          <a:p>
            <a:r>
              <a:rPr lang="en-US" dirty="0"/>
              <a:t>Unfortunately, due to process variation, each cell has different size, thereby having different access latency. </a:t>
            </a:r>
          </a:p>
          <a:p>
            <a:endParaRPr lang="en-US" dirty="0"/>
          </a:p>
          <a:p>
            <a:r>
              <a:rPr lang="en-US" dirty="0"/>
              <a:t>Therefore, DRAM shows large variation in both charge amount in its cell and access latency to its cell.</a:t>
            </a:r>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56</a:t>
            </a:fld>
            <a:endParaRPr lang="en-US"/>
          </a:p>
        </p:txBody>
      </p:sp>
    </p:spTree>
    <p:extLst>
      <p:ext uri="{BB962C8B-B14F-4D97-AF65-F5344CB8AC3E}">
        <p14:creationId xmlns:p14="http://schemas.microsoft.com/office/powerpoint/2010/main" val="2751552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two reasons for the margin in DRAM timing parameters.</a:t>
            </a:r>
          </a:p>
          <a:p>
            <a:endParaRPr lang="en-US" baseline="0" dirty="0"/>
          </a:p>
          <a:p>
            <a:r>
              <a:rPr lang="en-US" baseline="0" dirty="0"/>
              <a:t>First is process variation and second is temperature dependence.</a:t>
            </a:r>
          </a:p>
          <a:p>
            <a:r>
              <a:rPr lang="en-US" baseline="0" dirty="0"/>
              <a:t>Let me introduce the first factor, process variation.</a:t>
            </a:r>
          </a:p>
          <a:p>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57</a:t>
            </a:fld>
            <a:endParaRPr lang="en-US"/>
          </a:p>
        </p:txBody>
      </p:sp>
    </p:spTree>
    <p:extLst>
      <p:ext uri="{BB962C8B-B14F-4D97-AF65-F5344CB8AC3E}">
        <p14:creationId xmlns:p14="http://schemas.microsoft.com/office/powerpoint/2010/main" val="1410412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 leakage increases the variation.</a:t>
            </a:r>
          </a:p>
          <a:p>
            <a:r>
              <a:rPr lang="en-US" baseline="0" dirty="0"/>
              <a:t>DRAM</a:t>
            </a:r>
            <a:r>
              <a:rPr lang="en-US" dirty="0"/>
              <a:t> loses their charge over time and loses more charge at higher temperature.</a:t>
            </a:r>
          </a:p>
          <a:p>
            <a:r>
              <a:rPr lang="en-US" baseline="0" dirty="0"/>
              <a:t>Therefore, DRAM</a:t>
            </a:r>
            <a:r>
              <a:rPr lang="en-US" dirty="0"/>
              <a:t> cell has smallest charge when operating at hot temperature, for example 85C which is the highest temperature guaranteed by DRAM standard.</a:t>
            </a:r>
          </a:p>
          <a:p>
            <a:r>
              <a:rPr lang="en-US" baseline="0" dirty="0"/>
              <a:t>This</a:t>
            </a:r>
            <a:r>
              <a:rPr lang="en-US" dirty="0"/>
              <a:t> temperature dependence increases the variation in DRAM cell charge.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58</a:t>
            </a:fld>
            <a:endParaRPr lang="en-US"/>
          </a:p>
        </p:txBody>
      </p:sp>
    </p:spTree>
    <p:extLst>
      <p:ext uri="{BB962C8B-B14F-4D97-AF65-F5344CB8AC3E}">
        <p14:creationId xmlns:p14="http://schemas.microsoft.com/office/powerpoint/2010/main" val="1715306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photo of our infrastructure,</a:t>
            </a:r>
            <a:r>
              <a:rPr lang="en-US" baseline="0" dirty="0"/>
              <a:t> that we built mostly from scratch.</a:t>
            </a:r>
            <a:endParaRPr lang="en-US" dirty="0"/>
          </a:p>
          <a:p>
            <a:endParaRPr lang="en-US" dirty="0"/>
          </a:p>
          <a:p>
            <a:r>
              <a:rPr lang="en-US" dirty="0"/>
              <a:t>For</a:t>
            </a:r>
            <a:r>
              <a:rPr lang="en-US" baseline="0" dirty="0"/>
              <a:t> higher throughput, we employ eight FPGAs, all of which are enclosed in thermally-regulated environment.</a:t>
            </a:r>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60</a:t>
            </a:fld>
            <a:endParaRPr lang="en-US"/>
          </a:p>
        </p:txBody>
      </p:sp>
    </p:spTree>
    <p:extLst>
      <p:ext uri="{BB962C8B-B14F-4D97-AF65-F5344CB8AC3E}">
        <p14:creationId xmlns:p14="http://schemas.microsoft.com/office/powerpoint/2010/main" val="778064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a:t>
            </a:r>
            <a:r>
              <a:rPr lang="en-US" sz="1200" kern="1200" baseline="0" dirty="0">
                <a:solidFill>
                  <a:schemeClr val="tx1"/>
                </a:solidFill>
                <a:effectLst/>
                <a:latin typeface="+mn-lt"/>
                <a:ea typeface="+mn-ea"/>
                <a:cs typeface="+mn-cs"/>
              </a:rPr>
              <a:t> step in DRAM operation is sensing.</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In typical case, there are more charge in DRAM cell compared to the worst case. </a:t>
            </a:r>
          </a:p>
          <a:p>
            <a:r>
              <a:rPr lang="en-US" sz="1200" kern="1200" baseline="0" dirty="0">
                <a:solidFill>
                  <a:schemeClr val="tx1"/>
                </a:solidFill>
                <a:effectLst/>
                <a:latin typeface="+mn-lt"/>
                <a:ea typeface="+mn-ea"/>
                <a:cs typeface="+mn-cs"/>
              </a:rPr>
              <a:t>The excessive charge enables stronger charge drive to sense-amplifier. </a:t>
            </a:r>
          </a:p>
          <a:p>
            <a:r>
              <a:rPr lang="en-US" sz="1200" kern="1200" baseline="0" dirty="0">
                <a:solidFill>
                  <a:schemeClr val="tx1"/>
                </a:solidFill>
                <a:effectLst/>
                <a:latin typeface="+mn-lt"/>
                <a:ea typeface="+mn-ea"/>
                <a:cs typeface="+mn-cs"/>
              </a:rPr>
              <a:t>Then, sense-amplifier can detect data of DRAM cell fast, thereby complete sensing operation fast.</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In our DRAM latency profiling results of 115 DRAM modules, </a:t>
            </a:r>
          </a:p>
          <a:p>
            <a:r>
              <a:rPr lang="en-US" sz="1200" kern="1200" baseline="0" dirty="0">
                <a:solidFill>
                  <a:schemeClr val="tx1"/>
                </a:solidFill>
                <a:effectLst/>
                <a:latin typeface="+mn-lt"/>
                <a:ea typeface="+mn-ea"/>
                <a:cs typeface="+mn-cs"/>
              </a:rPr>
              <a:t>we observe that 17% potential reduction for the corresponding timing parameters of sensing.</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 a result, more charge in typical cases lead to fast sensing.</a:t>
            </a:r>
          </a:p>
        </p:txBody>
      </p:sp>
      <p:sp>
        <p:nvSpPr>
          <p:cNvPr id="4" name="Slide Number Placeholder 3"/>
          <p:cNvSpPr>
            <a:spLocks noGrp="1"/>
          </p:cNvSpPr>
          <p:nvPr>
            <p:ph type="sldNum" sz="quarter" idx="10"/>
          </p:nvPr>
        </p:nvSpPr>
        <p:spPr/>
        <p:txBody>
          <a:bodyPr/>
          <a:lstStyle/>
          <a:p>
            <a:fld id="{EF7F79D3-8C36-4CB5-B03B-F440DA7B71AF}" type="slidenum">
              <a:rPr lang="en-US" smtClean="0"/>
              <a:t>61</a:t>
            </a:fld>
            <a:endParaRPr lang="en-US"/>
          </a:p>
        </p:txBody>
      </p:sp>
    </p:spTree>
    <p:extLst>
      <p:ext uri="{BB962C8B-B14F-4D97-AF65-F5344CB8AC3E}">
        <p14:creationId xmlns:p14="http://schemas.microsoft.com/office/powerpoint/2010/main" val="1308044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a:t>
            </a:r>
            <a:r>
              <a:rPr lang="en-US" sz="1200" kern="1200" baseline="0" dirty="0">
                <a:solidFill>
                  <a:schemeClr val="tx1"/>
                </a:solidFill>
                <a:effectLst/>
                <a:latin typeface="+mn-lt"/>
                <a:ea typeface="+mn-ea"/>
                <a:cs typeface="+mn-cs"/>
              </a:rPr>
              <a:t> step in DRAM operation is restore.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Due to larger size and less leakage, typical DRAM cells have more charge than the worst cell.</a:t>
            </a:r>
          </a:p>
          <a:p>
            <a:r>
              <a:rPr lang="en-US" sz="1200" kern="1200" baseline="0" dirty="0">
                <a:solidFill>
                  <a:schemeClr val="tx1"/>
                </a:solidFill>
                <a:effectLst/>
                <a:latin typeface="+mn-lt"/>
                <a:ea typeface="+mn-ea"/>
                <a:cs typeface="+mn-cs"/>
              </a:rPr>
              <a:t>Even though typical DRAM does not restore the excessive charge during restore operation, </a:t>
            </a:r>
          </a:p>
          <a:p>
            <a:r>
              <a:rPr lang="en-US" sz="1200" kern="1200" baseline="0" dirty="0">
                <a:solidFill>
                  <a:schemeClr val="tx1"/>
                </a:solidFill>
                <a:effectLst/>
                <a:latin typeface="+mn-lt"/>
                <a:ea typeface="+mn-ea"/>
                <a:cs typeface="+mn-cs"/>
              </a:rPr>
              <a:t>eventually the typical cell has more charge than the worst case cell, guaranteeing reliable operations.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reducing this restore time in DRAM read/write, our DRAM latency characterization shows significant potential to reduce corresponding timing parameters. For example, 37% for read and 54% for write.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 a result, more charge in typical cases enables restore time reduction.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7F79D3-8C36-4CB5-B03B-F440DA7B71AF}" type="slidenum">
              <a:rPr lang="en-US" smtClean="0"/>
              <a:t>62</a:t>
            </a:fld>
            <a:endParaRPr lang="en-US"/>
          </a:p>
        </p:txBody>
      </p:sp>
    </p:spTree>
    <p:extLst>
      <p:ext uri="{BB962C8B-B14F-4D97-AF65-F5344CB8AC3E}">
        <p14:creationId xmlns:p14="http://schemas.microsoft.com/office/powerpoint/2010/main" val="279053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from the article:</a:t>
            </a:r>
          </a:p>
          <a:p>
            <a:r>
              <a:rPr lang="en-US" dirty="0"/>
              <a:t>http://</a:t>
            </a:r>
            <a:r>
              <a:rPr lang="en-US" dirty="0" err="1"/>
              <a:t>thehackernews.com</a:t>
            </a:r>
            <a:r>
              <a:rPr lang="en-US" dirty="0"/>
              <a:t>/2015/03/dram-</a:t>
            </a:r>
            <a:r>
              <a:rPr lang="en-US" dirty="0" err="1"/>
              <a:t>rowhammer</a:t>
            </a:r>
            <a:r>
              <a:rPr lang="en-US" dirty="0"/>
              <a:t>-</a:t>
            </a:r>
            <a:r>
              <a:rPr lang="en-US" dirty="0" err="1"/>
              <a:t>vulnerability.html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506139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Third</a:t>
            </a:r>
            <a:r>
              <a:rPr lang="en-US" sz="1200" kern="1200" baseline="0" dirty="0">
                <a:solidFill>
                  <a:schemeClr val="tx1"/>
                </a:solidFill>
                <a:effectLst/>
                <a:latin typeface="+mn-lt"/>
                <a:ea typeface="+mn-ea"/>
                <a:cs typeface="+mn-cs"/>
              </a:rPr>
              <a:t> step is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Previously we explained the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simply as going back to original state. </a:t>
            </a:r>
          </a:p>
          <a:p>
            <a:r>
              <a:rPr lang="en-US" sz="1200" kern="1200" baseline="0" dirty="0">
                <a:solidFill>
                  <a:schemeClr val="tx1"/>
                </a:solidFill>
                <a:effectLst/>
                <a:latin typeface="+mn-lt"/>
                <a:ea typeface="+mn-ea"/>
                <a:cs typeface="+mn-cs"/>
              </a:rPr>
              <a:t>Let me introduce more details about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To detect data in DRAM cell, DRAM has sense-amplifier and wire connection to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a:t>
            </a:r>
          </a:p>
          <a:p>
            <a:r>
              <a:rPr lang="en-US" sz="1200" kern="1200" baseline="0" dirty="0">
                <a:solidFill>
                  <a:schemeClr val="tx1"/>
                </a:solidFill>
                <a:effectLst/>
                <a:latin typeface="+mn-lt"/>
                <a:ea typeface="+mn-ea"/>
                <a:cs typeface="+mn-cs"/>
              </a:rPr>
              <a:t>DRAM preserve their a bit of data in two charge state, empty and fully charged. </a:t>
            </a:r>
          </a:p>
          <a:p>
            <a:r>
              <a:rPr lang="en-US" sz="1200" kern="1200" baseline="0" dirty="0">
                <a:solidFill>
                  <a:schemeClr val="tx1"/>
                </a:solidFill>
                <a:effectLst/>
                <a:latin typeface="+mn-lt"/>
                <a:ea typeface="+mn-ea"/>
                <a:cs typeface="+mn-cs"/>
              </a:rPr>
              <a:t>During sensing and restore,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moves to either of these two states. </a:t>
            </a:r>
          </a:p>
          <a:p>
            <a:r>
              <a:rPr lang="en-US" sz="1200" kern="1200" baseline="0" dirty="0">
                <a:solidFill>
                  <a:schemeClr val="tx1"/>
                </a:solidFill>
                <a:effectLst/>
                <a:latin typeface="+mn-lt"/>
                <a:ea typeface="+mn-ea"/>
                <a:cs typeface="+mn-cs"/>
              </a:rPr>
              <a:t>After finishing the access,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should be go back to the half of these two state.</a:t>
            </a:r>
          </a:p>
          <a:p>
            <a:r>
              <a:rPr lang="en-US" sz="1200" kern="1200" baseline="0" dirty="0">
                <a:solidFill>
                  <a:schemeClr val="tx1"/>
                </a:solidFill>
                <a:effectLst/>
                <a:latin typeface="+mn-lt"/>
                <a:ea typeface="+mn-ea"/>
                <a:cs typeface="+mn-cs"/>
              </a:rPr>
              <a:t>We call this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Unfortunately,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is usually long by connecting hundred of cells such that it takes long time for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7F79D3-8C36-4CB5-B03B-F440DA7B71AF}" type="slidenum">
              <a:rPr lang="en-US" smtClean="0"/>
              <a:t>63</a:t>
            </a:fld>
            <a:endParaRPr lang="en-US"/>
          </a:p>
        </p:txBody>
      </p:sp>
    </p:spTree>
    <p:extLst>
      <p:ext uri="{BB962C8B-B14F-4D97-AF65-F5344CB8AC3E}">
        <p14:creationId xmlns:p14="http://schemas.microsoft.com/office/powerpoint/2010/main" val="2346536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a:t>
            </a:r>
            <a:r>
              <a:rPr lang="en-US" sz="1200" kern="1200" baseline="0" dirty="0">
                <a:solidFill>
                  <a:schemeClr val="tx1"/>
                </a:solidFill>
                <a:effectLst/>
                <a:latin typeface="+mn-lt"/>
                <a:ea typeface="+mn-ea"/>
                <a:cs typeface="+mn-cs"/>
              </a:rPr>
              <a:t> us observe the impact of reducing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with a simple example.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sense-amplifier first accesses an empty cell then not fully </a:t>
            </a:r>
            <a:r>
              <a:rPr lang="en-US" sz="1200" kern="1200" baseline="0" dirty="0" err="1">
                <a:solidFill>
                  <a:schemeClr val="tx1"/>
                </a:solidFill>
                <a:effectLst/>
                <a:latin typeface="+mn-lt"/>
                <a:ea typeface="+mn-ea"/>
                <a:cs typeface="+mn-cs"/>
              </a:rPr>
              <a:t>precharged</a:t>
            </a:r>
            <a:r>
              <a:rPr lang="en-US" sz="1200" kern="1200" baseline="0" dirty="0">
                <a:solidFill>
                  <a:schemeClr val="tx1"/>
                </a:solidFill>
                <a:effectLst/>
                <a:latin typeface="+mn-lt"/>
                <a:ea typeface="+mn-ea"/>
                <a:cs typeface="+mn-cs"/>
              </a:rPr>
              <a:t> by reducing corresponding timing parameter.</a:t>
            </a:r>
          </a:p>
          <a:p>
            <a:r>
              <a:rPr lang="en-US" sz="1200" kern="1200" baseline="0" dirty="0">
                <a:solidFill>
                  <a:schemeClr val="tx1"/>
                </a:solidFill>
                <a:effectLst/>
                <a:latin typeface="+mn-lt"/>
                <a:ea typeface="+mn-ea"/>
                <a:cs typeface="+mn-cs"/>
              </a:rPr>
              <a:t>Then DRAM next access a fully charged cell. </a:t>
            </a:r>
          </a:p>
          <a:p>
            <a:r>
              <a:rPr lang="en-US" sz="1200" kern="1200" baseline="0" dirty="0">
                <a:solidFill>
                  <a:schemeClr val="tx1"/>
                </a:solidFill>
                <a:effectLst/>
                <a:latin typeface="+mn-lt"/>
                <a:ea typeface="+mn-ea"/>
                <a:cs typeface="+mn-cs"/>
              </a:rPr>
              <a:t>Due to the bias in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it takes longer time to access the fully charged cell.</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However, if the cell has much excessive charge, the strong charge flow overcomes the bias in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leading to reliable access.</a:t>
            </a:r>
          </a:p>
          <a:p>
            <a:r>
              <a:rPr lang="en-US" sz="1200" kern="1200" baseline="0" dirty="0">
                <a:solidFill>
                  <a:schemeClr val="tx1"/>
                </a:solidFill>
                <a:effectLst/>
                <a:latin typeface="+mn-lt"/>
                <a:ea typeface="+mn-ea"/>
                <a:cs typeface="+mn-cs"/>
              </a:rPr>
              <a:t>Our DRAM latency evaluation shows that in typical case, we can reduce corresponding timing parameter by 35% without errors.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Therefore, more charge in typical cases enables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time reduction.</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64</a:t>
            </a:fld>
            <a:endParaRPr lang="en-US"/>
          </a:p>
        </p:txBody>
      </p:sp>
    </p:spTree>
    <p:extLst>
      <p:ext uri="{BB962C8B-B14F-4D97-AF65-F5344CB8AC3E}">
        <p14:creationId xmlns:p14="http://schemas.microsoft.com/office/powerpoint/2010/main" val="3724936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66</a:t>
            </a:fld>
            <a:endParaRPr lang="en-US"/>
          </a:p>
        </p:txBody>
      </p:sp>
    </p:spTree>
    <p:extLst>
      <p:ext uri="{BB962C8B-B14F-4D97-AF65-F5344CB8AC3E}">
        <p14:creationId xmlns:p14="http://schemas.microsoft.com/office/powerpoint/2010/main" val="2199464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summarize.</a:t>
            </a:r>
          </a:p>
          <a:p>
            <a:endParaRPr lang="en-US" dirty="0"/>
          </a:p>
          <a:p>
            <a:r>
              <a:rPr lang="en-US" dirty="0"/>
              <a:t>DRAM timing parameters are dictated by the worst</a:t>
            </a:r>
            <a:r>
              <a:rPr lang="en-US" baseline="0" dirty="0"/>
              <a:t> case cell.</a:t>
            </a:r>
          </a:p>
          <a:p>
            <a:endParaRPr lang="en-US" baseline="0" dirty="0"/>
          </a:p>
          <a:p>
            <a:r>
              <a:rPr lang="en-US" baseline="0" dirty="0"/>
              <a:t>We propose Adaptive-Latency DRAM that optimizes DRAM timing parameters for common cases</a:t>
            </a:r>
          </a:p>
          <a:p>
            <a:endParaRPr lang="en-US" baseline="0" dirty="0"/>
          </a:p>
          <a:p>
            <a:r>
              <a:rPr lang="en-US" baseline="0" dirty="0"/>
              <a:t>Our characterization shows the significant potential to lower DRAM timing parameters.</a:t>
            </a:r>
          </a:p>
          <a:p>
            <a:endParaRPr lang="en-US" baseline="0" dirty="0"/>
          </a:p>
          <a:p>
            <a:r>
              <a:rPr lang="en-US" baseline="0" dirty="0"/>
              <a:t>Our real system evaluation shows that our mechanism provides significant performance improvement without introducing errors.</a:t>
            </a:r>
          </a:p>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67</a:t>
            </a:fld>
            <a:endParaRPr lang="en-US"/>
          </a:p>
        </p:txBody>
      </p:sp>
    </p:spTree>
    <p:extLst>
      <p:ext uri="{BB962C8B-B14F-4D97-AF65-F5344CB8AC3E}">
        <p14:creationId xmlns:p14="http://schemas.microsoft.com/office/powerpoint/2010/main" val="363705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71</a:t>
            </a:fld>
            <a:endParaRPr lang="en-US"/>
          </a:p>
        </p:txBody>
      </p:sp>
    </p:spTree>
    <p:extLst>
      <p:ext uri="{BB962C8B-B14F-4D97-AF65-F5344CB8AC3E}">
        <p14:creationId xmlns:p14="http://schemas.microsoft.com/office/powerpoint/2010/main" val="1395524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78</a:t>
            </a:fld>
            <a:endParaRPr lang="en-US" dirty="0"/>
          </a:p>
        </p:txBody>
      </p:sp>
    </p:spTree>
    <p:extLst>
      <p:ext uri="{BB962C8B-B14F-4D97-AF65-F5344CB8AC3E}">
        <p14:creationId xmlns:p14="http://schemas.microsoft.com/office/powerpoint/2010/main" val="174310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11D7A2-076E-A14A-BF76-DCF075A7BB04}" type="slidenum">
              <a:rPr lang="en-US" sz="1200">
                <a:solidFill>
                  <a:prstClr val="black"/>
                </a:solidFill>
                <a:cs typeface="Arial" charset="0"/>
              </a:rPr>
              <a:pPr eaLnBrk="1" hangingPunct="1"/>
              <a:t>9</a:t>
            </a:fld>
            <a:endParaRPr lang="en-US" sz="1200">
              <a:solidFill>
                <a:prstClr val="black"/>
              </a:solidFill>
              <a:cs typeface="Arial" charset="0"/>
            </a:endParaRPr>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577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277562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10</a:t>
            </a:fld>
            <a:endParaRPr lang="en-US"/>
          </a:p>
        </p:txBody>
      </p:sp>
    </p:spTree>
    <p:extLst>
      <p:ext uri="{BB962C8B-B14F-4D97-AF65-F5344CB8AC3E}">
        <p14:creationId xmlns:p14="http://schemas.microsoft.com/office/powerpoint/2010/main" val="173162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11</a:t>
            </a:fld>
            <a:endParaRPr lang="en-US"/>
          </a:p>
        </p:txBody>
      </p:sp>
    </p:spTree>
    <p:extLst>
      <p:ext uri="{BB962C8B-B14F-4D97-AF65-F5344CB8AC3E}">
        <p14:creationId xmlns:p14="http://schemas.microsoft.com/office/powerpoint/2010/main" val="379039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12</a:t>
            </a:fld>
            <a:endParaRPr lang="en-US"/>
          </a:p>
        </p:txBody>
      </p:sp>
    </p:spTree>
    <p:extLst>
      <p:ext uri="{BB962C8B-B14F-4D97-AF65-F5344CB8AC3E}">
        <p14:creationId xmlns:p14="http://schemas.microsoft.com/office/powerpoint/2010/main" val="332959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DRAM stands for</a:t>
            </a:r>
            <a:r>
              <a:rPr lang="en-US" baseline="0" dirty="0"/>
              <a:t> Dynamic Random Access Memory. </a:t>
            </a:r>
          </a:p>
          <a:p>
            <a:endParaRPr lang="en-US" baseline="0" dirty="0"/>
          </a:p>
          <a:p>
            <a:r>
              <a:rPr lang="en-US" baseline="0" dirty="0"/>
              <a:t>Memory, as many of may know, is a device that can store information and allow the information to be retrieved at a later point in time. The simplest abstraction for memory is an array of fixed-size values. We can read from a location by specifying its address or write to a location by providing its address and the value to be written.</a:t>
            </a:r>
          </a:p>
          <a:p>
            <a:endParaRPr lang="en-US" baseline="0" dirty="0"/>
          </a:p>
          <a:p>
            <a:r>
              <a:rPr lang="en-US" dirty="0"/>
              <a:t>A</a:t>
            </a:r>
            <a:r>
              <a:rPr lang="en-US" baseline="0" dirty="0"/>
              <a:t> random access memory is one in which accessing any location takes the same amount of time.</a:t>
            </a:r>
          </a:p>
          <a:p>
            <a:endParaRPr lang="en-US" baseline="0" dirty="0"/>
          </a:p>
          <a:p>
            <a:r>
              <a:rPr lang="en-US" baseline="0" dirty="0"/>
              <a:t>The dynamic part of DRAM refers to the fact that DRAM loses data when left alone.</a:t>
            </a:r>
          </a:p>
        </p:txBody>
      </p:sp>
      <p:sp>
        <p:nvSpPr>
          <p:cNvPr id="4" name="Slide Number Placeholder 3"/>
          <p:cNvSpPr>
            <a:spLocks noGrp="1"/>
          </p:cNvSpPr>
          <p:nvPr>
            <p:ph type="sldNum" sz="quarter" idx="10"/>
          </p:nvPr>
        </p:nvSpPr>
        <p:spPr/>
        <p:txBody>
          <a:bodyPr/>
          <a:lstStyle/>
          <a:p>
            <a:fld id="{BDF470A6-A454-462A-A689-3406220B2ED2}" type="slidenum">
              <a:rPr lang="en-US" smtClean="0"/>
              <a:pPr/>
              <a:t>13</a:t>
            </a:fld>
            <a:endParaRPr lang="en-US"/>
          </a:p>
        </p:txBody>
      </p:sp>
    </p:spTree>
    <p:extLst>
      <p:ext uri="{BB962C8B-B14F-4D97-AF65-F5344CB8AC3E}">
        <p14:creationId xmlns:p14="http://schemas.microsoft.com/office/powerpoint/2010/main" val="56187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DRAM memory is an integral part of most computing systems today. Desktops, laptops, mobile phones, large servers; all of them have DRAM based memory.</a:t>
            </a:r>
          </a:p>
          <a:p>
            <a:endParaRPr lang="en-US" baseline="0" dirty="0"/>
          </a:p>
          <a:p>
            <a:r>
              <a:rPr lang="en-US" baseline="0" dirty="0"/>
              <a:t>In fact, if you ever wondered why your laptops have a separate sleep mode and hibernate mode, the dynamic part of DRAM is one of the primary reasons. In the sleep mode, the DRAM in your laptop is still powered on and kept in a state where it does not lose its data. In the hibernate mode, the data in DRAM is written to the hard disk and the system is completely shutdown.</a:t>
            </a:r>
          </a:p>
          <a:p>
            <a:endParaRPr lang="en-US" baseline="0" dirty="0"/>
          </a:p>
          <a:p>
            <a:r>
              <a:rPr lang="en-US" baseline="0" dirty="0"/>
              <a:t>Why DRAM? Why not some other memory?</a:t>
            </a:r>
            <a:endParaRPr lang="en-US" dirty="0"/>
          </a:p>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14</a:t>
            </a:fld>
            <a:endParaRPr lang="en-US"/>
          </a:p>
        </p:txBody>
      </p:sp>
    </p:spTree>
    <p:extLst>
      <p:ext uri="{BB962C8B-B14F-4D97-AF65-F5344CB8AC3E}">
        <p14:creationId xmlns:p14="http://schemas.microsoft.com/office/powerpoint/2010/main" val="395758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
        <p:nvSpPr>
          <p:cNvPr id="7"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33440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EF5891-60A9-4DA4-8C9F-E9D9ADCD64CE}"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23594FA-E141-4234-AE05-360401972BE7}" type="slidenum">
              <a:rPr lang="en-US" altLang="en-US" smtClean="0"/>
              <a:pPr/>
              <a:t>‹#›</a:t>
            </a:fld>
            <a:endParaRPr lang="en-US" altLang="en-US"/>
          </a:p>
        </p:txBody>
      </p:sp>
    </p:spTree>
    <p:extLst>
      <p:ext uri="{BB962C8B-B14F-4D97-AF65-F5344CB8AC3E}">
        <p14:creationId xmlns:p14="http://schemas.microsoft.com/office/powerpoint/2010/main" val="245689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lvl1pPr>
              <a:defRPr sz="2000"/>
            </a:lvl1pPr>
          </a:lstStyle>
          <a:p>
            <a:fld id="{323594FA-E141-4234-AE05-360401972BE7}" type="slidenum">
              <a:rPr lang="en-US" altLang="en-US" smtClean="0"/>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F5891-60A9-4DA4-8C9F-E9D9ADCD64CE}"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EF5891-60A9-4DA4-8C9F-E9D9ADCD64CE}"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EF5891-60A9-4DA4-8C9F-E9D9ADCD64CE}" type="datetimeFigureOut">
              <a:rPr lang="en-US" smtClean="0"/>
              <a:pPr/>
              <a:t>10/1/2020</a:t>
            </a:fld>
            <a:endParaRPr lang="en-US"/>
          </a:p>
        </p:txBody>
      </p:sp>
      <p:sp>
        <p:nvSpPr>
          <p:cNvPr id="8" name="Footer Placeholder 7"/>
          <p:cNvSpPr>
            <a:spLocks noGrp="1"/>
          </p:cNvSpPr>
          <p:nvPr>
            <p:ph type="ftr" sz="quarter" idx="11"/>
          </p:nvPr>
        </p:nvSpPr>
        <p:spPr/>
        <p:txBody>
          <a:body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EF5891-60A9-4DA4-8C9F-E9D9ADCD64CE}" type="datetimeFigureOut">
              <a:rPr lang="en-US" smtClean="0"/>
              <a:pPr/>
              <a:t>10/1/2020</a:t>
            </a:fld>
            <a:endParaRPr lang="en-US"/>
          </a:p>
        </p:txBody>
      </p:sp>
      <p:sp>
        <p:nvSpPr>
          <p:cNvPr id="4" name="Footer Placeholder 3"/>
          <p:cNvSpPr>
            <a:spLocks noGrp="1"/>
          </p:cNvSpPr>
          <p:nvPr>
            <p:ph type="ftr" sz="quarter" idx="11"/>
          </p:nvPr>
        </p:nvSpPr>
        <p:spPr/>
        <p:txBody>
          <a:body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F5891-60A9-4DA4-8C9F-E9D9ADCD64CE}" type="datetimeFigureOut">
              <a:rPr lang="en-US" smtClean="0"/>
              <a:pPr/>
              <a:t>10/1/2020</a:t>
            </a:fld>
            <a:endParaRPr lang="en-US"/>
          </a:p>
        </p:txBody>
      </p:sp>
      <p:sp>
        <p:nvSpPr>
          <p:cNvPr id="3" name="Footer Placeholder 2"/>
          <p:cNvSpPr>
            <a:spLocks noGrp="1"/>
          </p:cNvSpPr>
          <p:nvPr>
            <p:ph type="ftr" sz="quarter" idx="11"/>
          </p:nvPr>
        </p:nvSpPr>
        <p:spPr/>
        <p:txBody>
          <a:body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aramond" pitchFamily="18" charset="0"/>
        </a:defRPr>
      </a:lvl2pPr>
      <a:lvl3pPr algn="l" rtl="0" eaLnBrk="1" fontAlgn="base" hangingPunct="1">
        <a:spcBef>
          <a:spcPct val="0"/>
        </a:spcBef>
        <a:spcAft>
          <a:spcPct val="0"/>
        </a:spcAft>
        <a:defRPr sz="4000">
          <a:solidFill>
            <a:schemeClr val="tx2"/>
          </a:solidFill>
          <a:latin typeface="Garamond" pitchFamily="18" charset="0"/>
        </a:defRPr>
      </a:lvl3pPr>
      <a:lvl4pPr algn="l" rtl="0" eaLnBrk="1" fontAlgn="base" hangingPunct="1">
        <a:spcBef>
          <a:spcPct val="0"/>
        </a:spcBef>
        <a:spcAft>
          <a:spcPct val="0"/>
        </a:spcAft>
        <a:defRPr sz="4000">
          <a:solidFill>
            <a:schemeClr val="tx2"/>
          </a:solidFill>
          <a:latin typeface="Garamond" pitchFamily="18" charset="0"/>
        </a:defRPr>
      </a:lvl4pPr>
      <a:lvl5pPr algn="l" rtl="0" eaLnBrk="1" fontAlgn="base" hangingPunct="1">
        <a:spcBef>
          <a:spcPct val="0"/>
        </a:spcBef>
        <a:spcAft>
          <a:spcPct val="0"/>
        </a:spcAft>
        <a:defRPr sz="4000">
          <a:solidFill>
            <a:schemeClr val="tx2"/>
          </a:solidFill>
          <a:latin typeface="Garamond" pitchFamily="18" charset="0"/>
        </a:defRPr>
      </a:lvl5pPr>
      <a:lvl6pPr marL="457200" algn="l" rtl="0" eaLnBrk="1" fontAlgn="base" hangingPunct="1">
        <a:spcBef>
          <a:spcPct val="0"/>
        </a:spcBef>
        <a:spcAft>
          <a:spcPct val="0"/>
        </a:spcAft>
        <a:defRPr sz="4000">
          <a:solidFill>
            <a:schemeClr val="tx2"/>
          </a:solidFill>
          <a:latin typeface="Garamond" pitchFamily="18" charset="0"/>
        </a:defRPr>
      </a:lvl6pPr>
      <a:lvl7pPr marL="914400" algn="l" rtl="0" eaLnBrk="1" fontAlgn="base" hangingPunct="1">
        <a:spcBef>
          <a:spcPct val="0"/>
        </a:spcBef>
        <a:spcAft>
          <a:spcPct val="0"/>
        </a:spcAft>
        <a:defRPr sz="4000">
          <a:solidFill>
            <a:schemeClr val="tx2"/>
          </a:solidFill>
          <a:latin typeface="Garamond" pitchFamily="18" charset="0"/>
        </a:defRPr>
      </a:lvl7pPr>
      <a:lvl8pPr marL="1371600" algn="l" rtl="0" eaLnBrk="1" fontAlgn="base" hangingPunct="1">
        <a:spcBef>
          <a:spcPct val="0"/>
        </a:spcBef>
        <a:spcAft>
          <a:spcPct val="0"/>
        </a:spcAft>
        <a:defRPr sz="4000">
          <a:solidFill>
            <a:schemeClr val="tx2"/>
          </a:solidFill>
          <a:latin typeface="Garamond" pitchFamily="18" charset="0"/>
        </a:defRPr>
      </a:lvl8pPr>
      <a:lvl9pPr marL="1828800" algn="l" rtl="0" eaLnBrk="1" fontAlgn="base" hangingPunct="1">
        <a:spcBef>
          <a:spcPct val="0"/>
        </a:spcBef>
        <a:spcAft>
          <a:spcPct val="0"/>
        </a:spcAft>
        <a:defRPr sz="40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048B6-75C2-4B3C-A1E9-A765E362A827}" type="datetimeFigureOut">
              <a:rPr lang="en-US" smtClean="0"/>
              <a:t>10/1/2020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0BD0-49BF-48FC-8114-37C1D4F5AB3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7.jpe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jpe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Main Memory Fundamentals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2020</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923330"/>
          </a:xfrm>
          <a:prstGeom prst="rect">
            <a:avLst/>
          </a:prstGeom>
        </p:spPr>
        <p:txBody>
          <a:bodyPr wrap="square">
            <a:spAutoFit/>
          </a:bodyPr>
          <a:lstStyle/>
          <a:p>
            <a:pPr algn="ctr"/>
            <a:r>
              <a:rPr lang="en-US" b="1" i="1" dirty="0">
                <a:solidFill>
                  <a:schemeClr val="tx2"/>
                </a:solidFill>
              </a:rPr>
              <a:t>The content of this lecture is adapted from the slides of </a:t>
            </a:r>
          </a:p>
          <a:p>
            <a:pPr algn="ctr"/>
            <a:r>
              <a:rPr lang="en-US" b="1" i="1" dirty="0" err="1">
                <a:solidFill>
                  <a:schemeClr val="tx2"/>
                </a:solidFill>
              </a:rPr>
              <a:t>Vivek</a:t>
            </a:r>
            <a:r>
              <a:rPr lang="en-US" b="1" i="1" dirty="0">
                <a:solidFill>
                  <a:schemeClr val="tx2"/>
                </a:solidFill>
              </a:rPr>
              <a:t> </a:t>
            </a:r>
            <a:r>
              <a:rPr lang="en-US" b="1" i="1" dirty="0" err="1">
                <a:solidFill>
                  <a:schemeClr val="tx2"/>
                </a:solidFill>
              </a:rPr>
              <a:t>Seshadri</a:t>
            </a:r>
            <a:r>
              <a:rPr lang="en-US" b="1" i="1" dirty="0">
                <a:solidFill>
                  <a:schemeClr val="tx2"/>
                </a:solidFill>
              </a:rPr>
              <a:t>, </a:t>
            </a:r>
            <a:r>
              <a:rPr lang="en-US" b="1" i="1" dirty="0" err="1">
                <a:solidFill>
                  <a:schemeClr val="tx2"/>
                </a:solidFill>
              </a:rPr>
              <a:t>Donghyuk</a:t>
            </a:r>
            <a:r>
              <a:rPr lang="en-US" b="1" i="1" dirty="0">
                <a:solidFill>
                  <a:schemeClr val="tx2"/>
                </a:solidFill>
              </a:rPr>
              <a:t> Lee, </a:t>
            </a:r>
            <a:r>
              <a:rPr lang="en-US" b="1" i="1" dirty="0" err="1">
                <a:solidFill>
                  <a:schemeClr val="tx2"/>
                </a:solidFill>
              </a:rPr>
              <a:t>Yoongu</a:t>
            </a:r>
            <a:r>
              <a:rPr lang="en-US" b="1" i="1" dirty="0">
                <a:solidFill>
                  <a:schemeClr val="tx2"/>
                </a:solidFill>
              </a:rPr>
              <a:t> Kim, </a:t>
            </a:r>
          </a:p>
          <a:p>
            <a:pPr algn="ctr"/>
            <a:r>
              <a:rPr lang="en-US" b="1" i="1" dirty="0">
                <a:solidFill>
                  <a:schemeClr val="tx2"/>
                </a:solidFill>
              </a:rPr>
              <a:t>and lectures of </a:t>
            </a: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ETH and CMU</a:t>
            </a:r>
            <a:endParaRPr lang="en-US" dirty="0"/>
          </a:p>
        </p:txBody>
      </p:sp>
    </p:spTree>
    <p:extLst>
      <p:ext uri="{BB962C8B-B14F-4D97-AF65-F5344CB8AC3E}">
        <p14:creationId xmlns:p14="http://schemas.microsoft.com/office/powerpoint/2010/main" val="263144946"/>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(by </a:t>
            </a:r>
            <a:r>
              <a:rPr lang="en-US" dirty="0" err="1"/>
              <a:t>Vivek</a:t>
            </a:r>
            <a:r>
              <a:rPr lang="en-US" dirty="0"/>
              <a:t> </a:t>
            </a:r>
            <a:r>
              <a:rPr lang="en-US" dirty="0" err="1"/>
              <a:t>Seshadri</a:t>
            </a:r>
            <a:r>
              <a:rPr lang="en-US" dirty="0"/>
              <a:t>)</a:t>
            </a:r>
          </a:p>
        </p:txBody>
      </p:sp>
      <p:sp>
        <p:nvSpPr>
          <p:cNvPr id="4" name="TextBox 3"/>
          <p:cNvSpPr txBox="1"/>
          <p:nvPr/>
        </p:nvSpPr>
        <p:spPr>
          <a:xfrm>
            <a:off x="381000" y="1457980"/>
            <a:ext cx="6136167" cy="523220"/>
          </a:xfrm>
          <a:prstGeom prst="rect">
            <a:avLst/>
          </a:prstGeom>
          <a:noFill/>
        </p:spPr>
        <p:txBody>
          <a:bodyPr wrap="none" rtlCol="0">
            <a:spAutoFit/>
          </a:bodyPr>
          <a:lstStyle/>
          <a:p>
            <a:r>
              <a:rPr lang="en-US" sz="2800" dirty="0"/>
              <a:t>Conversation with a friend from Stanford</a:t>
            </a:r>
          </a:p>
        </p:txBody>
      </p:sp>
      <p:sp>
        <p:nvSpPr>
          <p:cNvPr id="7" name="Rounded Rectangular Callout 6"/>
          <p:cNvSpPr/>
          <p:nvPr/>
        </p:nvSpPr>
        <p:spPr>
          <a:xfrm>
            <a:off x="2514600" y="2590800"/>
            <a:ext cx="3886200" cy="533400"/>
          </a:xfrm>
          <a:prstGeom prst="wedgeRoundRectCallout">
            <a:avLst>
              <a:gd name="adj1" fmla="val -69179"/>
              <a:gd name="adj2" fmla="val 46284"/>
              <a:gd name="adj3" fmla="val 16667"/>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Why is DRAM </a:t>
            </a:r>
            <a:r>
              <a:rPr lang="en-US" sz="2600" i="1" dirty="0"/>
              <a:t>so</a:t>
            </a:r>
            <a:r>
              <a:rPr lang="en-US" sz="2600" dirty="0"/>
              <a:t> slow?!</a:t>
            </a:r>
          </a:p>
        </p:txBody>
      </p:sp>
      <p:sp>
        <p:nvSpPr>
          <p:cNvPr id="8" name="Rounded Rectangular Callout 7"/>
          <p:cNvSpPr/>
          <p:nvPr/>
        </p:nvSpPr>
        <p:spPr>
          <a:xfrm>
            <a:off x="4876800" y="3276600"/>
            <a:ext cx="1676400" cy="533400"/>
          </a:xfrm>
          <a:prstGeom prst="wedgeRoundRectCallout">
            <a:avLst>
              <a:gd name="adj1" fmla="val 81982"/>
              <a:gd name="adj2" fmla="val 48600"/>
              <a:gd name="adj3" fmla="val 16667"/>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Really?</a:t>
            </a:r>
          </a:p>
        </p:txBody>
      </p:sp>
      <p:sp>
        <p:nvSpPr>
          <p:cNvPr id="9" name="Rounded Rectangular Callout 8"/>
          <p:cNvSpPr/>
          <p:nvPr/>
        </p:nvSpPr>
        <p:spPr>
          <a:xfrm>
            <a:off x="2209800" y="4038600"/>
            <a:ext cx="4191000" cy="1828800"/>
          </a:xfrm>
          <a:prstGeom prst="wedgeRoundRectCallout">
            <a:avLst>
              <a:gd name="adj1" fmla="val -60483"/>
              <a:gd name="adj2" fmla="val -29970"/>
              <a:gd name="adj3" fmla="val 16667"/>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177800"/>
            <a:r>
              <a:rPr lang="en-US" sz="2600" dirty="0"/>
              <a:t>50 nanoseconds to serve one request? Is that a fundamental limit to DRAM’s access latency?</a:t>
            </a:r>
          </a:p>
        </p:txBody>
      </p:sp>
      <p:pic>
        <p:nvPicPr>
          <p:cNvPr id="10" name="Picture 9" descr="him.jpg"/>
          <p:cNvPicPr>
            <a:picLocks noChangeAspect="1"/>
          </p:cNvPicPr>
          <p:nvPr/>
        </p:nvPicPr>
        <p:blipFill>
          <a:blip r:embed="rId3" cstate="print"/>
          <a:stretch>
            <a:fillRect/>
          </a:stretch>
        </p:blipFill>
        <p:spPr>
          <a:xfrm>
            <a:off x="381000" y="2590800"/>
            <a:ext cx="1282700" cy="1968500"/>
          </a:xfrm>
          <a:prstGeom prst="rect">
            <a:avLst/>
          </a:prstGeom>
        </p:spPr>
      </p:pic>
      <p:pic>
        <p:nvPicPr>
          <p:cNvPr id="11" name="Picture 10" descr="me.jpg"/>
          <p:cNvPicPr>
            <a:picLocks noChangeAspect="1"/>
          </p:cNvPicPr>
          <p:nvPr/>
        </p:nvPicPr>
        <p:blipFill>
          <a:blip r:embed="rId4" cstate="print"/>
          <a:srcRect b="15366"/>
          <a:stretch>
            <a:fillRect/>
          </a:stretch>
        </p:blipFill>
        <p:spPr>
          <a:xfrm flipH="1">
            <a:off x="7162800" y="2895600"/>
            <a:ext cx="1600200" cy="1700174"/>
          </a:xfrm>
          <a:prstGeom prst="rect">
            <a:avLst/>
          </a:prstGeom>
        </p:spPr>
      </p:pic>
      <p:sp>
        <p:nvSpPr>
          <p:cNvPr id="12" name="TextBox 11"/>
          <p:cNvSpPr txBox="1"/>
          <p:nvPr/>
        </p:nvSpPr>
        <p:spPr>
          <a:xfrm>
            <a:off x="593823" y="4648200"/>
            <a:ext cx="777777" cy="523220"/>
          </a:xfrm>
          <a:prstGeom prst="rect">
            <a:avLst/>
          </a:prstGeom>
          <a:noFill/>
        </p:spPr>
        <p:txBody>
          <a:bodyPr wrap="none" rtlCol="0">
            <a:spAutoFit/>
          </a:bodyPr>
          <a:lstStyle/>
          <a:p>
            <a:r>
              <a:rPr lang="en-US" sz="2800" dirty="0"/>
              <a:t>Him</a:t>
            </a:r>
          </a:p>
        </p:txBody>
      </p:sp>
      <p:sp>
        <p:nvSpPr>
          <p:cNvPr id="13" name="TextBox 12"/>
          <p:cNvSpPr txBox="1"/>
          <p:nvPr/>
        </p:nvSpPr>
        <p:spPr>
          <a:xfrm>
            <a:off x="7680423" y="4648200"/>
            <a:ext cx="969817" cy="523220"/>
          </a:xfrm>
          <a:prstGeom prst="rect">
            <a:avLst/>
          </a:prstGeom>
          <a:noFill/>
        </p:spPr>
        <p:txBody>
          <a:bodyPr wrap="none" rtlCol="0">
            <a:spAutoFit/>
          </a:bodyPr>
          <a:lstStyle/>
          <a:p>
            <a:r>
              <a:rPr lang="en-US" sz="2800" dirty="0" err="1"/>
              <a:t>Vivek</a:t>
            </a:r>
            <a:endParaRPr lang="en-US" sz="2800" dirty="0"/>
          </a:p>
        </p:txBody>
      </p:sp>
      <p:sp>
        <p:nvSpPr>
          <p:cNvPr id="14" name="Slide Number Placeholder 13"/>
          <p:cNvSpPr>
            <a:spLocks noGrp="1"/>
          </p:cNvSpPr>
          <p:nvPr>
            <p:ph type="sldNum" sz="quarter" idx="12"/>
          </p:nvPr>
        </p:nvSpPr>
        <p:spPr/>
        <p:txBody>
          <a:bodyPr/>
          <a:lstStyle/>
          <a:p>
            <a:fld id="{C57F1941-7121-4DD9-905F-76A0714B05EC}" type="slidenum">
              <a:rPr lang="en-US" smtClean="0"/>
              <a:pPr/>
              <a:t>10</a:t>
            </a:fld>
            <a:endParaRPr lang="en-US" dirty="0"/>
          </a:p>
        </p:txBody>
      </p:sp>
    </p:spTree>
    <p:extLst>
      <p:ext uri="{BB962C8B-B14F-4D97-AF65-F5344CB8AC3E}">
        <p14:creationId xmlns:p14="http://schemas.microsoft.com/office/powerpoint/2010/main" val="394433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DRAM</a:t>
            </a:r>
          </a:p>
        </p:txBody>
      </p:sp>
      <p:pic>
        <p:nvPicPr>
          <p:cNvPr id="4" name="Picture 3" descr="Micron-DRAM.jpg"/>
          <p:cNvPicPr>
            <a:picLocks noChangeAspect="1"/>
          </p:cNvPicPr>
          <p:nvPr/>
        </p:nvPicPr>
        <p:blipFill>
          <a:blip r:embed="rId3" cstate="print"/>
          <a:stretch>
            <a:fillRect/>
          </a:stretch>
        </p:blipFill>
        <p:spPr>
          <a:xfrm>
            <a:off x="457200" y="2133600"/>
            <a:ext cx="4446528" cy="2150502"/>
          </a:xfrm>
          <a:prstGeom prst="rect">
            <a:avLst/>
          </a:prstGeom>
        </p:spPr>
      </p:pic>
      <p:sp>
        <p:nvSpPr>
          <p:cNvPr id="5" name="TextBox 4"/>
          <p:cNvSpPr txBox="1"/>
          <p:nvPr/>
        </p:nvSpPr>
        <p:spPr>
          <a:xfrm>
            <a:off x="5334000" y="1447800"/>
            <a:ext cx="2552237" cy="523220"/>
          </a:xfrm>
          <a:prstGeom prst="rect">
            <a:avLst/>
          </a:prstGeom>
          <a:noFill/>
        </p:spPr>
        <p:txBody>
          <a:bodyPr wrap="none" rtlCol="0">
            <a:spAutoFit/>
          </a:bodyPr>
          <a:lstStyle/>
          <a:p>
            <a:r>
              <a:rPr lang="en-US" sz="2800" dirty="0"/>
              <a:t>What is in here?</a:t>
            </a:r>
          </a:p>
        </p:txBody>
      </p:sp>
      <p:cxnSp>
        <p:nvCxnSpPr>
          <p:cNvPr id="7" name="Curved Connector 6"/>
          <p:cNvCxnSpPr>
            <a:stCxn id="5" idx="1"/>
            <a:endCxn id="4" idx="0"/>
          </p:cNvCxnSpPr>
          <p:nvPr/>
        </p:nvCxnSpPr>
        <p:spPr>
          <a:xfrm rot="10800000" flipV="1">
            <a:off x="2680464" y="1709410"/>
            <a:ext cx="2653536" cy="424190"/>
          </a:xfrm>
          <a:prstGeom prst="curvedConnector2">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Curved Connector 6"/>
          <p:cNvCxnSpPr>
            <a:stCxn id="12" idx="0"/>
            <a:endCxn id="4" idx="3"/>
          </p:cNvCxnSpPr>
          <p:nvPr/>
        </p:nvCxnSpPr>
        <p:spPr>
          <a:xfrm rot="16200000" flipV="1">
            <a:off x="5637088" y="2475492"/>
            <a:ext cx="677349" cy="2144067"/>
          </a:xfrm>
          <a:prstGeom prst="curvedConnector2">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C57F1941-7121-4DD9-905F-76A0714B05EC}" type="slidenum">
              <a:rPr lang="en-US" smtClean="0"/>
              <a:pPr/>
              <a:t>11</a:t>
            </a:fld>
            <a:endParaRPr lang="en-US"/>
          </a:p>
        </p:txBody>
      </p:sp>
      <p:sp>
        <p:nvSpPr>
          <p:cNvPr id="11" name="TextBox 10"/>
          <p:cNvSpPr txBox="1"/>
          <p:nvPr/>
        </p:nvSpPr>
        <p:spPr>
          <a:xfrm>
            <a:off x="484418" y="1600200"/>
            <a:ext cx="1420582" cy="646331"/>
          </a:xfrm>
          <a:prstGeom prst="rect">
            <a:avLst/>
          </a:prstGeom>
          <a:noFill/>
        </p:spPr>
        <p:txBody>
          <a:bodyPr wrap="none" rtlCol="0">
            <a:spAutoFit/>
          </a:bodyPr>
          <a:lstStyle/>
          <a:p>
            <a:r>
              <a:rPr lang="en-US" sz="3600" b="1" dirty="0">
                <a:solidFill>
                  <a:schemeClr val="accent3"/>
                </a:solidFill>
              </a:rPr>
              <a:t>DRAM</a:t>
            </a:r>
            <a:endParaRPr lang="en-US" sz="3600" b="1" dirty="0">
              <a:solidFill>
                <a:schemeClr val="tx1">
                  <a:lumMod val="90000"/>
                  <a:lumOff val="10000"/>
                </a:schemeClr>
              </a:solidFill>
            </a:endParaRPr>
          </a:p>
        </p:txBody>
      </p:sp>
      <p:sp>
        <p:nvSpPr>
          <p:cNvPr id="12" name="TextBox 11"/>
          <p:cNvSpPr txBox="1"/>
          <p:nvPr/>
        </p:nvSpPr>
        <p:spPr>
          <a:xfrm>
            <a:off x="4572000" y="3886200"/>
            <a:ext cx="4951590" cy="954107"/>
          </a:xfrm>
          <a:prstGeom prst="rect">
            <a:avLst/>
          </a:prstGeom>
          <a:noFill/>
        </p:spPr>
        <p:txBody>
          <a:bodyPr wrap="square" rtlCol="0">
            <a:spAutoFit/>
          </a:bodyPr>
          <a:lstStyle/>
          <a:p>
            <a:r>
              <a:rPr lang="en-US" sz="2800" dirty="0"/>
              <a:t>Problems related to today’s DRAM design</a:t>
            </a:r>
          </a:p>
        </p:txBody>
      </p:sp>
      <p:sp>
        <p:nvSpPr>
          <p:cNvPr id="26" name="TextBox 25"/>
          <p:cNvSpPr txBox="1"/>
          <p:nvPr/>
        </p:nvSpPr>
        <p:spPr>
          <a:xfrm>
            <a:off x="3276600" y="5496580"/>
            <a:ext cx="5410200" cy="523220"/>
          </a:xfrm>
          <a:prstGeom prst="rect">
            <a:avLst/>
          </a:prstGeom>
          <a:noFill/>
        </p:spPr>
        <p:txBody>
          <a:bodyPr wrap="square" rtlCol="0">
            <a:spAutoFit/>
          </a:bodyPr>
          <a:lstStyle/>
          <a:p>
            <a:r>
              <a:rPr lang="en-US" sz="2800" dirty="0"/>
              <a:t>Solutions proposed by our research</a:t>
            </a:r>
          </a:p>
        </p:txBody>
      </p:sp>
      <p:cxnSp>
        <p:nvCxnSpPr>
          <p:cNvPr id="27" name="Curved Connector 6"/>
          <p:cNvCxnSpPr>
            <a:stCxn id="26" idx="1"/>
            <a:endCxn id="4" idx="2"/>
          </p:cNvCxnSpPr>
          <p:nvPr/>
        </p:nvCxnSpPr>
        <p:spPr>
          <a:xfrm rot="10800000">
            <a:off x="2680464" y="4284102"/>
            <a:ext cx="596136" cy="1474088"/>
          </a:xfrm>
          <a:prstGeom prst="curvedConnector2">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4" name="Rectangle 3"/>
          <p:cNvSpPr/>
          <p:nvPr/>
        </p:nvSpPr>
        <p:spPr>
          <a:xfrm>
            <a:off x="381000" y="1587843"/>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C57F1941-7121-4DD9-905F-76A0714B05EC}" type="slidenum">
              <a:rPr lang="en-US" smtClean="0"/>
              <a:pPr/>
              <a:t>12</a:t>
            </a:fld>
            <a:endParaRPr lang="en-US"/>
          </a:p>
        </p:txBody>
      </p:sp>
    </p:spTree>
    <p:extLst>
      <p:ext uri="{BB962C8B-B14F-4D97-AF65-F5344CB8AC3E}">
        <p14:creationId xmlns:p14="http://schemas.microsoft.com/office/powerpoint/2010/main" val="3729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DRAM?</a:t>
            </a:r>
          </a:p>
        </p:txBody>
      </p:sp>
      <p:sp>
        <p:nvSpPr>
          <p:cNvPr id="4" name="TextBox 3"/>
          <p:cNvSpPr txBox="1"/>
          <p:nvPr/>
        </p:nvSpPr>
        <p:spPr>
          <a:xfrm>
            <a:off x="381000" y="1295400"/>
            <a:ext cx="8221161" cy="646331"/>
          </a:xfrm>
          <a:prstGeom prst="rect">
            <a:avLst/>
          </a:prstGeom>
          <a:noFill/>
        </p:spPr>
        <p:txBody>
          <a:bodyPr wrap="none" rtlCol="0">
            <a:spAutoFit/>
          </a:bodyPr>
          <a:lstStyle/>
          <a:p>
            <a:r>
              <a:rPr lang="en-US" sz="3600" b="1" dirty="0">
                <a:solidFill>
                  <a:schemeClr val="accent3"/>
                </a:solidFill>
              </a:rPr>
              <a:t>DRAM </a:t>
            </a:r>
            <a:r>
              <a:rPr lang="en-US" sz="3600" dirty="0">
                <a:solidFill>
                  <a:schemeClr val="tx1">
                    <a:lumMod val="90000"/>
                    <a:lumOff val="10000"/>
                  </a:schemeClr>
                </a:solidFill>
              </a:rPr>
              <a:t>– Dynamic Random Access Memory</a:t>
            </a:r>
            <a:endParaRPr lang="en-US" sz="3600" b="1" dirty="0">
              <a:solidFill>
                <a:schemeClr val="tx1">
                  <a:lumMod val="90000"/>
                  <a:lumOff val="10000"/>
                </a:schemeClr>
              </a:solidFill>
            </a:endParaRPr>
          </a:p>
        </p:txBody>
      </p:sp>
      <p:sp>
        <p:nvSpPr>
          <p:cNvPr id="5" name="Rectangle 4"/>
          <p:cNvSpPr/>
          <p:nvPr/>
        </p:nvSpPr>
        <p:spPr>
          <a:xfrm>
            <a:off x="6761421" y="1371600"/>
            <a:ext cx="1769076"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0200" y="2743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3455434</a:t>
            </a:r>
          </a:p>
        </p:txBody>
      </p:sp>
      <p:sp>
        <p:nvSpPr>
          <p:cNvPr id="7" name="TextBox 6"/>
          <p:cNvSpPr txBox="1"/>
          <p:nvPr/>
        </p:nvSpPr>
        <p:spPr>
          <a:xfrm>
            <a:off x="1219200" y="2133600"/>
            <a:ext cx="2369175" cy="523220"/>
          </a:xfrm>
          <a:prstGeom prst="rect">
            <a:avLst/>
          </a:prstGeom>
          <a:noFill/>
        </p:spPr>
        <p:txBody>
          <a:bodyPr wrap="none" rtlCol="0">
            <a:spAutoFit/>
          </a:bodyPr>
          <a:lstStyle/>
          <a:p>
            <a:r>
              <a:rPr lang="en-US" sz="2800" dirty="0"/>
              <a:t>Array of Values</a:t>
            </a:r>
          </a:p>
        </p:txBody>
      </p:sp>
      <p:sp>
        <p:nvSpPr>
          <p:cNvPr id="8" name="Rectangle 7"/>
          <p:cNvSpPr/>
          <p:nvPr/>
        </p:nvSpPr>
        <p:spPr>
          <a:xfrm>
            <a:off x="1600200" y="3124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43543</a:t>
            </a:r>
          </a:p>
        </p:txBody>
      </p:sp>
      <p:sp>
        <p:nvSpPr>
          <p:cNvPr id="9" name="Rectangle 8"/>
          <p:cNvSpPr/>
          <p:nvPr/>
        </p:nvSpPr>
        <p:spPr>
          <a:xfrm>
            <a:off x="1600200" y="3505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98734</a:t>
            </a:r>
          </a:p>
        </p:txBody>
      </p:sp>
      <p:sp>
        <p:nvSpPr>
          <p:cNvPr id="10" name="Rectangle 9"/>
          <p:cNvSpPr/>
          <p:nvPr/>
        </p:nvSpPr>
        <p:spPr>
          <a:xfrm>
            <a:off x="1600200" y="3886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0</a:t>
            </a:r>
          </a:p>
        </p:txBody>
      </p:sp>
      <p:sp>
        <p:nvSpPr>
          <p:cNvPr id="11" name="Rectangle 10"/>
          <p:cNvSpPr/>
          <p:nvPr/>
        </p:nvSpPr>
        <p:spPr>
          <a:xfrm>
            <a:off x="1600200" y="4267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847</a:t>
            </a:r>
          </a:p>
        </p:txBody>
      </p:sp>
      <p:sp>
        <p:nvSpPr>
          <p:cNvPr id="12" name="Rectangle 11"/>
          <p:cNvSpPr/>
          <p:nvPr/>
        </p:nvSpPr>
        <p:spPr>
          <a:xfrm>
            <a:off x="1600200" y="4648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42</a:t>
            </a:r>
          </a:p>
        </p:txBody>
      </p:sp>
      <p:sp>
        <p:nvSpPr>
          <p:cNvPr id="13" name="Rectangle 12"/>
          <p:cNvSpPr/>
          <p:nvPr/>
        </p:nvSpPr>
        <p:spPr>
          <a:xfrm>
            <a:off x="1600200" y="5029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873909</a:t>
            </a:r>
          </a:p>
        </p:txBody>
      </p:sp>
      <p:sp>
        <p:nvSpPr>
          <p:cNvPr id="14" name="Rectangle 13"/>
          <p:cNvSpPr/>
          <p:nvPr/>
        </p:nvSpPr>
        <p:spPr>
          <a:xfrm>
            <a:off x="1600200" y="5410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1729</a:t>
            </a:r>
          </a:p>
        </p:txBody>
      </p:sp>
      <p:sp>
        <p:nvSpPr>
          <p:cNvPr id="19" name="TextBox 18"/>
          <p:cNvSpPr txBox="1"/>
          <p:nvPr/>
        </p:nvSpPr>
        <p:spPr>
          <a:xfrm>
            <a:off x="4176878" y="3048000"/>
            <a:ext cx="3443122" cy="523220"/>
          </a:xfrm>
          <a:prstGeom prst="rect">
            <a:avLst/>
          </a:prstGeom>
          <a:noFill/>
        </p:spPr>
        <p:txBody>
          <a:bodyPr wrap="none" rtlCol="0">
            <a:spAutoFit/>
          </a:bodyPr>
          <a:lstStyle/>
          <a:p>
            <a:r>
              <a:rPr lang="en-US" sz="2800" dirty="0">
                <a:solidFill>
                  <a:schemeClr val="tx2"/>
                </a:solidFill>
                <a:latin typeface="Consolas" pitchFamily="49" charset="0"/>
                <a:cs typeface="Consolas" pitchFamily="49" charset="0"/>
              </a:rPr>
              <a:t>WRITE</a:t>
            </a:r>
            <a:r>
              <a:rPr lang="en-US" sz="2800" dirty="0">
                <a:latin typeface="Consolas" pitchFamily="49" charset="0"/>
                <a:cs typeface="Consolas" pitchFamily="49" charset="0"/>
              </a:rPr>
              <a:t> </a:t>
            </a:r>
            <a:r>
              <a:rPr lang="en-US" sz="2800" i="1" dirty="0"/>
              <a:t>address</a:t>
            </a:r>
            <a:r>
              <a:rPr lang="en-US" sz="2800" dirty="0"/>
              <a:t>, value</a:t>
            </a:r>
          </a:p>
        </p:txBody>
      </p:sp>
      <p:sp>
        <p:nvSpPr>
          <p:cNvPr id="21" name="TextBox 20"/>
          <p:cNvSpPr txBox="1"/>
          <p:nvPr/>
        </p:nvSpPr>
        <p:spPr>
          <a:xfrm>
            <a:off x="4176878" y="2590800"/>
            <a:ext cx="2494594" cy="523220"/>
          </a:xfrm>
          <a:prstGeom prst="rect">
            <a:avLst/>
          </a:prstGeom>
          <a:noFill/>
        </p:spPr>
        <p:txBody>
          <a:bodyPr wrap="none" rtlCol="0">
            <a:spAutoFit/>
          </a:bodyPr>
          <a:lstStyle/>
          <a:p>
            <a:r>
              <a:rPr lang="en-US" sz="2800" dirty="0">
                <a:solidFill>
                  <a:schemeClr val="tx2"/>
                </a:solidFill>
                <a:latin typeface="Consolas" pitchFamily="49" charset="0"/>
                <a:cs typeface="Consolas" pitchFamily="49" charset="0"/>
              </a:rPr>
              <a:t>READ</a:t>
            </a:r>
            <a:r>
              <a:rPr lang="en-US" sz="2800" dirty="0">
                <a:latin typeface="Consolas" pitchFamily="49" charset="0"/>
                <a:cs typeface="Consolas" pitchFamily="49" charset="0"/>
              </a:rPr>
              <a:t>  </a:t>
            </a:r>
            <a:r>
              <a:rPr lang="en-US" sz="2800" i="1" dirty="0"/>
              <a:t>address</a:t>
            </a:r>
          </a:p>
        </p:txBody>
      </p:sp>
      <p:sp>
        <p:nvSpPr>
          <p:cNvPr id="23" name="Rectangle 22"/>
          <p:cNvSpPr/>
          <p:nvPr/>
        </p:nvSpPr>
        <p:spPr>
          <a:xfrm>
            <a:off x="3762849" y="1371600"/>
            <a:ext cx="48006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76878" y="3733800"/>
            <a:ext cx="4648200" cy="954107"/>
          </a:xfrm>
          <a:prstGeom prst="rect">
            <a:avLst/>
          </a:prstGeom>
          <a:noFill/>
        </p:spPr>
        <p:txBody>
          <a:bodyPr wrap="square" rtlCol="0">
            <a:spAutoFit/>
          </a:bodyPr>
          <a:lstStyle/>
          <a:p>
            <a:r>
              <a:rPr lang="en-US" sz="2800" dirty="0"/>
              <a:t>Accessing any location takes the same amount of time</a:t>
            </a:r>
          </a:p>
        </p:txBody>
      </p:sp>
      <p:sp>
        <p:nvSpPr>
          <p:cNvPr id="25" name="Rectangle 24"/>
          <p:cNvSpPr/>
          <p:nvPr/>
        </p:nvSpPr>
        <p:spPr>
          <a:xfrm>
            <a:off x="2049378" y="1371600"/>
            <a:ext cx="6477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176878" y="4800600"/>
            <a:ext cx="4648200" cy="954107"/>
          </a:xfrm>
          <a:prstGeom prst="rect">
            <a:avLst/>
          </a:prstGeom>
          <a:noFill/>
        </p:spPr>
        <p:txBody>
          <a:bodyPr wrap="square" rtlCol="0">
            <a:spAutoFit/>
          </a:bodyPr>
          <a:lstStyle/>
          <a:p>
            <a:r>
              <a:rPr lang="en-US" sz="2800" dirty="0"/>
              <a:t>Data needs to be constantly refreshed</a:t>
            </a:r>
          </a:p>
        </p:txBody>
      </p:sp>
      <p:sp>
        <p:nvSpPr>
          <p:cNvPr id="22" name="Slide Number Placeholder 21"/>
          <p:cNvSpPr>
            <a:spLocks noGrp="1"/>
          </p:cNvSpPr>
          <p:nvPr>
            <p:ph type="sldNum" sz="quarter" idx="12"/>
          </p:nvPr>
        </p:nvSpPr>
        <p:spPr/>
        <p:txBody>
          <a:bodyPr/>
          <a:lstStyle/>
          <a:p>
            <a:fld id="{C57F1941-7121-4DD9-905F-76A0714B05EC}" type="slidenum">
              <a:rPr lang="en-US" smtClean="0"/>
              <a:pPr/>
              <a:t>13</a:t>
            </a:fld>
            <a:endParaRPr lang="en-US"/>
          </a:p>
        </p:txBody>
      </p:sp>
    </p:spTree>
    <p:extLst>
      <p:ext uri="{BB962C8B-B14F-4D97-AF65-F5344CB8AC3E}">
        <p14:creationId xmlns:p14="http://schemas.microsoft.com/office/powerpoint/2010/main" val="214421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p:bldP spid="8" grpId="0" animBg="1"/>
      <p:bldP spid="9" grpId="0" animBg="1"/>
      <p:bldP spid="10" grpId="0" animBg="1"/>
      <p:bldP spid="11" grpId="0" animBg="1"/>
      <p:bldP spid="12" grpId="0" animBg="1"/>
      <p:bldP spid="13" grpId="0" animBg="1"/>
      <p:bldP spid="14" grpId="0" animBg="1"/>
      <p:bldP spid="19" grpId="0"/>
      <p:bldP spid="21" grpId="0"/>
      <p:bldP spid="23" grpId="0" animBg="1"/>
      <p:bldP spid="23" grpId="1" animBg="1"/>
      <p:bldP spid="24" grpId="0"/>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in Today’s Systems</a:t>
            </a:r>
          </a:p>
        </p:txBody>
      </p:sp>
      <p:sp>
        <p:nvSpPr>
          <p:cNvPr id="4" name="Slide Number Placeholder 3"/>
          <p:cNvSpPr>
            <a:spLocks noGrp="1"/>
          </p:cNvSpPr>
          <p:nvPr>
            <p:ph type="sldNum" sz="quarter" idx="12"/>
          </p:nvPr>
        </p:nvSpPr>
        <p:spPr/>
        <p:txBody>
          <a:bodyPr/>
          <a:lstStyle/>
          <a:p>
            <a:fld id="{C57F1941-7121-4DD9-905F-76A0714B05EC}" type="slidenum">
              <a:rPr lang="en-US" smtClean="0"/>
              <a:pPr/>
              <a:t>14</a:t>
            </a:fld>
            <a:endParaRPr lang="en-US"/>
          </a:p>
        </p:txBody>
      </p:sp>
      <p:pic>
        <p:nvPicPr>
          <p:cNvPr id="5" name="Picture 4" descr="Micron-DRAM.jpg"/>
          <p:cNvPicPr>
            <a:picLocks noChangeAspect="1"/>
          </p:cNvPicPr>
          <p:nvPr/>
        </p:nvPicPr>
        <p:blipFill>
          <a:blip r:embed="rId3" cstate="print"/>
          <a:srcRect l="-3491" b="-7218"/>
          <a:stretch>
            <a:fillRect/>
          </a:stretch>
        </p:blipFill>
        <p:spPr>
          <a:xfrm>
            <a:off x="3097411" y="2764536"/>
            <a:ext cx="3052445" cy="1529426"/>
          </a:xfrm>
          <a:prstGeom prst="rect">
            <a:avLst/>
          </a:prstGeom>
        </p:spPr>
      </p:pic>
      <p:pic>
        <p:nvPicPr>
          <p:cNvPr id="6" name="Picture 5" descr="desktop.jpg"/>
          <p:cNvPicPr>
            <a:picLocks noChangeAspect="1"/>
          </p:cNvPicPr>
          <p:nvPr/>
        </p:nvPicPr>
        <p:blipFill>
          <a:blip r:embed="rId4" cstate="print"/>
          <a:srcRect t="6707"/>
          <a:stretch>
            <a:fillRect/>
          </a:stretch>
        </p:blipFill>
        <p:spPr>
          <a:xfrm>
            <a:off x="457200" y="1844022"/>
            <a:ext cx="2286000" cy="1271606"/>
          </a:xfrm>
          <a:prstGeom prst="rect">
            <a:avLst/>
          </a:prstGeom>
        </p:spPr>
      </p:pic>
      <p:pic>
        <p:nvPicPr>
          <p:cNvPr id="7" name="Picture 6" descr="laptop.jpg"/>
          <p:cNvPicPr>
            <a:picLocks noChangeAspect="1"/>
          </p:cNvPicPr>
          <p:nvPr/>
        </p:nvPicPr>
        <p:blipFill>
          <a:blip r:embed="rId5" cstate="print"/>
          <a:stretch>
            <a:fillRect/>
          </a:stretch>
        </p:blipFill>
        <p:spPr>
          <a:xfrm>
            <a:off x="6324600" y="1600200"/>
            <a:ext cx="1981200" cy="1701851"/>
          </a:xfrm>
          <a:prstGeom prst="rect">
            <a:avLst/>
          </a:prstGeom>
        </p:spPr>
      </p:pic>
      <p:pic>
        <p:nvPicPr>
          <p:cNvPr id="8" name="Picture 7" descr="server.jpg"/>
          <p:cNvPicPr>
            <a:picLocks noChangeAspect="1"/>
          </p:cNvPicPr>
          <p:nvPr/>
        </p:nvPicPr>
        <p:blipFill>
          <a:blip r:embed="rId6" cstate="print"/>
          <a:stretch>
            <a:fillRect/>
          </a:stretch>
        </p:blipFill>
        <p:spPr>
          <a:xfrm>
            <a:off x="6172200" y="3810000"/>
            <a:ext cx="2235200" cy="1676400"/>
          </a:xfrm>
          <a:prstGeom prst="rect">
            <a:avLst/>
          </a:prstGeom>
        </p:spPr>
      </p:pic>
      <p:pic>
        <p:nvPicPr>
          <p:cNvPr id="9" name="Picture 8" descr="smart.jpg"/>
          <p:cNvPicPr>
            <a:picLocks noChangeAspect="1"/>
          </p:cNvPicPr>
          <p:nvPr/>
        </p:nvPicPr>
        <p:blipFill>
          <a:blip r:embed="rId7" cstate="print"/>
          <a:stretch>
            <a:fillRect/>
          </a:stretch>
        </p:blipFill>
        <p:spPr>
          <a:xfrm>
            <a:off x="609600" y="3733800"/>
            <a:ext cx="1752600" cy="1752600"/>
          </a:xfrm>
          <a:prstGeom prst="rect">
            <a:avLst/>
          </a:prstGeom>
        </p:spPr>
      </p:pic>
      <p:sp>
        <p:nvSpPr>
          <p:cNvPr id="10" name="Rectangle 9"/>
          <p:cNvSpPr/>
          <p:nvPr/>
        </p:nvSpPr>
        <p:spPr>
          <a:xfrm>
            <a:off x="381000" y="5715000"/>
            <a:ext cx="8001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Why DRAM? Why not some other memory?</a:t>
            </a:r>
          </a:p>
        </p:txBody>
      </p:sp>
      <p:cxnSp>
        <p:nvCxnSpPr>
          <p:cNvPr id="12" name="Shape 11"/>
          <p:cNvCxnSpPr>
            <a:stCxn id="5" idx="1"/>
            <a:endCxn id="6" idx="2"/>
          </p:cNvCxnSpPr>
          <p:nvPr/>
        </p:nvCxnSpPr>
        <p:spPr>
          <a:xfrm rot="10800000">
            <a:off x="1600201" y="3115629"/>
            <a:ext cx="1497211" cy="413621"/>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4" name="Shape 13"/>
          <p:cNvCxnSpPr>
            <a:stCxn id="5" idx="2"/>
            <a:endCxn id="9" idx="3"/>
          </p:cNvCxnSpPr>
          <p:nvPr/>
        </p:nvCxnSpPr>
        <p:spPr>
          <a:xfrm rot="5400000">
            <a:off x="3334848" y="3321314"/>
            <a:ext cx="316138" cy="2261434"/>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5" idx="3"/>
            <a:endCxn id="8" idx="0"/>
          </p:cNvCxnSpPr>
          <p:nvPr/>
        </p:nvCxnSpPr>
        <p:spPr>
          <a:xfrm>
            <a:off x="6149856" y="3529249"/>
            <a:ext cx="1139944" cy="280751"/>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8" name="Shape 17"/>
          <p:cNvCxnSpPr>
            <a:stCxn id="5" idx="0"/>
            <a:endCxn id="7" idx="1"/>
          </p:cNvCxnSpPr>
          <p:nvPr/>
        </p:nvCxnSpPr>
        <p:spPr>
          <a:xfrm rot="5400000" flipH="1" flipV="1">
            <a:off x="5317412" y="1757348"/>
            <a:ext cx="313410" cy="1700966"/>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Model</a:t>
            </a:r>
          </a:p>
        </p:txBody>
      </p:sp>
      <p:pic>
        <p:nvPicPr>
          <p:cNvPr id="4" name="Picture 3" descr="intel.jpg"/>
          <p:cNvPicPr>
            <a:picLocks noChangeAspect="1"/>
          </p:cNvPicPr>
          <p:nvPr/>
        </p:nvPicPr>
        <p:blipFill>
          <a:blip r:embed="rId3" cstate="print"/>
          <a:srcRect l="5366" t="4603" b="21334"/>
          <a:stretch>
            <a:fillRect/>
          </a:stretch>
        </p:blipFill>
        <p:spPr>
          <a:xfrm>
            <a:off x="1393531" y="1976022"/>
            <a:ext cx="1480310" cy="1351650"/>
          </a:xfrm>
          <a:prstGeom prst="rect">
            <a:avLst/>
          </a:prstGeom>
        </p:spPr>
      </p:pic>
      <p:pic>
        <p:nvPicPr>
          <p:cNvPr id="5" name="Picture 4" descr="Micron-DRAM.jpg"/>
          <p:cNvPicPr>
            <a:picLocks noChangeAspect="1"/>
          </p:cNvPicPr>
          <p:nvPr/>
        </p:nvPicPr>
        <p:blipFill>
          <a:blip r:embed="rId4" cstate="print"/>
          <a:stretch>
            <a:fillRect/>
          </a:stretch>
        </p:blipFill>
        <p:spPr>
          <a:xfrm>
            <a:off x="5611872" y="1938615"/>
            <a:ext cx="2949456" cy="1426464"/>
          </a:xfrm>
          <a:prstGeom prst="rect">
            <a:avLst/>
          </a:prstGeom>
        </p:spPr>
      </p:pic>
      <p:sp>
        <p:nvSpPr>
          <p:cNvPr id="6" name="TextBox 5"/>
          <p:cNvSpPr txBox="1"/>
          <p:nvPr/>
        </p:nvSpPr>
        <p:spPr>
          <a:xfrm>
            <a:off x="1290032" y="1391550"/>
            <a:ext cx="1605568" cy="523220"/>
          </a:xfrm>
          <a:prstGeom prst="rect">
            <a:avLst/>
          </a:prstGeom>
          <a:noFill/>
        </p:spPr>
        <p:txBody>
          <a:bodyPr wrap="none" rtlCol="0">
            <a:spAutoFit/>
          </a:bodyPr>
          <a:lstStyle/>
          <a:p>
            <a:r>
              <a:rPr lang="en-US" sz="2800" dirty="0"/>
              <a:t>Processor</a:t>
            </a:r>
          </a:p>
        </p:txBody>
      </p:sp>
      <p:sp>
        <p:nvSpPr>
          <p:cNvPr id="7" name="TextBox 6"/>
          <p:cNvSpPr txBox="1"/>
          <p:nvPr/>
        </p:nvSpPr>
        <p:spPr>
          <a:xfrm>
            <a:off x="5956264" y="1391550"/>
            <a:ext cx="1435136" cy="523220"/>
          </a:xfrm>
          <a:prstGeom prst="rect">
            <a:avLst/>
          </a:prstGeom>
          <a:noFill/>
        </p:spPr>
        <p:txBody>
          <a:bodyPr wrap="none" rtlCol="0">
            <a:spAutoFit/>
          </a:bodyPr>
          <a:lstStyle/>
          <a:p>
            <a:r>
              <a:rPr lang="en-US" sz="2800" dirty="0"/>
              <a:t>Memory</a:t>
            </a:r>
          </a:p>
        </p:txBody>
      </p:sp>
      <p:sp>
        <p:nvSpPr>
          <p:cNvPr id="8" name="TextBox 7"/>
          <p:cNvSpPr txBox="1"/>
          <p:nvPr/>
        </p:nvSpPr>
        <p:spPr>
          <a:xfrm>
            <a:off x="4876800" y="3429000"/>
            <a:ext cx="1423467" cy="523220"/>
          </a:xfrm>
          <a:prstGeom prst="rect">
            <a:avLst/>
          </a:prstGeom>
          <a:noFill/>
        </p:spPr>
        <p:txBody>
          <a:bodyPr wrap="none" rtlCol="0">
            <a:spAutoFit/>
          </a:bodyPr>
          <a:lstStyle/>
          <a:p>
            <a:r>
              <a:rPr lang="en-US" sz="2800" dirty="0"/>
              <a:t>Program</a:t>
            </a:r>
          </a:p>
        </p:txBody>
      </p:sp>
      <p:sp>
        <p:nvSpPr>
          <p:cNvPr id="9" name="TextBox 8"/>
          <p:cNvSpPr txBox="1"/>
          <p:nvPr/>
        </p:nvSpPr>
        <p:spPr>
          <a:xfrm>
            <a:off x="7368146" y="3429000"/>
            <a:ext cx="861454" cy="523220"/>
          </a:xfrm>
          <a:prstGeom prst="rect">
            <a:avLst/>
          </a:prstGeom>
          <a:noFill/>
        </p:spPr>
        <p:txBody>
          <a:bodyPr wrap="none" rtlCol="0">
            <a:spAutoFit/>
          </a:bodyPr>
          <a:lstStyle/>
          <a:p>
            <a:r>
              <a:rPr lang="en-US" sz="2800" dirty="0"/>
              <a:t>Data</a:t>
            </a:r>
          </a:p>
        </p:txBody>
      </p:sp>
      <p:sp>
        <p:nvSpPr>
          <p:cNvPr id="10" name="Rectangle 9"/>
          <p:cNvSpPr/>
          <p:nvPr/>
        </p:nvSpPr>
        <p:spPr>
          <a:xfrm>
            <a:off x="4572000" y="4038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T1 = Read Data[1]</a:t>
            </a:r>
          </a:p>
        </p:txBody>
      </p:sp>
      <p:sp>
        <p:nvSpPr>
          <p:cNvPr id="11" name="Rectangle 10"/>
          <p:cNvSpPr/>
          <p:nvPr/>
        </p:nvSpPr>
        <p:spPr>
          <a:xfrm>
            <a:off x="4572000" y="4419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T2 = Read Data[2]</a:t>
            </a:r>
          </a:p>
        </p:txBody>
      </p:sp>
      <p:sp>
        <p:nvSpPr>
          <p:cNvPr id="12" name="Rectangle 11"/>
          <p:cNvSpPr/>
          <p:nvPr/>
        </p:nvSpPr>
        <p:spPr>
          <a:xfrm>
            <a:off x="4572000" y="4800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T3 = T1 + T2</a:t>
            </a:r>
          </a:p>
        </p:txBody>
      </p:sp>
      <p:sp>
        <p:nvSpPr>
          <p:cNvPr id="13" name="Rectangle 12"/>
          <p:cNvSpPr/>
          <p:nvPr/>
        </p:nvSpPr>
        <p:spPr>
          <a:xfrm>
            <a:off x="4572000" y="5181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Write Data[3], T3</a:t>
            </a:r>
          </a:p>
        </p:txBody>
      </p:sp>
      <p:sp>
        <p:nvSpPr>
          <p:cNvPr id="15" name="Rectangle 14"/>
          <p:cNvSpPr/>
          <p:nvPr/>
        </p:nvSpPr>
        <p:spPr>
          <a:xfrm>
            <a:off x="7086600" y="4038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3</a:t>
            </a:r>
          </a:p>
        </p:txBody>
      </p:sp>
      <p:sp>
        <p:nvSpPr>
          <p:cNvPr id="16" name="Rectangle 15"/>
          <p:cNvSpPr/>
          <p:nvPr/>
        </p:nvSpPr>
        <p:spPr>
          <a:xfrm>
            <a:off x="7086600" y="4419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4</a:t>
            </a:r>
          </a:p>
        </p:txBody>
      </p:sp>
      <p:sp>
        <p:nvSpPr>
          <p:cNvPr id="17" name="Rectangle 16"/>
          <p:cNvSpPr/>
          <p:nvPr/>
        </p:nvSpPr>
        <p:spPr>
          <a:xfrm>
            <a:off x="7086600" y="4800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8</a:t>
            </a:r>
          </a:p>
        </p:txBody>
      </p:sp>
      <p:sp>
        <p:nvSpPr>
          <p:cNvPr id="18" name="Rectangle 17"/>
          <p:cNvSpPr/>
          <p:nvPr/>
        </p:nvSpPr>
        <p:spPr>
          <a:xfrm>
            <a:off x="7086600" y="5181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2</a:t>
            </a:r>
          </a:p>
        </p:txBody>
      </p:sp>
      <p:cxnSp>
        <p:nvCxnSpPr>
          <p:cNvPr id="21" name="Straight Arrow Connector 20"/>
          <p:cNvCxnSpPr>
            <a:stCxn id="8" idx="0"/>
          </p:cNvCxnSpPr>
          <p:nvPr/>
        </p:nvCxnSpPr>
        <p:spPr>
          <a:xfrm rot="5400000" flipH="1" flipV="1">
            <a:off x="5651767" y="2984767"/>
            <a:ext cx="381000" cy="507466"/>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p:cNvCxnSpPr>
          <p:nvPr/>
        </p:nvCxnSpPr>
        <p:spPr>
          <a:xfrm rot="16200000" flipV="1">
            <a:off x="7595137" y="3225263"/>
            <a:ext cx="152400" cy="255073"/>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0" y="4038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T1 = Read Data[1]</a:t>
            </a:r>
          </a:p>
        </p:txBody>
      </p:sp>
      <p:sp>
        <p:nvSpPr>
          <p:cNvPr id="25" name="Rectangle 24"/>
          <p:cNvSpPr/>
          <p:nvPr/>
        </p:nvSpPr>
        <p:spPr>
          <a:xfrm>
            <a:off x="7086600" y="4419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4</a:t>
            </a:r>
          </a:p>
        </p:txBody>
      </p:sp>
      <p:sp>
        <p:nvSpPr>
          <p:cNvPr id="22" name="TextBox 21"/>
          <p:cNvSpPr txBox="1"/>
          <p:nvPr/>
        </p:nvSpPr>
        <p:spPr>
          <a:xfrm>
            <a:off x="533400" y="4038600"/>
            <a:ext cx="3622274" cy="954107"/>
          </a:xfrm>
          <a:prstGeom prst="rect">
            <a:avLst/>
          </a:prstGeom>
          <a:noFill/>
        </p:spPr>
        <p:txBody>
          <a:bodyPr wrap="none" rtlCol="0">
            <a:spAutoFit/>
          </a:bodyPr>
          <a:lstStyle/>
          <a:p>
            <a:r>
              <a:rPr lang="en-US" sz="2800" dirty="0"/>
              <a:t>4 instruction accesses +</a:t>
            </a:r>
          </a:p>
          <a:p>
            <a:r>
              <a:rPr lang="en-US" sz="2800" dirty="0"/>
              <a:t>3 data accesses</a:t>
            </a:r>
          </a:p>
        </p:txBody>
      </p:sp>
      <p:sp>
        <p:nvSpPr>
          <p:cNvPr id="26" name="Rectangle 25"/>
          <p:cNvSpPr/>
          <p:nvPr/>
        </p:nvSpPr>
        <p:spPr>
          <a:xfrm>
            <a:off x="533400" y="5791200"/>
            <a:ext cx="8001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Memory performance is important</a:t>
            </a:r>
          </a:p>
        </p:txBody>
      </p:sp>
      <p:sp>
        <p:nvSpPr>
          <p:cNvPr id="27" name="Slide Number Placeholder 26"/>
          <p:cNvSpPr>
            <a:spLocks noGrp="1"/>
          </p:cNvSpPr>
          <p:nvPr>
            <p:ph type="sldNum" sz="quarter" idx="12"/>
          </p:nvPr>
        </p:nvSpPr>
        <p:spPr/>
        <p:txBody>
          <a:bodyPr/>
          <a:lstStyle/>
          <a:p>
            <a:fld id="{C57F1941-7121-4DD9-905F-76A0714B05EC}" type="slidenum">
              <a:rPr lang="en-US" smtClean="0"/>
              <a:pPr/>
              <a:t>15</a:t>
            </a:fld>
            <a:endParaRPr lang="en-US"/>
          </a:p>
        </p:txBody>
      </p:sp>
      <p:sp>
        <p:nvSpPr>
          <p:cNvPr id="30" name="Left-Right Arrow 29"/>
          <p:cNvSpPr/>
          <p:nvPr/>
        </p:nvSpPr>
        <p:spPr>
          <a:xfrm>
            <a:off x="3124200" y="2286000"/>
            <a:ext cx="2209800" cy="609600"/>
          </a:xfrm>
          <a:prstGeom prst="leftRightArrow">
            <a:avLst/>
          </a:prstGeom>
          <a:solidFill>
            <a:schemeClr val="bg1">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096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3.79278E-6 L -0.38334 3.79278E-6 " pathEditMode="relative" rAng="0" ptsTypes="AA">
                                      <p:cBhvr>
                                        <p:cTn id="6" dur="500" fill="hold"/>
                                        <p:tgtEl>
                                          <p:spTgt spid="24"/>
                                        </p:tgtEl>
                                        <p:attrNameLst>
                                          <p:attrName>ppt_x</p:attrName>
                                          <p:attrName>ppt_y</p:attrName>
                                        </p:attrNameLst>
                                      </p:cBhvr>
                                      <p:rCtr x="-192"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3.33333E-6 -3.70028E-7 L -0.62084 -3.70028E-7 " pathEditMode="relative" rAng="0" ptsTypes="AA">
                                      <p:cBhvr>
                                        <p:cTn id="10" dur="500" fill="hold"/>
                                        <p:tgtEl>
                                          <p:spTgt spid="25"/>
                                        </p:tgtEl>
                                        <p:attrNameLst>
                                          <p:attrName>ppt_x</p:attrName>
                                          <p:attrName>ppt_y</p:attrName>
                                        </p:attrNameLst>
                                      </p:cBhvr>
                                      <p:rCtr x="-310" y="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2" grpId="0"/>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that Affect Choice of Memory</a:t>
            </a:r>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a:pPr>
            <a:r>
              <a:rPr lang="en-US" dirty="0"/>
              <a:t>Speed</a:t>
            </a:r>
          </a:p>
          <a:p>
            <a:pPr lvl="1"/>
            <a:r>
              <a:rPr lang="en-US" dirty="0"/>
              <a:t>Should be reasonably fast compared to processor</a:t>
            </a:r>
          </a:p>
          <a:p>
            <a:pPr lvl="1"/>
            <a:endParaRPr lang="en-US" dirty="0"/>
          </a:p>
          <a:p>
            <a:pPr marL="514350" indent="-514350">
              <a:buFont typeface="+mj-lt"/>
              <a:buAutoNum type="arabicPeriod"/>
            </a:pPr>
            <a:r>
              <a:rPr lang="en-US" dirty="0"/>
              <a:t>Capacity</a:t>
            </a:r>
          </a:p>
          <a:p>
            <a:pPr lvl="1"/>
            <a:r>
              <a:rPr lang="en-US" dirty="0"/>
              <a:t>Should be large enough to fit programs and data</a:t>
            </a:r>
          </a:p>
          <a:p>
            <a:pPr lvl="1"/>
            <a:endParaRPr lang="en-US" dirty="0"/>
          </a:p>
          <a:p>
            <a:pPr marL="514350" indent="-514350">
              <a:buFont typeface="+mj-lt"/>
              <a:buAutoNum type="arabicPeriod"/>
            </a:pPr>
            <a:r>
              <a:rPr lang="en-US" dirty="0"/>
              <a:t>Cost</a:t>
            </a:r>
          </a:p>
          <a:p>
            <a:pPr lvl="1"/>
            <a:r>
              <a:rPr lang="en-US" dirty="0"/>
              <a:t>Should be cheap</a:t>
            </a:r>
          </a:p>
        </p:txBody>
      </p:sp>
      <p:sp>
        <p:nvSpPr>
          <p:cNvPr id="4" name="Slide Number Placeholder 3"/>
          <p:cNvSpPr>
            <a:spLocks noGrp="1"/>
          </p:cNvSpPr>
          <p:nvPr>
            <p:ph type="sldNum" sz="quarter" idx="12"/>
          </p:nvPr>
        </p:nvSpPr>
        <p:spPr/>
        <p:txBody>
          <a:bodyPr/>
          <a:lstStyle/>
          <a:p>
            <a:fld id="{C57F1941-7121-4DD9-905F-76A0714B05EC}" type="slidenum">
              <a:rPr lang="en-US" smtClean="0"/>
              <a:pPr/>
              <a:t>16</a:t>
            </a:fld>
            <a:endParaRPr lang="en-US"/>
          </a:p>
        </p:txBody>
      </p:sp>
    </p:spTree>
    <p:extLst>
      <p:ext uri="{BB962C8B-B14F-4D97-AF65-F5344CB8AC3E}">
        <p14:creationId xmlns:p14="http://schemas.microsoft.com/office/powerpoint/2010/main" val="303369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DRAM?</a:t>
            </a:r>
          </a:p>
        </p:txBody>
      </p:sp>
      <p:cxnSp>
        <p:nvCxnSpPr>
          <p:cNvPr id="7" name="Straight Arrow Connector 6"/>
          <p:cNvCxnSpPr/>
          <p:nvPr/>
        </p:nvCxnSpPr>
        <p:spPr>
          <a:xfrm rot="5400000" flipH="1" flipV="1">
            <a:off x="-381794" y="3743186"/>
            <a:ext cx="4114800" cy="158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76400" y="5801380"/>
            <a:ext cx="6400800" cy="158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25740" y="5968425"/>
            <a:ext cx="2393925" cy="523220"/>
          </a:xfrm>
          <a:prstGeom prst="rect">
            <a:avLst/>
          </a:prstGeom>
          <a:noFill/>
        </p:spPr>
        <p:txBody>
          <a:bodyPr wrap="none" rtlCol="0">
            <a:spAutoFit/>
          </a:bodyPr>
          <a:lstStyle/>
          <a:p>
            <a:pPr algn="ctr"/>
            <a:r>
              <a:rPr lang="en-US" sz="2800" b="1" dirty="0"/>
              <a:t>Access Latency</a:t>
            </a:r>
          </a:p>
        </p:txBody>
      </p:sp>
      <p:sp>
        <p:nvSpPr>
          <p:cNvPr id="12" name="TextBox 11"/>
          <p:cNvSpPr txBox="1"/>
          <p:nvPr/>
        </p:nvSpPr>
        <p:spPr>
          <a:xfrm rot="16200000">
            <a:off x="591666" y="3410597"/>
            <a:ext cx="925446" cy="584775"/>
          </a:xfrm>
          <a:prstGeom prst="rect">
            <a:avLst/>
          </a:prstGeom>
          <a:noFill/>
        </p:spPr>
        <p:txBody>
          <a:bodyPr wrap="none" rtlCol="0">
            <a:spAutoFit/>
          </a:bodyPr>
          <a:lstStyle/>
          <a:p>
            <a:pPr algn="ctr"/>
            <a:r>
              <a:rPr lang="en-US" sz="3200" b="1" dirty="0"/>
              <a:t>Cost</a:t>
            </a:r>
            <a:endParaRPr lang="en-US" sz="2800" dirty="0"/>
          </a:p>
        </p:txBody>
      </p:sp>
      <p:grpSp>
        <p:nvGrpSpPr>
          <p:cNvPr id="29" name="Group 28"/>
          <p:cNvGrpSpPr/>
          <p:nvPr/>
        </p:nvGrpSpPr>
        <p:grpSpPr>
          <a:xfrm>
            <a:off x="2605903" y="1828800"/>
            <a:ext cx="5395097" cy="3614410"/>
            <a:chOff x="2362200" y="1828800"/>
            <a:chExt cx="5395097" cy="3614410"/>
          </a:xfrm>
        </p:grpSpPr>
        <p:sp>
          <p:nvSpPr>
            <p:cNvPr id="16" name="Freeform 15"/>
            <p:cNvSpPr/>
            <p:nvPr/>
          </p:nvSpPr>
          <p:spPr>
            <a:xfrm>
              <a:off x="2438400" y="1848240"/>
              <a:ext cx="5250493" cy="3518770"/>
            </a:xfrm>
            <a:custGeom>
              <a:avLst/>
              <a:gdLst>
                <a:gd name="connsiteX0" fmla="*/ 0 w 5110619"/>
                <a:gd name="connsiteY0" fmla="*/ 0 h 3407080"/>
                <a:gd name="connsiteX1" fmla="*/ 1277655 w 5110619"/>
                <a:gd name="connsiteY1" fmla="*/ 2655518 h 3407080"/>
                <a:gd name="connsiteX2" fmla="*/ 5110619 w 5110619"/>
                <a:gd name="connsiteY2" fmla="*/ 3407080 h 3407080"/>
              </a:gdLst>
              <a:ahLst/>
              <a:cxnLst>
                <a:cxn ang="0">
                  <a:pos x="connsiteX0" y="connsiteY0"/>
                </a:cxn>
                <a:cxn ang="0">
                  <a:pos x="connsiteX1" y="connsiteY1"/>
                </a:cxn>
                <a:cxn ang="0">
                  <a:pos x="connsiteX2" y="connsiteY2"/>
                </a:cxn>
              </a:cxnLst>
              <a:rect l="l" t="t" r="r" b="b"/>
              <a:pathLst>
                <a:path w="5110619" h="3407080">
                  <a:moveTo>
                    <a:pt x="0" y="0"/>
                  </a:moveTo>
                  <a:cubicBezTo>
                    <a:pt x="212942" y="1043835"/>
                    <a:pt x="425885" y="2087671"/>
                    <a:pt x="1277655" y="2655518"/>
                  </a:cubicBezTo>
                  <a:cubicBezTo>
                    <a:pt x="2129425" y="3223365"/>
                    <a:pt x="4440477" y="3365327"/>
                    <a:pt x="5110619" y="3407080"/>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p:nvPr/>
          </p:nvSpPr>
          <p:spPr>
            <a:xfrm>
              <a:off x="7604897" y="529081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6251045" y="517598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3352800" y="422857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Oval 19"/>
            <p:cNvSpPr/>
            <p:nvPr/>
          </p:nvSpPr>
          <p:spPr>
            <a:xfrm>
              <a:off x="2641948" y="28956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p:cNvSpPr/>
            <p:nvPr/>
          </p:nvSpPr>
          <p:spPr>
            <a:xfrm>
              <a:off x="2362200" y="18288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2" name="TextBox 21"/>
          <p:cNvSpPr txBox="1"/>
          <p:nvPr/>
        </p:nvSpPr>
        <p:spPr>
          <a:xfrm>
            <a:off x="1905000" y="1295400"/>
            <a:ext cx="1521442" cy="523220"/>
          </a:xfrm>
          <a:prstGeom prst="rect">
            <a:avLst/>
          </a:prstGeom>
          <a:noFill/>
        </p:spPr>
        <p:txBody>
          <a:bodyPr wrap="none" rtlCol="0">
            <a:spAutoFit/>
          </a:bodyPr>
          <a:lstStyle/>
          <a:p>
            <a:r>
              <a:rPr lang="en-US" sz="2800" dirty="0"/>
              <a:t>Flip-flops</a:t>
            </a:r>
          </a:p>
        </p:txBody>
      </p:sp>
      <p:sp>
        <p:nvSpPr>
          <p:cNvPr id="23" name="TextBox 22"/>
          <p:cNvSpPr txBox="1"/>
          <p:nvPr/>
        </p:nvSpPr>
        <p:spPr>
          <a:xfrm>
            <a:off x="1757891" y="2710190"/>
            <a:ext cx="1061509" cy="523220"/>
          </a:xfrm>
          <a:prstGeom prst="rect">
            <a:avLst/>
          </a:prstGeom>
          <a:noFill/>
        </p:spPr>
        <p:txBody>
          <a:bodyPr wrap="none" rtlCol="0">
            <a:spAutoFit/>
          </a:bodyPr>
          <a:lstStyle/>
          <a:p>
            <a:r>
              <a:rPr lang="en-US" sz="2800" dirty="0"/>
              <a:t>SRAM</a:t>
            </a:r>
          </a:p>
        </p:txBody>
      </p:sp>
      <p:sp>
        <p:nvSpPr>
          <p:cNvPr id="24" name="TextBox 23"/>
          <p:cNvSpPr txBox="1"/>
          <p:nvPr/>
        </p:nvSpPr>
        <p:spPr>
          <a:xfrm>
            <a:off x="3733800" y="3733800"/>
            <a:ext cx="1144865" cy="523220"/>
          </a:xfrm>
          <a:prstGeom prst="rect">
            <a:avLst/>
          </a:prstGeom>
          <a:noFill/>
        </p:spPr>
        <p:txBody>
          <a:bodyPr wrap="none" rtlCol="0">
            <a:spAutoFit/>
          </a:bodyPr>
          <a:lstStyle/>
          <a:p>
            <a:r>
              <a:rPr lang="en-US" sz="2800" b="1" dirty="0"/>
              <a:t>DRAM</a:t>
            </a:r>
          </a:p>
        </p:txBody>
      </p:sp>
      <p:sp>
        <p:nvSpPr>
          <p:cNvPr id="25" name="TextBox 24"/>
          <p:cNvSpPr txBox="1"/>
          <p:nvPr/>
        </p:nvSpPr>
        <p:spPr>
          <a:xfrm>
            <a:off x="5562600" y="5191780"/>
            <a:ext cx="933269" cy="523220"/>
          </a:xfrm>
          <a:prstGeom prst="rect">
            <a:avLst/>
          </a:prstGeom>
          <a:noFill/>
        </p:spPr>
        <p:txBody>
          <a:bodyPr wrap="none" rtlCol="0">
            <a:spAutoFit/>
          </a:bodyPr>
          <a:lstStyle/>
          <a:p>
            <a:pPr algn="ctr"/>
            <a:r>
              <a:rPr lang="en-US" sz="2800" dirty="0"/>
              <a:t>Flash</a:t>
            </a:r>
          </a:p>
        </p:txBody>
      </p:sp>
      <p:sp>
        <p:nvSpPr>
          <p:cNvPr id="26" name="TextBox 25"/>
          <p:cNvSpPr txBox="1"/>
          <p:nvPr/>
        </p:nvSpPr>
        <p:spPr>
          <a:xfrm>
            <a:off x="7665995" y="4767590"/>
            <a:ext cx="792205" cy="523220"/>
          </a:xfrm>
          <a:prstGeom prst="rect">
            <a:avLst/>
          </a:prstGeom>
          <a:noFill/>
        </p:spPr>
        <p:txBody>
          <a:bodyPr wrap="none" rtlCol="0">
            <a:spAutoFit/>
          </a:bodyPr>
          <a:lstStyle/>
          <a:p>
            <a:r>
              <a:rPr lang="en-US" sz="2800" dirty="0"/>
              <a:t>Disk</a:t>
            </a:r>
          </a:p>
        </p:txBody>
      </p:sp>
      <p:cxnSp>
        <p:nvCxnSpPr>
          <p:cNvPr id="32" name="Straight Arrow Connector 31"/>
          <p:cNvCxnSpPr/>
          <p:nvPr/>
        </p:nvCxnSpPr>
        <p:spPr>
          <a:xfrm>
            <a:off x="4800600" y="4344988"/>
            <a:ext cx="1524000" cy="1588"/>
          </a:xfrm>
          <a:prstGeom prst="straightConnector1">
            <a:avLst/>
          </a:prstGeom>
          <a:ln w="28575">
            <a:solidFill>
              <a:schemeClr val="tx1">
                <a:lumMod val="90000"/>
                <a:lumOff val="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1371600"/>
            <a:ext cx="1295400" cy="830997"/>
          </a:xfrm>
          <a:prstGeom prst="rect">
            <a:avLst/>
          </a:prstGeom>
          <a:noFill/>
        </p:spPr>
        <p:txBody>
          <a:bodyPr wrap="square" rtlCol="0">
            <a:spAutoFit/>
          </a:bodyPr>
          <a:lstStyle/>
          <a:p>
            <a:pPr algn="ctr"/>
            <a:r>
              <a:rPr lang="en-US" sz="2400" dirty="0"/>
              <a:t>Higher Cost</a:t>
            </a:r>
          </a:p>
        </p:txBody>
      </p:sp>
      <p:cxnSp>
        <p:nvCxnSpPr>
          <p:cNvPr id="35" name="Straight Arrow Connector 34"/>
          <p:cNvCxnSpPr/>
          <p:nvPr/>
        </p:nvCxnSpPr>
        <p:spPr>
          <a:xfrm rot="5400000" flipH="1" flipV="1">
            <a:off x="3734594" y="2659797"/>
            <a:ext cx="1066800" cy="1588"/>
          </a:xfrm>
          <a:prstGeom prst="straightConnector1">
            <a:avLst/>
          </a:prstGeom>
          <a:ln w="28575">
            <a:solidFill>
              <a:schemeClr val="tx1">
                <a:lumMod val="90000"/>
                <a:lumOff val="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24600" y="3893403"/>
            <a:ext cx="2438400" cy="830997"/>
          </a:xfrm>
          <a:prstGeom prst="rect">
            <a:avLst/>
          </a:prstGeom>
          <a:noFill/>
        </p:spPr>
        <p:txBody>
          <a:bodyPr wrap="square" rtlCol="0">
            <a:spAutoFit/>
          </a:bodyPr>
          <a:lstStyle/>
          <a:p>
            <a:r>
              <a:rPr lang="en-US" sz="2400" dirty="0"/>
              <a:t>Higher access latency</a:t>
            </a:r>
          </a:p>
        </p:txBody>
      </p:sp>
      <p:sp>
        <p:nvSpPr>
          <p:cNvPr id="28" name="Rounded Rectangular Callout 27"/>
          <p:cNvSpPr/>
          <p:nvPr/>
        </p:nvSpPr>
        <p:spPr>
          <a:xfrm>
            <a:off x="5105400" y="2438400"/>
            <a:ext cx="3581400" cy="1219200"/>
          </a:xfrm>
          <a:prstGeom prst="wedgeRoundRectCallout">
            <a:avLst>
              <a:gd name="adj1" fmla="val -68629"/>
              <a:gd name="adj2" fmla="val 62291"/>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Favorable point in the trade-off spectrum</a:t>
            </a:r>
          </a:p>
        </p:txBody>
      </p:sp>
      <p:sp>
        <p:nvSpPr>
          <p:cNvPr id="27" name="Slide Number Placeholder 26"/>
          <p:cNvSpPr>
            <a:spLocks noGrp="1"/>
          </p:cNvSpPr>
          <p:nvPr>
            <p:ph type="sldNum" sz="quarter" idx="12"/>
          </p:nvPr>
        </p:nvSpPr>
        <p:spPr/>
        <p:txBody>
          <a:bodyPr/>
          <a:lstStyle/>
          <a:p>
            <a:fld id="{C57F1941-7121-4DD9-905F-76A0714B05EC}" type="slidenum">
              <a:rPr lang="en-US" smtClean="0"/>
              <a:pPr/>
              <a:t>17</a:t>
            </a:fld>
            <a:endParaRPr lang="en-US"/>
          </a:p>
        </p:txBody>
      </p:sp>
    </p:spTree>
    <p:extLst>
      <p:ext uri="{BB962C8B-B14F-4D97-AF65-F5344CB8AC3E}">
        <p14:creationId xmlns:p14="http://schemas.microsoft.com/office/powerpoint/2010/main" val="15163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DRAM Fast Enough?</a:t>
            </a:r>
          </a:p>
        </p:txBody>
      </p:sp>
      <p:pic>
        <p:nvPicPr>
          <p:cNvPr id="4" name="Picture 3" descr="intel.jpg"/>
          <p:cNvPicPr>
            <a:picLocks noChangeAspect="1"/>
          </p:cNvPicPr>
          <p:nvPr/>
        </p:nvPicPr>
        <p:blipFill>
          <a:blip r:embed="rId3" cstate="print"/>
          <a:srcRect l="5366" t="4603" b="21334"/>
          <a:stretch>
            <a:fillRect/>
          </a:stretch>
        </p:blipFill>
        <p:spPr>
          <a:xfrm>
            <a:off x="1295400" y="1981200"/>
            <a:ext cx="1578269" cy="1441095"/>
          </a:xfrm>
          <a:prstGeom prst="rect">
            <a:avLst/>
          </a:prstGeom>
        </p:spPr>
      </p:pic>
      <p:pic>
        <p:nvPicPr>
          <p:cNvPr id="5" name="Picture 4" descr="Micron-DRAM.jpg"/>
          <p:cNvPicPr>
            <a:picLocks noChangeAspect="1"/>
          </p:cNvPicPr>
          <p:nvPr/>
        </p:nvPicPr>
        <p:blipFill>
          <a:blip r:embed="rId4" cstate="print"/>
          <a:stretch>
            <a:fillRect/>
          </a:stretch>
        </p:blipFill>
        <p:spPr>
          <a:xfrm>
            <a:off x="5611872" y="1952280"/>
            <a:ext cx="2949456" cy="1426464"/>
          </a:xfrm>
          <a:prstGeom prst="rect">
            <a:avLst/>
          </a:prstGeom>
        </p:spPr>
      </p:pic>
      <p:sp>
        <p:nvSpPr>
          <p:cNvPr id="6" name="TextBox 5"/>
          <p:cNvSpPr txBox="1"/>
          <p:nvPr/>
        </p:nvSpPr>
        <p:spPr>
          <a:xfrm>
            <a:off x="1290034" y="1391550"/>
            <a:ext cx="1605568" cy="523220"/>
          </a:xfrm>
          <a:prstGeom prst="rect">
            <a:avLst/>
          </a:prstGeom>
          <a:noFill/>
        </p:spPr>
        <p:txBody>
          <a:bodyPr wrap="none" rtlCol="0">
            <a:spAutoFit/>
          </a:bodyPr>
          <a:lstStyle/>
          <a:p>
            <a:pPr algn="ctr"/>
            <a:r>
              <a:rPr lang="en-US" sz="2800" dirty="0"/>
              <a:t>Processor</a:t>
            </a:r>
          </a:p>
        </p:txBody>
      </p:sp>
      <p:sp>
        <p:nvSpPr>
          <p:cNvPr id="7" name="TextBox 6"/>
          <p:cNvSpPr txBox="1"/>
          <p:nvPr/>
        </p:nvSpPr>
        <p:spPr>
          <a:xfrm>
            <a:off x="5308724" y="1391550"/>
            <a:ext cx="2895344" cy="523220"/>
          </a:xfrm>
          <a:prstGeom prst="rect">
            <a:avLst/>
          </a:prstGeom>
          <a:noFill/>
        </p:spPr>
        <p:txBody>
          <a:bodyPr wrap="none" rtlCol="0">
            <a:spAutoFit/>
          </a:bodyPr>
          <a:lstStyle/>
          <a:p>
            <a:pPr algn="ctr"/>
            <a:r>
              <a:rPr lang="en-US" sz="2800" dirty="0"/>
              <a:t>Commodity DRAM</a:t>
            </a:r>
          </a:p>
        </p:txBody>
      </p:sp>
      <p:sp>
        <p:nvSpPr>
          <p:cNvPr id="10" name="Rectangle 9"/>
          <p:cNvSpPr/>
          <p:nvPr/>
        </p:nvSpPr>
        <p:spPr>
          <a:xfrm>
            <a:off x="5562600" y="41910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11" name="TextBox 10"/>
          <p:cNvSpPr txBox="1"/>
          <p:nvPr/>
        </p:nvSpPr>
        <p:spPr>
          <a:xfrm>
            <a:off x="457200" y="3429000"/>
            <a:ext cx="4225259" cy="523220"/>
          </a:xfrm>
          <a:prstGeom prst="rect">
            <a:avLst/>
          </a:prstGeom>
          <a:noFill/>
        </p:spPr>
        <p:txBody>
          <a:bodyPr wrap="none" rtlCol="0">
            <a:spAutoFit/>
          </a:bodyPr>
          <a:lstStyle/>
          <a:p>
            <a:r>
              <a:rPr lang="en-US" sz="2800" dirty="0"/>
              <a:t>3 GHz, 2 Instructions / cycle</a:t>
            </a:r>
          </a:p>
        </p:txBody>
      </p:sp>
      <p:sp>
        <p:nvSpPr>
          <p:cNvPr id="12" name="Rectangle 11"/>
          <p:cNvSpPr/>
          <p:nvPr/>
        </p:nvSpPr>
        <p:spPr>
          <a:xfrm>
            <a:off x="914400" y="419100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3" name="Rectangle 12"/>
          <p:cNvSpPr/>
          <p:nvPr/>
        </p:nvSpPr>
        <p:spPr>
          <a:xfrm>
            <a:off x="914400" y="465838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4" name="Rectangle 13"/>
          <p:cNvSpPr/>
          <p:nvPr/>
        </p:nvSpPr>
        <p:spPr>
          <a:xfrm>
            <a:off x="914400" y="511558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5" name="Rectangle 14"/>
          <p:cNvSpPr/>
          <p:nvPr/>
        </p:nvSpPr>
        <p:spPr>
          <a:xfrm>
            <a:off x="914400" y="557278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6" name="TextBox 15"/>
          <p:cNvSpPr txBox="1"/>
          <p:nvPr/>
        </p:nvSpPr>
        <p:spPr>
          <a:xfrm>
            <a:off x="558989" y="6106180"/>
            <a:ext cx="3524876" cy="523220"/>
          </a:xfrm>
          <a:prstGeom prst="rect">
            <a:avLst/>
          </a:prstGeom>
          <a:noFill/>
        </p:spPr>
        <p:txBody>
          <a:bodyPr wrap="none" rtlCol="0">
            <a:spAutoFit/>
          </a:bodyPr>
          <a:lstStyle/>
          <a:p>
            <a:pPr algn="ctr"/>
            <a:r>
              <a:rPr lang="en-US" sz="2800" dirty="0"/>
              <a:t>Independent programs</a:t>
            </a:r>
          </a:p>
        </p:txBody>
      </p:sp>
      <p:sp>
        <p:nvSpPr>
          <p:cNvPr id="17" name="Rectangle 16"/>
          <p:cNvSpPr/>
          <p:nvPr/>
        </p:nvSpPr>
        <p:spPr>
          <a:xfrm>
            <a:off x="5562600" y="46482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18" name="Rectangle 17"/>
          <p:cNvSpPr/>
          <p:nvPr/>
        </p:nvSpPr>
        <p:spPr>
          <a:xfrm>
            <a:off x="5562600" y="51054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19" name="Rectangle 18"/>
          <p:cNvSpPr/>
          <p:nvPr/>
        </p:nvSpPr>
        <p:spPr>
          <a:xfrm>
            <a:off x="5562600" y="55626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21" name="TextBox 20"/>
          <p:cNvSpPr txBox="1"/>
          <p:nvPr/>
        </p:nvSpPr>
        <p:spPr>
          <a:xfrm>
            <a:off x="5335667" y="6096000"/>
            <a:ext cx="2932149" cy="523220"/>
          </a:xfrm>
          <a:prstGeom prst="rect">
            <a:avLst/>
          </a:prstGeom>
          <a:noFill/>
        </p:spPr>
        <p:txBody>
          <a:bodyPr wrap="none" rtlCol="0">
            <a:spAutoFit/>
          </a:bodyPr>
          <a:lstStyle/>
          <a:p>
            <a:pPr algn="ctr"/>
            <a:r>
              <a:rPr lang="en-US" sz="2800" b="1" dirty="0"/>
              <a:t>Served in parallel?</a:t>
            </a:r>
          </a:p>
        </p:txBody>
      </p:sp>
      <p:grpSp>
        <p:nvGrpSpPr>
          <p:cNvPr id="26" name="Group 25"/>
          <p:cNvGrpSpPr/>
          <p:nvPr/>
        </p:nvGrpSpPr>
        <p:grpSpPr>
          <a:xfrm>
            <a:off x="1219200" y="1981200"/>
            <a:ext cx="1676400" cy="1219200"/>
            <a:chOff x="1219200" y="1981200"/>
            <a:chExt cx="1676400" cy="1219200"/>
          </a:xfrm>
        </p:grpSpPr>
        <p:sp>
          <p:nvSpPr>
            <p:cNvPr id="20" name="Rectangle 19"/>
            <p:cNvSpPr/>
            <p:nvPr/>
          </p:nvSpPr>
          <p:spPr>
            <a:xfrm>
              <a:off x="1219200" y="1981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sp>
          <p:nvSpPr>
            <p:cNvPr id="23" name="Rectangle 22"/>
            <p:cNvSpPr/>
            <p:nvPr/>
          </p:nvSpPr>
          <p:spPr>
            <a:xfrm>
              <a:off x="2133600" y="1981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sp>
          <p:nvSpPr>
            <p:cNvPr id="24" name="Rectangle 23"/>
            <p:cNvSpPr/>
            <p:nvPr/>
          </p:nvSpPr>
          <p:spPr>
            <a:xfrm>
              <a:off x="12192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sp>
          <p:nvSpPr>
            <p:cNvPr id="25" name="Rectangle 24"/>
            <p:cNvSpPr/>
            <p:nvPr/>
          </p:nvSpPr>
          <p:spPr>
            <a:xfrm>
              <a:off x="21336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grpSp>
      <p:sp>
        <p:nvSpPr>
          <p:cNvPr id="27" name="Slide Number Placeholder 26"/>
          <p:cNvSpPr>
            <a:spLocks noGrp="1"/>
          </p:cNvSpPr>
          <p:nvPr>
            <p:ph type="sldNum" sz="quarter" idx="12"/>
          </p:nvPr>
        </p:nvSpPr>
        <p:spPr/>
        <p:txBody>
          <a:bodyPr/>
          <a:lstStyle/>
          <a:p>
            <a:fld id="{C57F1941-7121-4DD9-905F-76A0714B05EC}" type="slidenum">
              <a:rPr lang="en-US" smtClean="0"/>
              <a:pPr/>
              <a:t>18</a:t>
            </a:fld>
            <a:endParaRPr lang="en-US"/>
          </a:p>
        </p:txBody>
      </p:sp>
      <p:sp>
        <p:nvSpPr>
          <p:cNvPr id="28" name="Left-Right Arrow 27"/>
          <p:cNvSpPr/>
          <p:nvPr/>
        </p:nvSpPr>
        <p:spPr>
          <a:xfrm>
            <a:off x="3124200" y="2286000"/>
            <a:ext cx="2209800" cy="609600"/>
          </a:xfrm>
          <a:prstGeom prst="leftRightArrow">
            <a:avLst/>
          </a:prstGeom>
          <a:solidFill>
            <a:schemeClr val="bg1">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Oval 28"/>
          <p:cNvSpPr/>
          <p:nvPr/>
        </p:nvSpPr>
        <p:spPr>
          <a:xfrm>
            <a:off x="3124200" y="2590800"/>
            <a:ext cx="237744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Latency</a:t>
            </a:r>
          </a:p>
        </p:txBody>
      </p:sp>
      <p:sp>
        <p:nvSpPr>
          <p:cNvPr id="30" name="Oval 29"/>
          <p:cNvSpPr/>
          <p:nvPr/>
        </p:nvSpPr>
        <p:spPr>
          <a:xfrm>
            <a:off x="3048000" y="4114800"/>
            <a:ext cx="2514600" cy="6447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Parallelism</a:t>
            </a:r>
          </a:p>
        </p:txBody>
      </p:sp>
      <p:sp>
        <p:nvSpPr>
          <p:cNvPr id="32" name="TextBox 31"/>
          <p:cNvSpPr txBox="1"/>
          <p:nvPr/>
        </p:nvSpPr>
        <p:spPr>
          <a:xfrm>
            <a:off x="6248400" y="3505200"/>
            <a:ext cx="880369" cy="523220"/>
          </a:xfrm>
          <a:prstGeom prst="rect">
            <a:avLst/>
          </a:prstGeom>
          <a:noFill/>
        </p:spPr>
        <p:txBody>
          <a:bodyPr wrap="none" rtlCol="0">
            <a:spAutoFit/>
          </a:bodyPr>
          <a:lstStyle/>
          <a:p>
            <a:r>
              <a:rPr lang="en-US" sz="2800" dirty="0"/>
              <a:t>50ns</a:t>
            </a:r>
          </a:p>
        </p:txBody>
      </p:sp>
    </p:spTree>
    <p:extLst>
      <p:ext uri="{BB962C8B-B14F-4D97-AF65-F5344CB8AC3E}">
        <p14:creationId xmlns:p14="http://schemas.microsoft.com/office/powerpoint/2010/main" val="142365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mph" presetSubtype="0" nodeType="clickEffect">
                                  <p:stCondLst>
                                    <p:cond delay="0"/>
                                  </p:stCondLst>
                                  <p:childTnLst>
                                    <p:set>
                                      <p:cBhvr rctx="PPT">
                                        <p:cTn id="57" dur="indefinite"/>
                                        <p:tgtEl>
                                          <p:spTgt spid="4"/>
                                        </p:tgtEl>
                                        <p:attrNameLst>
                                          <p:attrName>style.opacity</p:attrName>
                                        </p:attrNameLst>
                                      </p:cBhvr>
                                      <p:to>
                                        <p:strVal val="0.25"/>
                                      </p:to>
                                    </p:set>
                                    <p:animEffect filter="image" prLst="opacity: 0.25">
                                      <p:cBhvr rctx="IE">
                                        <p:cTn id="58" dur="indefinite"/>
                                        <p:tgtEl>
                                          <p:spTgt spid="4"/>
                                        </p:tgtEl>
                                      </p:cBhvr>
                                    </p:animEffect>
                                  </p:childTnLst>
                                </p:cTn>
                              </p:par>
                              <p:par>
                                <p:cTn id="59" presetID="9" presetClass="emph" presetSubtype="0" grpId="0" nodeType="withEffect">
                                  <p:stCondLst>
                                    <p:cond delay="0"/>
                                  </p:stCondLst>
                                  <p:childTnLst>
                                    <p:set>
                                      <p:cBhvr rctx="PPT">
                                        <p:cTn id="60" dur="indefinite"/>
                                        <p:tgtEl>
                                          <p:spTgt spid="6"/>
                                        </p:tgtEl>
                                        <p:attrNameLst>
                                          <p:attrName>style.opacity</p:attrName>
                                        </p:attrNameLst>
                                      </p:cBhvr>
                                      <p:to>
                                        <p:strVal val="0.25"/>
                                      </p:to>
                                    </p:set>
                                    <p:animEffect filter="image" prLst="opacity: 0.25">
                                      <p:cBhvr rctx="IE">
                                        <p:cTn id="61" dur="indefinite"/>
                                        <p:tgtEl>
                                          <p:spTgt spid="6"/>
                                        </p:tgtEl>
                                      </p:cBhvr>
                                    </p:animEffect>
                                  </p:childTnLst>
                                </p:cTn>
                              </p:par>
                              <p:par>
                                <p:cTn id="62" presetID="9" presetClass="emph" presetSubtype="0" grpId="0" nodeType="withEffect">
                                  <p:stCondLst>
                                    <p:cond delay="0"/>
                                  </p:stCondLst>
                                  <p:childTnLst>
                                    <p:set>
                                      <p:cBhvr rctx="PPT">
                                        <p:cTn id="63" dur="indefinite"/>
                                        <p:tgtEl>
                                          <p:spTgt spid="7"/>
                                        </p:tgtEl>
                                        <p:attrNameLst>
                                          <p:attrName>style.opacity</p:attrName>
                                        </p:attrNameLst>
                                      </p:cBhvr>
                                      <p:to>
                                        <p:strVal val="0.25"/>
                                      </p:to>
                                    </p:set>
                                    <p:animEffect filter="image" prLst="opacity: 0.25">
                                      <p:cBhvr rctx="IE">
                                        <p:cTn id="64" dur="indefinite"/>
                                        <p:tgtEl>
                                          <p:spTgt spid="7"/>
                                        </p:tgtEl>
                                      </p:cBhvr>
                                    </p:animEffect>
                                  </p:childTnLst>
                                </p:cTn>
                              </p:par>
                              <p:par>
                                <p:cTn id="65" presetID="9" presetClass="emph" presetSubtype="0" grpId="1" nodeType="withEffect">
                                  <p:stCondLst>
                                    <p:cond delay="0"/>
                                  </p:stCondLst>
                                  <p:childTnLst>
                                    <p:set>
                                      <p:cBhvr rctx="PPT">
                                        <p:cTn id="66" dur="indefinite"/>
                                        <p:tgtEl>
                                          <p:spTgt spid="10"/>
                                        </p:tgtEl>
                                        <p:attrNameLst>
                                          <p:attrName>style.opacity</p:attrName>
                                        </p:attrNameLst>
                                      </p:cBhvr>
                                      <p:to>
                                        <p:strVal val="0.25"/>
                                      </p:to>
                                    </p:set>
                                    <p:animEffect filter="image" prLst="opacity: 0.25">
                                      <p:cBhvr rctx="IE">
                                        <p:cTn id="67" dur="indefinite"/>
                                        <p:tgtEl>
                                          <p:spTgt spid="10"/>
                                        </p:tgtEl>
                                      </p:cBhvr>
                                    </p:animEffect>
                                  </p:childTnLst>
                                </p:cTn>
                              </p:par>
                              <p:par>
                                <p:cTn id="68" presetID="9" presetClass="emph" presetSubtype="0" grpId="1" nodeType="withEffect">
                                  <p:stCondLst>
                                    <p:cond delay="0"/>
                                  </p:stCondLst>
                                  <p:childTnLst>
                                    <p:set>
                                      <p:cBhvr rctx="PPT">
                                        <p:cTn id="69" dur="indefinite"/>
                                        <p:tgtEl>
                                          <p:spTgt spid="11"/>
                                        </p:tgtEl>
                                        <p:attrNameLst>
                                          <p:attrName>style.opacity</p:attrName>
                                        </p:attrNameLst>
                                      </p:cBhvr>
                                      <p:to>
                                        <p:strVal val="0.25"/>
                                      </p:to>
                                    </p:set>
                                    <p:animEffect filter="image" prLst="opacity: 0.25">
                                      <p:cBhvr rctx="IE">
                                        <p:cTn id="70" dur="indefinite"/>
                                        <p:tgtEl>
                                          <p:spTgt spid="11"/>
                                        </p:tgtEl>
                                      </p:cBhvr>
                                    </p:animEffect>
                                  </p:childTnLst>
                                </p:cTn>
                              </p:par>
                              <p:par>
                                <p:cTn id="71" presetID="9" presetClass="emph" presetSubtype="0" grpId="1" nodeType="withEffect">
                                  <p:stCondLst>
                                    <p:cond delay="0"/>
                                  </p:stCondLst>
                                  <p:childTnLst>
                                    <p:set>
                                      <p:cBhvr rctx="PPT">
                                        <p:cTn id="72" dur="indefinite"/>
                                        <p:tgtEl>
                                          <p:spTgt spid="12"/>
                                        </p:tgtEl>
                                        <p:attrNameLst>
                                          <p:attrName>style.opacity</p:attrName>
                                        </p:attrNameLst>
                                      </p:cBhvr>
                                      <p:to>
                                        <p:strVal val="0.25"/>
                                      </p:to>
                                    </p:set>
                                    <p:animEffect filter="image" prLst="opacity: 0.25">
                                      <p:cBhvr rctx="IE">
                                        <p:cTn id="73" dur="indefinite"/>
                                        <p:tgtEl>
                                          <p:spTgt spid="12"/>
                                        </p:tgtEl>
                                      </p:cBhvr>
                                    </p:animEffect>
                                  </p:childTnLst>
                                </p:cTn>
                              </p:par>
                              <p:par>
                                <p:cTn id="74" presetID="9" presetClass="emph" presetSubtype="0" grpId="1" nodeType="withEffect">
                                  <p:stCondLst>
                                    <p:cond delay="0"/>
                                  </p:stCondLst>
                                  <p:childTnLst>
                                    <p:set>
                                      <p:cBhvr rctx="PPT">
                                        <p:cTn id="75" dur="indefinite"/>
                                        <p:tgtEl>
                                          <p:spTgt spid="13"/>
                                        </p:tgtEl>
                                        <p:attrNameLst>
                                          <p:attrName>style.opacity</p:attrName>
                                        </p:attrNameLst>
                                      </p:cBhvr>
                                      <p:to>
                                        <p:strVal val="0.25"/>
                                      </p:to>
                                    </p:set>
                                    <p:animEffect filter="image" prLst="opacity: 0.25">
                                      <p:cBhvr rctx="IE">
                                        <p:cTn id="76" dur="indefinite"/>
                                        <p:tgtEl>
                                          <p:spTgt spid="13"/>
                                        </p:tgtEl>
                                      </p:cBhvr>
                                    </p:animEffect>
                                  </p:childTnLst>
                                </p:cTn>
                              </p:par>
                              <p:par>
                                <p:cTn id="77" presetID="9" presetClass="emph" presetSubtype="0" grpId="1" nodeType="withEffect">
                                  <p:stCondLst>
                                    <p:cond delay="0"/>
                                  </p:stCondLst>
                                  <p:childTnLst>
                                    <p:set>
                                      <p:cBhvr rctx="PPT">
                                        <p:cTn id="78" dur="indefinite"/>
                                        <p:tgtEl>
                                          <p:spTgt spid="14"/>
                                        </p:tgtEl>
                                        <p:attrNameLst>
                                          <p:attrName>style.opacity</p:attrName>
                                        </p:attrNameLst>
                                      </p:cBhvr>
                                      <p:to>
                                        <p:strVal val="0.25"/>
                                      </p:to>
                                    </p:set>
                                    <p:animEffect filter="image" prLst="opacity: 0.25">
                                      <p:cBhvr rctx="IE">
                                        <p:cTn id="79" dur="indefinite"/>
                                        <p:tgtEl>
                                          <p:spTgt spid="14"/>
                                        </p:tgtEl>
                                      </p:cBhvr>
                                    </p:animEffect>
                                  </p:childTnLst>
                                </p:cTn>
                              </p:par>
                              <p:par>
                                <p:cTn id="80" presetID="9" presetClass="emph" presetSubtype="0" grpId="1" nodeType="withEffect">
                                  <p:stCondLst>
                                    <p:cond delay="0"/>
                                  </p:stCondLst>
                                  <p:childTnLst>
                                    <p:set>
                                      <p:cBhvr rctx="PPT">
                                        <p:cTn id="81" dur="indefinite"/>
                                        <p:tgtEl>
                                          <p:spTgt spid="15"/>
                                        </p:tgtEl>
                                        <p:attrNameLst>
                                          <p:attrName>style.opacity</p:attrName>
                                        </p:attrNameLst>
                                      </p:cBhvr>
                                      <p:to>
                                        <p:strVal val="0.25"/>
                                      </p:to>
                                    </p:set>
                                    <p:animEffect filter="image" prLst="opacity: 0.25">
                                      <p:cBhvr rctx="IE">
                                        <p:cTn id="82" dur="indefinite"/>
                                        <p:tgtEl>
                                          <p:spTgt spid="15"/>
                                        </p:tgtEl>
                                      </p:cBhvr>
                                    </p:animEffect>
                                  </p:childTnLst>
                                </p:cTn>
                              </p:par>
                              <p:par>
                                <p:cTn id="83" presetID="9" presetClass="emph" presetSubtype="0" grpId="1" nodeType="withEffect">
                                  <p:stCondLst>
                                    <p:cond delay="0"/>
                                  </p:stCondLst>
                                  <p:childTnLst>
                                    <p:set>
                                      <p:cBhvr rctx="PPT">
                                        <p:cTn id="84" dur="indefinite"/>
                                        <p:tgtEl>
                                          <p:spTgt spid="16"/>
                                        </p:tgtEl>
                                        <p:attrNameLst>
                                          <p:attrName>style.opacity</p:attrName>
                                        </p:attrNameLst>
                                      </p:cBhvr>
                                      <p:to>
                                        <p:strVal val="0.25"/>
                                      </p:to>
                                    </p:set>
                                    <p:animEffect filter="image" prLst="opacity: 0.25">
                                      <p:cBhvr rctx="IE">
                                        <p:cTn id="85" dur="indefinite"/>
                                        <p:tgtEl>
                                          <p:spTgt spid="16"/>
                                        </p:tgtEl>
                                      </p:cBhvr>
                                    </p:animEffect>
                                  </p:childTnLst>
                                </p:cTn>
                              </p:par>
                              <p:par>
                                <p:cTn id="86" presetID="9" presetClass="emph" presetSubtype="0" grpId="1" nodeType="withEffect">
                                  <p:stCondLst>
                                    <p:cond delay="0"/>
                                  </p:stCondLst>
                                  <p:childTnLst>
                                    <p:set>
                                      <p:cBhvr rctx="PPT">
                                        <p:cTn id="87" dur="indefinite"/>
                                        <p:tgtEl>
                                          <p:spTgt spid="17"/>
                                        </p:tgtEl>
                                        <p:attrNameLst>
                                          <p:attrName>style.opacity</p:attrName>
                                        </p:attrNameLst>
                                      </p:cBhvr>
                                      <p:to>
                                        <p:strVal val="0.25"/>
                                      </p:to>
                                    </p:set>
                                    <p:animEffect filter="image" prLst="opacity: 0.25">
                                      <p:cBhvr rctx="IE">
                                        <p:cTn id="88" dur="indefinite"/>
                                        <p:tgtEl>
                                          <p:spTgt spid="17"/>
                                        </p:tgtEl>
                                      </p:cBhvr>
                                    </p:animEffect>
                                  </p:childTnLst>
                                </p:cTn>
                              </p:par>
                              <p:par>
                                <p:cTn id="89" presetID="9" presetClass="emph" presetSubtype="0" grpId="1" nodeType="withEffect">
                                  <p:stCondLst>
                                    <p:cond delay="0"/>
                                  </p:stCondLst>
                                  <p:childTnLst>
                                    <p:set>
                                      <p:cBhvr rctx="PPT">
                                        <p:cTn id="90" dur="indefinite"/>
                                        <p:tgtEl>
                                          <p:spTgt spid="18"/>
                                        </p:tgtEl>
                                        <p:attrNameLst>
                                          <p:attrName>style.opacity</p:attrName>
                                        </p:attrNameLst>
                                      </p:cBhvr>
                                      <p:to>
                                        <p:strVal val="0.25"/>
                                      </p:to>
                                    </p:set>
                                    <p:animEffect filter="image" prLst="opacity: 0.25">
                                      <p:cBhvr rctx="IE">
                                        <p:cTn id="91" dur="indefinite"/>
                                        <p:tgtEl>
                                          <p:spTgt spid="18"/>
                                        </p:tgtEl>
                                      </p:cBhvr>
                                    </p:animEffect>
                                  </p:childTnLst>
                                </p:cTn>
                              </p:par>
                              <p:par>
                                <p:cTn id="92" presetID="9" presetClass="emph" presetSubtype="0" grpId="1" nodeType="withEffect">
                                  <p:stCondLst>
                                    <p:cond delay="0"/>
                                  </p:stCondLst>
                                  <p:childTnLst>
                                    <p:set>
                                      <p:cBhvr rctx="PPT">
                                        <p:cTn id="93" dur="indefinite"/>
                                        <p:tgtEl>
                                          <p:spTgt spid="19"/>
                                        </p:tgtEl>
                                        <p:attrNameLst>
                                          <p:attrName>style.opacity</p:attrName>
                                        </p:attrNameLst>
                                      </p:cBhvr>
                                      <p:to>
                                        <p:strVal val="0.25"/>
                                      </p:to>
                                    </p:set>
                                    <p:animEffect filter="image" prLst="opacity: 0.25">
                                      <p:cBhvr rctx="IE">
                                        <p:cTn id="94" dur="indefinite"/>
                                        <p:tgtEl>
                                          <p:spTgt spid="19"/>
                                        </p:tgtEl>
                                      </p:cBhvr>
                                    </p:animEffect>
                                  </p:childTnLst>
                                </p:cTn>
                              </p:par>
                              <p:par>
                                <p:cTn id="95" presetID="9" presetClass="emph" presetSubtype="0" grpId="1" nodeType="withEffect">
                                  <p:stCondLst>
                                    <p:cond delay="0"/>
                                  </p:stCondLst>
                                  <p:childTnLst>
                                    <p:set>
                                      <p:cBhvr rctx="PPT">
                                        <p:cTn id="96" dur="indefinite"/>
                                        <p:tgtEl>
                                          <p:spTgt spid="21"/>
                                        </p:tgtEl>
                                        <p:attrNameLst>
                                          <p:attrName>style.opacity</p:attrName>
                                        </p:attrNameLst>
                                      </p:cBhvr>
                                      <p:to>
                                        <p:strVal val="0.25"/>
                                      </p:to>
                                    </p:set>
                                    <p:animEffect filter="image" prLst="opacity: 0.25">
                                      <p:cBhvr rctx="IE">
                                        <p:cTn id="97" dur="indefinite"/>
                                        <p:tgtEl>
                                          <p:spTgt spid="21"/>
                                        </p:tgtEl>
                                      </p:cBhvr>
                                    </p:animEffect>
                                  </p:childTnLst>
                                </p:cTn>
                              </p:par>
                              <p:par>
                                <p:cTn id="98" presetID="9" presetClass="emph" presetSubtype="0" nodeType="withEffect">
                                  <p:stCondLst>
                                    <p:cond delay="0"/>
                                  </p:stCondLst>
                                  <p:childTnLst>
                                    <p:set>
                                      <p:cBhvr rctx="PPT">
                                        <p:cTn id="99" dur="indefinite"/>
                                        <p:tgtEl>
                                          <p:spTgt spid="26"/>
                                        </p:tgtEl>
                                        <p:attrNameLst>
                                          <p:attrName>style.opacity</p:attrName>
                                        </p:attrNameLst>
                                      </p:cBhvr>
                                      <p:to>
                                        <p:strVal val="0.25"/>
                                      </p:to>
                                    </p:set>
                                    <p:animEffect filter="image" prLst="opacity: 0.25">
                                      <p:cBhvr rctx="IE">
                                        <p:cTn id="100" dur="indefinite"/>
                                        <p:tgtEl>
                                          <p:spTgt spid="26"/>
                                        </p:tgtEl>
                                      </p:cBhvr>
                                    </p:animEffect>
                                  </p:childTnLst>
                                </p:cTn>
                              </p:par>
                              <p:par>
                                <p:cTn id="101" presetID="9" presetClass="emph" presetSubtype="0" grpId="0" nodeType="withEffect">
                                  <p:stCondLst>
                                    <p:cond delay="0"/>
                                  </p:stCondLst>
                                  <p:childTnLst>
                                    <p:set>
                                      <p:cBhvr rctx="PPT">
                                        <p:cTn id="102" dur="indefinite"/>
                                        <p:tgtEl>
                                          <p:spTgt spid="28"/>
                                        </p:tgtEl>
                                        <p:attrNameLst>
                                          <p:attrName>style.opacity</p:attrName>
                                        </p:attrNameLst>
                                      </p:cBhvr>
                                      <p:to>
                                        <p:strVal val="0.25"/>
                                      </p:to>
                                    </p:set>
                                    <p:animEffect filter="image" prLst="opacity: 0.25">
                                      <p:cBhvr rctx="IE">
                                        <p:cTn id="103" dur="indefinite"/>
                                        <p:tgtEl>
                                          <p:spTgt spid="28"/>
                                        </p:tgtEl>
                                      </p:cBhvr>
                                    </p:animEffect>
                                  </p:childTnLst>
                                </p:cTn>
                              </p:par>
                              <p:par>
                                <p:cTn id="104" presetID="9" presetClass="emph" presetSubtype="0" nodeType="withEffect">
                                  <p:stCondLst>
                                    <p:cond delay="0"/>
                                  </p:stCondLst>
                                  <p:childTnLst>
                                    <p:set>
                                      <p:cBhvr rctx="PPT">
                                        <p:cTn id="105" dur="indefinite"/>
                                        <p:tgtEl>
                                          <p:spTgt spid="5"/>
                                        </p:tgtEl>
                                        <p:attrNameLst>
                                          <p:attrName>style.opacity</p:attrName>
                                        </p:attrNameLst>
                                      </p:cBhvr>
                                      <p:to>
                                        <p:strVal val="0.25"/>
                                      </p:to>
                                    </p:set>
                                    <p:animEffect filter="image" prLst="opacity: 0.25">
                                      <p:cBhvr rctx="IE">
                                        <p:cTn id="106" dur="indefinite"/>
                                        <p:tgtEl>
                                          <p:spTgt spid="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0" grpId="1" animBg="1"/>
      <p:bldP spid="11" grpId="0"/>
      <p:bldP spid="11" grpId="1"/>
      <p:bldP spid="12" grpId="0" animBg="1"/>
      <p:bldP spid="12" grpId="1" animBg="1"/>
      <p:bldP spid="13" grpId="0" animBg="1"/>
      <p:bldP spid="13" grpId="1" animBg="1"/>
      <p:bldP spid="14" grpId="0" animBg="1"/>
      <p:bldP spid="14" grpId="1" animBg="1"/>
      <p:bldP spid="15" grpId="0" animBg="1"/>
      <p:bldP spid="15" grpId="1" animBg="1"/>
      <p:bldP spid="16" grpId="0"/>
      <p:bldP spid="16" grpId="1"/>
      <p:bldP spid="17" grpId="0" animBg="1"/>
      <p:bldP spid="17" grpId="1" animBg="1"/>
      <p:bldP spid="18" grpId="0" animBg="1"/>
      <p:bldP spid="18" grpId="1" animBg="1"/>
      <p:bldP spid="19" grpId="0" animBg="1"/>
      <p:bldP spid="19" grpId="1" animBg="1"/>
      <p:bldP spid="21" grpId="0"/>
      <p:bldP spid="21" grpId="1"/>
      <p:bldP spid="28" grpId="0" animBg="1"/>
      <p:bldP spid="29" grpId="0" animBg="1"/>
      <p:bldP spid="30"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4" name="Rectangle 3"/>
          <p:cNvSpPr/>
          <p:nvPr/>
        </p:nvSpPr>
        <p:spPr>
          <a:xfrm>
            <a:off x="381000" y="1587843"/>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2514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19</a:t>
            </a:fld>
            <a:endParaRPr lang="en-US"/>
          </a:p>
        </p:txBody>
      </p:sp>
    </p:spTree>
    <p:extLst>
      <p:ext uri="{BB962C8B-B14F-4D97-AF65-F5344CB8AC3E}">
        <p14:creationId xmlns:p14="http://schemas.microsoft.com/office/powerpoint/2010/main" val="41553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1809-2523-4B75-9072-594F44E60FB8}"/>
              </a:ext>
            </a:extLst>
          </p:cNvPr>
          <p:cNvSpPr>
            <a:spLocks noGrp="1"/>
          </p:cNvSpPr>
          <p:nvPr>
            <p:ph type="title"/>
          </p:nvPr>
        </p:nvSpPr>
        <p:spPr/>
        <p:txBody>
          <a:bodyPr/>
          <a:lstStyle/>
          <a:p>
            <a:r>
              <a:rPr lang="en-US" dirty="0"/>
              <a:t>Review #4</a:t>
            </a:r>
            <a:endParaRPr lang="en-CA" dirty="0"/>
          </a:p>
        </p:txBody>
      </p:sp>
      <p:sp>
        <p:nvSpPr>
          <p:cNvPr id="3" name="Content Placeholder 2">
            <a:extLst>
              <a:ext uri="{FF2B5EF4-FFF2-40B4-BE49-F238E27FC236}">
                <a16:creationId xmlns:a16="http://schemas.microsoft.com/office/drawing/2014/main" id="{2639D818-3F4A-4547-BEE5-DA6CF871AB37}"/>
              </a:ext>
            </a:extLst>
          </p:cNvPr>
          <p:cNvSpPr>
            <a:spLocks noGrp="1"/>
          </p:cNvSpPr>
          <p:nvPr>
            <p:ph idx="1"/>
          </p:nvPr>
        </p:nvSpPr>
        <p:spPr/>
        <p:txBody>
          <a:bodyPr/>
          <a:lstStyle/>
          <a:p>
            <a:r>
              <a:rPr lang="en-CA" b="1" dirty="0" err="1">
                <a:solidFill>
                  <a:srgbClr val="0033CC"/>
                </a:solidFill>
                <a:latin typeface="Helvetica Neue"/>
              </a:rPr>
              <a:t>RowClone</a:t>
            </a:r>
            <a:r>
              <a:rPr lang="en-CA" b="1" dirty="0">
                <a:solidFill>
                  <a:srgbClr val="0033CC"/>
                </a:solidFill>
                <a:latin typeface="Helvetica Neue"/>
              </a:rPr>
              <a:t>: Fast and Energy-Efficient In-DRAM Bulk Data Copy and Initialization</a:t>
            </a:r>
            <a:br>
              <a:rPr lang="en-CA" dirty="0">
                <a:solidFill>
                  <a:srgbClr val="0033CC"/>
                </a:solidFill>
              </a:rPr>
            </a:br>
            <a:r>
              <a:rPr lang="en-CA" dirty="0" err="1">
                <a:solidFill>
                  <a:srgbClr val="333333"/>
                </a:solidFill>
                <a:latin typeface="Helvetica Neue"/>
              </a:rPr>
              <a:t>Vivek</a:t>
            </a:r>
            <a:r>
              <a:rPr lang="en-CA" dirty="0">
                <a:solidFill>
                  <a:srgbClr val="333333"/>
                </a:solidFill>
                <a:latin typeface="Helvetica Neue"/>
              </a:rPr>
              <a:t> </a:t>
            </a:r>
            <a:r>
              <a:rPr lang="en-CA" dirty="0" err="1">
                <a:solidFill>
                  <a:srgbClr val="333333"/>
                </a:solidFill>
                <a:latin typeface="Helvetica Neue"/>
              </a:rPr>
              <a:t>Seshadri</a:t>
            </a:r>
            <a:r>
              <a:rPr lang="en-CA" dirty="0">
                <a:solidFill>
                  <a:srgbClr val="333333"/>
                </a:solidFill>
                <a:latin typeface="Helvetica Neue"/>
              </a:rPr>
              <a:t> et al., </a:t>
            </a:r>
            <a:r>
              <a:rPr lang="en-CA" i="1" dirty="0">
                <a:solidFill>
                  <a:srgbClr val="333333"/>
                </a:solidFill>
                <a:latin typeface="Helvetica Neue"/>
              </a:rPr>
              <a:t>MICRO 2013</a:t>
            </a:r>
            <a:endParaRPr lang="en-CA" dirty="0"/>
          </a:p>
        </p:txBody>
      </p:sp>
      <p:sp>
        <p:nvSpPr>
          <p:cNvPr id="4" name="Slide Number Placeholder 3">
            <a:extLst>
              <a:ext uri="{FF2B5EF4-FFF2-40B4-BE49-F238E27FC236}">
                <a16:creationId xmlns:a16="http://schemas.microsoft.com/office/drawing/2014/main" id="{807A132B-88CD-434C-9C53-D4683D07BC4D}"/>
              </a:ext>
            </a:extLst>
          </p:cNvPr>
          <p:cNvSpPr>
            <a:spLocks noGrp="1"/>
          </p:cNvSpPr>
          <p:nvPr>
            <p:ph type="sldNum" sz="quarter" idx="12"/>
          </p:nvPr>
        </p:nvSpPr>
        <p:spPr/>
        <p:txBody>
          <a:bodyPr/>
          <a:lstStyle/>
          <a:p>
            <a:fld id="{323594FA-E141-4234-AE05-360401972BE7}" type="slidenum">
              <a:rPr lang="en-US" altLang="en-US" smtClean="0"/>
              <a:pPr/>
              <a:t>2</a:t>
            </a:fld>
            <a:endParaRPr lang="en-US" altLang="en-US" dirty="0"/>
          </a:p>
        </p:txBody>
      </p:sp>
    </p:spTree>
    <p:extLst>
      <p:ext uri="{BB962C8B-B14F-4D97-AF65-F5344CB8AC3E}">
        <p14:creationId xmlns:p14="http://schemas.microsoft.com/office/powerpoint/2010/main" val="90390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19400" y="990604"/>
            <a:ext cx="3505200" cy="3962396"/>
            <a:chOff x="2819400" y="990604"/>
            <a:chExt cx="3505200" cy="3962396"/>
          </a:xfrm>
        </p:grpSpPr>
        <p:pic>
          <p:nvPicPr>
            <p:cNvPr id="63" name="Picture 4" descr="24342616_s.jpg"/>
            <p:cNvPicPr>
              <a:picLocks noChangeAspect="1"/>
            </p:cNvPicPr>
            <p:nvPr/>
          </p:nvPicPr>
          <p:blipFill>
            <a:blip r:embed="rId3">
              <a:alphaModFix amt="90000"/>
              <a:extLst>
                <a:ext uri="{28A0092B-C50C-407E-A947-70E740481C1C}">
                  <a14:useLocalDpi xmlns:a14="http://schemas.microsoft.com/office/drawing/2010/main" val="0"/>
                </a:ext>
              </a:extLst>
            </a:blip>
            <a:srcRect/>
            <a:stretch>
              <a:fillRect/>
            </a:stretch>
          </p:blipFill>
          <p:spPr bwMode="auto">
            <a:xfrm>
              <a:off x="2819400" y="25146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990604"/>
              <a:ext cx="1524000" cy="1524000"/>
            </a:xfrm>
            <a:prstGeom prst="rect">
              <a:avLst/>
            </a:prstGeom>
          </p:spPr>
        </p:pic>
        <p:sp>
          <p:nvSpPr>
            <p:cNvPr id="19" name="Left-Right Arrow 18"/>
            <p:cNvSpPr/>
            <p:nvPr/>
          </p:nvSpPr>
          <p:spPr>
            <a:xfrm rot="16200000">
              <a:off x="4267200" y="2438399"/>
              <a:ext cx="609601" cy="609602"/>
            </a:xfrm>
            <a:prstGeom prst="leftRightArrow">
              <a:avLst>
                <a:gd name="adj1" fmla="val 52500"/>
                <a:gd name="adj2" fmla="val 26738"/>
              </a:avLst>
            </a:prstGeom>
            <a:solidFill>
              <a:schemeClr val="accent5">
                <a:lumMod val="75000"/>
              </a:schemeClr>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prstClr val="white"/>
                </a:solidFill>
                <a:effectLst/>
                <a:uLnTx/>
                <a:uFillTx/>
                <a:latin typeface="+mj-lt"/>
                <a:ea typeface="+mn-ea"/>
                <a:cs typeface="+mn-cs"/>
              </a:endParaRPr>
            </a:p>
          </p:txBody>
        </p:sp>
      </p:grpSp>
      <p:sp>
        <p:nvSpPr>
          <p:cNvPr id="31" name="TextBox 30"/>
          <p:cNvSpPr txBox="1"/>
          <p:nvPr/>
        </p:nvSpPr>
        <p:spPr>
          <a:xfrm>
            <a:off x="916021" y="1219200"/>
            <a:ext cx="1827179" cy="1066800"/>
          </a:xfrm>
          <a:prstGeom prst="rect">
            <a:avLst/>
          </a:prstGeom>
          <a:noFill/>
        </p:spPr>
        <p:txBody>
          <a:bodyPr wrap="square" rtlCol="0" anchor="ctr" anchorCtr="0">
            <a:noAutofit/>
          </a:bodyPr>
          <a:lstStyle/>
          <a:p>
            <a:pPr algn="ctr"/>
            <a:r>
              <a:rPr lang="en-US" sz="3200" dirty="0">
                <a:latin typeface="+mj-lt"/>
              </a:rPr>
              <a:t>processor </a:t>
            </a:r>
          </a:p>
        </p:txBody>
      </p:sp>
      <p:sp>
        <p:nvSpPr>
          <p:cNvPr id="32" name="TextBox 31"/>
          <p:cNvSpPr txBox="1"/>
          <p:nvPr/>
        </p:nvSpPr>
        <p:spPr>
          <a:xfrm>
            <a:off x="914400" y="2971801"/>
            <a:ext cx="1827179" cy="1371601"/>
          </a:xfrm>
          <a:prstGeom prst="rect">
            <a:avLst/>
          </a:prstGeom>
          <a:noFill/>
        </p:spPr>
        <p:txBody>
          <a:bodyPr wrap="square" rtlCol="0" anchor="ctr" anchorCtr="0">
            <a:noAutofit/>
          </a:bodyPr>
          <a:lstStyle/>
          <a:p>
            <a:pPr algn="ctr"/>
            <a:r>
              <a:rPr lang="en-US" sz="3200" dirty="0">
                <a:latin typeface="+mj-lt"/>
              </a:rPr>
              <a:t>main memory </a:t>
            </a:r>
          </a:p>
        </p:txBody>
      </p:sp>
      <p:pic>
        <p:nvPicPr>
          <p:cNvPr id="34" name="Picture 33" descr="chip.jpg"/>
          <p:cNvPicPr>
            <a:picLocks noChangeAspect="1"/>
          </p:cNvPicPr>
          <p:nvPr/>
        </p:nvPicPr>
        <p:blipFill>
          <a:blip r:embed="rId5" cstate="print"/>
          <a:stretch>
            <a:fillRect/>
          </a:stretch>
        </p:blipFill>
        <p:spPr>
          <a:xfrm>
            <a:off x="4667250" y="1138776"/>
            <a:ext cx="3848100" cy="3204626"/>
          </a:xfrm>
          <a:prstGeom prst="rect">
            <a:avLst/>
          </a:prstGeom>
        </p:spPr>
      </p:pic>
      <p:sp>
        <p:nvSpPr>
          <p:cNvPr id="35" name="Rectangle 34"/>
          <p:cNvSpPr/>
          <p:nvPr/>
        </p:nvSpPr>
        <p:spPr>
          <a:xfrm>
            <a:off x="2819400" y="3200400"/>
            <a:ext cx="457200" cy="381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276600" y="1138776"/>
            <a:ext cx="1297241" cy="3204626"/>
            <a:chOff x="3505200" y="1138776"/>
            <a:chExt cx="1371600" cy="3204626"/>
          </a:xfrm>
        </p:grpSpPr>
        <p:cxnSp>
          <p:nvCxnSpPr>
            <p:cNvPr id="36" name="Straight Connector 35"/>
            <p:cNvCxnSpPr/>
            <p:nvPr/>
          </p:nvCxnSpPr>
          <p:spPr>
            <a:xfrm flipV="1">
              <a:off x="3505200" y="1138776"/>
              <a:ext cx="1371600" cy="2061624"/>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05200" y="3581400"/>
              <a:ext cx="1371600" cy="762002"/>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4666488" y="1149094"/>
            <a:ext cx="3867149" cy="3194307"/>
          </a:xfrm>
          <a:prstGeom prst="rect">
            <a:avLst/>
          </a:prstGeom>
          <a:solidFill>
            <a:schemeClr val="tx1">
              <a:lumMod val="50000"/>
              <a:lumOff val="50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400"/>
              </a:lnSpc>
            </a:pPr>
            <a:r>
              <a:rPr lang="en-US" sz="3200" dirty="0">
                <a:solidFill>
                  <a:schemeClr val="tx1"/>
                </a:solidFill>
                <a:latin typeface="+mj-lt"/>
              </a:rPr>
              <a:t>peripheral logic</a:t>
            </a:r>
          </a:p>
        </p:txBody>
      </p:sp>
      <p:grpSp>
        <p:nvGrpSpPr>
          <p:cNvPr id="37" name="Group 36"/>
          <p:cNvGrpSpPr/>
          <p:nvPr/>
        </p:nvGrpSpPr>
        <p:grpSpPr>
          <a:xfrm>
            <a:off x="4785360" y="1219199"/>
            <a:ext cx="3642360" cy="3063242"/>
            <a:chOff x="4785360" y="1219199"/>
            <a:chExt cx="3642360" cy="3063242"/>
          </a:xfrm>
        </p:grpSpPr>
        <p:sp>
          <p:nvSpPr>
            <p:cNvPr id="49" name="Rectangle 48"/>
            <p:cNvSpPr/>
            <p:nvPr/>
          </p:nvSpPr>
          <p:spPr>
            <a:xfrm>
              <a:off x="576072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66750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65048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latin typeface="+mj-lt"/>
                </a:rPr>
                <a:t>bank</a:t>
              </a:r>
            </a:p>
          </p:txBody>
        </p:sp>
        <p:sp>
          <p:nvSpPr>
            <p:cNvPr id="53" name="Rectangle 52"/>
            <p:cNvSpPr/>
            <p:nvPr/>
          </p:nvSpPr>
          <p:spPr>
            <a:xfrm>
              <a:off x="576072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6750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65048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78536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j-lt"/>
              </a:endParaRPr>
            </a:p>
          </p:txBody>
        </p:sp>
        <p:sp>
          <p:nvSpPr>
            <p:cNvPr id="52" name="Rectangle 51"/>
            <p:cNvSpPr/>
            <p:nvPr/>
          </p:nvSpPr>
          <p:spPr>
            <a:xfrm>
              <a:off x="478536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0" name="Group 439"/>
          <p:cNvGrpSpPr/>
          <p:nvPr/>
        </p:nvGrpSpPr>
        <p:grpSpPr>
          <a:xfrm>
            <a:off x="4749101" y="1185163"/>
            <a:ext cx="838200" cy="1295400"/>
            <a:chOff x="6400800" y="4572000"/>
            <a:chExt cx="838200" cy="1295400"/>
          </a:xfrm>
        </p:grpSpPr>
        <p:sp>
          <p:nvSpPr>
            <p:cNvPr id="58" name="Rectangle 57"/>
            <p:cNvSpPr/>
            <p:nvPr/>
          </p:nvSpPr>
          <p:spPr>
            <a:xfrm>
              <a:off x="6431280" y="460629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6400800" y="4648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724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00800" y="4800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400800" y="4876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00800" y="4953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00800" y="5029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00800" y="5105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400800" y="5181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00800" y="5257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400800" y="5334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400800" y="5410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00800" y="5486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00800" y="5562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00800" y="5638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00800" y="5715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00800" y="5791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00800" y="5867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00800" y="4572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rot="5400000">
              <a:off x="6518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rot="5400000">
              <a:off x="6442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rot="5400000">
              <a:off x="6366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rot="5400000">
              <a:off x="6290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rot="5400000">
              <a:off x="6214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rot="5400000">
              <a:off x="6137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rot="5400000">
              <a:off x="6061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rot="5400000">
              <a:off x="5985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rot="5400000">
              <a:off x="5909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rot="5400000">
              <a:off x="5833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rot="5400000">
              <a:off x="5756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rot="5400000">
              <a:off x="6595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445" name="Group 444"/>
          <p:cNvGrpSpPr/>
          <p:nvPr/>
        </p:nvGrpSpPr>
        <p:grpSpPr>
          <a:xfrm>
            <a:off x="5511101" y="990600"/>
            <a:ext cx="1986979" cy="609600"/>
            <a:chOff x="6497320" y="996696"/>
            <a:chExt cx="1986979" cy="609600"/>
          </a:xfrm>
        </p:grpSpPr>
        <p:sp>
          <p:nvSpPr>
            <p:cNvPr id="441" name="TextBox 440"/>
            <p:cNvSpPr txBox="1"/>
            <p:nvPr/>
          </p:nvSpPr>
          <p:spPr>
            <a:xfrm>
              <a:off x="6719507" y="996696"/>
              <a:ext cx="1764792" cy="609600"/>
            </a:xfrm>
            <a:prstGeom prst="rect">
              <a:avLst/>
            </a:prstGeom>
            <a:noFill/>
          </p:spPr>
          <p:txBody>
            <a:bodyPr wrap="square" rtlCol="0" anchor="ctr" anchorCtr="0">
              <a:noAutofit/>
            </a:bodyPr>
            <a:lstStyle/>
            <a:p>
              <a:pPr algn="ctr"/>
              <a:r>
                <a:rPr lang="en-US" sz="3200" dirty="0">
                  <a:solidFill>
                    <a:schemeClr val="bg1"/>
                  </a:solidFill>
                  <a:latin typeface="+mj-lt"/>
                </a:rPr>
                <a:t>mat</a:t>
              </a:r>
            </a:p>
          </p:txBody>
        </p:sp>
        <p:sp>
          <p:nvSpPr>
            <p:cNvPr id="442" name="Freeform 441"/>
            <p:cNvSpPr/>
            <p:nvPr/>
          </p:nvSpPr>
          <p:spPr>
            <a:xfrm>
              <a:off x="6526529" y="1293877"/>
              <a:ext cx="751080" cy="233933"/>
            </a:xfrm>
            <a:custGeom>
              <a:avLst/>
              <a:gdLst>
                <a:gd name="connsiteX0" fmla="*/ 0 w 285750"/>
                <a:gd name="connsiteY0" fmla="*/ 138934 h 138934"/>
                <a:gd name="connsiteX1" fmla="*/ 110490 w 285750"/>
                <a:gd name="connsiteY1" fmla="*/ 1774 h 138934"/>
                <a:gd name="connsiteX2" fmla="*/ 205740 w 285750"/>
                <a:gd name="connsiteY2" fmla="*/ 58924 h 138934"/>
                <a:gd name="connsiteX3" fmla="*/ 285750 w 285750"/>
                <a:gd name="connsiteY3" fmla="*/ 28444 h 138934"/>
              </a:gdLst>
              <a:ahLst/>
              <a:cxnLst>
                <a:cxn ang="0">
                  <a:pos x="connsiteX0" y="connsiteY0"/>
                </a:cxn>
                <a:cxn ang="0">
                  <a:pos x="connsiteX1" y="connsiteY1"/>
                </a:cxn>
                <a:cxn ang="0">
                  <a:pos x="connsiteX2" y="connsiteY2"/>
                </a:cxn>
                <a:cxn ang="0">
                  <a:pos x="connsiteX3" y="connsiteY3"/>
                </a:cxn>
              </a:cxnLst>
              <a:rect l="l" t="t" r="r" b="b"/>
              <a:pathLst>
                <a:path w="285750" h="138934">
                  <a:moveTo>
                    <a:pt x="0" y="138934"/>
                  </a:moveTo>
                  <a:cubicBezTo>
                    <a:pt x="38100" y="77021"/>
                    <a:pt x="76200" y="15109"/>
                    <a:pt x="110490" y="1774"/>
                  </a:cubicBezTo>
                  <a:cubicBezTo>
                    <a:pt x="144780" y="-11561"/>
                    <a:pt x="176530" y="54479"/>
                    <a:pt x="205740" y="58924"/>
                  </a:cubicBezTo>
                  <a:cubicBezTo>
                    <a:pt x="234950" y="63369"/>
                    <a:pt x="260350" y="45906"/>
                    <a:pt x="285750" y="28444"/>
                  </a:cubicBezTo>
                </a:path>
              </a:pathLst>
            </a:custGeom>
            <a:noFill/>
            <a:ln>
              <a:solidFill>
                <a:schemeClr val="bg1"/>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p:cNvSpPr/>
            <p:nvPr/>
          </p:nvSpPr>
          <p:spPr>
            <a:xfrm>
              <a:off x="6497320" y="1496059"/>
              <a:ext cx="762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000"/>
                </a:lnSpc>
              </a:pPr>
              <a:endParaRPr lang="en-US" sz="2400" spc="-80" dirty="0"/>
            </a:p>
          </p:txBody>
        </p:sp>
      </p:grpSp>
      <p:sp>
        <p:nvSpPr>
          <p:cNvPr id="496" name="TextBox 495"/>
          <p:cNvSpPr txBox="1"/>
          <p:nvPr/>
        </p:nvSpPr>
        <p:spPr>
          <a:xfrm>
            <a:off x="6400800" y="2971800"/>
            <a:ext cx="1827179" cy="1371601"/>
          </a:xfrm>
          <a:prstGeom prst="rect">
            <a:avLst/>
          </a:prstGeom>
          <a:noFill/>
        </p:spPr>
        <p:txBody>
          <a:bodyPr wrap="square" rtlCol="0" anchor="ctr" anchorCtr="0">
            <a:noAutofit/>
          </a:bodyPr>
          <a:lstStyle/>
          <a:p>
            <a:pPr algn="ctr"/>
            <a:r>
              <a:rPr lang="en-US" sz="3200" dirty="0">
                <a:solidFill>
                  <a:srgbClr val="C00000"/>
                </a:solidFill>
                <a:latin typeface="+mj-lt"/>
              </a:rPr>
              <a:t>high latency</a:t>
            </a:r>
          </a:p>
        </p:txBody>
      </p:sp>
      <p:sp>
        <p:nvSpPr>
          <p:cNvPr id="61" name="Title 1"/>
          <p:cNvSpPr txBox="1">
            <a:spLocks/>
          </p:cNvSpPr>
          <p:nvPr/>
        </p:nvSpPr>
        <p:spPr>
          <a:xfrm>
            <a:off x="405701" y="173483"/>
            <a:ext cx="9144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Organization</a:t>
            </a:r>
          </a:p>
        </p:txBody>
      </p:sp>
    </p:spTree>
    <p:extLst>
      <p:ext uri="{BB962C8B-B14F-4D97-AF65-F5344CB8AC3E}">
        <p14:creationId xmlns:p14="http://schemas.microsoft.com/office/powerpoint/2010/main" val="38862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withEffect">
                                  <p:stCondLst>
                                    <p:cond delay="0"/>
                                  </p:stCondLst>
                                  <p:childTnLst>
                                    <p:animEffect transition="out" filter="wipe(right)">
                                      <p:cBhvr>
                                        <p:cTn id="6" dur="1000"/>
                                        <p:tgtEl>
                                          <p:spTgt spid="31"/>
                                        </p:tgtEl>
                                      </p:cBhvr>
                                    </p:animEffect>
                                    <p:set>
                                      <p:cBhvr>
                                        <p:cTn id="7" dur="1" fill="hold">
                                          <p:stCondLst>
                                            <p:cond delay="999"/>
                                          </p:stCondLst>
                                        </p:cTn>
                                        <p:tgtEl>
                                          <p:spTgt spid="31"/>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1000"/>
                                        <p:tgtEl>
                                          <p:spTgt spid="32"/>
                                        </p:tgtEl>
                                      </p:cBhvr>
                                    </p:animEffect>
                                    <p:set>
                                      <p:cBhvr>
                                        <p:cTn id="10" dur="1" fill="hold">
                                          <p:stCondLst>
                                            <p:cond delay="9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96"/>
                                        </p:tgtEl>
                                      </p:cBhvr>
                                    </p:animEffect>
                                    <p:set>
                                      <p:cBhvr>
                                        <p:cTn id="13" dur="1" fill="hold">
                                          <p:stCondLst>
                                            <p:cond delay="499"/>
                                          </p:stCondLst>
                                        </p:cTn>
                                        <p:tgtEl>
                                          <p:spTgt spid="496"/>
                                        </p:tgtEl>
                                        <p:attrNameLst>
                                          <p:attrName>style.visibility</p:attrName>
                                        </p:attrNameLst>
                                      </p:cBhvr>
                                      <p:to>
                                        <p:strVal val="hidden"/>
                                      </p:to>
                                    </p:set>
                                  </p:childTnLst>
                                </p:cTn>
                              </p:par>
                              <p:par>
                                <p:cTn id="14" presetID="42" presetClass="path" presetSubtype="0" accel="50000" decel="50000" fill="hold" nodeType="withEffect">
                                  <p:stCondLst>
                                    <p:cond delay="0"/>
                                  </p:stCondLst>
                                  <p:childTnLst>
                                    <p:animMotion origin="layout" path="M 0 -3.33333E-6 L -0.275 -3.33333E-6 " pathEditMode="relative" rAng="0" ptsTypes="AA">
                                      <p:cBhvr>
                                        <p:cTn id="15" dur="2000" fill="hold"/>
                                        <p:tgtEl>
                                          <p:spTgt spid="3"/>
                                        </p:tgtEl>
                                        <p:attrNameLst>
                                          <p:attrName>ppt_x</p:attrName>
                                          <p:attrName>ppt_y</p:attrName>
                                        </p:attrNameLst>
                                      </p:cBhvr>
                                      <p:rCtr x="-13750" y="0"/>
                                    </p:animMotion>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0"/>
                                        </p:tgtEl>
                                        <p:attrNameLst>
                                          <p:attrName>style.visibility</p:attrName>
                                        </p:attrNameLst>
                                      </p:cBhvr>
                                      <p:to>
                                        <p:strVal val="visible"/>
                                      </p:to>
                                    </p:set>
                                    <p:animEffect transition="in" filter="wipe(down)">
                                      <p:cBhvr>
                                        <p:cTn id="42" dur="500"/>
                                        <p:tgtEl>
                                          <p:spTgt spid="440"/>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445"/>
                                        </p:tgtEl>
                                        <p:attrNameLst>
                                          <p:attrName>style.visibility</p:attrName>
                                        </p:attrNameLst>
                                      </p:cBhvr>
                                      <p:to>
                                        <p:strVal val="visible"/>
                                      </p:to>
                                    </p:set>
                                    <p:animEffect transition="in" filter="fade">
                                      <p:cBhvr>
                                        <p:cTn id="46"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5" grpId="0" animBg="1"/>
      <p:bldP spid="57" grpId="0" animBg="1"/>
      <p:bldP spid="4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p:cNvSpPr>
          <p:nvPr/>
        </p:nvSpPr>
        <p:spPr>
          <a:xfrm>
            <a:off x="914400" y="152401"/>
            <a:ext cx="82296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Cell Array: Mat</a:t>
            </a:r>
          </a:p>
        </p:txBody>
      </p:sp>
      <p:grpSp>
        <p:nvGrpSpPr>
          <p:cNvPr id="3" name="Group 2"/>
          <p:cNvGrpSpPr/>
          <p:nvPr/>
        </p:nvGrpSpPr>
        <p:grpSpPr>
          <a:xfrm>
            <a:off x="304800" y="990604"/>
            <a:ext cx="3505200" cy="3962396"/>
            <a:chOff x="2819400" y="990604"/>
            <a:chExt cx="3505200" cy="3962396"/>
          </a:xfrm>
        </p:grpSpPr>
        <p:pic>
          <p:nvPicPr>
            <p:cNvPr id="63" name="Picture 4" descr="24342616_s.jpg"/>
            <p:cNvPicPr>
              <a:picLocks noChangeAspect="1"/>
            </p:cNvPicPr>
            <p:nvPr/>
          </p:nvPicPr>
          <p:blipFill>
            <a:blip r:embed="rId3">
              <a:alphaModFix amt="90000"/>
              <a:extLst>
                <a:ext uri="{28A0092B-C50C-407E-A947-70E740481C1C}">
                  <a14:useLocalDpi xmlns:a14="http://schemas.microsoft.com/office/drawing/2010/main" val="0"/>
                </a:ext>
              </a:extLst>
            </a:blip>
            <a:srcRect/>
            <a:stretch>
              <a:fillRect/>
            </a:stretch>
          </p:blipFill>
          <p:spPr bwMode="auto">
            <a:xfrm>
              <a:off x="2819400" y="25146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990604"/>
              <a:ext cx="1524000" cy="1524000"/>
            </a:xfrm>
            <a:prstGeom prst="rect">
              <a:avLst/>
            </a:prstGeom>
          </p:spPr>
        </p:pic>
        <p:sp>
          <p:nvSpPr>
            <p:cNvPr id="19" name="Left-Right Arrow 18"/>
            <p:cNvSpPr/>
            <p:nvPr/>
          </p:nvSpPr>
          <p:spPr>
            <a:xfrm rot="16200000">
              <a:off x="4267200" y="2438399"/>
              <a:ext cx="609601" cy="609602"/>
            </a:xfrm>
            <a:prstGeom prst="leftRightArrow">
              <a:avLst>
                <a:gd name="adj1" fmla="val 52500"/>
                <a:gd name="adj2" fmla="val 26738"/>
              </a:avLst>
            </a:prstGeom>
            <a:solidFill>
              <a:schemeClr val="accent5">
                <a:lumMod val="75000"/>
              </a:schemeClr>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prstClr val="white"/>
                </a:solidFill>
                <a:effectLst/>
                <a:uLnTx/>
                <a:uFillTx/>
                <a:latin typeface="+mj-lt"/>
                <a:ea typeface="+mn-ea"/>
                <a:cs typeface="+mn-cs"/>
              </a:endParaRPr>
            </a:p>
          </p:txBody>
        </p:sp>
      </p:grpSp>
      <p:sp>
        <p:nvSpPr>
          <p:cNvPr id="35" name="Rectangle 34"/>
          <p:cNvSpPr/>
          <p:nvPr/>
        </p:nvSpPr>
        <p:spPr>
          <a:xfrm>
            <a:off x="2819400" y="3200400"/>
            <a:ext cx="457200" cy="381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276600" y="1138776"/>
            <a:ext cx="1293431" cy="3204626"/>
            <a:chOff x="3505200" y="1138776"/>
            <a:chExt cx="1371600" cy="3204626"/>
          </a:xfrm>
        </p:grpSpPr>
        <p:cxnSp>
          <p:nvCxnSpPr>
            <p:cNvPr id="36" name="Straight Connector 35"/>
            <p:cNvCxnSpPr/>
            <p:nvPr/>
          </p:nvCxnSpPr>
          <p:spPr>
            <a:xfrm flipV="1">
              <a:off x="3505200" y="1138776"/>
              <a:ext cx="1371600" cy="2061624"/>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05200" y="3581400"/>
              <a:ext cx="1371600" cy="762002"/>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666488" y="990600"/>
            <a:ext cx="3867149" cy="3352801"/>
            <a:chOff x="4666488" y="990600"/>
            <a:chExt cx="3867149" cy="3352801"/>
          </a:xfrm>
        </p:grpSpPr>
        <p:sp>
          <p:nvSpPr>
            <p:cNvPr id="387" name="Rectangle 386"/>
            <p:cNvSpPr/>
            <p:nvPr/>
          </p:nvSpPr>
          <p:spPr>
            <a:xfrm>
              <a:off x="4666488" y="1149094"/>
              <a:ext cx="3867149" cy="3194307"/>
            </a:xfrm>
            <a:prstGeom prst="rect">
              <a:avLst/>
            </a:prstGeom>
            <a:solidFill>
              <a:schemeClr val="tx1">
                <a:lumMod val="50000"/>
                <a:lumOff val="50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400"/>
                </a:lnSpc>
              </a:pPr>
              <a:r>
                <a:rPr lang="en-US" sz="3200" dirty="0">
                  <a:solidFill>
                    <a:schemeClr val="tx1"/>
                  </a:solidFill>
                  <a:latin typeface="+mj-lt"/>
                </a:rPr>
                <a:t>peripheral logic</a:t>
              </a:r>
            </a:p>
          </p:txBody>
        </p:sp>
        <p:grpSp>
          <p:nvGrpSpPr>
            <p:cNvPr id="342" name="Group 341"/>
            <p:cNvGrpSpPr/>
            <p:nvPr/>
          </p:nvGrpSpPr>
          <p:grpSpPr>
            <a:xfrm>
              <a:off x="4785360" y="1219199"/>
              <a:ext cx="3642360" cy="3063242"/>
              <a:chOff x="4785360" y="1219199"/>
              <a:chExt cx="3642360" cy="3063242"/>
            </a:xfrm>
          </p:grpSpPr>
          <p:sp>
            <p:nvSpPr>
              <p:cNvPr id="343" name="Rectangle 342"/>
              <p:cNvSpPr/>
              <p:nvPr/>
            </p:nvSpPr>
            <p:spPr>
              <a:xfrm>
                <a:off x="576072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666750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765048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cell</a:t>
                </a:r>
              </a:p>
            </p:txBody>
          </p:sp>
          <p:sp>
            <p:nvSpPr>
              <p:cNvPr id="346" name="Rectangle 345"/>
              <p:cNvSpPr/>
              <p:nvPr/>
            </p:nvSpPr>
            <p:spPr>
              <a:xfrm>
                <a:off x="576072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666750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765048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478536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j-lt"/>
                </a:endParaRPr>
              </a:p>
            </p:txBody>
          </p:sp>
          <p:sp>
            <p:nvSpPr>
              <p:cNvPr id="350" name="Rectangle 349"/>
              <p:cNvSpPr/>
              <p:nvPr/>
            </p:nvSpPr>
            <p:spPr>
              <a:xfrm>
                <a:off x="478536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p:cNvGrpSpPr/>
            <p:nvPr/>
          </p:nvGrpSpPr>
          <p:grpSpPr>
            <a:xfrm>
              <a:off x="4749101" y="1185163"/>
              <a:ext cx="838200" cy="1295400"/>
              <a:chOff x="6400800" y="4572000"/>
              <a:chExt cx="838200" cy="1295400"/>
            </a:xfrm>
          </p:grpSpPr>
          <p:sp>
            <p:nvSpPr>
              <p:cNvPr id="352" name="Rectangle 351"/>
              <p:cNvSpPr/>
              <p:nvPr/>
            </p:nvSpPr>
            <p:spPr>
              <a:xfrm>
                <a:off x="6431280" y="460629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3" name="Straight Connector 352"/>
              <p:cNvCxnSpPr/>
              <p:nvPr/>
            </p:nvCxnSpPr>
            <p:spPr>
              <a:xfrm>
                <a:off x="6400800" y="4648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400800" y="4724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a:off x="6400800" y="4800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6400800" y="4876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6400800" y="4953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a:off x="6400800" y="5029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6400800" y="5105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a:off x="6400800" y="5181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6400800" y="5257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6400800" y="5334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6400800" y="5410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6400800" y="5486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6400800" y="5562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6400800" y="5638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6400800" y="5715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6400800" y="5791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6400800" y="5867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a:off x="6400800" y="4572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rot="5400000">
                <a:off x="6518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rot="5400000">
                <a:off x="6442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rot="5400000">
                <a:off x="6366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rot="5400000">
                <a:off x="6290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rot="5400000">
                <a:off x="6214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rot="5400000">
                <a:off x="6137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rot="5400000">
                <a:off x="6061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rot="5400000">
                <a:off x="5985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rot="5400000">
                <a:off x="5909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rot="5400000">
                <a:off x="5833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rot="5400000">
                <a:off x="5756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rot="5400000">
                <a:off x="6595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p:nvGrpSpPr>
          <p:grpSpPr>
            <a:xfrm>
              <a:off x="5511101" y="990600"/>
              <a:ext cx="1986979" cy="609600"/>
              <a:chOff x="6497320" y="996696"/>
              <a:chExt cx="1986979" cy="609600"/>
            </a:xfrm>
          </p:grpSpPr>
          <p:sp>
            <p:nvSpPr>
              <p:cNvPr id="384" name="TextBox 383"/>
              <p:cNvSpPr txBox="1"/>
              <p:nvPr/>
            </p:nvSpPr>
            <p:spPr>
              <a:xfrm>
                <a:off x="6719507" y="996696"/>
                <a:ext cx="1764792" cy="609600"/>
              </a:xfrm>
              <a:prstGeom prst="rect">
                <a:avLst/>
              </a:prstGeom>
              <a:noFill/>
            </p:spPr>
            <p:txBody>
              <a:bodyPr wrap="square" rtlCol="0" anchor="ctr" anchorCtr="0">
                <a:noAutofit/>
              </a:bodyPr>
              <a:lstStyle/>
              <a:p>
                <a:pPr algn="ctr"/>
                <a:r>
                  <a:rPr lang="en-US" sz="3200" dirty="0">
                    <a:solidFill>
                      <a:schemeClr val="bg1"/>
                    </a:solidFill>
                    <a:latin typeface="+mj-lt"/>
                  </a:rPr>
                  <a:t>mat</a:t>
                </a:r>
              </a:p>
            </p:txBody>
          </p:sp>
          <p:sp>
            <p:nvSpPr>
              <p:cNvPr id="385" name="Freeform 384"/>
              <p:cNvSpPr/>
              <p:nvPr/>
            </p:nvSpPr>
            <p:spPr>
              <a:xfrm>
                <a:off x="6526529" y="1293877"/>
                <a:ext cx="751080" cy="233933"/>
              </a:xfrm>
              <a:custGeom>
                <a:avLst/>
                <a:gdLst>
                  <a:gd name="connsiteX0" fmla="*/ 0 w 285750"/>
                  <a:gd name="connsiteY0" fmla="*/ 138934 h 138934"/>
                  <a:gd name="connsiteX1" fmla="*/ 110490 w 285750"/>
                  <a:gd name="connsiteY1" fmla="*/ 1774 h 138934"/>
                  <a:gd name="connsiteX2" fmla="*/ 205740 w 285750"/>
                  <a:gd name="connsiteY2" fmla="*/ 58924 h 138934"/>
                  <a:gd name="connsiteX3" fmla="*/ 285750 w 285750"/>
                  <a:gd name="connsiteY3" fmla="*/ 28444 h 138934"/>
                </a:gdLst>
                <a:ahLst/>
                <a:cxnLst>
                  <a:cxn ang="0">
                    <a:pos x="connsiteX0" y="connsiteY0"/>
                  </a:cxn>
                  <a:cxn ang="0">
                    <a:pos x="connsiteX1" y="connsiteY1"/>
                  </a:cxn>
                  <a:cxn ang="0">
                    <a:pos x="connsiteX2" y="connsiteY2"/>
                  </a:cxn>
                  <a:cxn ang="0">
                    <a:pos x="connsiteX3" y="connsiteY3"/>
                  </a:cxn>
                </a:cxnLst>
                <a:rect l="l" t="t" r="r" b="b"/>
                <a:pathLst>
                  <a:path w="285750" h="138934">
                    <a:moveTo>
                      <a:pt x="0" y="138934"/>
                    </a:moveTo>
                    <a:cubicBezTo>
                      <a:pt x="38100" y="77021"/>
                      <a:pt x="76200" y="15109"/>
                      <a:pt x="110490" y="1774"/>
                    </a:cubicBezTo>
                    <a:cubicBezTo>
                      <a:pt x="144780" y="-11561"/>
                      <a:pt x="176530" y="54479"/>
                      <a:pt x="205740" y="58924"/>
                    </a:cubicBezTo>
                    <a:cubicBezTo>
                      <a:pt x="234950" y="63369"/>
                      <a:pt x="260350" y="45906"/>
                      <a:pt x="285750" y="28444"/>
                    </a:cubicBezTo>
                  </a:path>
                </a:pathLst>
              </a:custGeom>
              <a:noFill/>
              <a:ln>
                <a:solidFill>
                  <a:schemeClr val="bg1"/>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6497320" y="1496059"/>
                <a:ext cx="762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000"/>
                  </a:lnSpc>
                </a:pPr>
                <a:endParaRPr lang="en-US" sz="2400" spc="-80" dirty="0"/>
              </a:p>
            </p:txBody>
          </p:sp>
        </p:grpSp>
      </p:grpSp>
      <p:sp>
        <p:nvSpPr>
          <p:cNvPr id="388" name="TextBox 387"/>
          <p:cNvSpPr txBox="1"/>
          <p:nvPr/>
        </p:nvSpPr>
        <p:spPr>
          <a:xfrm>
            <a:off x="5735320" y="762000"/>
            <a:ext cx="1764792" cy="609600"/>
          </a:xfrm>
          <a:prstGeom prst="rect">
            <a:avLst/>
          </a:prstGeom>
          <a:noFill/>
        </p:spPr>
        <p:txBody>
          <a:bodyPr wrap="square" rtlCol="0" anchor="ctr" anchorCtr="0">
            <a:noAutofit/>
          </a:bodyPr>
          <a:lstStyle/>
          <a:p>
            <a:pPr algn="ctr"/>
            <a:r>
              <a:rPr lang="en-US" sz="3200" dirty="0">
                <a:latin typeface="+mj-lt"/>
              </a:rPr>
              <a:t>mat</a:t>
            </a:r>
          </a:p>
        </p:txBody>
      </p:sp>
      <p:grpSp>
        <p:nvGrpSpPr>
          <p:cNvPr id="389" name="Group 388"/>
          <p:cNvGrpSpPr/>
          <p:nvPr/>
        </p:nvGrpSpPr>
        <p:grpSpPr>
          <a:xfrm>
            <a:off x="5486400" y="3962400"/>
            <a:ext cx="2209800" cy="457200"/>
            <a:chOff x="5486400" y="3962400"/>
            <a:chExt cx="2209800" cy="457200"/>
          </a:xfrm>
        </p:grpSpPr>
        <p:sp>
          <p:nvSpPr>
            <p:cNvPr id="390" name="DRAM"/>
            <p:cNvSpPr/>
            <p:nvPr/>
          </p:nvSpPr>
          <p:spPr>
            <a:xfrm>
              <a:off x="54864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1" name="DRAM"/>
            <p:cNvSpPr/>
            <p:nvPr/>
          </p:nvSpPr>
          <p:spPr>
            <a:xfrm>
              <a:off x="59436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2" name="DRAM"/>
            <p:cNvSpPr/>
            <p:nvPr/>
          </p:nvSpPr>
          <p:spPr>
            <a:xfrm>
              <a:off x="64008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3" name="DRAM"/>
            <p:cNvSpPr/>
            <p:nvPr/>
          </p:nvSpPr>
          <p:spPr>
            <a:xfrm>
              <a:off x="68580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4" name="DRAM"/>
            <p:cNvSpPr/>
            <p:nvPr/>
          </p:nvSpPr>
          <p:spPr>
            <a:xfrm>
              <a:off x="73152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395" name="Group 394"/>
          <p:cNvGrpSpPr/>
          <p:nvPr/>
        </p:nvGrpSpPr>
        <p:grpSpPr>
          <a:xfrm>
            <a:off x="4876800" y="1600200"/>
            <a:ext cx="457200" cy="2209800"/>
            <a:chOff x="4876800" y="1600200"/>
            <a:chExt cx="457200" cy="2209800"/>
          </a:xfrm>
        </p:grpSpPr>
        <p:sp>
          <p:nvSpPr>
            <p:cNvPr id="396" name="DRAM"/>
            <p:cNvSpPr/>
            <p:nvPr/>
          </p:nvSpPr>
          <p:spPr>
            <a:xfrm rot="5400000">
              <a:off x="4914900" y="15621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7" name="DRAM"/>
            <p:cNvSpPr/>
            <p:nvPr/>
          </p:nvSpPr>
          <p:spPr>
            <a:xfrm rot="5400000">
              <a:off x="4914900" y="20193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8" name="DRAM"/>
            <p:cNvSpPr/>
            <p:nvPr/>
          </p:nvSpPr>
          <p:spPr>
            <a:xfrm rot="5400000">
              <a:off x="4914900" y="24765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9" name="DRAM"/>
            <p:cNvSpPr/>
            <p:nvPr/>
          </p:nvSpPr>
          <p:spPr>
            <a:xfrm rot="5400000">
              <a:off x="4914900" y="29337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0" name="DRAM"/>
            <p:cNvSpPr/>
            <p:nvPr/>
          </p:nvSpPr>
          <p:spPr>
            <a:xfrm rot="5400000">
              <a:off x="4914900" y="33909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1" name="Group 400"/>
          <p:cNvGrpSpPr/>
          <p:nvPr/>
        </p:nvGrpSpPr>
        <p:grpSpPr>
          <a:xfrm>
            <a:off x="5676900" y="1447800"/>
            <a:ext cx="1828800" cy="2514600"/>
            <a:chOff x="5676900" y="990600"/>
            <a:chExt cx="1828800" cy="2971800"/>
          </a:xfrm>
        </p:grpSpPr>
        <p:cxnSp>
          <p:nvCxnSpPr>
            <p:cNvPr id="402" name="Straight Connector 401"/>
            <p:cNvCxnSpPr>
              <a:endCxn id="390" idx="0"/>
            </p:cNvCxnSpPr>
            <p:nvPr/>
          </p:nvCxnSpPr>
          <p:spPr>
            <a:xfrm>
              <a:off x="56769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endCxn id="392" idx="0"/>
            </p:cNvCxnSpPr>
            <p:nvPr/>
          </p:nvCxnSpPr>
          <p:spPr>
            <a:xfrm>
              <a:off x="65913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endCxn id="393" idx="0"/>
            </p:cNvCxnSpPr>
            <p:nvPr/>
          </p:nvCxnSpPr>
          <p:spPr>
            <a:xfrm>
              <a:off x="70485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endCxn id="394" idx="0"/>
            </p:cNvCxnSpPr>
            <p:nvPr/>
          </p:nvCxnSpPr>
          <p:spPr>
            <a:xfrm>
              <a:off x="75057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endCxn id="391" idx="0"/>
            </p:cNvCxnSpPr>
            <p:nvPr/>
          </p:nvCxnSpPr>
          <p:spPr>
            <a:xfrm>
              <a:off x="61341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5334001" y="1790700"/>
            <a:ext cx="2514600" cy="1828800"/>
            <a:chOff x="5334000" y="1790700"/>
            <a:chExt cx="2971799" cy="1828800"/>
          </a:xfrm>
        </p:grpSpPr>
        <p:cxnSp>
          <p:nvCxnSpPr>
            <p:cNvPr id="408" name="Straight Connector 407"/>
            <p:cNvCxnSpPr>
              <a:endCxn id="396" idx="0"/>
            </p:cNvCxnSpPr>
            <p:nvPr/>
          </p:nvCxnSpPr>
          <p:spPr>
            <a:xfrm flipH="1">
              <a:off x="5334000" y="17907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a:endCxn id="397" idx="0"/>
            </p:cNvCxnSpPr>
            <p:nvPr/>
          </p:nvCxnSpPr>
          <p:spPr>
            <a:xfrm flipH="1">
              <a:off x="5334000" y="22479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endCxn id="398" idx="0"/>
            </p:cNvCxnSpPr>
            <p:nvPr/>
          </p:nvCxnSpPr>
          <p:spPr>
            <a:xfrm flipH="1">
              <a:off x="5334000" y="27051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endCxn id="399" idx="0"/>
            </p:cNvCxnSpPr>
            <p:nvPr/>
          </p:nvCxnSpPr>
          <p:spPr>
            <a:xfrm flipH="1">
              <a:off x="5334000" y="31623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endCxn id="400" idx="0"/>
            </p:cNvCxnSpPr>
            <p:nvPr/>
          </p:nvCxnSpPr>
          <p:spPr>
            <a:xfrm flipH="1">
              <a:off x="5334000" y="36195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p:nvGrpSpPr>
        <p:grpSpPr>
          <a:xfrm>
            <a:off x="5486400" y="1600200"/>
            <a:ext cx="2209800" cy="2209800"/>
            <a:chOff x="5486400" y="1600200"/>
            <a:chExt cx="2209800" cy="2209800"/>
          </a:xfrm>
        </p:grpSpPr>
        <p:sp>
          <p:nvSpPr>
            <p:cNvPr id="414" name="Oval 413"/>
            <p:cNvSpPr/>
            <p:nvPr/>
          </p:nvSpPr>
          <p:spPr>
            <a:xfrm>
              <a:off x="54864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7" name="Oval 426"/>
            <p:cNvSpPr/>
            <p:nvPr/>
          </p:nvSpPr>
          <p:spPr>
            <a:xfrm>
              <a:off x="59436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8" name="Oval 427"/>
            <p:cNvSpPr/>
            <p:nvPr/>
          </p:nvSpPr>
          <p:spPr>
            <a:xfrm>
              <a:off x="64008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9" name="Oval 428"/>
            <p:cNvSpPr/>
            <p:nvPr/>
          </p:nvSpPr>
          <p:spPr>
            <a:xfrm>
              <a:off x="68580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0" name="Oval 429"/>
            <p:cNvSpPr/>
            <p:nvPr/>
          </p:nvSpPr>
          <p:spPr>
            <a:xfrm>
              <a:off x="73152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1" name="Oval 430"/>
            <p:cNvSpPr/>
            <p:nvPr/>
          </p:nvSpPr>
          <p:spPr>
            <a:xfrm>
              <a:off x="54864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2" name="Oval 431"/>
            <p:cNvSpPr/>
            <p:nvPr/>
          </p:nvSpPr>
          <p:spPr>
            <a:xfrm>
              <a:off x="59436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3" name="Oval 432"/>
            <p:cNvSpPr/>
            <p:nvPr/>
          </p:nvSpPr>
          <p:spPr>
            <a:xfrm>
              <a:off x="64008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4" name="Oval 433"/>
            <p:cNvSpPr/>
            <p:nvPr/>
          </p:nvSpPr>
          <p:spPr>
            <a:xfrm>
              <a:off x="68580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5" name="Oval 434"/>
            <p:cNvSpPr/>
            <p:nvPr/>
          </p:nvSpPr>
          <p:spPr>
            <a:xfrm>
              <a:off x="73152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6" name="Oval 435"/>
            <p:cNvSpPr/>
            <p:nvPr/>
          </p:nvSpPr>
          <p:spPr>
            <a:xfrm>
              <a:off x="54864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7" name="Oval 436"/>
            <p:cNvSpPr/>
            <p:nvPr/>
          </p:nvSpPr>
          <p:spPr>
            <a:xfrm>
              <a:off x="59436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8" name="Oval 437"/>
            <p:cNvSpPr/>
            <p:nvPr/>
          </p:nvSpPr>
          <p:spPr>
            <a:xfrm>
              <a:off x="64008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9" name="Oval 438"/>
            <p:cNvSpPr/>
            <p:nvPr/>
          </p:nvSpPr>
          <p:spPr>
            <a:xfrm>
              <a:off x="68580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3" name="Oval 442"/>
            <p:cNvSpPr/>
            <p:nvPr/>
          </p:nvSpPr>
          <p:spPr>
            <a:xfrm>
              <a:off x="73152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6" name="Oval 445"/>
            <p:cNvSpPr/>
            <p:nvPr/>
          </p:nvSpPr>
          <p:spPr>
            <a:xfrm>
              <a:off x="54864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7" name="Oval 446"/>
            <p:cNvSpPr/>
            <p:nvPr/>
          </p:nvSpPr>
          <p:spPr>
            <a:xfrm>
              <a:off x="59436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8" name="Oval 447"/>
            <p:cNvSpPr/>
            <p:nvPr/>
          </p:nvSpPr>
          <p:spPr>
            <a:xfrm>
              <a:off x="64008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9" name="Oval 448"/>
            <p:cNvSpPr/>
            <p:nvPr/>
          </p:nvSpPr>
          <p:spPr>
            <a:xfrm>
              <a:off x="68580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0" name="Oval 449"/>
            <p:cNvSpPr/>
            <p:nvPr/>
          </p:nvSpPr>
          <p:spPr>
            <a:xfrm>
              <a:off x="73152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1" name="Oval 450"/>
            <p:cNvSpPr/>
            <p:nvPr/>
          </p:nvSpPr>
          <p:spPr>
            <a:xfrm>
              <a:off x="54864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2" name="Oval 451"/>
            <p:cNvSpPr/>
            <p:nvPr/>
          </p:nvSpPr>
          <p:spPr>
            <a:xfrm>
              <a:off x="59436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3" name="Oval 452"/>
            <p:cNvSpPr/>
            <p:nvPr/>
          </p:nvSpPr>
          <p:spPr>
            <a:xfrm>
              <a:off x="64008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4" name="Oval 453"/>
            <p:cNvSpPr/>
            <p:nvPr/>
          </p:nvSpPr>
          <p:spPr>
            <a:xfrm>
              <a:off x="68580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5" name="Oval 454"/>
            <p:cNvSpPr/>
            <p:nvPr/>
          </p:nvSpPr>
          <p:spPr>
            <a:xfrm>
              <a:off x="73152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09" name="TextBox 108"/>
          <p:cNvSpPr txBox="1"/>
          <p:nvPr/>
        </p:nvSpPr>
        <p:spPr>
          <a:xfrm>
            <a:off x="5259324" y="4419600"/>
            <a:ext cx="2663952" cy="457200"/>
          </a:xfrm>
          <a:prstGeom prst="rect">
            <a:avLst/>
          </a:prstGeom>
          <a:noFill/>
        </p:spPr>
        <p:txBody>
          <a:bodyPr wrap="square" rtlCol="0" anchor="ctr">
            <a:noAutofit/>
          </a:bodyPr>
          <a:lstStyle/>
          <a:p>
            <a:pPr algn="ctr"/>
            <a:r>
              <a:rPr lang="en-US" sz="2800" dirty="0">
                <a:solidFill>
                  <a:srgbClr val="000000"/>
                </a:solidFill>
                <a:latin typeface="+mj-lt"/>
              </a:rPr>
              <a:t>sense amplifier</a:t>
            </a:r>
          </a:p>
        </p:txBody>
      </p:sp>
      <p:sp>
        <p:nvSpPr>
          <p:cNvPr id="110" name="TextBox 109"/>
          <p:cNvSpPr txBox="1"/>
          <p:nvPr/>
        </p:nvSpPr>
        <p:spPr>
          <a:xfrm rot="5400000">
            <a:off x="3276601" y="2438399"/>
            <a:ext cx="2743198" cy="457200"/>
          </a:xfrm>
          <a:prstGeom prst="rect">
            <a:avLst/>
          </a:prstGeom>
          <a:noFill/>
        </p:spPr>
        <p:txBody>
          <a:bodyPr wrap="square" rtlCol="0" anchor="ctr">
            <a:noAutofit/>
          </a:bodyPr>
          <a:lstStyle/>
          <a:p>
            <a:pPr algn="ctr"/>
            <a:r>
              <a:rPr lang="en-US" sz="2800" dirty="0" err="1">
                <a:solidFill>
                  <a:srgbClr val="000000"/>
                </a:solidFill>
                <a:latin typeface="+mj-lt"/>
              </a:rPr>
              <a:t>wordline</a:t>
            </a:r>
            <a:r>
              <a:rPr lang="en-US" sz="2800" dirty="0">
                <a:solidFill>
                  <a:srgbClr val="000000"/>
                </a:solidFill>
                <a:latin typeface="+mj-lt"/>
              </a:rPr>
              <a:t> driver</a:t>
            </a:r>
          </a:p>
        </p:txBody>
      </p:sp>
      <p:grpSp>
        <p:nvGrpSpPr>
          <p:cNvPr id="4" name="Group 3"/>
          <p:cNvGrpSpPr/>
          <p:nvPr/>
        </p:nvGrpSpPr>
        <p:grpSpPr>
          <a:xfrm>
            <a:off x="7505700" y="1143000"/>
            <a:ext cx="1104900" cy="647699"/>
            <a:chOff x="7505700" y="1143000"/>
            <a:chExt cx="1104900" cy="647699"/>
          </a:xfrm>
        </p:grpSpPr>
        <p:sp>
          <p:nvSpPr>
            <p:cNvPr id="112" name="TextBox 111"/>
            <p:cNvSpPr txBox="1"/>
            <p:nvPr/>
          </p:nvSpPr>
          <p:spPr>
            <a:xfrm>
              <a:off x="7848600" y="1143000"/>
              <a:ext cx="762000" cy="457200"/>
            </a:xfrm>
            <a:prstGeom prst="rect">
              <a:avLst/>
            </a:prstGeom>
            <a:noFill/>
          </p:spPr>
          <p:txBody>
            <a:bodyPr wrap="square" rtlCol="0" anchor="ctr">
              <a:noAutofit/>
            </a:bodyPr>
            <a:lstStyle/>
            <a:p>
              <a:pPr algn="ctr"/>
              <a:r>
                <a:rPr lang="en-US" sz="2800" dirty="0">
                  <a:solidFill>
                    <a:srgbClr val="000000"/>
                  </a:solidFill>
                  <a:latin typeface="+mj-lt"/>
                </a:rPr>
                <a:t>cell</a:t>
              </a:r>
            </a:p>
          </p:txBody>
        </p:sp>
        <p:sp>
          <p:nvSpPr>
            <p:cNvPr id="2" name="Freeform 1"/>
            <p:cNvSpPr/>
            <p:nvPr/>
          </p:nvSpPr>
          <p:spPr>
            <a:xfrm>
              <a:off x="7505700" y="1409698"/>
              <a:ext cx="417576" cy="381001"/>
            </a:xfrm>
            <a:custGeom>
              <a:avLst/>
              <a:gdLst>
                <a:gd name="connsiteX0" fmla="*/ 0 w 358140"/>
                <a:gd name="connsiteY0" fmla="*/ 342900 h 342900"/>
                <a:gd name="connsiteX1" fmla="*/ 114300 w 358140"/>
                <a:gd name="connsiteY1" fmla="*/ 76200 h 342900"/>
                <a:gd name="connsiteX2" fmla="*/ 358140 w 358140"/>
                <a:gd name="connsiteY2" fmla="*/ 0 h 342900"/>
              </a:gdLst>
              <a:ahLst/>
              <a:cxnLst>
                <a:cxn ang="0">
                  <a:pos x="connsiteX0" y="connsiteY0"/>
                </a:cxn>
                <a:cxn ang="0">
                  <a:pos x="connsiteX1" y="connsiteY1"/>
                </a:cxn>
                <a:cxn ang="0">
                  <a:pos x="connsiteX2" y="connsiteY2"/>
                </a:cxn>
              </a:cxnLst>
              <a:rect l="l" t="t" r="r" b="b"/>
              <a:pathLst>
                <a:path w="358140" h="342900">
                  <a:moveTo>
                    <a:pt x="0" y="342900"/>
                  </a:moveTo>
                  <a:cubicBezTo>
                    <a:pt x="27305" y="238125"/>
                    <a:pt x="54610" y="133350"/>
                    <a:pt x="114300" y="76200"/>
                  </a:cubicBezTo>
                  <a:cubicBezTo>
                    <a:pt x="173990" y="19050"/>
                    <a:pt x="321310" y="16510"/>
                    <a:pt x="358140" y="0"/>
                  </a:cubicBezTo>
                </a:path>
              </a:pathLst>
            </a:custGeom>
            <a:noFill/>
            <a:ln>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TextBox 117"/>
          <p:cNvSpPr txBox="1"/>
          <p:nvPr/>
        </p:nvSpPr>
        <p:spPr>
          <a:xfrm>
            <a:off x="7662956" y="2438400"/>
            <a:ext cx="1633444" cy="457200"/>
          </a:xfrm>
          <a:prstGeom prst="rect">
            <a:avLst/>
          </a:prstGeom>
          <a:noFill/>
        </p:spPr>
        <p:txBody>
          <a:bodyPr wrap="square" rtlCol="0" anchor="ctr">
            <a:noAutofit/>
          </a:bodyPr>
          <a:lstStyle/>
          <a:p>
            <a:pPr algn="ctr"/>
            <a:r>
              <a:rPr lang="en-US" sz="2800" dirty="0" err="1">
                <a:solidFill>
                  <a:srgbClr val="000000"/>
                </a:solidFill>
                <a:latin typeface="+mj-lt"/>
              </a:rPr>
              <a:t>wordline</a:t>
            </a:r>
            <a:endParaRPr lang="en-US" sz="2800" dirty="0">
              <a:solidFill>
                <a:srgbClr val="000000"/>
              </a:solidFill>
              <a:latin typeface="+mj-lt"/>
            </a:endParaRPr>
          </a:p>
        </p:txBody>
      </p:sp>
      <p:grpSp>
        <p:nvGrpSpPr>
          <p:cNvPr id="6" name="Group 5"/>
          <p:cNvGrpSpPr/>
          <p:nvPr/>
        </p:nvGrpSpPr>
        <p:grpSpPr>
          <a:xfrm>
            <a:off x="7040880" y="842010"/>
            <a:ext cx="1492757" cy="666750"/>
            <a:chOff x="7040880" y="842010"/>
            <a:chExt cx="1492757" cy="666750"/>
          </a:xfrm>
        </p:grpSpPr>
        <p:sp>
          <p:nvSpPr>
            <p:cNvPr id="121" name="TextBox 120"/>
            <p:cNvSpPr txBox="1"/>
            <p:nvPr/>
          </p:nvSpPr>
          <p:spPr>
            <a:xfrm>
              <a:off x="7391400" y="842010"/>
              <a:ext cx="1142237" cy="457200"/>
            </a:xfrm>
            <a:prstGeom prst="rect">
              <a:avLst/>
            </a:prstGeom>
            <a:noFill/>
          </p:spPr>
          <p:txBody>
            <a:bodyPr wrap="square" rtlCol="0" anchor="ctr">
              <a:noAutofit/>
            </a:bodyPr>
            <a:lstStyle/>
            <a:p>
              <a:pPr algn="ctr"/>
              <a:r>
                <a:rPr lang="en-US" sz="2800" dirty="0" err="1">
                  <a:solidFill>
                    <a:srgbClr val="000000"/>
                  </a:solidFill>
                  <a:latin typeface="+mj-lt"/>
                </a:rPr>
                <a:t>bitline</a:t>
              </a:r>
              <a:endParaRPr lang="en-US" sz="2800" dirty="0">
                <a:solidFill>
                  <a:srgbClr val="000000"/>
                </a:solidFill>
                <a:latin typeface="+mj-lt"/>
              </a:endParaRPr>
            </a:p>
          </p:txBody>
        </p:sp>
        <p:sp>
          <p:nvSpPr>
            <p:cNvPr id="5" name="Freeform 4"/>
            <p:cNvSpPr/>
            <p:nvPr/>
          </p:nvSpPr>
          <p:spPr>
            <a:xfrm>
              <a:off x="7040880" y="1122680"/>
              <a:ext cx="441960" cy="386080"/>
            </a:xfrm>
            <a:custGeom>
              <a:avLst/>
              <a:gdLst>
                <a:gd name="connsiteX0" fmla="*/ 0 w 441960"/>
                <a:gd name="connsiteY0" fmla="*/ 386080 h 386080"/>
                <a:gd name="connsiteX1" fmla="*/ 198120 w 441960"/>
                <a:gd name="connsiteY1" fmla="*/ 264160 h 386080"/>
                <a:gd name="connsiteX2" fmla="*/ 223520 w 441960"/>
                <a:gd name="connsiteY2" fmla="*/ 45720 h 386080"/>
                <a:gd name="connsiteX3" fmla="*/ 441960 w 441960"/>
                <a:gd name="connsiteY3" fmla="*/ 0 h 386080"/>
              </a:gdLst>
              <a:ahLst/>
              <a:cxnLst>
                <a:cxn ang="0">
                  <a:pos x="connsiteX0" y="connsiteY0"/>
                </a:cxn>
                <a:cxn ang="0">
                  <a:pos x="connsiteX1" y="connsiteY1"/>
                </a:cxn>
                <a:cxn ang="0">
                  <a:pos x="connsiteX2" y="connsiteY2"/>
                </a:cxn>
                <a:cxn ang="0">
                  <a:pos x="connsiteX3" y="connsiteY3"/>
                </a:cxn>
              </a:cxnLst>
              <a:rect l="l" t="t" r="r" b="b"/>
              <a:pathLst>
                <a:path w="441960" h="386080">
                  <a:moveTo>
                    <a:pt x="0" y="386080"/>
                  </a:moveTo>
                  <a:cubicBezTo>
                    <a:pt x="80433" y="353483"/>
                    <a:pt x="160867" y="320887"/>
                    <a:pt x="198120" y="264160"/>
                  </a:cubicBezTo>
                  <a:cubicBezTo>
                    <a:pt x="235373" y="207433"/>
                    <a:pt x="182880" y="89747"/>
                    <a:pt x="223520" y="45720"/>
                  </a:cubicBezTo>
                  <a:cubicBezTo>
                    <a:pt x="264160" y="1693"/>
                    <a:pt x="353060" y="846"/>
                    <a:pt x="441960" y="0"/>
                  </a:cubicBezTo>
                </a:path>
              </a:pathLst>
            </a:custGeom>
            <a:noFill/>
            <a:ln>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935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88"/>
                                        </p:tgtEl>
                                        <p:attrNameLst>
                                          <p:attrName>style.visibility</p:attrName>
                                        </p:attrNameLst>
                                      </p:cBhvr>
                                      <p:to>
                                        <p:strVal val="visible"/>
                                      </p:to>
                                    </p:set>
                                    <p:animEffect transition="in" filter="fade">
                                      <p:cBhvr>
                                        <p:cTn id="10" dur="500"/>
                                        <p:tgtEl>
                                          <p:spTgt spid="38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13"/>
                                        </p:tgtEl>
                                        <p:attrNameLst>
                                          <p:attrName>style.visibility</p:attrName>
                                        </p:attrNameLst>
                                      </p:cBhvr>
                                      <p:to>
                                        <p:strVal val="visible"/>
                                      </p:to>
                                    </p:set>
                                    <p:animEffect transition="in" filter="fade">
                                      <p:cBhvr>
                                        <p:cTn id="14" dur="500"/>
                                        <p:tgtEl>
                                          <p:spTgt spid="413"/>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5"/>
                                        </p:tgtEl>
                                        <p:attrNameLst>
                                          <p:attrName>style.visibility</p:attrName>
                                        </p:attrNameLst>
                                      </p:cBhvr>
                                      <p:to>
                                        <p:strVal val="visible"/>
                                      </p:to>
                                    </p:set>
                                    <p:animEffect transition="in" filter="fade">
                                      <p:cBhvr>
                                        <p:cTn id="22" dur="500"/>
                                        <p:tgtEl>
                                          <p:spTgt spid="39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500"/>
                                        <p:tgtEl>
                                          <p:spTgt spid="11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07"/>
                                        </p:tgtEl>
                                        <p:attrNameLst>
                                          <p:attrName>style.visibility</p:attrName>
                                        </p:attrNameLst>
                                      </p:cBhvr>
                                      <p:to>
                                        <p:strVal val="visible"/>
                                      </p:to>
                                    </p:set>
                                    <p:animEffect transition="in" filter="wipe(left)">
                                      <p:cBhvr>
                                        <p:cTn id="29" dur="500"/>
                                        <p:tgtEl>
                                          <p:spTgt spid="40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500"/>
                                        <p:tgtEl>
                                          <p:spTgt spid="1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9"/>
                                        </p:tgtEl>
                                        <p:attrNameLst>
                                          <p:attrName>style.visibility</p:attrName>
                                        </p:attrNameLst>
                                      </p:cBhvr>
                                      <p:to>
                                        <p:strVal val="visible"/>
                                      </p:to>
                                    </p:set>
                                    <p:animEffect transition="in" filter="fade">
                                      <p:cBhvr>
                                        <p:cTn id="38" dur="500"/>
                                        <p:tgtEl>
                                          <p:spTgt spid="38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animEffect transition="in" filter="fade">
                                      <p:cBhvr>
                                        <p:cTn id="41" dur="500"/>
                                        <p:tgtEl>
                                          <p:spTgt spid="109"/>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401"/>
                                        </p:tgtEl>
                                        <p:attrNameLst>
                                          <p:attrName>style.visibility</p:attrName>
                                        </p:attrNameLst>
                                      </p:cBhvr>
                                      <p:to>
                                        <p:strVal val="visible"/>
                                      </p:to>
                                    </p:set>
                                    <p:animEffect transition="in" filter="wipe(down)">
                                      <p:cBhvr>
                                        <p:cTn id="45" dur="500"/>
                                        <p:tgtEl>
                                          <p:spTgt spid="401"/>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p:bldP spid="109" grpId="0"/>
      <p:bldP spid="110" grpId="0"/>
      <p:bldP spid="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Element (Cell)</a:t>
            </a:r>
          </a:p>
        </p:txBody>
      </p:sp>
      <p:sp>
        <p:nvSpPr>
          <p:cNvPr id="4" name="Oval 3"/>
          <p:cNvSpPr/>
          <p:nvPr/>
        </p:nvSpPr>
        <p:spPr>
          <a:xfrm>
            <a:off x="3810000" y="2286000"/>
            <a:ext cx="6858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p:cNvSpPr/>
          <p:nvPr/>
        </p:nvSpPr>
        <p:spPr>
          <a:xfrm>
            <a:off x="2590800" y="3886200"/>
            <a:ext cx="6858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0</a:t>
            </a:r>
          </a:p>
        </p:txBody>
      </p:sp>
      <p:sp>
        <p:nvSpPr>
          <p:cNvPr id="6" name="Oval 5"/>
          <p:cNvSpPr/>
          <p:nvPr/>
        </p:nvSpPr>
        <p:spPr>
          <a:xfrm>
            <a:off x="5105400" y="3886200"/>
            <a:ext cx="6858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1</a:t>
            </a:r>
          </a:p>
        </p:txBody>
      </p:sp>
      <p:cxnSp>
        <p:nvCxnSpPr>
          <p:cNvPr id="8" name="Straight Arrow Connector 7"/>
          <p:cNvCxnSpPr>
            <a:stCxn id="4" idx="3"/>
            <a:endCxn id="5" idx="7"/>
          </p:cNvCxnSpPr>
          <p:nvPr/>
        </p:nvCxnSpPr>
        <p:spPr>
          <a:xfrm rot="5400000">
            <a:off x="2985667" y="3061867"/>
            <a:ext cx="1115266" cy="734266"/>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5"/>
            <a:endCxn id="6" idx="1"/>
          </p:cNvCxnSpPr>
          <p:nvPr/>
        </p:nvCxnSpPr>
        <p:spPr>
          <a:xfrm rot="16200000" flipH="1">
            <a:off x="4242967" y="3023767"/>
            <a:ext cx="1115266" cy="810466"/>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11070" y="1524000"/>
            <a:ext cx="6698629" cy="523220"/>
          </a:xfrm>
          <a:prstGeom prst="rect">
            <a:avLst/>
          </a:prstGeom>
          <a:noFill/>
        </p:spPr>
        <p:txBody>
          <a:bodyPr wrap="none" rtlCol="0">
            <a:spAutoFit/>
          </a:bodyPr>
          <a:lstStyle/>
          <a:p>
            <a:r>
              <a:rPr lang="en-US" sz="2800" dirty="0"/>
              <a:t>Component that can be in at least two states</a:t>
            </a:r>
          </a:p>
        </p:txBody>
      </p:sp>
      <p:sp>
        <p:nvSpPr>
          <p:cNvPr id="13" name="TextBox 12"/>
          <p:cNvSpPr txBox="1"/>
          <p:nvPr/>
        </p:nvSpPr>
        <p:spPr>
          <a:xfrm>
            <a:off x="457200" y="5029200"/>
            <a:ext cx="8001000" cy="523220"/>
          </a:xfrm>
          <a:prstGeom prst="rect">
            <a:avLst/>
          </a:prstGeom>
          <a:noFill/>
        </p:spPr>
        <p:txBody>
          <a:bodyPr wrap="square" rtlCol="0">
            <a:spAutoFit/>
          </a:bodyPr>
          <a:lstStyle/>
          <a:p>
            <a:r>
              <a:rPr lang="en-US" sz="2800" dirty="0"/>
              <a:t>Can be electrical, magnetic, mechanical, etc.</a:t>
            </a:r>
          </a:p>
        </p:txBody>
      </p:sp>
      <p:sp>
        <p:nvSpPr>
          <p:cNvPr id="14" name="TextBox 13"/>
          <p:cNvSpPr txBox="1"/>
          <p:nvPr/>
        </p:nvSpPr>
        <p:spPr>
          <a:xfrm>
            <a:off x="457200" y="5725180"/>
            <a:ext cx="8001000" cy="584775"/>
          </a:xfrm>
          <a:prstGeom prst="rect">
            <a:avLst/>
          </a:prstGeom>
          <a:noFill/>
        </p:spPr>
        <p:txBody>
          <a:bodyPr wrap="square" rtlCol="0">
            <a:spAutoFit/>
          </a:bodyPr>
          <a:lstStyle/>
          <a:p>
            <a:r>
              <a:rPr lang="en-US" sz="3200" dirty="0"/>
              <a:t>DRAM  →  Capacitor</a:t>
            </a:r>
          </a:p>
        </p:txBody>
      </p:sp>
      <p:sp>
        <p:nvSpPr>
          <p:cNvPr id="11" name="Slide Number Placeholder 10"/>
          <p:cNvSpPr>
            <a:spLocks noGrp="1"/>
          </p:cNvSpPr>
          <p:nvPr>
            <p:ph type="sldNum" sz="quarter" idx="12"/>
          </p:nvPr>
        </p:nvSpPr>
        <p:spPr/>
        <p:txBody>
          <a:bodyPr/>
          <a:lstStyle/>
          <a:p>
            <a:fld id="{C57F1941-7121-4DD9-905F-76A0714B05EC}" type="slidenum">
              <a:rPr lang="en-US" smtClean="0"/>
              <a:pPr/>
              <a:t>22</a:t>
            </a:fld>
            <a:endParaRPr lang="en-US"/>
          </a:p>
        </p:txBody>
      </p:sp>
    </p:spTree>
    <p:extLst>
      <p:ext uri="{BB962C8B-B14F-4D97-AF65-F5344CB8AC3E}">
        <p14:creationId xmlns:p14="http://schemas.microsoft.com/office/powerpoint/2010/main" val="47446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382000" cy="1143000"/>
          </a:xfrm>
        </p:spPr>
        <p:txBody>
          <a:bodyPr>
            <a:normAutofit fontScale="90000"/>
          </a:bodyPr>
          <a:lstStyle/>
          <a:p>
            <a:r>
              <a:rPr lang="en-US" dirty="0"/>
              <a:t>Capacitor – Bucket of Electric Charge</a:t>
            </a:r>
          </a:p>
        </p:txBody>
      </p:sp>
      <p:sp>
        <p:nvSpPr>
          <p:cNvPr id="34" name="Rectangle 33"/>
          <p:cNvSpPr/>
          <p:nvPr/>
        </p:nvSpPr>
        <p:spPr>
          <a:xfrm>
            <a:off x="1828800" y="3143310"/>
            <a:ext cx="381000" cy="762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590800" y="4514910"/>
            <a:ext cx="1199496" cy="523220"/>
          </a:xfrm>
          <a:prstGeom prst="rect">
            <a:avLst/>
          </a:prstGeom>
          <a:noFill/>
        </p:spPr>
        <p:txBody>
          <a:bodyPr wrap="none" rtlCol="0">
            <a:spAutoFit/>
          </a:bodyPr>
          <a:lstStyle/>
          <a:p>
            <a:r>
              <a:rPr lang="en-US" sz="2800" dirty="0"/>
              <a:t>Charge</a:t>
            </a:r>
          </a:p>
        </p:txBody>
      </p:sp>
      <p:cxnSp>
        <p:nvCxnSpPr>
          <p:cNvPr id="46" name="Straight Arrow Connector 45"/>
          <p:cNvCxnSpPr>
            <a:stCxn id="44" idx="1"/>
            <a:endCxn id="34" idx="2"/>
          </p:cNvCxnSpPr>
          <p:nvPr/>
        </p:nvCxnSpPr>
        <p:spPr>
          <a:xfrm rot="10800000">
            <a:off x="2019300" y="3905310"/>
            <a:ext cx="571500" cy="871210"/>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06765" y="2457510"/>
            <a:ext cx="1908472" cy="584775"/>
          </a:xfrm>
          <a:prstGeom prst="rect">
            <a:avLst/>
          </a:prstGeom>
          <a:noFill/>
        </p:spPr>
        <p:txBody>
          <a:bodyPr wrap="none" rtlCol="0">
            <a:spAutoFit/>
          </a:bodyPr>
          <a:lstStyle/>
          <a:p>
            <a:pPr algn="ctr"/>
            <a:r>
              <a:rPr lang="en-US" sz="3200" dirty="0"/>
              <a:t>“Charged”</a:t>
            </a:r>
          </a:p>
        </p:txBody>
      </p:sp>
      <p:sp>
        <p:nvSpPr>
          <p:cNvPr id="50" name="TextBox 49"/>
          <p:cNvSpPr txBox="1"/>
          <p:nvPr/>
        </p:nvSpPr>
        <p:spPr>
          <a:xfrm>
            <a:off x="5368355" y="2438400"/>
            <a:ext cx="2370136" cy="584775"/>
          </a:xfrm>
          <a:prstGeom prst="rect">
            <a:avLst/>
          </a:prstGeom>
          <a:noFill/>
        </p:spPr>
        <p:txBody>
          <a:bodyPr wrap="none" rtlCol="0">
            <a:spAutoFit/>
          </a:bodyPr>
          <a:lstStyle/>
          <a:p>
            <a:pPr algn="ctr"/>
            <a:r>
              <a:rPr lang="en-US" sz="3200" dirty="0"/>
              <a:t>“Discharged”</a:t>
            </a:r>
          </a:p>
        </p:txBody>
      </p:sp>
      <p:grpSp>
        <p:nvGrpSpPr>
          <p:cNvPr id="22" name="Group 21"/>
          <p:cNvGrpSpPr/>
          <p:nvPr/>
        </p:nvGrpSpPr>
        <p:grpSpPr>
          <a:xfrm>
            <a:off x="1144735" y="3143310"/>
            <a:ext cx="1750865" cy="1390710"/>
            <a:chOff x="1678135" y="2286000"/>
            <a:chExt cx="1750865" cy="1390710"/>
          </a:xfrm>
        </p:grpSpPr>
        <p:grpSp>
          <p:nvGrpSpPr>
            <p:cNvPr id="35" name="Group 34"/>
            <p:cNvGrpSpPr/>
            <p:nvPr/>
          </p:nvGrpSpPr>
          <p:grpSpPr>
            <a:xfrm>
              <a:off x="1828800" y="2286000"/>
              <a:ext cx="1600200" cy="1028700"/>
              <a:chOff x="1828800" y="2667000"/>
              <a:chExt cx="1600200" cy="1028700"/>
            </a:xfrm>
          </p:grpSpPr>
          <p:cxnSp>
            <p:nvCxnSpPr>
              <p:cNvPr id="14" name="Straight Connector 13"/>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43200" y="3048000"/>
                <a:ext cx="6858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hape 31"/>
              <p:cNvCxnSpPr/>
              <p:nvPr/>
            </p:nvCxnSpPr>
            <p:spPr>
              <a:xfrm rot="10800000" flipV="1">
                <a:off x="1828800" y="3048000"/>
                <a:ext cx="533400" cy="647700"/>
              </a:xfrm>
              <a:prstGeom prst="bentConnector2">
                <a:avLst/>
              </a:prstGeom>
              <a:ln w="3810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678135" y="3276600"/>
              <a:ext cx="314509" cy="400110"/>
            </a:xfrm>
            <a:prstGeom prst="rect">
              <a:avLst/>
            </a:prstGeom>
            <a:noFill/>
          </p:spPr>
          <p:txBody>
            <a:bodyPr wrap="none" rtlCol="0">
              <a:spAutoFit/>
            </a:bodyPr>
            <a:lstStyle/>
            <a:p>
              <a:pPr algn="ctr"/>
              <a:r>
                <a:rPr lang="en-US" sz="2000" dirty="0"/>
                <a:t>0</a:t>
              </a:r>
            </a:p>
          </p:txBody>
        </p:sp>
      </p:grpSp>
      <p:grpSp>
        <p:nvGrpSpPr>
          <p:cNvPr id="23" name="Group 22"/>
          <p:cNvGrpSpPr/>
          <p:nvPr/>
        </p:nvGrpSpPr>
        <p:grpSpPr>
          <a:xfrm>
            <a:off x="5659771" y="3124200"/>
            <a:ext cx="1750865" cy="1390710"/>
            <a:chOff x="5335735" y="2286000"/>
            <a:chExt cx="1750865" cy="1390710"/>
          </a:xfrm>
        </p:grpSpPr>
        <p:grpSp>
          <p:nvGrpSpPr>
            <p:cNvPr id="37" name="Group 36"/>
            <p:cNvGrpSpPr/>
            <p:nvPr/>
          </p:nvGrpSpPr>
          <p:grpSpPr>
            <a:xfrm>
              <a:off x="5486400" y="2286000"/>
              <a:ext cx="1600200" cy="1028700"/>
              <a:chOff x="1828800" y="2667000"/>
              <a:chExt cx="1600200" cy="1028700"/>
            </a:xfrm>
          </p:grpSpPr>
          <p:cxnSp>
            <p:nvCxnSpPr>
              <p:cNvPr id="38" name="Straight Connector 37"/>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43200" y="3048000"/>
                <a:ext cx="6858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10800000" flipV="1">
                <a:off x="1828800" y="3048000"/>
                <a:ext cx="533400" cy="647700"/>
              </a:xfrm>
              <a:prstGeom prst="bentConnector2">
                <a:avLst/>
              </a:prstGeom>
              <a:ln w="3810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335735" y="3276600"/>
              <a:ext cx="314509" cy="400110"/>
            </a:xfrm>
            <a:prstGeom prst="rect">
              <a:avLst/>
            </a:prstGeom>
            <a:noFill/>
          </p:spPr>
          <p:txBody>
            <a:bodyPr wrap="none" rtlCol="0">
              <a:spAutoFit/>
            </a:bodyPr>
            <a:lstStyle/>
            <a:p>
              <a:pPr algn="ctr"/>
              <a:r>
                <a:rPr lang="en-US" sz="2000" dirty="0"/>
                <a:t>0</a:t>
              </a:r>
            </a:p>
          </p:txBody>
        </p:sp>
      </p:grpSp>
      <p:grpSp>
        <p:nvGrpSpPr>
          <p:cNvPr id="30" name="Group 29"/>
          <p:cNvGrpSpPr/>
          <p:nvPr/>
        </p:nvGrpSpPr>
        <p:grpSpPr>
          <a:xfrm>
            <a:off x="3124200" y="3215045"/>
            <a:ext cx="873428" cy="918865"/>
            <a:chOff x="3657600" y="2357735"/>
            <a:chExt cx="873428" cy="918865"/>
          </a:xfrm>
        </p:grpSpPr>
        <p:sp>
          <p:nvSpPr>
            <p:cNvPr id="27" name="Rectangle 26"/>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831606" y="23577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31" name="Group 30"/>
          <p:cNvGrpSpPr/>
          <p:nvPr/>
        </p:nvGrpSpPr>
        <p:grpSpPr>
          <a:xfrm>
            <a:off x="7639236" y="3352800"/>
            <a:ext cx="514164" cy="842665"/>
            <a:chOff x="7315200" y="2514600"/>
            <a:chExt cx="514164" cy="842665"/>
          </a:xfrm>
        </p:grpSpPr>
        <p:sp>
          <p:nvSpPr>
            <p:cNvPr id="26" name="Rectangle 25"/>
            <p:cNvSpPr/>
            <p:nvPr/>
          </p:nvSpPr>
          <p:spPr>
            <a:xfrm>
              <a:off x="7315200" y="25146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489206" y="2895600"/>
              <a:ext cx="340158" cy="461665"/>
            </a:xfrm>
            <a:prstGeom prst="rect">
              <a:avLst/>
            </a:prstGeom>
            <a:noFill/>
          </p:spPr>
          <p:txBody>
            <a:bodyPr wrap="none" rtlCol="0">
              <a:spAutoFit/>
            </a:bodyPr>
            <a:lstStyle/>
            <a:p>
              <a:r>
                <a:rPr lang="en-US" sz="2400" dirty="0"/>
                <a:t>0</a:t>
              </a:r>
            </a:p>
          </p:txBody>
        </p:sp>
      </p:grpSp>
      <p:sp>
        <p:nvSpPr>
          <p:cNvPr id="42" name="Rounded Rectangular Callout 41"/>
          <p:cNvSpPr/>
          <p:nvPr/>
        </p:nvSpPr>
        <p:spPr>
          <a:xfrm>
            <a:off x="3886200" y="3752910"/>
            <a:ext cx="2819400" cy="1200090"/>
          </a:xfrm>
          <a:prstGeom prst="wedgeRoundRectCallout">
            <a:avLst>
              <a:gd name="adj1" fmla="val -66450"/>
              <a:gd name="adj2" fmla="val -3065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Voltage level indicator. Not part of the actual circuit</a:t>
            </a:r>
          </a:p>
        </p:txBody>
      </p:sp>
      <p:sp>
        <p:nvSpPr>
          <p:cNvPr id="33" name="Slide Number Placeholder 32"/>
          <p:cNvSpPr>
            <a:spLocks noGrp="1"/>
          </p:cNvSpPr>
          <p:nvPr>
            <p:ph type="sldNum" sz="quarter" idx="12"/>
          </p:nvPr>
        </p:nvSpPr>
        <p:spPr/>
        <p:txBody>
          <a:bodyPr/>
          <a:lstStyle/>
          <a:p>
            <a:fld id="{C57F1941-7121-4DD9-905F-76A0714B05EC}" type="slidenum">
              <a:rPr lang="en-US" smtClean="0"/>
              <a:pPr/>
              <a:t>23</a:t>
            </a:fld>
            <a:endParaRPr lang="en-US"/>
          </a:p>
        </p:txBody>
      </p:sp>
    </p:spTree>
    <p:extLst>
      <p:ext uri="{BB962C8B-B14F-4D97-AF65-F5344CB8AC3E}">
        <p14:creationId xmlns:p14="http://schemas.microsoft.com/office/powerpoint/2010/main" val="18347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4" grpId="0"/>
      <p:bldP spid="49" grpId="0"/>
      <p:bldP spid="50" grpId="0"/>
      <p:bldP spid="42" grpId="0" animBg="1"/>
      <p:bldP spid="4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chip.jpg"/>
          <p:cNvPicPr>
            <a:picLocks noChangeAspect="1"/>
          </p:cNvPicPr>
          <p:nvPr/>
        </p:nvPicPr>
        <p:blipFill>
          <a:blip r:embed="rId2" cstate="print"/>
          <a:stretch>
            <a:fillRect/>
          </a:stretch>
        </p:blipFill>
        <p:spPr>
          <a:xfrm rot="5400000">
            <a:off x="1107582" y="2827597"/>
            <a:ext cx="2743201" cy="2284487"/>
          </a:xfrm>
          <a:prstGeom prst="rect">
            <a:avLst/>
          </a:prstGeom>
        </p:spPr>
      </p:pic>
      <p:sp>
        <p:nvSpPr>
          <p:cNvPr id="2" name="Title 1"/>
          <p:cNvSpPr>
            <a:spLocks noGrp="1"/>
          </p:cNvSpPr>
          <p:nvPr>
            <p:ph type="title"/>
          </p:nvPr>
        </p:nvSpPr>
        <p:spPr/>
        <p:txBody>
          <a:bodyPr/>
          <a:lstStyle/>
          <a:p>
            <a:r>
              <a:rPr lang="en-US" dirty="0"/>
              <a:t>DRAM Chip</a:t>
            </a:r>
          </a:p>
        </p:txBody>
      </p:sp>
      <p:grpSp>
        <p:nvGrpSpPr>
          <p:cNvPr id="60" name="Group 59"/>
          <p:cNvGrpSpPr/>
          <p:nvPr/>
        </p:nvGrpSpPr>
        <p:grpSpPr>
          <a:xfrm>
            <a:off x="3200400" y="2064841"/>
            <a:ext cx="5410201" cy="990600"/>
            <a:chOff x="3880297" y="2590800"/>
            <a:chExt cx="5410201" cy="990600"/>
          </a:xfrm>
        </p:grpSpPr>
        <p:cxnSp>
          <p:nvCxnSpPr>
            <p:cNvPr id="8" name="Straight Arrow Connector 7"/>
            <p:cNvCxnSpPr>
              <a:endCxn id="9" idx="1"/>
            </p:cNvCxnSpPr>
            <p:nvPr/>
          </p:nvCxnSpPr>
          <p:spPr>
            <a:xfrm flipV="1">
              <a:off x="3880297" y="3067854"/>
              <a:ext cx="990601" cy="513546"/>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70898" y="2590800"/>
              <a:ext cx="4419600" cy="954107"/>
            </a:xfrm>
            <a:prstGeom prst="rect">
              <a:avLst/>
            </a:prstGeom>
            <a:noFill/>
          </p:spPr>
          <p:txBody>
            <a:bodyPr wrap="square" rtlCol="0">
              <a:spAutoFit/>
            </a:bodyPr>
            <a:lstStyle/>
            <a:p>
              <a:r>
                <a:rPr lang="en-US" sz="2800" dirty="0"/>
                <a:t>Contains billions of capacitors (also called cells)</a:t>
              </a:r>
            </a:p>
          </p:txBody>
        </p:sp>
      </p:grpSp>
      <p:grpSp>
        <p:nvGrpSpPr>
          <p:cNvPr id="61" name="Group 60"/>
          <p:cNvGrpSpPr/>
          <p:nvPr/>
        </p:nvGrpSpPr>
        <p:grpSpPr>
          <a:xfrm>
            <a:off x="3190318" y="3131641"/>
            <a:ext cx="4541519" cy="2133600"/>
            <a:chOff x="3682178" y="3581400"/>
            <a:chExt cx="4541519" cy="2133600"/>
          </a:xfrm>
        </p:grpSpPr>
        <p:grpSp>
          <p:nvGrpSpPr>
            <p:cNvPr id="46" name="Group 45"/>
            <p:cNvGrpSpPr/>
            <p:nvPr/>
          </p:nvGrpSpPr>
          <p:grpSpPr>
            <a:xfrm>
              <a:off x="3721202" y="3581400"/>
              <a:ext cx="4502495" cy="2133600"/>
              <a:chOff x="3721202" y="3581400"/>
              <a:chExt cx="4502495" cy="2133600"/>
            </a:xfrm>
          </p:grpSpPr>
          <p:grpSp>
            <p:nvGrpSpPr>
              <p:cNvPr id="31" name="Group 30"/>
              <p:cNvGrpSpPr/>
              <p:nvPr/>
            </p:nvGrpSpPr>
            <p:grpSpPr>
              <a:xfrm>
                <a:off x="5556697" y="3581400"/>
                <a:ext cx="2667000" cy="2133600"/>
                <a:chOff x="4800600" y="3581400"/>
                <a:chExt cx="2667000" cy="2133600"/>
              </a:xfrm>
            </p:grpSpPr>
            <p:grpSp>
              <p:nvGrpSpPr>
                <p:cNvPr id="23" name="Group 22"/>
                <p:cNvGrpSpPr/>
                <p:nvPr/>
              </p:nvGrpSpPr>
              <p:grpSpPr>
                <a:xfrm>
                  <a:off x="5335735" y="4048780"/>
                  <a:ext cx="1750865" cy="1390710"/>
                  <a:chOff x="5335735" y="2286000"/>
                  <a:chExt cx="1750865" cy="1390710"/>
                </a:xfrm>
              </p:grpSpPr>
              <p:grpSp>
                <p:nvGrpSpPr>
                  <p:cNvPr id="24" name="Group 36"/>
                  <p:cNvGrpSpPr/>
                  <p:nvPr/>
                </p:nvGrpSpPr>
                <p:grpSpPr>
                  <a:xfrm>
                    <a:off x="5486400" y="2286000"/>
                    <a:ext cx="1600200" cy="1028700"/>
                    <a:chOff x="1828800" y="2667000"/>
                    <a:chExt cx="1600200" cy="1028700"/>
                  </a:xfrm>
                </p:grpSpPr>
                <p:cxnSp>
                  <p:nvCxnSpPr>
                    <p:cNvPr id="26" name="Straight Connector 25"/>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43200" y="3048000"/>
                      <a:ext cx="6858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0800000" flipV="1">
                      <a:off x="1828800" y="3048000"/>
                      <a:ext cx="533400" cy="647700"/>
                    </a:xfrm>
                    <a:prstGeom prst="bentConnector2">
                      <a:avLst/>
                    </a:prstGeom>
                    <a:ln w="3810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335735" y="3276600"/>
                    <a:ext cx="314509" cy="400110"/>
                  </a:xfrm>
                  <a:prstGeom prst="rect">
                    <a:avLst/>
                  </a:prstGeom>
                  <a:noFill/>
                </p:spPr>
                <p:txBody>
                  <a:bodyPr wrap="none" rtlCol="0">
                    <a:spAutoFit/>
                  </a:bodyPr>
                  <a:lstStyle/>
                  <a:p>
                    <a:pPr algn="ctr"/>
                    <a:r>
                      <a:rPr lang="en-US" sz="2000" dirty="0"/>
                      <a:t>0</a:t>
                    </a:r>
                  </a:p>
                </p:txBody>
              </p:sp>
            </p:grpSp>
            <p:sp>
              <p:nvSpPr>
                <p:cNvPr id="30" name="Oval 29"/>
                <p:cNvSpPr/>
                <p:nvPr/>
              </p:nvSpPr>
              <p:spPr>
                <a:xfrm>
                  <a:off x="4800600" y="3581400"/>
                  <a:ext cx="2667000" cy="2133600"/>
                </a:xfrm>
                <a:prstGeom prst="ellipse">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p:cNvCxnSpPr>
                <a:stCxn id="22" idx="7"/>
              </p:cNvCxnSpPr>
              <p:nvPr/>
            </p:nvCxnSpPr>
            <p:spPr>
              <a:xfrm rot="5400000" flipH="1" flipV="1">
                <a:off x="4772763" y="2606043"/>
                <a:ext cx="570573" cy="2673695"/>
              </a:xfrm>
              <a:prstGeom prst="line">
                <a:avLst/>
              </a:prstGeom>
              <a:ln w="28575">
                <a:solidFill>
                  <a:schemeClr val="tx1">
                    <a:lumMod val="90000"/>
                    <a:lumOff val="1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27897" y="4267201"/>
                <a:ext cx="2219373" cy="1135341"/>
              </a:xfrm>
              <a:prstGeom prst="line">
                <a:avLst/>
              </a:prstGeom>
              <a:ln w="28575">
                <a:solidFill>
                  <a:schemeClr val="tx1">
                    <a:lumMod val="90000"/>
                    <a:lumOff val="1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a:xfrm>
              <a:off x="3682178" y="4221481"/>
              <a:ext cx="45719" cy="4571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2366998" y="2971800"/>
            <a:ext cx="805259" cy="2362200"/>
            <a:chOff x="1924176" y="2979241"/>
            <a:chExt cx="1091377" cy="2362200"/>
          </a:xfrm>
        </p:grpSpPr>
        <p:cxnSp>
          <p:nvCxnSpPr>
            <p:cNvPr id="55" name="Shape 54"/>
            <p:cNvCxnSpPr>
              <a:endCxn id="22" idx="2"/>
            </p:cNvCxnSpPr>
            <p:nvPr/>
          </p:nvCxnSpPr>
          <p:spPr>
            <a:xfrm rot="5400000" flipH="1" flipV="1">
              <a:off x="1696435" y="4022323"/>
              <a:ext cx="1546859" cy="1091377"/>
            </a:xfrm>
            <a:prstGeom prst="bentConnector2">
              <a:avLst/>
            </a:prstGeom>
            <a:ln w="38100">
              <a:solidFill>
                <a:schemeClr val="bg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988090" y="2979241"/>
              <a:ext cx="445957" cy="769441"/>
            </a:xfrm>
            <a:prstGeom prst="rect">
              <a:avLst/>
            </a:prstGeom>
            <a:noFill/>
            <a:ln w="38100">
              <a:noFill/>
            </a:ln>
          </p:spPr>
          <p:txBody>
            <a:bodyPr wrap="none" rtlCol="0">
              <a:spAutoFit/>
            </a:bodyPr>
            <a:lstStyle/>
            <a:p>
              <a:r>
                <a:rPr lang="en-US" sz="4400" dirty="0">
                  <a:solidFill>
                    <a:schemeClr val="bg1"/>
                  </a:solidFill>
                </a:rPr>
                <a:t>?</a:t>
              </a:r>
            </a:p>
          </p:txBody>
        </p:sp>
      </p:grpSp>
      <p:sp>
        <p:nvSpPr>
          <p:cNvPr id="38" name="Slide Number Placeholder 37"/>
          <p:cNvSpPr>
            <a:spLocks noGrp="1"/>
          </p:cNvSpPr>
          <p:nvPr>
            <p:ph type="sldNum" sz="quarter" idx="12"/>
          </p:nvPr>
        </p:nvSpPr>
        <p:spPr/>
        <p:txBody>
          <a:bodyPr/>
          <a:lstStyle/>
          <a:p>
            <a:fld id="{C57F1941-7121-4DD9-905F-76A0714B05EC}" type="slidenum">
              <a:rPr lang="en-US" smtClean="0"/>
              <a:pPr/>
              <a:t>24</a:t>
            </a:fld>
            <a:endParaRPr lang="en-US" dirty="0"/>
          </a:p>
        </p:txBody>
      </p:sp>
      <p:sp>
        <p:nvSpPr>
          <p:cNvPr id="39" name="TextBox 38"/>
          <p:cNvSpPr txBox="1"/>
          <p:nvPr/>
        </p:nvSpPr>
        <p:spPr>
          <a:xfrm>
            <a:off x="1544154" y="2064841"/>
            <a:ext cx="1850186" cy="523220"/>
          </a:xfrm>
          <a:prstGeom prst="rect">
            <a:avLst/>
          </a:prstGeom>
          <a:noFill/>
        </p:spPr>
        <p:txBody>
          <a:bodyPr wrap="none" rtlCol="0">
            <a:spAutoFit/>
          </a:bodyPr>
          <a:lstStyle/>
          <a:p>
            <a:r>
              <a:rPr lang="en-US" sz="2800" dirty="0"/>
              <a:t>DRAM Chip</a:t>
            </a:r>
          </a:p>
        </p:txBody>
      </p:sp>
    </p:spTree>
    <p:extLst>
      <p:ext uri="{BB962C8B-B14F-4D97-AF65-F5344CB8AC3E}">
        <p14:creationId xmlns:p14="http://schemas.microsoft.com/office/powerpoint/2010/main" val="303779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Divide and Conquer</a:t>
            </a:r>
          </a:p>
        </p:txBody>
      </p:sp>
      <p:pic>
        <p:nvPicPr>
          <p:cNvPr id="4" name="Picture 3" descr="chip.jpg"/>
          <p:cNvPicPr>
            <a:picLocks noChangeAspect="1"/>
          </p:cNvPicPr>
          <p:nvPr/>
        </p:nvPicPr>
        <p:blipFill>
          <a:blip r:embed="rId2" cstate="print"/>
          <a:stretch>
            <a:fillRect/>
          </a:stretch>
        </p:blipFill>
        <p:spPr>
          <a:xfrm rot="5400000">
            <a:off x="564433" y="1721568"/>
            <a:ext cx="4185747" cy="3485813"/>
          </a:xfrm>
          <a:prstGeom prst="rect">
            <a:avLst/>
          </a:prstGeom>
        </p:spPr>
      </p:pic>
      <p:grpSp>
        <p:nvGrpSpPr>
          <p:cNvPr id="13" name="Group 12"/>
          <p:cNvGrpSpPr/>
          <p:nvPr/>
        </p:nvGrpSpPr>
        <p:grpSpPr>
          <a:xfrm>
            <a:off x="971215" y="1447800"/>
            <a:ext cx="3352798" cy="4114800"/>
            <a:chOff x="2438400" y="1828800"/>
            <a:chExt cx="3733800" cy="4419600"/>
          </a:xfrm>
        </p:grpSpPr>
        <p:sp>
          <p:nvSpPr>
            <p:cNvPr id="5" name="Rectangle 4"/>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3866813" y="1981200"/>
            <a:ext cx="3747915" cy="904220"/>
            <a:chOff x="4953000" y="2362200"/>
            <a:chExt cx="3747915" cy="904220"/>
          </a:xfrm>
        </p:grpSpPr>
        <p:sp>
          <p:nvSpPr>
            <p:cNvPr id="17" name="TextBox 16"/>
            <p:cNvSpPr txBox="1"/>
            <p:nvPr/>
          </p:nvSpPr>
          <p:spPr>
            <a:xfrm>
              <a:off x="6781800" y="2743200"/>
              <a:ext cx="1919115" cy="523220"/>
            </a:xfrm>
            <a:prstGeom prst="rect">
              <a:avLst/>
            </a:prstGeom>
            <a:noFill/>
          </p:spPr>
          <p:txBody>
            <a:bodyPr wrap="none" rtlCol="0">
              <a:spAutoFit/>
            </a:bodyPr>
            <a:lstStyle/>
            <a:p>
              <a:r>
                <a:rPr lang="en-US" sz="2800" dirty="0"/>
                <a:t>DRAM Bank</a:t>
              </a:r>
            </a:p>
          </p:txBody>
        </p:sp>
        <p:cxnSp>
          <p:nvCxnSpPr>
            <p:cNvPr id="19" name="Straight Arrow Connector 18"/>
            <p:cNvCxnSpPr>
              <a:stCxn id="17" idx="1"/>
            </p:cNvCxnSpPr>
            <p:nvPr/>
          </p:nvCxnSpPr>
          <p:spPr>
            <a:xfrm rot="10800000">
              <a:off x="4953000" y="2362200"/>
              <a:ext cx="1828800" cy="642610"/>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876213" y="2895600"/>
            <a:ext cx="1219199" cy="769441"/>
            <a:chOff x="3886201" y="3276600"/>
            <a:chExt cx="1219199" cy="769441"/>
          </a:xfrm>
        </p:grpSpPr>
        <p:cxnSp>
          <p:nvCxnSpPr>
            <p:cNvPr id="16" name="Straight Arrow Connector 15"/>
            <p:cNvCxnSpPr/>
            <p:nvPr/>
          </p:nvCxnSpPr>
          <p:spPr>
            <a:xfrm rot="5400000">
              <a:off x="4472941" y="2746836"/>
              <a:ext cx="6695" cy="1180176"/>
            </a:xfrm>
            <a:prstGeom prst="straightConnector1">
              <a:avLst/>
            </a:prstGeom>
            <a:ln w="28575">
              <a:solidFill>
                <a:schemeClr val="bg1"/>
              </a:solidFill>
              <a:prstDash val="dash"/>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059681" y="3307081"/>
              <a:ext cx="45719" cy="4571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938156" y="3276600"/>
              <a:ext cx="329044" cy="769441"/>
            </a:xfrm>
            <a:prstGeom prst="rect">
              <a:avLst/>
            </a:prstGeom>
            <a:noFill/>
            <a:ln w="38100">
              <a:noFill/>
            </a:ln>
          </p:spPr>
          <p:txBody>
            <a:bodyPr wrap="none" rtlCol="0">
              <a:spAutoFit/>
            </a:bodyPr>
            <a:lstStyle/>
            <a:p>
              <a:r>
                <a:rPr lang="en-US" sz="4400" dirty="0">
                  <a:solidFill>
                    <a:schemeClr val="bg1"/>
                  </a:solidFill>
                </a:rPr>
                <a:t>?</a:t>
              </a:r>
            </a:p>
          </p:txBody>
        </p:sp>
      </p:grpSp>
      <p:sp>
        <p:nvSpPr>
          <p:cNvPr id="23" name="Slide Number Placeholder 22"/>
          <p:cNvSpPr>
            <a:spLocks noGrp="1"/>
          </p:cNvSpPr>
          <p:nvPr>
            <p:ph type="sldNum" sz="quarter" idx="12"/>
          </p:nvPr>
        </p:nvSpPr>
        <p:spPr/>
        <p:txBody>
          <a:bodyPr/>
          <a:lstStyle/>
          <a:p>
            <a:fld id="{C57F1941-7121-4DD9-905F-76A0714B05EC}" type="slidenum">
              <a:rPr lang="en-US" smtClean="0"/>
              <a:pPr/>
              <a:t>25</a:t>
            </a:fld>
            <a:endParaRPr lang="en-US"/>
          </a:p>
        </p:txBody>
      </p:sp>
      <p:sp>
        <p:nvSpPr>
          <p:cNvPr id="24" name="Content Placeholder 52"/>
          <p:cNvSpPr txBox="1">
            <a:spLocks/>
          </p:cNvSpPr>
          <p:nvPr/>
        </p:nvSpPr>
        <p:spPr>
          <a:xfrm>
            <a:off x="4876800" y="4724400"/>
            <a:ext cx="4038600" cy="12954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1C1C1C"/>
                </a:solidFill>
                <a:effectLst/>
                <a:uLnTx/>
                <a:uFillTx/>
                <a:latin typeface="+mn-lt"/>
                <a:ea typeface="+mn-ea"/>
                <a:cs typeface="+mn-cs"/>
              </a:rPr>
              <a:t>Weak</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1C1C1C"/>
                </a:solidFill>
                <a:effectLst/>
                <a:uLnTx/>
                <a:uFillTx/>
                <a:latin typeface="+mn-lt"/>
                <a:ea typeface="+mn-ea"/>
                <a:cs typeface="+mn-cs"/>
              </a:rPr>
              <a:t>Reading destroys state</a:t>
            </a:r>
          </a:p>
        </p:txBody>
      </p:sp>
      <p:sp>
        <p:nvSpPr>
          <p:cNvPr id="25" name="TextBox 24"/>
          <p:cNvSpPr txBox="1"/>
          <p:nvPr/>
        </p:nvSpPr>
        <p:spPr>
          <a:xfrm>
            <a:off x="4876800" y="4114800"/>
            <a:ext cx="2012474" cy="584775"/>
          </a:xfrm>
          <a:prstGeom prst="rect">
            <a:avLst/>
          </a:prstGeom>
          <a:noFill/>
        </p:spPr>
        <p:txBody>
          <a:bodyPr wrap="none" rtlCol="0">
            <a:spAutoFit/>
          </a:bodyPr>
          <a:lstStyle/>
          <a:p>
            <a:r>
              <a:rPr lang="en-US" sz="3200" b="1" dirty="0">
                <a:solidFill>
                  <a:schemeClr val="accent3"/>
                </a:solidFill>
              </a:rPr>
              <a:t>Challenges</a:t>
            </a:r>
          </a:p>
        </p:txBody>
      </p:sp>
    </p:spTree>
    <p:extLst>
      <p:ext uri="{BB962C8B-B14F-4D97-AF65-F5344CB8AC3E}">
        <p14:creationId xmlns:p14="http://schemas.microsoft.com/office/powerpoint/2010/main" val="29655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500"/>
                                        <p:tgtEl>
                                          <p:spTgt spid="24">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xEl>
                                              <p:pRg st="1" end="1"/>
                                            </p:txEl>
                                          </p:spTgt>
                                        </p:tgtEl>
                                        <p:attrNameLst>
                                          <p:attrName>style.visibility</p:attrName>
                                        </p:attrNameLst>
                                      </p:cBhvr>
                                      <p:to>
                                        <p:strVal val="visible"/>
                                      </p:to>
                                    </p:set>
                                    <p:animEffect transition="in" filter="fade">
                                      <p:cBhvr>
                                        <p:cTn id="28"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Sense-Amplifier</a:t>
            </a:r>
          </a:p>
        </p:txBody>
      </p:sp>
      <p:grpSp>
        <p:nvGrpSpPr>
          <p:cNvPr id="24" name="Group 23"/>
          <p:cNvGrpSpPr/>
          <p:nvPr/>
        </p:nvGrpSpPr>
        <p:grpSpPr>
          <a:xfrm>
            <a:off x="3222256" y="1600200"/>
            <a:ext cx="2362200" cy="4876800"/>
            <a:chOff x="1371600" y="1600200"/>
            <a:chExt cx="2362200" cy="4876800"/>
          </a:xfrm>
        </p:grpSpPr>
        <p:sp>
          <p:nvSpPr>
            <p:cNvPr id="8" name="Isosceles Triangle 7"/>
            <p:cNvSpPr/>
            <p:nvPr/>
          </p:nvSpPr>
          <p:spPr>
            <a:xfrm rot="10800000">
              <a:off x="29718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 name="Isosceles Triangle 3"/>
            <p:cNvSpPr/>
            <p:nvPr/>
          </p:nvSpPr>
          <p:spPr>
            <a:xfrm>
              <a:off x="13716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11" name="Elbow Connector 10"/>
            <p:cNvCxnSpPr>
              <a:stCxn id="8" idx="0"/>
              <a:endCxn id="4" idx="3"/>
            </p:cNvCxnSpPr>
            <p:nvPr/>
          </p:nvCxnSpPr>
          <p:spPr>
            <a:xfrm rot="5400000">
              <a:off x="2552700" y="3619501"/>
              <a:ext cx="1588" cy="1600200"/>
            </a:xfrm>
            <a:prstGeom prst="bentConnector3">
              <a:avLst>
                <a:gd name="adj1" fmla="val 3330290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0"/>
              <a:endCxn id="8" idx="3"/>
            </p:cNvCxnSpPr>
            <p:nvPr/>
          </p:nvCxnSpPr>
          <p:spPr>
            <a:xfrm rot="5400000" flipH="1" flipV="1">
              <a:off x="2552700" y="2857501"/>
              <a:ext cx="1588" cy="1600200"/>
            </a:xfrm>
            <a:prstGeom prst="bentConnector3">
              <a:avLst>
                <a:gd name="adj1" fmla="val 3287324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10800000">
              <a:off x="3276600" y="4343400"/>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6" name="Oval 5"/>
            <p:cNvSpPr/>
            <p:nvPr/>
          </p:nvSpPr>
          <p:spPr>
            <a:xfrm>
              <a:off x="1676400" y="3581401"/>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20" name="Straight Connector 19"/>
            <p:cNvCxnSpPr/>
            <p:nvPr/>
          </p:nvCxnSpPr>
          <p:spPr>
            <a:xfrm rot="5400000" flipH="1" flipV="1">
              <a:off x="1752600" y="2362200"/>
              <a:ext cx="1524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752600" y="5715000"/>
              <a:ext cx="1524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517656" y="1676400"/>
            <a:ext cx="873428" cy="918865"/>
            <a:chOff x="3657600" y="2357735"/>
            <a:chExt cx="873428" cy="918865"/>
          </a:xfrm>
        </p:grpSpPr>
        <p:sp>
          <p:nvSpPr>
            <p:cNvPr id="41" name="Rectangle 40"/>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831606" y="23577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43" name="Group 42"/>
          <p:cNvGrpSpPr/>
          <p:nvPr/>
        </p:nvGrpSpPr>
        <p:grpSpPr>
          <a:xfrm>
            <a:off x="4517656" y="5558135"/>
            <a:ext cx="514164" cy="842665"/>
            <a:chOff x="7315200" y="2514600"/>
            <a:chExt cx="514164" cy="842665"/>
          </a:xfrm>
        </p:grpSpPr>
        <p:sp>
          <p:nvSpPr>
            <p:cNvPr id="44" name="Rectangle 43"/>
            <p:cNvSpPr/>
            <p:nvPr/>
          </p:nvSpPr>
          <p:spPr>
            <a:xfrm>
              <a:off x="7315200" y="25146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89206" y="2895600"/>
              <a:ext cx="340158" cy="461665"/>
            </a:xfrm>
            <a:prstGeom prst="rect">
              <a:avLst/>
            </a:prstGeom>
            <a:noFill/>
          </p:spPr>
          <p:txBody>
            <a:bodyPr wrap="none" rtlCol="0">
              <a:spAutoFit/>
            </a:bodyPr>
            <a:lstStyle/>
            <a:p>
              <a:r>
                <a:rPr lang="en-US" sz="2400" dirty="0"/>
                <a:t>0</a:t>
              </a:r>
            </a:p>
          </p:txBody>
        </p:sp>
      </p:grpSp>
      <p:grpSp>
        <p:nvGrpSpPr>
          <p:cNvPr id="51" name="Group 50"/>
          <p:cNvGrpSpPr/>
          <p:nvPr/>
        </p:nvGrpSpPr>
        <p:grpSpPr>
          <a:xfrm>
            <a:off x="4517656" y="1833265"/>
            <a:ext cx="661730" cy="762000"/>
            <a:chOff x="2833828" y="1833265"/>
            <a:chExt cx="661730" cy="762000"/>
          </a:xfrm>
        </p:grpSpPr>
        <p:grpSp>
          <p:nvGrpSpPr>
            <p:cNvPr id="46" name="Group 45"/>
            <p:cNvGrpSpPr/>
            <p:nvPr/>
          </p:nvGrpSpPr>
          <p:grpSpPr>
            <a:xfrm>
              <a:off x="2833828" y="1833265"/>
              <a:ext cx="152400" cy="762000"/>
              <a:chOff x="2833828" y="1833265"/>
              <a:chExt cx="152400" cy="762000"/>
            </a:xfrm>
          </p:grpSpPr>
          <p:sp>
            <p:nvSpPr>
              <p:cNvPr id="29" name="Rectangle 28"/>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47668" y="2041720"/>
                <a:ext cx="128016" cy="54907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048000" y="1905000"/>
              <a:ext cx="447558" cy="461665"/>
            </a:xfrm>
            <a:prstGeom prst="rect">
              <a:avLst/>
            </a:prstGeom>
            <a:noFill/>
          </p:spPr>
          <p:txBody>
            <a:bodyPr wrap="none" rtlCol="0">
              <a:spAutoFit/>
            </a:bodyPr>
            <a:lstStyle/>
            <a:p>
              <a:r>
                <a:rPr lang="en-US" sz="2400" dirty="0" err="1"/>
                <a:t>V</a:t>
              </a:r>
              <a:r>
                <a:rPr lang="en-US" sz="2400" baseline="-25000" dirty="0" err="1"/>
                <a:t>x</a:t>
              </a:r>
              <a:endParaRPr lang="en-US" sz="2400" baseline="-25000" dirty="0"/>
            </a:p>
          </p:txBody>
        </p:sp>
      </p:grpSp>
      <p:grpSp>
        <p:nvGrpSpPr>
          <p:cNvPr id="50" name="Group 49"/>
          <p:cNvGrpSpPr/>
          <p:nvPr/>
        </p:nvGrpSpPr>
        <p:grpSpPr>
          <a:xfrm>
            <a:off x="4520318" y="5562600"/>
            <a:ext cx="661282" cy="838200"/>
            <a:chOff x="2833828" y="5334000"/>
            <a:chExt cx="661282" cy="838200"/>
          </a:xfrm>
        </p:grpSpPr>
        <p:grpSp>
          <p:nvGrpSpPr>
            <p:cNvPr id="47" name="Group 46"/>
            <p:cNvGrpSpPr/>
            <p:nvPr/>
          </p:nvGrpSpPr>
          <p:grpSpPr>
            <a:xfrm>
              <a:off x="2833828" y="5334000"/>
              <a:ext cx="152400" cy="762000"/>
              <a:chOff x="2833828" y="5334000"/>
              <a:chExt cx="152400" cy="762000"/>
            </a:xfrm>
          </p:grpSpPr>
          <p:sp>
            <p:nvSpPr>
              <p:cNvPr id="37" name="Rectangle 36"/>
              <p:cNvSpPr/>
              <p:nvPr/>
            </p:nvSpPr>
            <p:spPr>
              <a:xfrm>
                <a:off x="2833828" y="53340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50514" y="5801089"/>
                <a:ext cx="128016" cy="29046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3048000" y="5710535"/>
              <a:ext cx="447110" cy="461665"/>
            </a:xfrm>
            <a:prstGeom prst="rect">
              <a:avLst/>
            </a:prstGeom>
            <a:noFill/>
          </p:spPr>
          <p:txBody>
            <a:bodyPr wrap="none" rtlCol="0">
              <a:spAutoFit/>
            </a:bodyPr>
            <a:lstStyle/>
            <a:p>
              <a:r>
                <a:rPr lang="en-US" sz="2400" dirty="0" err="1"/>
                <a:t>V</a:t>
              </a:r>
              <a:r>
                <a:rPr lang="en-US" sz="2400" baseline="-25000" dirty="0" err="1"/>
                <a:t>y</a:t>
              </a:r>
              <a:endParaRPr lang="en-US" sz="2400" baseline="-25000" dirty="0"/>
            </a:p>
          </p:txBody>
        </p:sp>
      </p:grpSp>
      <p:sp>
        <p:nvSpPr>
          <p:cNvPr id="53" name="TextBox 52"/>
          <p:cNvSpPr txBox="1"/>
          <p:nvPr/>
        </p:nvSpPr>
        <p:spPr>
          <a:xfrm>
            <a:off x="6727456" y="3743980"/>
            <a:ext cx="1409488" cy="646331"/>
          </a:xfrm>
          <a:prstGeom prst="rect">
            <a:avLst/>
          </a:prstGeom>
          <a:noFill/>
        </p:spPr>
        <p:txBody>
          <a:bodyPr wrap="none" rtlCol="0">
            <a:spAutoFit/>
          </a:bodyPr>
          <a:lstStyle/>
          <a:p>
            <a:r>
              <a:rPr lang="en-US" sz="3600" dirty="0" err="1">
                <a:solidFill>
                  <a:schemeClr val="tx1">
                    <a:lumMod val="90000"/>
                    <a:lumOff val="10000"/>
                  </a:schemeClr>
                </a:solidFill>
              </a:rPr>
              <a:t>V</a:t>
            </a:r>
            <a:r>
              <a:rPr lang="en-US" sz="3600" baseline="-25000" dirty="0" err="1">
                <a:solidFill>
                  <a:schemeClr val="tx1">
                    <a:lumMod val="90000"/>
                    <a:lumOff val="10000"/>
                  </a:schemeClr>
                </a:solidFill>
              </a:rPr>
              <a:t>x</a:t>
            </a:r>
            <a:r>
              <a:rPr lang="en-US" sz="3600" dirty="0">
                <a:solidFill>
                  <a:schemeClr val="tx1">
                    <a:lumMod val="90000"/>
                    <a:lumOff val="10000"/>
                  </a:schemeClr>
                </a:solidFill>
              </a:rPr>
              <a:t> &gt; </a:t>
            </a:r>
            <a:r>
              <a:rPr lang="en-US" sz="3600" dirty="0" err="1">
                <a:solidFill>
                  <a:schemeClr val="tx1">
                    <a:lumMod val="90000"/>
                    <a:lumOff val="10000"/>
                  </a:schemeClr>
                </a:solidFill>
              </a:rPr>
              <a:t>V</a:t>
            </a:r>
            <a:r>
              <a:rPr lang="en-US" sz="3600" baseline="-25000" dirty="0" err="1">
                <a:solidFill>
                  <a:schemeClr val="tx1">
                    <a:lumMod val="90000"/>
                    <a:lumOff val="10000"/>
                  </a:schemeClr>
                </a:solidFill>
              </a:rPr>
              <a:t>y</a:t>
            </a:r>
            <a:endParaRPr lang="en-US" sz="3600" baseline="-25000" dirty="0">
              <a:solidFill>
                <a:schemeClr val="tx1">
                  <a:lumMod val="90000"/>
                  <a:lumOff val="10000"/>
                </a:schemeClr>
              </a:solidFill>
            </a:endParaRPr>
          </a:p>
        </p:txBody>
      </p:sp>
      <p:sp>
        <p:nvSpPr>
          <p:cNvPr id="33" name="TextBox 32"/>
          <p:cNvSpPr txBox="1"/>
          <p:nvPr/>
        </p:nvSpPr>
        <p:spPr>
          <a:xfrm>
            <a:off x="2866928" y="3048000"/>
            <a:ext cx="492443" cy="523220"/>
          </a:xfrm>
          <a:prstGeom prst="rect">
            <a:avLst/>
          </a:prstGeom>
          <a:noFill/>
        </p:spPr>
        <p:txBody>
          <a:bodyPr wrap="none" rtlCol="0">
            <a:spAutoFit/>
          </a:bodyPr>
          <a:lstStyle/>
          <a:p>
            <a:pPr algn="ctr"/>
            <a:r>
              <a:rPr lang="en-US" sz="2800" dirty="0" err="1">
                <a:solidFill>
                  <a:schemeClr val="tx1">
                    <a:lumMod val="90000"/>
                    <a:lumOff val="10000"/>
                  </a:schemeClr>
                </a:solidFill>
              </a:rPr>
              <a:t>V</a:t>
            </a:r>
            <a:r>
              <a:rPr lang="en-US" sz="2800" baseline="-25000" dirty="0" err="1">
                <a:solidFill>
                  <a:schemeClr val="tx1">
                    <a:lumMod val="90000"/>
                    <a:lumOff val="10000"/>
                  </a:schemeClr>
                </a:solidFill>
              </a:rPr>
              <a:t>x</a:t>
            </a:r>
            <a:endParaRPr lang="en-US" sz="2800" baseline="-25000" dirty="0">
              <a:solidFill>
                <a:schemeClr val="tx1">
                  <a:lumMod val="90000"/>
                  <a:lumOff val="10000"/>
                </a:schemeClr>
              </a:solidFill>
            </a:endParaRPr>
          </a:p>
        </p:txBody>
      </p:sp>
      <p:sp>
        <p:nvSpPr>
          <p:cNvPr id="35" name="TextBox 34"/>
          <p:cNvSpPr txBox="1"/>
          <p:nvPr/>
        </p:nvSpPr>
        <p:spPr>
          <a:xfrm>
            <a:off x="2857215" y="4572000"/>
            <a:ext cx="491096" cy="523220"/>
          </a:xfrm>
          <a:prstGeom prst="rect">
            <a:avLst/>
          </a:prstGeom>
          <a:noFill/>
        </p:spPr>
        <p:txBody>
          <a:bodyPr wrap="none" rtlCol="0">
            <a:spAutoFit/>
          </a:bodyPr>
          <a:lstStyle/>
          <a:p>
            <a:pPr algn="ctr"/>
            <a:r>
              <a:rPr lang="en-US" sz="2800" dirty="0" err="1">
                <a:solidFill>
                  <a:schemeClr val="tx1">
                    <a:lumMod val="90000"/>
                    <a:lumOff val="10000"/>
                  </a:schemeClr>
                </a:solidFill>
              </a:rPr>
              <a:t>V</a:t>
            </a:r>
            <a:r>
              <a:rPr lang="en-US" sz="2800" baseline="-25000" dirty="0" err="1">
                <a:solidFill>
                  <a:schemeClr val="tx1">
                    <a:lumMod val="90000"/>
                    <a:lumOff val="10000"/>
                  </a:schemeClr>
                </a:solidFill>
              </a:rPr>
              <a:t>y</a:t>
            </a:r>
            <a:endParaRPr lang="en-US" sz="2800" baseline="-25000" dirty="0">
              <a:solidFill>
                <a:schemeClr val="tx1">
                  <a:lumMod val="90000"/>
                  <a:lumOff val="10000"/>
                </a:schemeClr>
              </a:solidFill>
            </a:endParaRPr>
          </a:p>
        </p:txBody>
      </p:sp>
      <p:sp>
        <p:nvSpPr>
          <p:cNvPr id="55" name="TextBox 54"/>
          <p:cNvSpPr txBox="1"/>
          <p:nvPr/>
        </p:nvSpPr>
        <p:spPr>
          <a:xfrm>
            <a:off x="2672998" y="3048000"/>
            <a:ext cx="859531" cy="523220"/>
          </a:xfrm>
          <a:prstGeom prst="rect">
            <a:avLst/>
          </a:prstGeom>
          <a:noFill/>
        </p:spPr>
        <p:txBody>
          <a:bodyPr wrap="none" rtlCol="0">
            <a:spAutoFit/>
          </a:bodyPr>
          <a:lstStyle/>
          <a:p>
            <a:pPr algn="ctr"/>
            <a:r>
              <a:rPr lang="en-US" sz="2800" dirty="0" err="1">
                <a:solidFill>
                  <a:schemeClr val="tx1">
                    <a:lumMod val="90000"/>
                    <a:lumOff val="10000"/>
                  </a:schemeClr>
                </a:solidFill>
              </a:rPr>
              <a:t>V</a:t>
            </a:r>
            <a:r>
              <a:rPr lang="en-US" sz="2800" baseline="-25000" dirty="0" err="1">
                <a:solidFill>
                  <a:schemeClr val="tx1">
                    <a:lumMod val="90000"/>
                    <a:lumOff val="10000"/>
                  </a:schemeClr>
                </a:solidFill>
              </a:rPr>
              <a:t>x</a:t>
            </a:r>
            <a:r>
              <a:rPr lang="en-US" sz="2800" dirty="0">
                <a:solidFill>
                  <a:schemeClr val="tx1">
                    <a:lumMod val="90000"/>
                    <a:lumOff val="10000"/>
                  </a:schemeClr>
                </a:solidFill>
              </a:rPr>
              <a:t>+</a:t>
            </a:r>
            <a:r>
              <a:rPr lang="el-GR" sz="2800" dirty="0">
                <a:solidFill>
                  <a:schemeClr val="tx1">
                    <a:lumMod val="90000"/>
                    <a:lumOff val="10000"/>
                  </a:schemeClr>
                </a:solidFill>
              </a:rPr>
              <a:t>δ</a:t>
            </a:r>
            <a:endParaRPr lang="en-US" sz="2800" dirty="0">
              <a:solidFill>
                <a:schemeClr val="tx1">
                  <a:lumMod val="90000"/>
                  <a:lumOff val="10000"/>
                </a:schemeClr>
              </a:solidFill>
            </a:endParaRPr>
          </a:p>
        </p:txBody>
      </p:sp>
      <p:grpSp>
        <p:nvGrpSpPr>
          <p:cNvPr id="56" name="Group 55"/>
          <p:cNvGrpSpPr/>
          <p:nvPr/>
        </p:nvGrpSpPr>
        <p:grpSpPr>
          <a:xfrm>
            <a:off x="4508877" y="1828800"/>
            <a:ext cx="977523" cy="762000"/>
            <a:chOff x="2833828" y="1833265"/>
            <a:chExt cx="977523" cy="762000"/>
          </a:xfrm>
        </p:grpSpPr>
        <p:grpSp>
          <p:nvGrpSpPr>
            <p:cNvPr id="57" name="Group 45"/>
            <p:cNvGrpSpPr/>
            <p:nvPr/>
          </p:nvGrpSpPr>
          <p:grpSpPr>
            <a:xfrm>
              <a:off x="2833828" y="1833265"/>
              <a:ext cx="152400" cy="762000"/>
              <a:chOff x="2833828" y="1833265"/>
              <a:chExt cx="152400" cy="762000"/>
            </a:xfrm>
          </p:grpSpPr>
          <p:sp>
            <p:nvSpPr>
              <p:cNvPr id="59" name="Rectangle 58"/>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847668" y="1985665"/>
                <a:ext cx="128016" cy="605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3048000" y="1905000"/>
              <a:ext cx="763351" cy="461665"/>
            </a:xfrm>
            <a:prstGeom prst="rect">
              <a:avLst/>
            </a:prstGeom>
            <a:noFill/>
          </p:spPr>
          <p:txBody>
            <a:bodyPr wrap="none" rtlCol="0">
              <a:spAutoFit/>
            </a:bodyPr>
            <a:lstStyle/>
            <a:p>
              <a:r>
                <a:rPr lang="en-US" sz="2400" dirty="0" err="1"/>
                <a:t>V</a:t>
              </a:r>
              <a:r>
                <a:rPr lang="en-US" sz="2400" baseline="-25000" dirty="0" err="1"/>
                <a:t>x</a:t>
              </a:r>
              <a:r>
                <a:rPr lang="en-US" sz="2400" dirty="0"/>
                <a:t>+</a:t>
              </a:r>
              <a:r>
                <a:rPr lang="el-GR" sz="2400" dirty="0"/>
                <a:t>δ</a:t>
              </a:r>
              <a:endParaRPr lang="en-US" sz="2400" dirty="0"/>
            </a:p>
          </p:txBody>
        </p:sp>
      </p:grpSp>
      <p:grpSp>
        <p:nvGrpSpPr>
          <p:cNvPr id="61" name="Group 60"/>
          <p:cNvGrpSpPr/>
          <p:nvPr/>
        </p:nvGrpSpPr>
        <p:grpSpPr>
          <a:xfrm>
            <a:off x="4495800" y="5562600"/>
            <a:ext cx="932191" cy="838200"/>
            <a:chOff x="2833828" y="5334000"/>
            <a:chExt cx="932191" cy="838200"/>
          </a:xfrm>
        </p:grpSpPr>
        <p:grpSp>
          <p:nvGrpSpPr>
            <p:cNvPr id="62" name="Group 46"/>
            <p:cNvGrpSpPr/>
            <p:nvPr/>
          </p:nvGrpSpPr>
          <p:grpSpPr>
            <a:xfrm>
              <a:off x="2833828" y="5334000"/>
              <a:ext cx="152400" cy="762000"/>
              <a:chOff x="2833828" y="5334000"/>
              <a:chExt cx="152400" cy="762000"/>
            </a:xfrm>
          </p:grpSpPr>
          <p:sp>
            <p:nvSpPr>
              <p:cNvPr id="64" name="Rectangle 63"/>
              <p:cNvSpPr/>
              <p:nvPr/>
            </p:nvSpPr>
            <p:spPr>
              <a:xfrm>
                <a:off x="2833828" y="53340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850514" y="5943599"/>
                <a:ext cx="128016" cy="14795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3062428" y="5710535"/>
              <a:ext cx="703591" cy="461665"/>
            </a:xfrm>
            <a:prstGeom prst="rect">
              <a:avLst/>
            </a:prstGeom>
            <a:noFill/>
          </p:spPr>
          <p:txBody>
            <a:bodyPr wrap="none" rtlCol="0">
              <a:spAutoFit/>
            </a:bodyPr>
            <a:lstStyle/>
            <a:p>
              <a:r>
                <a:rPr lang="en-US" sz="2400" dirty="0" err="1"/>
                <a:t>V</a:t>
              </a:r>
              <a:r>
                <a:rPr lang="en-US" sz="2400" baseline="-25000" dirty="0" err="1"/>
                <a:t>y</a:t>
              </a:r>
              <a:r>
                <a:rPr lang="en-US" sz="2400" dirty="0"/>
                <a:t>-</a:t>
              </a:r>
              <a:r>
                <a:rPr lang="el-GR" sz="2400" dirty="0"/>
                <a:t>δ</a:t>
              </a:r>
              <a:endParaRPr lang="en-US" sz="2400" dirty="0"/>
            </a:p>
          </p:txBody>
        </p:sp>
      </p:grpSp>
      <p:grpSp>
        <p:nvGrpSpPr>
          <p:cNvPr id="71" name="Group 70"/>
          <p:cNvGrpSpPr/>
          <p:nvPr/>
        </p:nvGrpSpPr>
        <p:grpSpPr>
          <a:xfrm>
            <a:off x="685800" y="3309610"/>
            <a:ext cx="2171416" cy="1524000"/>
            <a:chOff x="685800" y="3309610"/>
            <a:chExt cx="2171416" cy="1524000"/>
          </a:xfrm>
        </p:grpSpPr>
        <p:sp>
          <p:nvSpPr>
            <p:cNvPr id="66" name="TextBox 65"/>
            <p:cNvSpPr txBox="1"/>
            <p:nvPr/>
          </p:nvSpPr>
          <p:spPr>
            <a:xfrm>
              <a:off x="685800" y="3588603"/>
              <a:ext cx="1905000" cy="830997"/>
            </a:xfrm>
            <a:prstGeom prst="rect">
              <a:avLst/>
            </a:prstGeom>
            <a:noFill/>
          </p:spPr>
          <p:txBody>
            <a:bodyPr wrap="square" rtlCol="0">
              <a:spAutoFit/>
            </a:bodyPr>
            <a:lstStyle/>
            <a:p>
              <a:pPr algn="ctr"/>
              <a:r>
                <a:rPr lang="en-US" sz="2400" dirty="0">
                  <a:solidFill>
                    <a:schemeClr val="tx1">
                      <a:lumMod val="90000"/>
                      <a:lumOff val="10000"/>
                    </a:schemeClr>
                  </a:solidFill>
                </a:rPr>
                <a:t>Amplify the difference</a:t>
              </a:r>
            </a:p>
          </p:txBody>
        </p:sp>
        <p:cxnSp>
          <p:nvCxnSpPr>
            <p:cNvPr id="68" name="Shape 67"/>
            <p:cNvCxnSpPr>
              <a:stCxn id="35" idx="1"/>
              <a:endCxn id="66" idx="2"/>
            </p:cNvCxnSpPr>
            <p:nvPr/>
          </p:nvCxnSpPr>
          <p:spPr>
            <a:xfrm rot="10800000">
              <a:off x="1638301" y="4419600"/>
              <a:ext cx="1218915" cy="414010"/>
            </a:xfrm>
            <a:prstGeom prst="curvedConnector2">
              <a:avLst/>
            </a:prstGeom>
            <a:ln w="19050">
              <a:solidFill>
                <a:schemeClr val="tx1">
                  <a:lumMod val="90000"/>
                  <a:lumOff val="1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0" name="Shape 69"/>
            <p:cNvCxnSpPr>
              <a:stCxn id="66" idx="0"/>
              <a:endCxn id="55" idx="1"/>
            </p:cNvCxnSpPr>
            <p:nvPr/>
          </p:nvCxnSpPr>
          <p:spPr>
            <a:xfrm rot="5400000" flipH="1" flipV="1">
              <a:off x="2016153" y="2931758"/>
              <a:ext cx="278993" cy="103469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5427991" y="2131368"/>
            <a:ext cx="2954009" cy="4038601"/>
            <a:chOff x="5427991" y="2131368"/>
            <a:chExt cx="2954009" cy="4038601"/>
          </a:xfrm>
        </p:grpSpPr>
        <p:sp>
          <p:nvSpPr>
            <p:cNvPr id="54" name="TextBox 53"/>
            <p:cNvSpPr txBox="1"/>
            <p:nvPr/>
          </p:nvSpPr>
          <p:spPr>
            <a:xfrm>
              <a:off x="6498856" y="3820180"/>
              <a:ext cx="1883144" cy="523220"/>
            </a:xfrm>
            <a:prstGeom prst="rect">
              <a:avLst/>
            </a:prstGeom>
            <a:noFill/>
          </p:spPr>
          <p:txBody>
            <a:bodyPr wrap="none" rtlCol="0">
              <a:spAutoFit/>
            </a:bodyPr>
            <a:lstStyle/>
            <a:p>
              <a:r>
                <a:rPr lang="en-US" sz="2800" dirty="0">
                  <a:solidFill>
                    <a:schemeClr val="tx1">
                      <a:lumMod val="90000"/>
                      <a:lumOff val="10000"/>
                    </a:schemeClr>
                  </a:solidFill>
                </a:rPr>
                <a:t>Stable state</a:t>
              </a:r>
            </a:p>
          </p:txBody>
        </p:sp>
        <p:cxnSp>
          <p:nvCxnSpPr>
            <p:cNvPr id="72" name="Shape 71"/>
            <p:cNvCxnSpPr>
              <a:stCxn id="54" idx="0"/>
              <a:endCxn id="58" idx="3"/>
            </p:cNvCxnSpPr>
            <p:nvPr/>
          </p:nvCxnSpPr>
          <p:spPr>
            <a:xfrm rot="16200000" flipV="1">
              <a:off x="5619008" y="1998760"/>
              <a:ext cx="1688812" cy="195402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5" name="Shape 74"/>
            <p:cNvCxnSpPr>
              <a:stCxn id="54" idx="2"/>
              <a:endCxn id="63" idx="3"/>
            </p:cNvCxnSpPr>
            <p:nvPr/>
          </p:nvCxnSpPr>
          <p:spPr>
            <a:xfrm rot="5400000">
              <a:off x="5520926" y="4250466"/>
              <a:ext cx="1826568" cy="2012437"/>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52" name="Slide Number Placeholder 51"/>
          <p:cNvSpPr>
            <a:spLocks noGrp="1"/>
          </p:cNvSpPr>
          <p:nvPr>
            <p:ph type="sldNum" sz="quarter" idx="12"/>
          </p:nvPr>
        </p:nvSpPr>
        <p:spPr/>
        <p:txBody>
          <a:bodyPr/>
          <a:lstStyle/>
          <a:p>
            <a:fld id="{C57F1941-7121-4DD9-905F-76A0714B05EC}" type="slidenum">
              <a:rPr lang="en-US" smtClean="0"/>
              <a:pPr/>
              <a:t>26</a:t>
            </a:fld>
            <a:endParaRPr lang="en-US"/>
          </a:p>
        </p:txBody>
      </p:sp>
    </p:spTree>
    <p:extLst>
      <p:ext uri="{BB962C8B-B14F-4D97-AF65-F5344CB8AC3E}">
        <p14:creationId xmlns:p14="http://schemas.microsoft.com/office/powerpoint/2010/main" val="39884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xit" presetSubtype="0" fill="hold" nodeType="withEffect">
                                  <p:stCondLst>
                                    <p:cond delay="0"/>
                                  </p:stCondLst>
                                  <p:childTnLst>
                                    <p:animEffect transition="out" filter="fade">
                                      <p:cBhvr>
                                        <p:cTn id="37" dur="500"/>
                                        <p:tgtEl>
                                          <p:spTgt spid="51"/>
                                        </p:tgtEl>
                                      </p:cBhvr>
                                    </p:animEffect>
                                    <p:set>
                                      <p:cBhvr>
                                        <p:cTn id="38" dur="1" fill="hold">
                                          <p:stCondLst>
                                            <p:cond delay="499"/>
                                          </p:stCondLst>
                                        </p:cTn>
                                        <p:tgtEl>
                                          <p:spTgt spid="5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55"/>
                                        </p:tgtEl>
                                      </p:cBhvr>
                                    </p:animEffect>
                                    <p:set>
                                      <p:cBhvr>
                                        <p:cTn id="46" dur="1" fill="hold">
                                          <p:stCondLst>
                                            <p:cond delay="499"/>
                                          </p:stCondLst>
                                        </p:cTn>
                                        <p:tgtEl>
                                          <p:spTgt spid="55"/>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xit" presetSubtype="0" fill="hold" nodeType="withEffect">
                                  <p:stCondLst>
                                    <p:cond delay="0"/>
                                  </p:stCondLst>
                                  <p:childTnLst>
                                    <p:animEffect transition="out" filter="fade">
                                      <p:cBhvr>
                                        <p:cTn id="56" dur="500"/>
                                        <p:tgtEl>
                                          <p:spTgt spid="50"/>
                                        </p:tgtEl>
                                      </p:cBhvr>
                                    </p:animEffect>
                                    <p:set>
                                      <p:cBhvr>
                                        <p:cTn id="57" dur="1" fill="hold">
                                          <p:stCondLst>
                                            <p:cond delay="499"/>
                                          </p:stCondLst>
                                        </p:cTn>
                                        <p:tgtEl>
                                          <p:spTgt spid="5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56"/>
                                        </p:tgtEl>
                                      </p:cBhvr>
                                    </p:animEffect>
                                    <p:set>
                                      <p:cBhvr>
                                        <p:cTn id="62" dur="1" fill="hold">
                                          <p:stCondLst>
                                            <p:cond delay="499"/>
                                          </p:stCondLst>
                                        </p:cTn>
                                        <p:tgtEl>
                                          <p:spTgt spid="5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61"/>
                                        </p:tgtEl>
                                      </p:cBhvr>
                                    </p:animEffect>
                                    <p:set>
                                      <p:cBhvr>
                                        <p:cTn id="65" dur="1" fill="hold">
                                          <p:stCondLst>
                                            <p:cond delay="499"/>
                                          </p:stCondLst>
                                        </p:cTn>
                                        <p:tgtEl>
                                          <p:spTgt spid="61"/>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xit" presetSubtype="0" fill="hold" grpId="1" nodeType="withEffect">
                                  <p:stCondLst>
                                    <p:cond delay="0"/>
                                  </p:stCondLst>
                                  <p:childTnLst>
                                    <p:animEffect transition="out" filter="fade">
                                      <p:cBhvr>
                                        <p:cTn id="73" dur="500"/>
                                        <p:tgtEl>
                                          <p:spTgt spid="53"/>
                                        </p:tgtEl>
                                      </p:cBhvr>
                                    </p:animEffect>
                                    <p:set>
                                      <p:cBhvr>
                                        <p:cTn id="74" dur="1" fill="hold">
                                          <p:stCondLst>
                                            <p:cond delay="499"/>
                                          </p:stCondLst>
                                        </p:cTn>
                                        <p:tgtEl>
                                          <p:spTgt spid="5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fade">
                                      <p:cBhvr>
                                        <p:cTn id="7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33" grpId="0"/>
      <p:bldP spid="33" grpId="1"/>
      <p:bldP spid="35" grpId="0"/>
      <p:bldP spid="35" grpId="1"/>
      <p:bldP spid="55" grpId="0"/>
      <p:bldP spid="5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458200" cy="5257800"/>
          </a:xfrm>
        </p:spPr>
        <p:txBody>
          <a:bodyPr>
            <a:normAutofit/>
          </a:bodyPr>
          <a:lstStyle/>
          <a:p>
            <a:pPr marL="514350" indent="-514350">
              <a:spcBef>
                <a:spcPts val="3000"/>
              </a:spcBef>
              <a:buFont typeface="+mj-lt"/>
              <a:buAutoNum type="arabicPeriod"/>
            </a:pPr>
            <a:r>
              <a:rPr lang="en-US" sz="3600" dirty="0">
                <a:solidFill>
                  <a:schemeClr val="bg1">
                    <a:lumMod val="85000"/>
                  </a:schemeClr>
                </a:solidFill>
              </a:rPr>
              <a:t>What is DRAM?</a:t>
            </a:r>
          </a:p>
          <a:p>
            <a:pPr marL="514350" indent="-514350">
              <a:spcBef>
                <a:spcPts val="1800"/>
              </a:spcBef>
              <a:buFont typeface="+mj-lt"/>
              <a:buAutoNum type="arabicPeriod"/>
            </a:pPr>
            <a:r>
              <a:rPr lang="en-US" sz="3600" dirty="0"/>
              <a:t>DRAM Internal Organization</a:t>
            </a:r>
          </a:p>
          <a:p>
            <a:pPr marL="914400" lvl="1" indent="-514350">
              <a:spcBef>
                <a:spcPts val="1200"/>
              </a:spcBef>
            </a:pPr>
            <a:r>
              <a:rPr lang="en-US" dirty="0"/>
              <a:t>DRAM Cell</a:t>
            </a:r>
          </a:p>
          <a:p>
            <a:pPr marL="914400" lvl="1" indent="-514350">
              <a:spcBef>
                <a:spcPts val="1200"/>
              </a:spcBef>
            </a:pPr>
            <a:r>
              <a:rPr lang="en-US" dirty="0"/>
              <a:t>DRAM Array</a:t>
            </a:r>
          </a:p>
          <a:p>
            <a:pPr marL="914400" lvl="1" indent="-514350">
              <a:spcBef>
                <a:spcPts val="1200"/>
              </a:spcBef>
            </a:pPr>
            <a:r>
              <a:rPr lang="en-US" dirty="0"/>
              <a:t>DRAM Bank</a:t>
            </a:r>
          </a:p>
          <a:p>
            <a:pPr marL="514350" indent="-514350">
              <a:spcBef>
                <a:spcPts val="3000"/>
              </a:spcBef>
              <a:buFont typeface="+mj-lt"/>
              <a:buAutoNum type="arabicPeriod"/>
            </a:pPr>
            <a:r>
              <a:rPr lang="en-US" sz="3600" dirty="0">
                <a:solidFill>
                  <a:schemeClr val="bg1">
                    <a:lumMod val="85000"/>
                  </a:schemeClr>
                </a:solidFill>
              </a:rPr>
              <a:t>Problems and Solutions</a:t>
            </a:r>
          </a:p>
          <a:p>
            <a:pPr marL="914400" lvl="1" indent="-514350">
              <a:spcBef>
                <a:spcPts val="600"/>
              </a:spcBef>
            </a:pPr>
            <a:r>
              <a:rPr lang="en-US" dirty="0">
                <a:solidFill>
                  <a:schemeClr val="bg1">
                    <a:lumMod val="85000"/>
                  </a:schemeClr>
                </a:solidFill>
              </a:rPr>
              <a:t>Latency (Tiered-Latency DRAM, HPCA 2013)</a:t>
            </a:r>
          </a:p>
          <a:p>
            <a:pPr marL="914400" lvl="1" indent="-514350">
              <a:spcBef>
                <a:spcPts val="600"/>
              </a:spcBef>
            </a:pPr>
            <a:r>
              <a:rPr lang="en-US" dirty="0">
                <a:solidFill>
                  <a:schemeClr val="bg1">
                    <a:lumMod val="85000"/>
                  </a:schemeClr>
                </a:solidFill>
              </a:rPr>
              <a:t>Parallelism (</a:t>
            </a:r>
            <a:r>
              <a:rPr lang="en-US" dirty="0" err="1">
                <a:solidFill>
                  <a:schemeClr val="bg1">
                    <a:lumMod val="85000"/>
                  </a:schemeClr>
                </a:solidFill>
              </a:rPr>
              <a:t>Subarray</a:t>
            </a:r>
            <a:r>
              <a:rPr lang="en-US" dirty="0">
                <a:solidFill>
                  <a:schemeClr val="bg1">
                    <a:lumMod val="85000"/>
                  </a:schemeClr>
                </a:solidFill>
              </a:rPr>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133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27</a:t>
            </a:fld>
            <a:endParaRPr lang="en-US"/>
          </a:p>
        </p:txBody>
      </p:sp>
    </p:spTree>
    <p:extLst>
      <p:ext uri="{BB962C8B-B14F-4D97-AF65-F5344CB8AC3E}">
        <p14:creationId xmlns:p14="http://schemas.microsoft.com/office/powerpoint/2010/main" val="1270426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056538" y="2317977"/>
            <a:ext cx="314674" cy="67849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56538" y="2591208"/>
            <a:ext cx="314674" cy="40709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DRAM Cell Read Operation</a:t>
            </a:r>
          </a:p>
        </p:txBody>
      </p:sp>
      <p:grpSp>
        <p:nvGrpSpPr>
          <p:cNvPr id="4" name="Group 3"/>
          <p:cNvGrpSpPr/>
          <p:nvPr/>
        </p:nvGrpSpPr>
        <p:grpSpPr>
          <a:xfrm>
            <a:off x="5486400" y="1519535"/>
            <a:ext cx="1187708" cy="762000"/>
            <a:chOff x="2833828" y="1833265"/>
            <a:chExt cx="1187708" cy="762000"/>
          </a:xfrm>
        </p:grpSpPr>
        <p:grpSp>
          <p:nvGrpSpPr>
            <p:cNvPr id="5" name="Group 45"/>
            <p:cNvGrpSpPr/>
            <p:nvPr/>
          </p:nvGrpSpPr>
          <p:grpSpPr>
            <a:xfrm>
              <a:off x="2833828" y="1833265"/>
              <a:ext cx="152400" cy="762000"/>
              <a:chOff x="2833828" y="1833265"/>
              <a:chExt cx="152400" cy="762000"/>
            </a:xfrm>
          </p:grpSpPr>
          <p:sp>
            <p:nvSpPr>
              <p:cNvPr id="7" name="Rectangle 6"/>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7668" y="2209800"/>
                <a:ext cx="128016" cy="3809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3048000" y="1905000"/>
              <a:ext cx="973536" cy="461665"/>
            </a:xfrm>
            <a:prstGeom prst="rect">
              <a:avLst/>
            </a:prstGeom>
            <a:noFill/>
          </p:spPr>
          <p:txBody>
            <a:bodyPr wrap="none" rtlCol="0">
              <a:spAutoFit/>
            </a:bodyPr>
            <a:lstStyle/>
            <a:p>
              <a:r>
                <a:rPr lang="en-US" sz="2400" dirty="0" err="1"/>
                <a:t>V</a:t>
              </a:r>
              <a:r>
                <a:rPr lang="en-US" sz="2400" baseline="-25000" dirty="0" err="1"/>
                <a:t>max</a:t>
              </a:r>
              <a:r>
                <a:rPr lang="en-US" sz="2400" dirty="0"/>
                <a:t>/2</a:t>
              </a:r>
            </a:p>
          </p:txBody>
        </p:sp>
      </p:grpSp>
      <p:grpSp>
        <p:nvGrpSpPr>
          <p:cNvPr id="19" name="Group 18"/>
          <p:cNvGrpSpPr/>
          <p:nvPr/>
        </p:nvGrpSpPr>
        <p:grpSpPr>
          <a:xfrm>
            <a:off x="5486400" y="5410200"/>
            <a:ext cx="1187708" cy="762000"/>
            <a:chOff x="2833828" y="1833265"/>
            <a:chExt cx="1187708" cy="762000"/>
          </a:xfrm>
        </p:grpSpPr>
        <p:grpSp>
          <p:nvGrpSpPr>
            <p:cNvPr id="20" name="Group 45"/>
            <p:cNvGrpSpPr/>
            <p:nvPr/>
          </p:nvGrpSpPr>
          <p:grpSpPr>
            <a:xfrm>
              <a:off x="2833828" y="1833265"/>
              <a:ext cx="152400" cy="762000"/>
              <a:chOff x="2833828" y="1833265"/>
              <a:chExt cx="152400" cy="762000"/>
            </a:xfrm>
          </p:grpSpPr>
          <p:sp>
            <p:nvSpPr>
              <p:cNvPr id="22" name="Rectangle 21"/>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7668" y="2209800"/>
                <a:ext cx="128016" cy="3809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3048000" y="1905000"/>
              <a:ext cx="973536" cy="461665"/>
            </a:xfrm>
            <a:prstGeom prst="rect">
              <a:avLst/>
            </a:prstGeom>
            <a:noFill/>
          </p:spPr>
          <p:txBody>
            <a:bodyPr wrap="none" rtlCol="0">
              <a:spAutoFit/>
            </a:bodyPr>
            <a:lstStyle/>
            <a:p>
              <a:r>
                <a:rPr lang="en-US" sz="2400" dirty="0" err="1"/>
                <a:t>V</a:t>
              </a:r>
              <a:r>
                <a:rPr lang="en-US" sz="2400" baseline="-25000" dirty="0" err="1"/>
                <a:t>max</a:t>
              </a:r>
              <a:r>
                <a:rPr lang="en-US" sz="2400" dirty="0"/>
                <a:t>/2</a:t>
              </a:r>
            </a:p>
          </p:txBody>
        </p:sp>
      </p:grpSp>
      <p:grpSp>
        <p:nvGrpSpPr>
          <p:cNvPr id="32" name="Group 31"/>
          <p:cNvGrpSpPr/>
          <p:nvPr/>
        </p:nvGrpSpPr>
        <p:grpSpPr>
          <a:xfrm>
            <a:off x="2491710" y="2319940"/>
            <a:ext cx="1446066" cy="1238310"/>
            <a:chOff x="1678135" y="2286000"/>
            <a:chExt cx="1750865" cy="1390710"/>
          </a:xfrm>
        </p:grpSpPr>
        <p:grpSp>
          <p:nvGrpSpPr>
            <p:cNvPr id="33" name="Group 34"/>
            <p:cNvGrpSpPr/>
            <p:nvPr/>
          </p:nvGrpSpPr>
          <p:grpSpPr>
            <a:xfrm>
              <a:off x="1828800" y="2286000"/>
              <a:ext cx="1600200" cy="1028700"/>
              <a:chOff x="1828800" y="2667000"/>
              <a:chExt cx="1600200" cy="1028700"/>
            </a:xfrm>
          </p:grpSpPr>
          <p:cxnSp>
            <p:nvCxnSpPr>
              <p:cNvPr id="35" name="Straight Connector 34"/>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43200" y="3048000"/>
                <a:ext cx="685800" cy="0"/>
              </a:xfrm>
              <a:prstGeom prst="line">
                <a:avLst/>
              </a:prstGeom>
              <a:ln w="28575">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hape 37"/>
              <p:cNvCxnSpPr/>
              <p:nvPr/>
            </p:nvCxnSpPr>
            <p:spPr>
              <a:xfrm rot="10800000" flipV="1">
                <a:off x="1828800" y="3048000"/>
                <a:ext cx="533400" cy="647700"/>
              </a:xfrm>
              <a:prstGeom prst="bentConnector2">
                <a:avLst/>
              </a:prstGeom>
              <a:ln w="28575">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678135" y="3276600"/>
              <a:ext cx="314509" cy="400110"/>
            </a:xfrm>
            <a:prstGeom prst="rect">
              <a:avLst/>
            </a:prstGeom>
            <a:noFill/>
          </p:spPr>
          <p:txBody>
            <a:bodyPr wrap="none" rtlCol="0">
              <a:spAutoFit/>
            </a:bodyPr>
            <a:lstStyle/>
            <a:p>
              <a:pPr algn="ctr"/>
              <a:r>
                <a:rPr lang="en-US" sz="2000" dirty="0"/>
                <a:t>0</a:t>
              </a:r>
            </a:p>
          </p:txBody>
        </p:sp>
      </p:grpSp>
      <p:cxnSp>
        <p:nvCxnSpPr>
          <p:cNvPr id="49" name="Straight Connector 48"/>
          <p:cNvCxnSpPr/>
          <p:nvPr/>
        </p:nvCxnSpPr>
        <p:spPr>
          <a:xfrm>
            <a:off x="4484225" y="2667000"/>
            <a:ext cx="826625" cy="0"/>
          </a:xfrm>
          <a:prstGeom prst="line">
            <a:avLst/>
          </a:prstGeom>
          <a:ln w="28575">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941493" y="2362200"/>
            <a:ext cx="457200" cy="304800"/>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41493" y="2654300"/>
            <a:ext cx="5334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5486400" y="1524000"/>
            <a:ext cx="1641358" cy="762000"/>
            <a:chOff x="2833828" y="1833265"/>
            <a:chExt cx="1641358" cy="762000"/>
          </a:xfrm>
        </p:grpSpPr>
        <p:grpSp>
          <p:nvGrpSpPr>
            <p:cNvPr id="58" name="Group 45"/>
            <p:cNvGrpSpPr/>
            <p:nvPr/>
          </p:nvGrpSpPr>
          <p:grpSpPr>
            <a:xfrm>
              <a:off x="2833828" y="1833265"/>
              <a:ext cx="152400" cy="762000"/>
              <a:chOff x="2833828" y="1833265"/>
              <a:chExt cx="152400" cy="762000"/>
            </a:xfrm>
          </p:grpSpPr>
          <p:sp>
            <p:nvSpPr>
              <p:cNvPr id="60" name="Rectangle 59"/>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847668" y="2138066"/>
                <a:ext cx="128016" cy="4527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3048000" y="1905000"/>
              <a:ext cx="1427186" cy="461665"/>
            </a:xfrm>
            <a:prstGeom prst="rect">
              <a:avLst/>
            </a:prstGeom>
            <a:noFill/>
          </p:spPr>
          <p:txBody>
            <a:bodyPr wrap="none" rtlCol="0">
              <a:spAutoFit/>
            </a:bodyPr>
            <a:lstStyle/>
            <a:p>
              <a:r>
                <a:rPr lang="en-US" sz="2400" dirty="0" err="1"/>
                <a:t>V</a:t>
              </a:r>
              <a:r>
                <a:rPr lang="en-US" sz="2400" baseline="-25000" dirty="0" err="1"/>
                <a:t>max</a:t>
              </a:r>
              <a:r>
                <a:rPr lang="en-US" sz="2400" dirty="0"/>
                <a:t>/2 + </a:t>
              </a:r>
              <a:r>
                <a:rPr lang="el-GR" sz="2400" dirty="0"/>
                <a:t>δ</a:t>
              </a:r>
              <a:endParaRPr lang="en-US" sz="2400" dirty="0"/>
            </a:p>
          </p:txBody>
        </p:sp>
      </p:grpSp>
      <p:grpSp>
        <p:nvGrpSpPr>
          <p:cNvPr id="62" name="Group 61"/>
          <p:cNvGrpSpPr/>
          <p:nvPr/>
        </p:nvGrpSpPr>
        <p:grpSpPr>
          <a:xfrm>
            <a:off x="5486400" y="5410200"/>
            <a:ext cx="514164" cy="842665"/>
            <a:chOff x="7315200" y="2514600"/>
            <a:chExt cx="514164" cy="842665"/>
          </a:xfrm>
        </p:grpSpPr>
        <p:sp>
          <p:nvSpPr>
            <p:cNvPr id="63" name="Rectangle 62"/>
            <p:cNvSpPr/>
            <p:nvPr/>
          </p:nvSpPr>
          <p:spPr>
            <a:xfrm>
              <a:off x="7315200" y="25146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489206" y="2895600"/>
              <a:ext cx="340158" cy="461665"/>
            </a:xfrm>
            <a:prstGeom prst="rect">
              <a:avLst/>
            </a:prstGeom>
            <a:noFill/>
          </p:spPr>
          <p:txBody>
            <a:bodyPr wrap="none" rtlCol="0">
              <a:spAutoFit/>
            </a:bodyPr>
            <a:lstStyle/>
            <a:p>
              <a:r>
                <a:rPr lang="en-US" sz="2400" dirty="0"/>
                <a:t>0</a:t>
              </a:r>
            </a:p>
          </p:txBody>
        </p:sp>
      </p:grpSp>
      <p:grpSp>
        <p:nvGrpSpPr>
          <p:cNvPr id="65" name="Group 64"/>
          <p:cNvGrpSpPr/>
          <p:nvPr/>
        </p:nvGrpSpPr>
        <p:grpSpPr>
          <a:xfrm>
            <a:off x="5486400" y="1519535"/>
            <a:ext cx="873428" cy="766465"/>
            <a:chOff x="3657600" y="2510135"/>
            <a:chExt cx="873428" cy="766465"/>
          </a:xfrm>
        </p:grpSpPr>
        <p:sp>
          <p:nvSpPr>
            <p:cNvPr id="66" name="Rectangle 65"/>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831606" y="25101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69" name="Group 68"/>
          <p:cNvGrpSpPr/>
          <p:nvPr/>
        </p:nvGrpSpPr>
        <p:grpSpPr>
          <a:xfrm>
            <a:off x="2819400" y="1519535"/>
            <a:ext cx="914400" cy="766465"/>
            <a:chOff x="2895600" y="2510135"/>
            <a:chExt cx="914400" cy="766465"/>
          </a:xfrm>
        </p:grpSpPr>
        <p:sp>
          <p:nvSpPr>
            <p:cNvPr id="70" name="Rectangle 69"/>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895600" y="25101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72" name="Group 71"/>
          <p:cNvGrpSpPr/>
          <p:nvPr/>
        </p:nvGrpSpPr>
        <p:grpSpPr>
          <a:xfrm>
            <a:off x="2154214" y="1519535"/>
            <a:ext cx="1579586" cy="762000"/>
            <a:chOff x="1406642" y="1833265"/>
            <a:chExt cx="1579586" cy="762000"/>
          </a:xfrm>
        </p:grpSpPr>
        <p:grpSp>
          <p:nvGrpSpPr>
            <p:cNvPr id="73" name="Group 45"/>
            <p:cNvGrpSpPr/>
            <p:nvPr/>
          </p:nvGrpSpPr>
          <p:grpSpPr>
            <a:xfrm>
              <a:off x="2833828" y="1833265"/>
              <a:ext cx="152400" cy="762000"/>
              <a:chOff x="2833828" y="1833265"/>
              <a:chExt cx="152400" cy="762000"/>
            </a:xfrm>
          </p:grpSpPr>
          <p:sp>
            <p:nvSpPr>
              <p:cNvPr id="75" name="Rectangle 74"/>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47668" y="2138066"/>
                <a:ext cx="128016" cy="4527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1406642" y="1909465"/>
              <a:ext cx="1427186" cy="461665"/>
            </a:xfrm>
            <a:prstGeom prst="rect">
              <a:avLst/>
            </a:prstGeom>
            <a:noFill/>
          </p:spPr>
          <p:txBody>
            <a:bodyPr wrap="none" rtlCol="0">
              <a:spAutoFit/>
            </a:bodyPr>
            <a:lstStyle/>
            <a:p>
              <a:r>
                <a:rPr lang="en-US" sz="2400" dirty="0" err="1"/>
                <a:t>V</a:t>
              </a:r>
              <a:r>
                <a:rPr lang="en-US" sz="2400" baseline="-25000" dirty="0" err="1"/>
                <a:t>max</a:t>
              </a:r>
              <a:r>
                <a:rPr lang="en-US" sz="2400" dirty="0"/>
                <a:t>/2 + </a:t>
              </a:r>
              <a:r>
                <a:rPr lang="el-GR" sz="2400" dirty="0"/>
                <a:t>δ</a:t>
              </a:r>
              <a:endParaRPr lang="en-US" sz="2400" dirty="0"/>
            </a:p>
          </p:txBody>
        </p:sp>
      </p:grpSp>
      <p:grpSp>
        <p:nvGrpSpPr>
          <p:cNvPr id="55" name="Group 54"/>
          <p:cNvGrpSpPr/>
          <p:nvPr/>
        </p:nvGrpSpPr>
        <p:grpSpPr>
          <a:xfrm>
            <a:off x="4165600" y="1371600"/>
            <a:ext cx="2362200" cy="4953000"/>
            <a:chOff x="1371600" y="1371600"/>
            <a:chExt cx="2362200" cy="4953000"/>
          </a:xfrm>
        </p:grpSpPr>
        <p:sp>
          <p:nvSpPr>
            <p:cNvPr id="68" name="Isosceles Triangle 67"/>
            <p:cNvSpPr/>
            <p:nvPr/>
          </p:nvSpPr>
          <p:spPr>
            <a:xfrm rot="10800000">
              <a:off x="29718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77" name="Isosceles Triangle 76"/>
            <p:cNvSpPr/>
            <p:nvPr/>
          </p:nvSpPr>
          <p:spPr>
            <a:xfrm>
              <a:off x="13716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78" name="Elbow Connector 77"/>
            <p:cNvCxnSpPr>
              <a:stCxn id="68" idx="0"/>
              <a:endCxn id="77" idx="3"/>
            </p:cNvCxnSpPr>
            <p:nvPr/>
          </p:nvCxnSpPr>
          <p:spPr>
            <a:xfrm rot="5400000">
              <a:off x="2552700" y="3619501"/>
              <a:ext cx="1588" cy="1600200"/>
            </a:xfrm>
            <a:prstGeom prst="bentConnector3">
              <a:avLst>
                <a:gd name="adj1" fmla="val 3330290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7" idx="0"/>
              <a:endCxn id="68" idx="3"/>
            </p:cNvCxnSpPr>
            <p:nvPr/>
          </p:nvCxnSpPr>
          <p:spPr>
            <a:xfrm rot="5400000" flipH="1" flipV="1">
              <a:off x="2552700" y="2857501"/>
              <a:ext cx="1588" cy="1600200"/>
            </a:xfrm>
            <a:prstGeom prst="bentConnector3">
              <a:avLst>
                <a:gd name="adj1" fmla="val 3287324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rot="10800000">
              <a:off x="3276600" y="4343400"/>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82" name="Oval 81"/>
            <p:cNvSpPr/>
            <p:nvPr/>
          </p:nvSpPr>
          <p:spPr>
            <a:xfrm>
              <a:off x="1676400" y="3581401"/>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83" name="Straight Connector 82"/>
            <p:cNvCxnSpPr/>
            <p:nvPr/>
          </p:nvCxnSpPr>
          <p:spPr>
            <a:xfrm rot="5400000" flipH="1" flipV="1">
              <a:off x="1638300" y="2247900"/>
              <a:ext cx="1752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1828800" y="56388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1457042" y="2521803"/>
            <a:ext cx="981358" cy="830997"/>
          </a:xfrm>
          <a:prstGeom prst="rect">
            <a:avLst/>
          </a:prstGeom>
          <a:noFill/>
        </p:spPr>
        <p:txBody>
          <a:bodyPr wrap="none" rtlCol="0">
            <a:spAutoFit/>
          </a:bodyPr>
          <a:lstStyle/>
          <a:p>
            <a:pPr algn="r"/>
            <a:r>
              <a:rPr lang="en-US" sz="2400" dirty="0">
                <a:solidFill>
                  <a:schemeClr val="tx1">
                    <a:lumMod val="75000"/>
                    <a:lumOff val="25000"/>
                  </a:schemeClr>
                </a:solidFill>
              </a:rPr>
              <a:t>DRAM</a:t>
            </a:r>
          </a:p>
          <a:p>
            <a:pPr algn="r"/>
            <a:r>
              <a:rPr lang="en-US" sz="2400" dirty="0">
                <a:solidFill>
                  <a:schemeClr val="tx1">
                    <a:lumMod val="75000"/>
                    <a:lumOff val="25000"/>
                  </a:schemeClr>
                </a:solidFill>
              </a:rPr>
              <a:t>Cell</a:t>
            </a:r>
          </a:p>
        </p:txBody>
      </p:sp>
      <p:sp>
        <p:nvSpPr>
          <p:cNvPr id="90" name="TextBox 89"/>
          <p:cNvSpPr txBox="1"/>
          <p:nvPr/>
        </p:nvSpPr>
        <p:spPr>
          <a:xfrm>
            <a:off x="2866428" y="5105400"/>
            <a:ext cx="2162772" cy="461665"/>
          </a:xfrm>
          <a:prstGeom prst="rect">
            <a:avLst/>
          </a:prstGeom>
          <a:noFill/>
        </p:spPr>
        <p:txBody>
          <a:bodyPr wrap="none" rtlCol="0">
            <a:spAutoFit/>
          </a:bodyPr>
          <a:lstStyle/>
          <a:p>
            <a:pPr algn="r"/>
            <a:r>
              <a:rPr lang="en-US" sz="2400" dirty="0">
                <a:solidFill>
                  <a:schemeClr val="tx1">
                    <a:lumMod val="75000"/>
                    <a:lumOff val="25000"/>
                  </a:schemeClr>
                </a:solidFill>
              </a:rPr>
              <a:t>Sense-Amplifier</a:t>
            </a:r>
          </a:p>
        </p:txBody>
      </p:sp>
      <p:grpSp>
        <p:nvGrpSpPr>
          <p:cNvPr id="88" name="Group 87"/>
          <p:cNvGrpSpPr/>
          <p:nvPr/>
        </p:nvGrpSpPr>
        <p:grpSpPr>
          <a:xfrm>
            <a:off x="609600" y="2998306"/>
            <a:ext cx="2604275" cy="1765801"/>
            <a:chOff x="609600" y="2998306"/>
            <a:chExt cx="2604275" cy="1765801"/>
          </a:xfrm>
        </p:grpSpPr>
        <p:sp>
          <p:nvSpPr>
            <p:cNvPr id="79" name="TextBox 78"/>
            <p:cNvSpPr txBox="1"/>
            <p:nvPr/>
          </p:nvSpPr>
          <p:spPr>
            <a:xfrm>
              <a:off x="609600" y="3810000"/>
              <a:ext cx="1524000" cy="954107"/>
            </a:xfrm>
            <a:prstGeom prst="rect">
              <a:avLst/>
            </a:prstGeom>
            <a:noFill/>
          </p:spPr>
          <p:txBody>
            <a:bodyPr wrap="square" rtlCol="0">
              <a:spAutoFit/>
            </a:bodyPr>
            <a:lstStyle/>
            <a:p>
              <a:pPr algn="ctr"/>
              <a:r>
                <a:rPr lang="en-US" sz="2800" dirty="0"/>
                <a:t>Cell loses charge</a:t>
              </a:r>
            </a:p>
          </p:txBody>
        </p:sp>
        <p:cxnSp>
          <p:nvCxnSpPr>
            <p:cNvPr id="85" name="Shape 84"/>
            <p:cNvCxnSpPr>
              <a:stCxn id="79" idx="3"/>
              <a:endCxn id="56" idx="2"/>
            </p:cNvCxnSpPr>
            <p:nvPr/>
          </p:nvCxnSpPr>
          <p:spPr>
            <a:xfrm flipV="1">
              <a:off x="2133600" y="2998306"/>
              <a:ext cx="1080275" cy="128874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6000564" y="1750368"/>
            <a:ext cx="2740580" cy="4271665"/>
            <a:chOff x="-149780" y="1869758"/>
            <a:chExt cx="2740580" cy="4271665"/>
          </a:xfrm>
        </p:grpSpPr>
        <p:sp>
          <p:nvSpPr>
            <p:cNvPr id="92" name="TextBox 91"/>
            <p:cNvSpPr txBox="1"/>
            <p:nvPr/>
          </p:nvSpPr>
          <p:spPr>
            <a:xfrm>
              <a:off x="685800" y="3588603"/>
              <a:ext cx="1905000" cy="830997"/>
            </a:xfrm>
            <a:prstGeom prst="rect">
              <a:avLst/>
            </a:prstGeom>
            <a:noFill/>
          </p:spPr>
          <p:txBody>
            <a:bodyPr wrap="square" rtlCol="0">
              <a:spAutoFit/>
            </a:bodyPr>
            <a:lstStyle/>
            <a:p>
              <a:pPr algn="ctr"/>
              <a:r>
                <a:rPr lang="en-US" sz="2400" dirty="0">
                  <a:solidFill>
                    <a:schemeClr val="tx1">
                      <a:lumMod val="90000"/>
                      <a:lumOff val="10000"/>
                    </a:schemeClr>
                  </a:solidFill>
                </a:rPr>
                <a:t>Amplify the difference</a:t>
              </a:r>
            </a:p>
          </p:txBody>
        </p:sp>
        <p:cxnSp>
          <p:nvCxnSpPr>
            <p:cNvPr id="93" name="Shape 92"/>
            <p:cNvCxnSpPr>
              <a:stCxn id="64" idx="3"/>
              <a:endCxn id="92" idx="2"/>
            </p:cNvCxnSpPr>
            <p:nvPr/>
          </p:nvCxnSpPr>
          <p:spPr>
            <a:xfrm flipV="1">
              <a:off x="-149780" y="4419600"/>
              <a:ext cx="1788080" cy="1721823"/>
            </a:xfrm>
            <a:prstGeom prst="curvedConnector2">
              <a:avLst/>
            </a:prstGeom>
            <a:ln w="19050">
              <a:solidFill>
                <a:schemeClr val="tx1">
                  <a:lumMod val="90000"/>
                  <a:lumOff val="1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Shape 93"/>
            <p:cNvCxnSpPr>
              <a:stCxn id="92" idx="0"/>
              <a:endCxn id="67" idx="3"/>
            </p:cNvCxnSpPr>
            <p:nvPr/>
          </p:nvCxnSpPr>
          <p:spPr>
            <a:xfrm rot="16200000" flipV="1">
              <a:off x="64470" y="2014773"/>
              <a:ext cx="1718845" cy="1428816"/>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9600" y="2971800"/>
            <a:ext cx="2604275" cy="1765801"/>
            <a:chOff x="609600" y="2998306"/>
            <a:chExt cx="2604275" cy="1765801"/>
          </a:xfrm>
        </p:grpSpPr>
        <p:sp>
          <p:nvSpPr>
            <p:cNvPr id="100" name="TextBox 99"/>
            <p:cNvSpPr txBox="1"/>
            <p:nvPr/>
          </p:nvSpPr>
          <p:spPr>
            <a:xfrm>
              <a:off x="609600" y="3810000"/>
              <a:ext cx="1524000" cy="954107"/>
            </a:xfrm>
            <a:prstGeom prst="rect">
              <a:avLst/>
            </a:prstGeom>
            <a:noFill/>
          </p:spPr>
          <p:txBody>
            <a:bodyPr wrap="square" rtlCol="0">
              <a:spAutoFit/>
            </a:bodyPr>
            <a:lstStyle/>
            <a:p>
              <a:pPr algn="ctr"/>
              <a:r>
                <a:rPr lang="en-US" sz="2800" dirty="0"/>
                <a:t>Restore Cell Data</a:t>
              </a:r>
            </a:p>
          </p:txBody>
        </p:sp>
        <p:cxnSp>
          <p:nvCxnSpPr>
            <p:cNvPr id="101" name="Shape 100"/>
            <p:cNvCxnSpPr>
              <a:stCxn id="100" idx="3"/>
            </p:cNvCxnSpPr>
            <p:nvPr/>
          </p:nvCxnSpPr>
          <p:spPr>
            <a:xfrm flipV="1">
              <a:off x="2133600" y="2998306"/>
              <a:ext cx="1080275" cy="128874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86" name="Slide Number Placeholder 85"/>
          <p:cNvSpPr>
            <a:spLocks noGrp="1"/>
          </p:cNvSpPr>
          <p:nvPr>
            <p:ph type="sldNum" sz="quarter" idx="12"/>
          </p:nvPr>
        </p:nvSpPr>
        <p:spPr/>
        <p:txBody>
          <a:bodyPr/>
          <a:lstStyle/>
          <a:p>
            <a:fld id="{C57F1941-7121-4DD9-905F-76A0714B05EC}" type="slidenum">
              <a:rPr lang="en-US" smtClean="0"/>
              <a:pPr/>
              <a:t>28</a:t>
            </a:fld>
            <a:endParaRPr lang="en-US"/>
          </a:p>
        </p:txBody>
      </p:sp>
      <p:sp>
        <p:nvSpPr>
          <p:cNvPr id="87" name="Oval 86"/>
          <p:cNvSpPr/>
          <p:nvPr/>
        </p:nvSpPr>
        <p:spPr>
          <a:xfrm>
            <a:off x="4479888" y="2625128"/>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Oval 94"/>
          <p:cNvSpPr/>
          <p:nvPr/>
        </p:nvSpPr>
        <p:spPr>
          <a:xfrm>
            <a:off x="3886200" y="2615920"/>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TextBox 95"/>
          <p:cNvSpPr txBox="1"/>
          <p:nvPr/>
        </p:nvSpPr>
        <p:spPr>
          <a:xfrm>
            <a:off x="6934200" y="4648200"/>
            <a:ext cx="1981200" cy="523220"/>
          </a:xfrm>
          <a:prstGeom prst="rect">
            <a:avLst/>
          </a:prstGeom>
          <a:noFill/>
        </p:spPr>
        <p:txBody>
          <a:bodyPr wrap="square" rtlCol="0">
            <a:spAutoFit/>
          </a:bodyPr>
          <a:lstStyle/>
          <a:p>
            <a:r>
              <a:rPr lang="en-US" sz="2800" dirty="0"/>
              <a:t>Access data</a:t>
            </a:r>
          </a:p>
        </p:txBody>
      </p:sp>
      <p:cxnSp>
        <p:nvCxnSpPr>
          <p:cNvPr id="108" name="Shape 107"/>
          <p:cNvCxnSpPr/>
          <p:nvPr/>
        </p:nvCxnSpPr>
        <p:spPr>
          <a:xfrm>
            <a:off x="5308600" y="2819400"/>
            <a:ext cx="2590800" cy="1828800"/>
          </a:xfrm>
          <a:prstGeom prst="bent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7696200" y="5181600"/>
            <a:ext cx="533400" cy="533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1</a:t>
            </a:r>
          </a:p>
        </p:txBody>
      </p:sp>
      <p:sp>
        <p:nvSpPr>
          <p:cNvPr id="98" name="Oval 97"/>
          <p:cNvSpPr/>
          <p:nvPr/>
        </p:nvSpPr>
        <p:spPr>
          <a:xfrm>
            <a:off x="1066800" y="4800600"/>
            <a:ext cx="533400" cy="533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2</a:t>
            </a:r>
          </a:p>
        </p:txBody>
      </p:sp>
    </p:spTree>
    <p:extLst>
      <p:ext uri="{BB962C8B-B14F-4D97-AF65-F5344CB8AC3E}">
        <p14:creationId xmlns:p14="http://schemas.microsoft.com/office/powerpoint/2010/main" val="29598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xit" presetSubtype="26" fill="hold" grpId="0" nodeType="clickEffect">
                                  <p:stCondLst>
                                    <p:cond delay="0"/>
                                  </p:stCondLst>
                                  <p:childTnLst>
                                    <p:animEffect transition="out" filter="barn(inHorizontal)">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0" presetClass="entr" presetSubtype="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fade">
                                      <p:cBhvr>
                                        <p:cTn id="48" dur="500"/>
                                        <p:tgtEl>
                                          <p:spTgt spid="8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88"/>
                                        </p:tgtEl>
                                      </p:cBhvr>
                                    </p:animEffect>
                                    <p:set>
                                      <p:cBhvr>
                                        <p:cTn id="53" dur="1" fill="hold">
                                          <p:stCondLst>
                                            <p:cond delay="499"/>
                                          </p:stCondLst>
                                        </p:cTn>
                                        <p:tgtEl>
                                          <p:spTgt spid="8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par>
                                <p:cTn id="60" presetID="10" presetClass="exit" presetSubtype="0" fill="hold" nodeType="withEffect">
                                  <p:stCondLst>
                                    <p:cond delay="0"/>
                                  </p:stCondLst>
                                  <p:childTnLst>
                                    <p:animEffect transition="out" filter="fade">
                                      <p:cBhvr>
                                        <p:cTn id="61" dur="500"/>
                                        <p:tgtEl>
                                          <p:spTgt spid="69"/>
                                        </p:tgtEl>
                                      </p:cBhvr>
                                    </p:animEffect>
                                    <p:set>
                                      <p:cBhvr>
                                        <p:cTn id="62" dur="1" fill="hold">
                                          <p:stCondLst>
                                            <p:cond delay="499"/>
                                          </p:stCondLst>
                                        </p:cTn>
                                        <p:tgtEl>
                                          <p:spTgt spid="69"/>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57"/>
                                        </p:tgtEl>
                                      </p:cBhvr>
                                    </p:animEffect>
                                    <p:set>
                                      <p:cBhvr>
                                        <p:cTn id="70" dur="1" fill="hold">
                                          <p:stCondLst>
                                            <p:cond delay="499"/>
                                          </p:stCondLst>
                                        </p:cTn>
                                        <p:tgtEl>
                                          <p:spTgt spid="5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9"/>
                                        </p:tgtEl>
                                      </p:cBhvr>
                                    </p:animEffect>
                                    <p:set>
                                      <p:cBhvr>
                                        <p:cTn id="73" dur="1" fill="hold">
                                          <p:stCondLst>
                                            <p:cond delay="499"/>
                                          </p:stCondLst>
                                        </p:cTn>
                                        <p:tgtEl>
                                          <p:spTgt spid="19"/>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fade">
                                      <p:cBhvr>
                                        <p:cTn id="87" dur="500"/>
                                        <p:tgtEl>
                                          <p:spTgt spid="10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fade">
                                      <p:cBhvr>
                                        <p:cTn id="90" dur="500"/>
                                        <p:tgtEl>
                                          <p:spTgt spid="9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xit" presetSubtype="0" fill="hold" nodeType="withEffect">
                                  <p:stCondLst>
                                    <p:cond delay="0"/>
                                  </p:stCondLst>
                                  <p:childTnLst>
                                    <p:animEffect transition="out" filter="fade">
                                      <p:cBhvr>
                                        <p:cTn id="95" dur="500"/>
                                        <p:tgtEl>
                                          <p:spTgt spid="91"/>
                                        </p:tgtEl>
                                      </p:cBhvr>
                                    </p:animEffect>
                                    <p:set>
                                      <p:cBhvr>
                                        <p:cTn id="96" dur="1" fill="hold">
                                          <p:stCondLst>
                                            <p:cond delay="499"/>
                                          </p:stCondLst>
                                        </p:cTn>
                                        <p:tgtEl>
                                          <p:spTgt spid="9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par>
                                <p:cTn id="102" presetID="10" presetClass="exit" presetSubtype="0" fill="hold" nodeType="withEffect">
                                  <p:stCondLst>
                                    <p:cond delay="0"/>
                                  </p:stCondLst>
                                  <p:childTnLst>
                                    <p:animEffect transition="out" filter="fade">
                                      <p:cBhvr>
                                        <p:cTn id="103" dur="500"/>
                                        <p:tgtEl>
                                          <p:spTgt spid="72"/>
                                        </p:tgtEl>
                                      </p:cBhvr>
                                    </p:animEffect>
                                    <p:set>
                                      <p:cBhvr>
                                        <p:cTn id="104" dur="1" fill="hold">
                                          <p:stCondLst>
                                            <p:cond delay="499"/>
                                          </p:stCondLst>
                                        </p:cTn>
                                        <p:tgtEl>
                                          <p:spTgt spid="72"/>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56"/>
                                        </p:tgtEl>
                                      </p:cBhvr>
                                    </p:animEffect>
                                    <p:set>
                                      <p:cBhvr>
                                        <p:cTn id="107" dur="1" fill="hold">
                                          <p:stCondLst>
                                            <p:cond delay="499"/>
                                          </p:stCondLst>
                                        </p:cTn>
                                        <p:tgtEl>
                                          <p:spTgt spid="56"/>
                                        </p:tgtEl>
                                        <p:attrNameLst>
                                          <p:attrName>style.visibility</p:attrName>
                                        </p:attrNameLst>
                                      </p:cBhvr>
                                      <p:to>
                                        <p:strVal val="hidden"/>
                                      </p:to>
                                    </p:set>
                                  </p:childTnLst>
                                </p:cTn>
                              </p:par>
                              <p:par>
                                <p:cTn id="108" presetID="22" presetClass="entr" presetSubtype="4" fill="hold" grpId="1"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down)">
                                      <p:cBhvr>
                                        <p:cTn id="110" dur="500"/>
                                        <p:tgtEl>
                                          <p:spTgt spid="31"/>
                                        </p:tgtEl>
                                      </p:cBhvr>
                                    </p:animEffect>
                                  </p:childTnLst>
                                </p:cTn>
                              </p:par>
                              <p:par>
                                <p:cTn id="111" presetID="10" presetClass="entr" presetSubtype="0" fill="hold" nodeType="withEffect">
                                  <p:stCondLst>
                                    <p:cond delay="0"/>
                                  </p:stCondLst>
                                  <p:childTnLst>
                                    <p:set>
                                      <p:cBhvr>
                                        <p:cTn id="112" dur="1" fill="hold">
                                          <p:stCondLst>
                                            <p:cond delay="0"/>
                                          </p:stCondLst>
                                        </p:cTn>
                                        <p:tgtEl>
                                          <p:spTgt spid="99"/>
                                        </p:tgtEl>
                                        <p:attrNameLst>
                                          <p:attrName>style.visibility</p:attrName>
                                        </p:attrNameLst>
                                      </p:cBhvr>
                                      <p:to>
                                        <p:strVal val="visible"/>
                                      </p:to>
                                    </p:set>
                                    <p:animEffect transition="in" filter="fade">
                                      <p:cBhvr>
                                        <p:cTn id="113" dur="500"/>
                                        <p:tgtEl>
                                          <p:spTgt spid="9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8"/>
                                        </p:tgtEl>
                                        <p:attrNameLst>
                                          <p:attrName>style.visibility</p:attrName>
                                        </p:attrNameLst>
                                      </p:cBhvr>
                                      <p:to>
                                        <p:strVal val="visible"/>
                                      </p:to>
                                    </p:set>
                                    <p:animEffect transition="in" filter="fade">
                                      <p:cBhvr>
                                        <p:cTn id="11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56" grpId="0" animBg="1"/>
      <p:bldP spid="56" grpId="1" animBg="1"/>
      <p:bldP spid="90" grpId="0"/>
      <p:bldP spid="87" grpId="0" animBg="1"/>
      <p:bldP spid="95" grpId="0" animBg="1"/>
      <p:bldP spid="96" grpId="0"/>
      <p:bldP spid="97" grpId="0" animBg="1"/>
      <p:bldP spid="9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Cell Read Operation</a:t>
            </a:r>
          </a:p>
        </p:txBody>
      </p:sp>
      <p:grpSp>
        <p:nvGrpSpPr>
          <p:cNvPr id="8" name="Group 7"/>
          <p:cNvGrpSpPr/>
          <p:nvPr/>
        </p:nvGrpSpPr>
        <p:grpSpPr>
          <a:xfrm>
            <a:off x="3133117" y="2396140"/>
            <a:ext cx="1446066" cy="1238310"/>
            <a:chOff x="1678135" y="2286000"/>
            <a:chExt cx="1750865" cy="1390710"/>
          </a:xfrm>
        </p:grpSpPr>
        <p:grpSp>
          <p:nvGrpSpPr>
            <p:cNvPr id="9" name="Group 34"/>
            <p:cNvGrpSpPr/>
            <p:nvPr/>
          </p:nvGrpSpPr>
          <p:grpSpPr>
            <a:xfrm>
              <a:off x="1828800" y="2286000"/>
              <a:ext cx="1600200" cy="1028700"/>
              <a:chOff x="1828800" y="2667000"/>
              <a:chExt cx="1600200" cy="1028700"/>
            </a:xfrm>
          </p:grpSpPr>
          <p:cxnSp>
            <p:nvCxnSpPr>
              <p:cNvPr id="11" name="Straight Connector 10"/>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3048000"/>
                <a:ext cx="685800" cy="0"/>
              </a:xfrm>
              <a:prstGeom prst="line">
                <a:avLst/>
              </a:prstGeom>
              <a:ln w="28575">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hape 13"/>
              <p:cNvCxnSpPr/>
              <p:nvPr/>
            </p:nvCxnSpPr>
            <p:spPr>
              <a:xfrm rot="10800000" flipV="1">
                <a:off x="1828800" y="3048000"/>
                <a:ext cx="533400" cy="647700"/>
              </a:xfrm>
              <a:prstGeom prst="bentConnector2">
                <a:avLst/>
              </a:prstGeom>
              <a:ln w="28575">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678135" y="3276600"/>
              <a:ext cx="314509" cy="400110"/>
            </a:xfrm>
            <a:prstGeom prst="rect">
              <a:avLst/>
            </a:prstGeom>
            <a:noFill/>
          </p:spPr>
          <p:txBody>
            <a:bodyPr wrap="none" rtlCol="0">
              <a:spAutoFit/>
            </a:bodyPr>
            <a:lstStyle/>
            <a:p>
              <a:pPr algn="ctr"/>
              <a:r>
                <a:rPr lang="en-US" sz="2000" dirty="0"/>
                <a:t>0</a:t>
              </a:r>
            </a:p>
          </p:txBody>
        </p:sp>
      </p:grpSp>
      <p:cxnSp>
        <p:nvCxnSpPr>
          <p:cNvPr id="15" name="Straight Arrow Connector 14"/>
          <p:cNvCxnSpPr/>
          <p:nvPr/>
        </p:nvCxnSpPr>
        <p:spPr>
          <a:xfrm>
            <a:off x="4582900" y="2730500"/>
            <a:ext cx="5334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7007" y="1447800"/>
            <a:ext cx="2362200" cy="4953000"/>
            <a:chOff x="1371600" y="1371600"/>
            <a:chExt cx="2362200" cy="4953000"/>
          </a:xfrm>
        </p:grpSpPr>
        <p:sp>
          <p:nvSpPr>
            <p:cNvPr id="17" name="Isosceles Triangle 16"/>
            <p:cNvSpPr/>
            <p:nvPr/>
          </p:nvSpPr>
          <p:spPr>
            <a:xfrm rot="10800000">
              <a:off x="29718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18" name="Isosceles Triangle 17"/>
            <p:cNvSpPr/>
            <p:nvPr/>
          </p:nvSpPr>
          <p:spPr>
            <a:xfrm>
              <a:off x="13716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19" name="Elbow Connector 18"/>
            <p:cNvCxnSpPr>
              <a:stCxn id="17" idx="0"/>
              <a:endCxn id="18" idx="3"/>
            </p:cNvCxnSpPr>
            <p:nvPr/>
          </p:nvCxnSpPr>
          <p:spPr>
            <a:xfrm rot="5400000">
              <a:off x="2552700" y="3619501"/>
              <a:ext cx="1588" cy="1600200"/>
            </a:xfrm>
            <a:prstGeom prst="bentConnector3">
              <a:avLst>
                <a:gd name="adj1" fmla="val 3330290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8" idx="0"/>
              <a:endCxn id="17" idx="3"/>
            </p:cNvCxnSpPr>
            <p:nvPr/>
          </p:nvCxnSpPr>
          <p:spPr>
            <a:xfrm rot="5400000" flipH="1" flipV="1">
              <a:off x="2552700" y="2857501"/>
              <a:ext cx="1588" cy="1600200"/>
            </a:xfrm>
            <a:prstGeom prst="bentConnector3">
              <a:avLst>
                <a:gd name="adj1" fmla="val 3287324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rot="10800000">
              <a:off x="3276600" y="4343400"/>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22" name="Oval 21"/>
            <p:cNvSpPr/>
            <p:nvPr/>
          </p:nvSpPr>
          <p:spPr>
            <a:xfrm>
              <a:off x="1676400" y="3581401"/>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23" name="Straight Connector 22"/>
            <p:cNvCxnSpPr/>
            <p:nvPr/>
          </p:nvCxnSpPr>
          <p:spPr>
            <a:xfrm rot="5400000" flipH="1" flipV="1">
              <a:off x="1638300" y="2247900"/>
              <a:ext cx="1752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1828800" y="56388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2165407" y="2667000"/>
            <a:ext cx="981358" cy="830997"/>
          </a:xfrm>
          <a:prstGeom prst="rect">
            <a:avLst/>
          </a:prstGeom>
          <a:noFill/>
        </p:spPr>
        <p:txBody>
          <a:bodyPr wrap="none" rtlCol="0">
            <a:spAutoFit/>
          </a:bodyPr>
          <a:lstStyle/>
          <a:p>
            <a:pPr algn="ctr"/>
            <a:r>
              <a:rPr lang="en-US" sz="2400" dirty="0">
                <a:solidFill>
                  <a:schemeClr val="tx1">
                    <a:lumMod val="75000"/>
                    <a:lumOff val="25000"/>
                  </a:schemeClr>
                </a:solidFill>
              </a:rPr>
              <a:t>DRAM</a:t>
            </a:r>
          </a:p>
          <a:p>
            <a:pPr algn="ctr"/>
            <a:r>
              <a:rPr lang="en-US" sz="2400" dirty="0">
                <a:solidFill>
                  <a:schemeClr val="tx1">
                    <a:lumMod val="75000"/>
                    <a:lumOff val="25000"/>
                  </a:schemeClr>
                </a:solidFill>
              </a:rPr>
              <a:t>Cell</a:t>
            </a:r>
          </a:p>
        </p:txBody>
      </p:sp>
      <p:sp>
        <p:nvSpPr>
          <p:cNvPr id="26" name="TextBox 25"/>
          <p:cNvSpPr txBox="1"/>
          <p:nvPr/>
        </p:nvSpPr>
        <p:spPr>
          <a:xfrm>
            <a:off x="5946235" y="5100935"/>
            <a:ext cx="2162772" cy="461665"/>
          </a:xfrm>
          <a:prstGeom prst="rect">
            <a:avLst/>
          </a:prstGeom>
          <a:noFill/>
        </p:spPr>
        <p:txBody>
          <a:bodyPr wrap="none" rtlCol="0">
            <a:spAutoFit/>
          </a:bodyPr>
          <a:lstStyle/>
          <a:p>
            <a:pPr algn="r"/>
            <a:r>
              <a:rPr lang="en-US" sz="2400" dirty="0">
                <a:solidFill>
                  <a:schemeClr val="tx1">
                    <a:lumMod val="75000"/>
                    <a:lumOff val="25000"/>
                  </a:schemeClr>
                </a:solidFill>
              </a:rPr>
              <a:t>Sense-Amplifier</a:t>
            </a:r>
          </a:p>
        </p:txBody>
      </p:sp>
      <p:cxnSp>
        <p:nvCxnSpPr>
          <p:cNvPr id="27" name="Straight Connector 26"/>
          <p:cNvCxnSpPr/>
          <p:nvPr/>
        </p:nvCxnSpPr>
        <p:spPr>
          <a:xfrm rot="10800000">
            <a:off x="3308407" y="1905000"/>
            <a:ext cx="20574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489507" y="2324100"/>
            <a:ext cx="838200" cy="0"/>
          </a:xfrm>
          <a:prstGeom prst="line">
            <a:avLst/>
          </a:prstGeom>
          <a:ln w="28575">
            <a:solidFill>
              <a:schemeClr val="tx1">
                <a:lumMod val="90000"/>
                <a:lumOff val="10000"/>
              </a:schemeClr>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54515" y="1371600"/>
            <a:ext cx="1911292" cy="461665"/>
          </a:xfrm>
          <a:prstGeom prst="rect">
            <a:avLst/>
          </a:prstGeom>
          <a:noFill/>
        </p:spPr>
        <p:txBody>
          <a:bodyPr wrap="none" rtlCol="0">
            <a:spAutoFit/>
          </a:bodyPr>
          <a:lstStyle/>
          <a:p>
            <a:r>
              <a:rPr lang="en-US" sz="2400" dirty="0">
                <a:solidFill>
                  <a:schemeClr val="tx1">
                    <a:lumMod val="90000"/>
                    <a:lumOff val="10000"/>
                  </a:schemeClr>
                </a:solidFill>
              </a:rPr>
              <a:t>Control Signal</a:t>
            </a:r>
          </a:p>
        </p:txBody>
      </p:sp>
      <p:cxnSp>
        <p:nvCxnSpPr>
          <p:cNvPr id="30" name="Straight Connector 29"/>
          <p:cNvCxnSpPr/>
          <p:nvPr/>
        </p:nvCxnSpPr>
        <p:spPr>
          <a:xfrm>
            <a:off x="5125632" y="2743200"/>
            <a:ext cx="82662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52744" y="38862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rot="5400000" flipH="1" flipV="1">
            <a:off x="4685449" y="2622369"/>
            <a:ext cx="2514600" cy="13063"/>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719196"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p:cNvSpPr txBox="1"/>
          <p:nvPr/>
        </p:nvSpPr>
        <p:spPr>
          <a:xfrm>
            <a:off x="3774849" y="2286000"/>
            <a:ext cx="981358" cy="830997"/>
          </a:xfrm>
          <a:prstGeom prst="rect">
            <a:avLst/>
          </a:prstGeom>
          <a:noFill/>
        </p:spPr>
        <p:txBody>
          <a:bodyPr wrap="none" rtlCol="0">
            <a:spAutoFit/>
          </a:bodyPr>
          <a:lstStyle/>
          <a:p>
            <a:pPr algn="ctr"/>
            <a:r>
              <a:rPr lang="en-US" sz="2400" dirty="0">
                <a:solidFill>
                  <a:schemeClr val="tx1">
                    <a:lumMod val="75000"/>
                    <a:lumOff val="25000"/>
                  </a:schemeClr>
                </a:solidFill>
              </a:rPr>
              <a:t>DRAM</a:t>
            </a:r>
          </a:p>
          <a:p>
            <a:pPr algn="ctr"/>
            <a:r>
              <a:rPr lang="en-US" sz="2400" dirty="0">
                <a:solidFill>
                  <a:schemeClr val="tx1">
                    <a:lumMod val="75000"/>
                    <a:lumOff val="25000"/>
                  </a:schemeClr>
                </a:solidFill>
              </a:rPr>
              <a:t>Cell</a:t>
            </a:r>
          </a:p>
        </p:txBody>
      </p:sp>
      <p:sp>
        <p:nvSpPr>
          <p:cNvPr id="40" name="Rectangle 39"/>
          <p:cNvSpPr/>
          <p:nvPr/>
        </p:nvSpPr>
        <p:spPr>
          <a:xfrm>
            <a:off x="2698807" y="16002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2" name="Straight Connector 41"/>
          <p:cNvCxnSpPr>
            <a:stCxn id="40" idx="1"/>
          </p:cNvCxnSpPr>
          <p:nvPr/>
        </p:nvCxnSpPr>
        <p:spPr>
          <a:xfrm rot="10800000">
            <a:off x="2013007" y="1905000"/>
            <a:ext cx="685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28900" y="1671935"/>
            <a:ext cx="1184107" cy="461665"/>
          </a:xfrm>
          <a:prstGeom prst="rect">
            <a:avLst/>
          </a:prstGeom>
          <a:noFill/>
        </p:spPr>
        <p:txBody>
          <a:bodyPr wrap="none" rtlCol="0">
            <a:spAutoFit/>
          </a:bodyPr>
          <a:lstStyle/>
          <a:p>
            <a:pPr algn="r"/>
            <a:r>
              <a:rPr lang="en-US" sz="2400" dirty="0"/>
              <a:t>Address</a:t>
            </a:r>
          </a:p>
        </p:txBody>
      </p:sp>
      <p:sp>
        <p:nvSpPr>
          <p:cNvPr id="38" name="Slide Number Placeholder 37"/>
          <p:cNvSpPr>
            <a:spLocks noGrp="1"/>
          </p:cNvSpPr>
          <p:nvPr>
            <p:ph type="sldNum" sz="quarter" idx="12"/>
          </p:nvPr>
        </p:nvSpPr>
        <p:spPr/>
        <p:txBody>
          <a:bodyPr/>
          <a:lstStyle/>
          <a:p>
            <a:fld id="{C57F1941-7121-4DD9-905F-76A0714B05EC}" type="slidenum">
              <a:rPr lang="en-US" smtClean="0"/>
              <a:pPr/>
              <a:t>29</a:t>
            </a:fld>
            <a:endParaRPr lang="en-US"/>
          </a:p>
        </p:txBody>
      </p:sp>
      <p:sp>
        <p:nvSpPr>
          <p:cNvPr id="39" name="Oval 38"/>
          <p:cNvSpPr/>
          <p:nvPr/>
        </p:nvSpPr>
        <p:spPr>
          <a:xfrm>
            <a:off x="5091831" y="2700867"/>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4498143" y="2691659"/>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85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xit" presetSubtype="0" fill="hold" grpId="0" nodeType="withEffect">
                                  <p:stCondLst>
                                    <p:cond delay="0"/>
                                  </p:stCondLst>
                                  <p:childTnLst>
                                    <p:animEffect transition="out" filter="fade">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xit" presetSubtype="0" fill="hold" grpId="0" nodeType="withEffect">
                                  <p:stCondLst>
                                    <p:cond delay="0"/>
                                  </p:stCondLst>
                                  <p:childTnLst>
                                    <p:animEffect transition="out" filter="fade">
                                      <p:cBhvr>
                                        <p:cTn id="52" dur="500"/>
                                        <p:tgtEl>
                                          <p:spTgt spid="41"/>
                                        </p:tgtEl>
                                      </p:cBhvr>
                                    </p:animEffect>
                                    <p:set>
                                      <p:cBhvr>
                                        <p:cTn id="53" dur="1" fill="hold">
                                          <p:stCondLst>
                                            <p:cond delay="499"/>
                                          </p:stCondLst>
                                        </p:cTn>
                                        <p:tgtEl>
                                          <p:spTgt spid="41"/>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1" grpId="0" animBg="1"/>
      <p:bldP spid="34" grpId="0" animBg="1"/>
      <p:bldP spid="37" grpId="0"/>
      <p:bldP spid="40" grpId="0" animBg="1"/>
      <p:bldP spid="44" grpId="0"/>
      <p:bldP spid="39"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ctrTitle"/>
          </p:nvPr>
        </p:nvSpPr>
        <p:spPr>
          <a:xfrm>
            <a:off x="396081" y="2286000"/>
            <a:ext cx="8428037" cy="822325"/>
          </a:xfrm>
        </p:spPr>
        <p:txBody>
          <a:bodyPr>
            <a:normAutofit fontScale="90000"/>
          </a:bodyPr>
          <a:lstStyle/>
          <a:p>
            <a:pPr algn="ctr" eaLnBrk="1" hangingPunct="1"/>
            <a:r>
              <a:rPr lang="en-US" sz="4000" b="1" dirty="0">
                <a:solidFill>
                  <a:srgbClr val="0033CC"/>
                </a:solidFill>
                <a:latin typeface="Garamond" charset="0"/>
              </a:rPr>
              <a:t>Why Is Memory So Important? (Especially Today)</a:t>
            </a:r>
          </a:p>
        </p:txBody>
      </p:sp>
      <p:sp>
        <p:nvSpPr>
          <p:cNvPr id="7475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155502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458200" cy="5257800"/>
          </a:xfrm>
        </p:spPr>
        <p:txBody>
          <a:bodyPr>
            <a:normAutofit lnSpcReduction="10000"/>
          </a:bodyPr>
          <a:lstStyle/>
          <a:p>
            <a:pPr marL="514350" indent="-514350">
              <a:spcBef>
                <a:spcPts val="3000"/>
              </a:spcBef>
              <a:buFont typeface="+mj-lt"/>
              <a:buAutoNum type="arabicPeriod"/>
            </a:pPr>
            <a:r>
              <a:rPr lang="en-US" sz="3600" dirty="0">
                <a:solidFill>
                  <a:schemeClr val="bg1">
                    <a:lumMod val="85000"/>
                  </a:schemeClr>
                </a:solidFill>
              </a:rPr>
              <a:t>What is DRAM?</a:t>
            </a:r>
          </a:p>
          <a:p>
            <a:pPr marL="514350" indent="-514350">
              <a:spcBef>
                <a:spcPts val="1800"/>
              </a:spcBef>
              <a:buFont typeface="+mj-lt"/>
              <a:buAutoNum type="arabicPeriod"/>
            </a:pPr>
            <a:r>
              <a:rPr lang="en-US" sz="3600" dirty="0"/>
              <a:t>DRAM Internal Organization</a:t>
            </a:r>
          </a:p>
          <a:p>
            <a:pPr marL="914400" lvl="1" indent="-514350">
              <a:spcBef>
                <a:spcPts val="1200"/>
              </a:spcBef>
            </a:pPr>
            <a:r>
              <a:rPr lang="en-US" dirty="0"/>
              <a:t>DRAM Cell</a:t>
            </a:r>
          </a:p>
          <a:p>
            <a:pPr marL="914400" lvl="1" indent="-514350">
              <a:spcBef>
                <a:spcPts val="1200"/>
              </a:spcBef>
            </a:pPr>
            <a:r>
              <a:rPr lang="en-US" dirty="0"/>
              <a:t>DRAM Array</a:t>
            </a:r>
          </a:p>
          <a:p>
            <a:pPr marL="914400" lvl="1" indent="-514350">
              <a:spcBef>
                <a:spcPts val="1200"/>
              </a:spcBef>
            </a:pPr>
            <a:r>
              <a:rPr lang="en-US" dirty="0"/>
              <a:t>DRAM Bank</a:t>
            </a:r>
          </a:p>
          <a:p>
            <a:pPr marL="514350" indent="-514350">
              <a:spcBef>
                <a:spcPts val="3000"/>
              </a:spcBef>
              <a:buFont typeface="+mj-lt"/>
              <a:buAutoNum type="arabicPeriod"/>
            </a:pPr>
            <a:r>
              <a:rPr lang="en-US" sz="3600" dirty="0">
                <a:solidFill>
                  <a:schemeClr val="bg1">
                    <a:lumMod val="85000"/>
                  </a:schemeClr>
                </a:solidFill>
              </a:rPr>
              <a:t>Problems and Solutions</a:t>
            </a:r>
          </a:p>
          <a:p>
            <a:pPr marL="914400" lvl="1" indent="-514350">
              <a:spcBef>
                <a:spcPts val="600"/>
              </a:spcBef>
            </a:pPr>
            <a:r>
              <a:rPr lang="en-US" dirty="0">
                <a:solidFill>
                  <a:schemeClr val="bg1">
                    <a:lumMod val="85000"/>
                  </a:schemeClr>
                </a:solidFill>
              </a:rPr>
              <a:t>Latency (Tiered-Latency DRAM, HPCA 2013; Adaptive-Latency DRAM, HPCA 2015)</a:t>
            </a:r>
          </a:p>
          <a:p>
            <a:pPr marL="914400" lvl="1" indent="-514350">
              <a:spcBef>
                <a:spcPts val="600"/>
              </a:spcBef>
            </a:pPr>
            <a:r>
              <a:rPr lang="en-US" dirty="0">
                <a:solidFill>
                  <a:schemeClr val="bg1">
                    <a:lumMod val="85000"/>
                  </a:schemeClr>
                </a:solidFill>
              </a:rPr>
              <a:t>Parallelism (</a:t>
            </a:r>
            <a:r>
              <a:rPr lang="en-US" dirty="0" err="1">
                <a:solidFill>
                  <a:schemeClr val="bg1">
                    <a:lumMod val="85000"/>
                  </a:schemeClr>
                </a:solidFill>
              </a:rPr>
              <a:t>Subarray</a:t>
            </a:r>
            <a:r>
              <a:rPr lang="en-US" dirty="0">
                <a:solidFill>
                  <a:schemeClr val="bg1">
                    <a:lumMod val="85000"/>
                  </a:schemeClr>
                </a:solidFill>
              </a:rPr>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133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30</a:t>
            </a:fld>
            <a:endParaRPr lang="en-US"/>
          </a:p>
        </p:txBody>
      </p:sp>
    </p:spTree>
    <p:extLst>
      <p:ext uri="{BB962C8B-B14F-4D97-AF65-F5344CB8AC3E}">
        <p14:creationId xmlns:p14="http://schemas.microsoft.com/office/powerpoint/2010/main" val="343397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26" name="TextBox 25"/>
          <p:cNvSpPr txBox="1"/>
          <p:nvPr/>
        </p:nvSpPr>
        <p:spPr>
          <a:xfrm>
            <a:off x="5946235" y="5100935"/>
            <a:ext cx="2162772" cy="461665"/>
          </a:xfrm>
          <a:prstGeom prst="rect">
            <a:avLst/>
          </a:prstGeom>
          <a:noFill/>
        </p:spPr>
        <p:txBody>
          <a:bodyPr wrap="none" rtlCol="0">
            <a:spAutoFit/>
          </a:bodyPr>
          <a:lstStyle/>
          <a:p>
            <a:pPr algn="r"/>
            <a:r>
              <a:rPr lang="en-US" sz="2400" dirty="0">
                <a:solidFill>
                  <a:schemeClr val="tx1">
                    <a:lumMod val="75000"/>
                    <a:lumOff val="25000"/>
                  </a:schemeClr>
                </a:solidFill>
              </a:rPr>
              <a:t>Sense-Amplifier</a:t>
            </a:r>
          </a:p>
        </p:txBody>
      </p:sp>
      <p:cxnSp>
        <p:nvCxnSpPr>
          <p:cNvPr id="27" name="Straight Connector 26"/>
          <p:cNvCxnSpPr/>
          <p:nvPr/>
        </p:nvCxnSpPr>
        <p:spPr>
          <a:xfrm rot="10800000">
            <a:off x="3308407" y="1905000"/>
            <a:ext cx="20574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489507" y="2324100"/>
            <a:ext cx="838200" cy="0"/>
          </a:xfrm>
          <a:prstGeom prst="line">
            <a:avLst/>
          </a:prstGeom>
          <a:ln w="28575">
            <a:solidFill>
              <a:schemeClr val="tx1">
                <a:lumMod val="90000"/>
                <a:lumOff val="10000"/>
              </a:schemeClr>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54515" y="1371600"/>
            <a:ext cx="1911292" cy="461665"/>
          </a:xfrm>
          <a:prstGeom prst="rect">
            <a:avLst/>
          </a:prstGeom>
          <a:noFill/>
        </p:spPr>
        <p:txBody>
          <a:bodyPr wrap="none" rtlCol="0">
            <a:spAutoFit/>
          </a:bodyPr>
          <a:lstStyle/>
          <a:p>
            <a:r>
              <a:rPr lang="en-US" sz="2400" dirty="0">
                <a:solidFill>
                  <a:schemeClr val="tx1">
                    <a:lumMod val="90000"/>
                    <a:lumOff val="10000"/>
                  </a:schemeClr>
                </a:solidFill>
              </a:rPr>
              <a:t>Control Signal</a:t>
            </a:r>
          </a:p>
        </p:txBody>
      </p:sp>
      <p:cxnSp>
        <p:nvCxnSpPr>
          <p:cNvPr id="30" name="Straight Connector 29"/>
          <p:cNvCxnSpPr/>
          <p:nvPr/>
        </p:nvCxnSpPr>
        <p:spPr>
          <a:xfrm>
            <a:off x="5125632" y="2743200"/>
            <a:ext cx="82662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52744" y="38862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rot="5400000" flipH="1" flipV="1">
            <a:off x="4685449" y="2622369"/>
            <a:ext cx="2514600" cy="13063"/>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719196" y="2514600"/>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p:cNvSpPr txBox="1"/>
          <p:nvPr/>
        </p:nvSpPr>
        <p:spPr>
          <a:xfrm>
            <a:off x="3774849" y="2286000"/>
            <a:ext cx="981358" cy="830997"/>
          </a:xfrm>
          <a:prstGeom prst="rect">
            <a:avLst/>
          </a:prstGeom>
          <a:noFill/>
        </p:spPr>
        <p:txBody>
          <a:bodyPr wrap="none" rtlCol="0">
            <a:spAutoFit/>
          </a:bodyPr>
          <a:lstStyle/>
          <a:p>
            <a:pPr algn="ctr"/>
            <a:r>
              <a:rPr lang="en-US" sz="2400" dirty="0">
                <a:solidFill>
                  <a:schemeClr val="tx1">
                    <a:lumMod val="75000"/>
                    <a:lumOff val="25000"/>
                  </a:schemeClr>
                </a:solidFill>
              </a:rPr>
              <a:t>DRAM</a:t>
            </a:r>
          </a:p>
          <a:p>
            <a:pPr algn="ctr"/>
            <a:r>
              <a:rPr lang="en-US" sz="2400" dirty="0">
                <a:solidFill>
                  <a:schemeClr val="tx1">
                    <a:lumMod val="75000"/>
                    <a:lumOff val="25000"/>
                  </a:schemeClr>
                </a:solidFill>
              </a:rPr>
              <a:t>Cell</a:t>
            </a:r>
          </a:p>
        </p:txBody>
      </p:sp>
      <p:sp>
        <p:nvSpPr>
          <p:cNvPr id="40" name="Rectangle 39"/>
          <p:cNvSpPr/>
          <p:nvPr/>
        </p:nvSpPr>
        <p:spPr>
          <a:xfrm>
            <a:off x="2698807" y="16002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2" name="Straight Connector 41"/>
          <p:cNvCxnSpPr>
            <a:stCxn id="40" idx="1"/>
          </p:cNvCxnSpPr>
          <p:nvPr/>
        </p:nvCxnSpPr>
        <p:spPr>
          <a:xfrm rot="10800000">
            <a:off x="2013007" y="1905000"/>
            <a:ext cx="685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28900" y="1671935"/>
            <a:ext cx="1184107" cy="461665"/>
          </a:xfrm>
          <a:prstGeom prst="rect">
            <a:avLst/>
          </a:prstGeom>
          <a:noFill/>
        </p:spPr>
        <p:txBody>
          <a:bodyPr wrap="none" rtlCol="0">
            <a:spAutoFit/>
          </a:bodyPr>
          <a:lstStyle/>
          <a:p>
            <a:pPr algn="r"/>
            <a:r>
              <a:rPr lang="en-US" sz="2400" dirty="0"/>
              <a:t>Address</a:t>
            </a:r>
          </a:p>
        </p:txBody>
      </p:sp>
      <p:grpSp>
        <p:nvGrpSpPr>
          <p:cNvPr id="6" name="Group 54"/>
          <p:cNvGrpSpPr/>
          <p:nvPr/>
        </p:nvGrpSpPr>
        <p:grpSpPr>
          <a:xfrm>
            <a:off x="1479607" y="2209800"/>
            <a:ext cx="3975485" cy="3276600"/>
            <a:chOff x="838200" y="2133600"/>
            <a:chExt cx="3975485" cy="3276600"/>
          </a:xfrm>
        </p:grpSpPr>
        <p:sp>
          <p:nvSpPr>
            <p:cNvPr id="36" name="Rounded Rectangular Callout 35"/>
            <p:cNvSpPr/>
            <p:nvPr/>
          </p:nvSpPr>
          <p:spPr>
            <a:xfrm>
              <a:off x="838200" y="4800600"/>
              <a:ext cx="3352800" cy="609600"/>
            </a:xfrm>
            <a:prstGeom prst="wedgeRoundRectCallout">
              <a:avLst>
                <a:gd name="adj1" fmla="val 49654"/>
                <a:gd name="adj2" fmla="val -22081"/>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Much larger than a cell</a:t>
              </a:r>
            </a:p>
          </p:txBody>
        </p:sp>
        <p:cxnSp>
          <p:nvCxnSpPr>
            <p:cNvPr id="49" name="Curved Connector 48"/>
            <p:cNvCxnSpPr>
              <a:stCxn id="36" idx="1"/>
              <a:endCxn id="40" idx="2"/>
            </p:cNvCxnSpPr>
            <p:nvPr/>
          </p:nvCxnSpPr>
          <p:spPr>
            <a:xfrm rot="10800000" flipH="1">
              <a:off x="838200" y="2133600"/>
              <a:ext cx="1447800" cy="2971800"/>
            </a:xfrm>
            <a:prstGeom prst="curvedConnector4">
              <a:avLst>
                <a:gd name="adj1" fmla="val -15789"/>
                <a:gd name="adj2" fmla="val 55128"/>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4" name="Shape 53"/>
            <p:cNvCxnSpPr>
              <a:stCxn id="36" idx="3"/>
              <a:endCxn id="31" idx="3"/>
            </p:cNvCxnSpPr>
            <p:nvPr/>
          </p:nvCxnSpPr>
          <p:spPr>
            <a:xfrm flipV="1">
              <a:off x="4191000" y="4850652"/>
              <a:ext cx="622685" cy="254748"/>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38" name="Slide Number Placeholder 37"/>
          <p:cNvSpPr>
            <a:spLocks noGrp="1"/>
          </p:cNvSpPr>
          <p:nvPr>
            <p:ph type="sldNum" sz="quarter" idx="12"/>
          </p:nvPr>
        </p:nvSpPr>
        <p:spPr/>
        <p:txBody>
          <a:bodyPr/>
          <a:lstStyle/>
          <a:p>
            <a:fld id="{C57F1941-7121-4DD9-905F-76A0714B05EC}" type="slidenum">
              <a:rPr lang="en-US" smtClean="0"/>
              <a:pPr/>
              <a:t>31</a:t>
            </a:fld>
            <a:endParaRPr lang="en-US"/>
          </a:p>
        </p:txBody>
      </p:sp>
    </p:spTree>
    <p:extLst>
      <p:ext uri="{BB962C8B-B14F-4D97-AF65-F5344CB8AC3E}">
        <p14:creationId xmlns:p14="http://schemas.microsoft.com/office/powerpoint/2010/main" val="2845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Amortization</a:t>
            </a:r>
          </a:p>
        </p:txBody>
      </p:sp>
      <p:sp>
        <p:nvSpPr>
          <p:cNvPr id="4" name="Oval 3"/>
          <p:cNvSpPr/>
          <p:nvPr/>
        </p:nvSpPr>
        <p:spPr>
          <a:xfrm>
            <a:off x="6190944" y="51054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18288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p:cNvCxnSpPr>
            <a:stCxn id="4" idx="0"/>
          </p:cNvCxnSpPr>
          <p:nvPr/>
        </p:nvCxnSpPr>
        <p:spPr>
          <a:xfrm rot="16200000" flipV="1">
            <a:off x="5115897" y="34207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3"/>
          </p:cNvCxnSpPr>
          <p:nvPr/>
        </p:nvCxnSpPr>
        <p:spPr>
          <a:xfrm>
            <a:off x="1143000" y="21336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172200" y="2133600"/>
            <a:ext cx="618257" cy="583474"/>
            <a:chOff x="6324600" y="2362200"/>
            <a:chExt cx="618257" cy="583474"/>
          </a:xfrm>
        </p:grpSpPr>
        <p:cxnSp>
          <p:nvCxnSpPr>
            <p:cNvPr id="8" name="Straight Connector 7"/>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7" name="Rectangle 26"/>
          <p:cNvSpPr/>
          <p:nvPr/>
        </p:nvSpPr>
        <p:spPr>
          <a:xfrm>
            <a:off x="533400" y="25146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27" idx="3"/>
          </p:cNvCxnSpPr>
          <p:nvPr/>
        </p:nvCxnSpPr>
        <p:spPr>
          <a:xfrm>
            <a:off x="1143000" y="28194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3400" y="32004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a:off x="1143000" y="35052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 y="38862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2" name="Straight Connector 31"/>
          <p:cNvCxnSpPr>
            <a:stCxn id="31" idx="3"/>
          </p:cNvCxnSpPr>
          <p:nvPr/>
        </p:nvCxnSpPr>
        <p:spPr>
          <a:xfrm>
            <a:off x="1143000" y="41910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6172200" y="2819400"/>
            <a:ext cx="618257" cy="583474"/>
            <a:chOff x="6324600" y="2362200"/>
            <a:chExt cx="618257" cy="583474"/>
          </a:xfrm>
        </p:grpSpPr>
        <p:cxnSp>
          <p:nvCxnSpPr>
            <p:cNvPr id="36" name="Straight Connector 35"/>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9" name="Group 38"/>
          <p:cNvGrpSpPr/>
          <p:nvPr/>
        </p:nvGrpSpPr>
        <p:grpSpPr>
          <a:xfrm>
            <a:off x="6172200" y="3505200"/>
            <a:ext cx="618257" cy="583474"/>
            <a:chOff x="6324600" y="2362200"/>
            <a:chExt cx="618257" cy="583474"/>
          </a:xfrm>
        </p:grpSpPr>
        <p:cxnSp>
          <p:nvCxnSpPr>
            <p:cNvPr id="40" name="Straight Connector 39"/>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43" name="Group 42"/>
          <p:cNvGrpSpPr/>
          <p:nvPr/>
        </p:nvGrpSpPr>
        <p:grpSpPr>
          <a:xfrm>
            <a:off x="6172200" y="4191000"/>
            <a:ext cx="618257" cy="583474"/>
            <a:chOff x="6324600" y="2362200"/>
            <a:chExt cx="618257" cy="583474"/>
          </a:xfrm>
        </p:grpSpPr>
        <p:cxnSp>
          <p:nvCxnSpPr>
            <p:cNvPr id="44" name="Straight Connector 43"/>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4724400" y="1752600"/>
            <a:ext cx="1237944" cy="4572000"/>
            <a:chOff x="4953000" y="1905000"/>
            <a:chExt cx="1237944" cy="4572000"/>
          </a:xfrm>
        </p:grpSpPr>
        <p:sp>
          <p:nvSpPr>
            <p:cNvPr id="47" name="Oval 46"/>
            <p:cNvSpPr/>
            <p:nvPr/>
          </p:nvSpPr>
          <p:spPr>
            <a:xfrm>
              <a:off x="4971744" y="52578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7" idx="0"/>
            </p:cNvCxnSpPr>
            <p:nvPr/>
          </p:nvCxnSpPr>
          <p:spPr>
            <a:xfrm rot="16200000" flipV="1">
              <a:off x="3896697" y="35731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4953000" y="2286000"/>
              <a:ext cx="618257" cy="583474"/>
              <a:chOff x="6324600" y="2362200"/>
              <a:chExt cx="618257" cy="583474"/>
            </a:xfrm>
          </p:grpSpPr>
          <p:cxnSp>
            <p:nvCxnSpPr>
              <p:cNvPr id="50" name="Straight Connector 49"/>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53" name="Group 52"/>
            <p:cNvGrpSpPr/>
            <p:nvPr/>
          </p:nvGrpSpPr>
          <p:grpSpPr>
            <a:xfrm>
              <a:off x="4953000" y="2971800"/>
              <a:ext cx="618257" cy="583474"/>
              <a:chOff x="6324600" y="2362200"/>
              <a:chExt cx="618257" cy="583474"/>
            </a:xfrm>
          </p:grpSpPr>
          <p:cxnSp>
            <p:nvCxnSpPr>
              <p:cNvPr id="54" name="Straight Connector 53"/>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57" name="Group 56"/>
            <p:cNvGrpSpPr/>
            <p:nvPr/>
          </p:nvGrpSpPr>
          <p:grpSpPr>
            <a:xfrm>
              <a:off x="4953000" y="3657600"/>
              <a:ext cx="618257" cy="583474"/>
              <a:chOff x="6324600" y="2362200"/>
              <a:chExt cx="618257" cy="583474"/>
            </a:xfrm>
          </p:grpSpPr>
          <p:cxnSp>
            <p:nvCxnSpPr>
              <p:cNvPr id="58" name="Straight Connector 57"/>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1" name="Group 60"/>
            <p:cNvGrpSpPr/>
            <p:nvPr/>
          </p:nvGrpSpPr>
          <p:grpSpPr>
            <a:xfrm>
              <a:off x="4953000" y="4343400"/>
              <a:ext cx="618257" cy="583474"/>
              <a:chOff x="6324600" y="2362200"/>
              <a:chExt cx="618257" cy="583474"/>
            </a:xfrm>
          </p:grpSpPr>
          <p:cxnSp>
            <p:nvCxnSpPr>
              <p:cNvPr id="62" name="Straight Connector 61"/>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grpSp>
        <p:nvGrpSpPr>
          <p:cNvPr id="66" name="Group 65"/>
          <p:cNvGrpSpPr/>
          <p:nvPr/>
        </p:nvGrpSpPr>
        <p:grpSpPr>
          <a:xfrm>
            <a:off x="3200400" y="1752600"/>
            <a:ext cx="1237944" cy="4572000"/>
            <a:chOff x="4953000" y="1905000"/>
            <a:chExt cx="1237944" cy="4572000"/>
          </a:xfrm>
        </p:grpSpPr>
        <p:sp>
          <p:nvSpPr>
            <p:cNvPr id="67" name="Oval 66"/>
            <p:cNvSpPr/>
            <p:nvPr/>
          </p:nvSpPr>
          <p:spPr>
            <a:xfrm>
              <a:off x="4971744" y="52578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7" idx="0"/>
            </p:cNvCxnSpPr>
            <p:nvPr/>
          </p:nvCxnSpPr>
          <p:spPr>
            <a:xfrm rot="16200000" flipV="1">
              <a:off x="3896697" y="35731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9" name="Group 48"/>
            <p:cNvGrpSpPr/>
            <p:nvPr/>
          </p:nvGrpSpPr>
          <p:grpSpPr>
            <a:xfrm>
              <a:off x="4953000" y="2286000"/>
              <a:ext cx="618257" cy="583474"/>
              <a:chOff x="6324600" y="2362200"/>
              <a:chExt cx="618257" cy="583474"/>
            </a:xfrm>
          </p:grpSpPr>
          <p:cxnSp>
            <p:nvCxnSpPr>
              <p:cNvPr id="82" name="Straight Connector 81"/>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0" name="Group 52"/>
            <p:cNvGrpSpPr/>
            <p:nvPr/>
          </p:nvGrpSpPr>
          <p:grpSpPr>
            <a:xfrm>
              <a:off x="4953000" y="2971800"/>
              <a:ext cx="618257" cy="583474"/>
              <a:chOff x="6324600" y="2362200"/>
              <a:chExt cx="618257" cy="583474"/>
            </a:xfrm>
          </p:grpSpPr>
          <p:cxnSp>
            <p:nvCxnSpPr>
              <p:cNvPr id="79" name="Straight Connector 78"/>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1" name="Group 56"/>
            <p:cNvGrpSpPr/>
            <p:nvPr/>
          </p:nvGrpSpPr>
          <p:grpSpPr>
            <a:xfrm>
              <a:off x="4953000" y="3657600"/>
              <a:ext cx="618257" cy="583474"/>
              <a:chOff x="6324600" y="2362200"/>
              <a:chExt cx="618257" cy="583474"/>
            </a:xfrm>
          </p:grpSpPr>
          <p:cxnSp>
            <p:nvCxnSpPr>
              <p:cNvPr id="76" name="Straight Connector 75"/>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2" name="Group 60"/>
            <p:cNvGrpSpPr/>
            <p:nvPr/>
          </p:nvGrpSpPr>
          <p:grpSpPr>
            <a:xfrm>
              <a:off x="4953000" y="4343400"/>
              <a:ext cx="618257" cy="583474"/>
              <a:chOff x="6324600" y="2362200"/>
              <a:chExt cx="618257" cy="583474"/>
            </a:xfrm>
          </p:grpSpPr>
          <p:cxnSp>
            <p:nvCxnSpPr>
              <p:cNvPr id="73" name="Straight Connector 72"/>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grpSp>
        <p:nvGrpSpPr>
          <p:cNvPr id="85" name="Group 84"/>
          <p:cNvGrpSpPr/>
          <p:nvPr/>
        </p:nvGrpSpPr>
        <p:grpSpPr>
          <a:xfrm>
            <a:off x="1676400" y="1752600"/>
            <a:ext cx="1237944" cy="4572000"/>
            <a:chOff x="4953000" y="1905000"/>
            <a:chExt cx="1237944" cy="4572000"/>
          </a:xfrm>
        </p:grpSpPr>
        <p:sp>
          <p:nvSpPr>
            <p:cNvPr id="86" name="Oval 85"/>
            <p:cNvSpPr/>
            <p:nvPr/>
          </p:nvSpPr>
          <p:spPr>
            <a:xfrm>
              <a:off x="4971744" y="52578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0"/>
            </p:cNvCxnSpPr>
            <p:nvPr/>
          </p:nvCxnSpPr>
          <p:spPr>
            <a:xfrm rot="16200000" flipV="1">
              <a:off x="3896697" y="35731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8" name="Group 48"/>
            <p:cNvGrpSpPr/>
            <p:nvPr/>
          </p:nvGrpSpPr>
          <p:grpSpPr>
            <a:xfrm>
              <a:off x="4953000" y="2286000"/>
              <a:ext cx="618257" cy="583474"/>
              <a:chOff x="6324600" y="2362200"/>
              <a:chExt cx="618257" cy="583474"/>
            </a:xfrm>
          </p:grpSpPr>
          <p:cxnSp>
            <p:nvCxnSpPr>
              <p:cNvPr id="101" name="Straight Connector 100"/>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89" name="Group 52"/>
            <p:cNvGrpSpPr/>
            <p:nvPr/>
          </p:nvGrpSpPr>
          <p:grpSpPr>
            <a:xfrm>
              <a:off x="4953000" y="2971800"/>
              <a:ext cx="618257" cy="583474"/>
              <a:chOff x="6324600" y="2362200"/>
              <a:chExt cx="618257" cy="583474"/>
            </a:xfrm>
          </p:grpSpPr>
          <p:cxnSp>
            <p:nvCxnSpPr>
              <p:cNvPr id="98" name="Straight Connector 97"/>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90" name="Group 56"/>
            <p:cNvGrpSpPr/>
            <p:nvPr/>
          </p:nvGrpSpPr>
          <p:grpSpPr>
            <a:xfrm>
              <a:off x="4953000" y="3657600"/>
              <a:ext cx="618257" cy="583474"/>
              <a:chOff x="6324600" y="2362200"/>
              <a:chExt cx="618257" cy="583474"/>
            </a:xfrm>
          </p:grpSpPr>
          <p:cxnSp>
            <p:nvCxnSpPr>
              <p:cNvPr id="95" name="Straight Connector 94"/>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91" name="Group 60"/>
            <p:cNvGrpSpPr/>
            <p:nvPr/>
          </p:nvGrpSpPr>
          <p:grpSpPr>
            <a:xfrm>
              <a:off x="4953000" y="4343400"/>
              <a:ext cx="618257" cy="583474"/>
              <a:chOff x="6324600" y="2362200"/>
              <a:chExt cx="618257" cy="583474"/>
            </a:xfrm>
          </p:grpSpPr>
          <p:cxnSp>
            <p:nvCxnSpPr>
              <p:cNvPr id="92" name="Straight Connector 91"/>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cxnSp>
        <p:nvCxnSpPr>
          <p:cNvPr id="116" name="Straight Connector 115"/>
          <p:cNvCxnSpPr/>
          <p:nvPr/>
        </p:nvCxnSpPr>
        <p:spPr>
          <a:xfrm rot="16200000" flipV="1">
            <a:off x="5113648" y="3420753"/>
            <a:ext cx="3352800" cy="16495"/>
          </a:xfrm>
          <a:prstGeom prst="line">
            <a:avLst/>
          </a:prstGeom>
          <a:ln w="57150">
            <a:solidFill>
              <a:schemeClr val="accent4">
                <a:lumMod val="60000"/>
                <a:lumOff val="4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292967" y="1290935"/>
            <a:ext cx="981359" cy="461665"/>
          </a:xfrm>
          <a:prstGeom prst="rect">
            <a:avLst/>
          </a:prstGeom>
          <a:noFill/>
        </p:spPr>
        <p:txBody>
          <a:bodyPr wrap="none" rtlCol="0">
            <a:spAutoFit/>
          </a:bodyPr>
          <a:lstStyle/>
          <a:p>
            <a:r>
              <a:rPr lang="en-US" sz="2400" dirty="0"/>
              <a:t>Bitline</a:t>
            </a:r>
          </a:p>
        </p:txBody>
      </p:sp>
      <p:cxnSp>
        <p:nvCxnSpPr>
          <p:cNvPr id="118" name="Straight Connector 117"/>
          <p:cNvCxnSpPr/>
          <p:nvPr/>
        </p:nvCxnSpPr>
        <p:spPr>
          <a:xfrm>
            <a:off x="1143000" y="2133600"/>
            <a:ext cx="6705600" cy="0"/>
          </a:xfrm>
          <a:prstGeom prst="line">
            <a:avLst/>
          </a:prstGeom>
          <a:ln w="57150">
            <a:solidFill>
              <a:schemeClr val="accent4">
                <a:lumMod val="60000"/>
                <a:lumOff val="4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391400" y="1676400"/>
            <a:ext cx="1329659" cy="461665"/>
          </a:xfrm>
          <a:prstGeom prst="rect">
            <a:avLst/>
          </a:prstGeom>
          <a:noFill/>
        </p:spPr>
        <p:txBody>
          <a:bodyPr wrap="none" rtlCol="0">
            <a:spAutoFit/>
          </a:bodyPr>
          <a:lstStyle/>
          <a:p>
            <a:r>
              <a:rPr lang="en-US" sz="2400" dirty="0" err="1"/>
              <a:t>Wordline</a:t>
            </a:r>
            <a:endParaRPr lang="en-US" sz="2400" dirty="0"/>
          </a:p>
        </p:txBody>
      </p:sp>
      <p:sp>
        <p:nvSpPr>
          <p:cNvPr id="105" name="Slide Number Placeholder 104"/>
          <p:cNvSpPr>
            <a:spLocks noGrp="1"/>
          </p:cNvSpPr>
          <p:nvPr>
            <p:ph type="sldNum" sz="quarter" idx="12"/>
          </p:nvPr>
        </p:nvSpPr>
        <p:spPr/>
        <p:txBody>
          <a:bodyPr/>
          <a:lstStyle/>
          <a:p>
            <a:fld id="{C57F1941-7121-4DD9-905F-76A0714B05EC}" type="slidenum">
              <a:rPr lang="en-US" smtClean="0"/>
              <a:pPr/>
              <a:t>32</a:t>
            </a:fld>
            <a:endParaRPr lang="en-US"/>
          </a:p>
        </p:txBody>
      </p:sp>
    </p:spTree>
    <p:extLst>
      <p:ext uri="{BB962C8B-B14F-4D97-AF65-F5344CB8AC3E}">
        <p14:creationId xmlns:p14="http://schemas.microsoft.com/office/powerpoint/2010/main" val="2934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par>
                                <p:cTn id="37" presetID="10"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fade">
                                      <p:cBhvr>
                                        <p:cTn id="50" dur="500"/>
                                        <p:tgtEl>
                                          <p:spTgt spid="1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16"/>
                                        </p:tgtEl>
                                      </p:cBhvr>
                                    </p:animEffect>
                                    <p:set>
                                      <p:cBhvr>
                                        <p:cTn id="55" dur="1" fill="hold">
                                          <p:stCondLst>
                                            <p:cond delay="499"/>
                                          </p:stCondLst>
                                        </p:cTn>
                                        <p:tgtEl>
                                          <p:spTgt spid="11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7"/>
                                        </p:tgtEl>
                                      </p:cBhvr>
                                    </p:animEffect>
                                    <p:set>
                                      <p:cBhvr>
                                        <p:cTn id="58" dur="1" fill="hold">
                                          <p:stCondLst>
                                            <p:cond delay="499"/>
                                          </p:stCondLst>
                                        </p:cTn>
                                        <p:tgtEl>
                                          <p:spTgt spid="1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fade">
                                      <p:cBhvr>
                                        <p:cTn id="63" dur="500"/>
                                        <p:tgtEl>
                                          <p:spTgt spid="1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fade">
                                      <p:cBhvr>
                                        <p:cTn id="66" dur="500"/>
                                        <p:tgtEl>
                                          <p:spTgt spid="1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9"/>
                                        </p:tgtEl>
                                      </p:cBhvr>
                                    </p:animEffect>
                                    <p:set>
                                      <p:cBhvr>
                                        <p:cTn id="71" dur="1" fill="hold">
                                          <p:stCondLst>
                                            <p:cond delay="499"/>
                                          </p:stCondLst>
                                        </p:cTn>
                                        <p:tgtEl>
                                          <p:spTgt spid="11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18"/>
                                        </p:tgtEl>
                                      </p:cBhvr>
                                    </p:animEffect>
                                    <p:set>
                                      <p:cBhvr>
                                        <p:cTn id="74" dur="1" fill="hold">
                                          <p:stCondLst>
                                            <p:cond delay="4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117" grpId="0"/>
      <p:bldP spid="117" grpId="1"/>
      <p:bldP spid="119" grpId="0"/>
      <p:bldP spid="11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2" name="Straight Connector 221"/>
          <p:cNvCxnSpPr/>
          <p:nvPr/>
        </p:nvCxnSpPr>
        <p:spPr>
          <a:xfrm>
            <a:off x="1524000" y="31576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536357" y="3159094"/>
            <a:ext cx="4114800" cy="0"/>
          </a:xfrm>
          <a:prstGeom prst="line">
            <a:avLst/>
          </a:prstGeom>
          <a:ln w="57150">
            <a:solidFill>
              <a:schemeClr val="accent4">
                <a:lumMod val="60000"/>
                <a:lumOff val="4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524000" y="25480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1524000" y="28528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1524000" y="34624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524000" y="37672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524000" y="40720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DRAM Array Operation</a:t>
            </a:r>
          </a:p>
        </p:txBody>
      </p:sp>
      <p:cxnSp>
        <p:nvCxnSpPr>
          <p:cNvPr id="28" name="Straight Connector 27"/>
          <p:cNvCxnSpPr/>
          <p:nvPr/>
        </p:nvCxnSpPr>
        <p:spPr>
          <a:xfrm rot="5400000">
            <a:off x="9753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8288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18288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18288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24" name="Oval 23"/>
          <p:cNvSpPr/>
          <p:nvPr/>
        </p:nvSpPr>
        <p:spPr>
          <a:xfrm>
            <a:off x="18288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18288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18288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 name="Straight Connector 33"/>
          <p:cNvCxnSpPr/>
          <p:nvPr/>
        </p:nvCxnSpPr>
        <p:spPr>
          <a:xfrm rot="5400000">
            <a:off x="12801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1336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Oval 37"/>
          <p:cNvSpPr/>
          <p:nvPr/>
        </p:nvSpPr>
        <p:spPr>
          <a:xfrm>
            <a:off x="21336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21336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40" name="Oval 39"/>
          <p:cNvSpPr/>
          <p:nvPr/>
        </p:nvSpPr>
        <p:spPr>
          <a:xfrm>
            <a:off x="21336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21336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Oval 41"/>
          <p:cNvSpPr/>
          <p:nvPr/>
        </p:nvSpPr>
        <p:spPr>
          <a:xfrm>
            <a:off x="21336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5" name="Straight Connector 44"/>
          <p:cNvCxnSpPr/>
          <p:nvPr/>
        </p:nvCxnSpPr>
        <p:spPr>
          <a:xfrm rot="5400000">
            <a:off x="15849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4384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24384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24384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51" name="Oval 50"/>
          <p:cNvSpPr/>
          <p:nvPr/>
        </p:nvSpPr>
        <p:spPr>
          <a:xfrm>
            <a:off x="24384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24384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24384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6" name="Straight Connector 55"/>
          <p:cNvCxnSpPr/>
          <p:nvPr/>
        </p:nvCxnSpPr>
        <p:spPr>
          <a:xfrm rot="5400000">
            <a:off x="18897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432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27432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27432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2" name="Oval 61"/>
          <p:cNvSpPr/>
          <p:nvPr/>
        </p:nvSpPr>
        <p:spPr>
          <a:xfrm>
            <a:off x="27432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27432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27432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7" name="Straight Connector 66"/>
          <p:cNvCxnSpPr/>
          <p:nvPr/>
        </p:nvCxnSpPr>
        <p:spPr>
          <a:xfrm rot="5400000">
            <a:off x="21945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0480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30480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30480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73" name="Oval 72"/>
          <p:cNvSpPr/>
          <p:nvPr/>
        </p:nvSpPr>
        <p:spPr>
          <a:xfrm>
            <a:off x="30480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Oval 73"/>
          <p:cNvSpPr/>
          <p:nvPr/>
        </p:nvSpPr>
        <p:spPr>
          <a:xfrm>
            <a:off x="30480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p:cNvSpPr/>
          <p:nvPr/>
        </p:nvSpPr>
        <p:spPr>
          <a:xfrm>
            <a:off x="30480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8" name="Straight Connector 77"/>
          <p:cNvCxnSpPr/>
          <p:nvPr/>
        </p:nvCxnSpPr>
        <p:spPr>
          <a:xfrm rot="5400000">
            <a:off x="24993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3528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Oval 81"/>
          <p:cNvSpPr/>
          <p:nvPr/>
        </p:nvSpPr>
        <p:spPr>
          <a:xfrm>
            <a:off x="33528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Oval 82"/>
          <p:cNvSpPr/>
          <p:nvPr/>
        </p:nvSpPr>
        <p:spPr>
          <a:xfrm>
            <a:off x="33528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84" name="Oval 83"/>
          <p:cNvSpPr/>
          <p:nvPr/>
        </p:nvSpPr>
        <p:spPr>
          <a:xfrm>
            <a:off x="33528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Oval 84"/>
          <p:cNvSpPr/>
          <p:nvPr/>
        </p:nvSpPr>
        <p:spPr>
          <a:xfrm>
            <a:off x="33528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6" name="Oval 85"/>
          <p:cNvSpPr/>
          <p:nvPr/>
        </p:nvSpPr>
        <p:spPr>
          <a:xfrm>
            <a:off x="33528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9" name="Straight Connector 88"/>
          <p:cNvCxnSpPr/>
          <p:nvPr/>
        </p:nvCxnSpPr>
        <p:spPr>
          <a:xfrm rot="5400000">
            <a:off x="28041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36576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Oval 92"/>
          <p:cNvSpPr/>
          <p:nvPr/>
        </p:nvSpPr>
        <p:spPr>
          <a:xfrm>
            <a:off x="36576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4" name="Oval 93"/>
          <p:cNvSpPr/>
          <p:nvPr/>
        </p:nvSpPr>
        <p:spPr>
          <a:xfrm>
            <a:off x="36576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95" name="Oval 94"/>
          <p:cNvSpPr/>
          <p:nvPr/>
        </p:nvSpPr>
        <p:spPr>
          <a:xfrm>
            <a:off x="36576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6" name="Oval 95"/>
          <p:cNvSpPr/>
          <p:nvPr/>
        </p:nvSpPr>
        <p:spPr>
          <a:xfrm>
            <a:off x="36576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7" name="Oval 96"/>
          <p:cNvSpPr/>
          <p:nvPr/>
        </p:nvSpPr>
        <p:spPr>
          <a:xfrm>
            <a:off x="36576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0" name="Straight Connector 99"/>
          <p:cNvCxnSpPr/>
          <p:nvPr/>
        </p:nvCxnSpPr>
        <p:spPr>
          <a:xfrm rot="5400000">
            <a:off x="31089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9624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39624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39624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6" name="Oval 105"/>
          <p:cNvSpPr/>
          <p:nvPr/>
        </p:nvSpPr>
        <p:spPr>
          <a:xfrm>
            <a:off x="39624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Oval 106"/>
          <p:cNvSpPr/>
          <p:nvPr/>
        </p:nvSpPr>
        <p:spPr>
          <a:xfrm>
            <a:off x="39624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39624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1" name="Straight Connector 110"/>
          <p:cNvCxnSpPr/>
          <p:nvPr/>
        </p:nvCxnSpPr>
        <p:spPr>
          <a:xfrm rot="5400000">
            <a:off x="34137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42672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Oval 114"/>
          <p:cNvSpPr/>
          <p:nvPr/>
        </p:nvSpPr>
        <p:spPr>
          <a:xfrm>
            <a:off x="42672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42672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7" name="Oval 116"/>
          <p:cNvSpPr/>
          <p:nvPr/>
        </p:nvSpPr>
        <p:spPr>
          <a:xfrm>
            <a:off x="42672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42672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Oval 118"/>
          <p:cNvSpPr/>
          <p:nvPr/>
        </p:nvSpPr>
        <p:spPr>
          <a:xfrm>
            <a:off x="42672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2" name="Straight Connector 121"/>
          <p:cNvCxnSpPr/>
          <p:nvPr/>
        </p:nvCxnSpPr>
        <p:spPr>
          <a:xfrm rot="5400000">
            <a:off x="37185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45720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45720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Oval 126"/>
          <p:cNvSpPr/>
          <p:nvPr/>
        </p:nvSpPr>
        <p:spPr>
          <a:xfrm>
            <a:off x="45720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28" name="Oval 127"/>
          <p:cNvSpPr/>
          <p:nvPr/>
        </p:nvSpPr>
        <p:spPr>
          <a:xfrm>
            <a:off x="45720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45720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45720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3" name="Straight Connector 132"/>
          <p:cNvCxnSpPr/>
          <p:nvPr/>
        </p:nvCxnSpPr>
        <p:spPr>
          <a:xfrm rot="5400000">
            <a:off x="40233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8768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48768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48768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9" name="Oval 138"/>
          <p:cNvSpPr/>
          <p:nvPr/>
        </p:nvSpPr>
        <p:spPr>
          <a:xfrm>
            <a:off x="48768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Oval 139"/>
          <p:cNvSpPr/>
          <p:nvPr/>
        </p:nvSpPr>
        <p:spPr>
          <a:xfrm>
            <a:off x="48768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Oval 140"/>
          <p:cNvSpPr/>
          <p:nvPr/>
        </p:nvSpPr>
        <p:spPr>
          <a:xfrm>
            <a:off x="48768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Straight Connector 143"/>
          <p:cNvCxnSpPr/>
          <p:nvPr/>
        </p:nvCxnSpPr>
        <p:spPr>
          <a:xfrm rot="5400000">
            <a:off x="43281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51816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Oval 147"/>
          <p:cNvSpPr/>
          <p:nvPr/>
        </p:nvSpPr>
        <p:spPr>
          <a:xfrm>
            <a:off x="51816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Oval 148"/>
          <p:cNvSpPr/>
          <p:nvPr/>
        </p:nvSpPr>
        <p:spPr>
          <a:xfrm>
            <a:off x="51816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50" name="Oval 149"/>
          <p:cNvSpPr/>
          <p:nvPr/>
        </p:nvSpPr>
        <p:spPr>
          <a:xfrm>
            <a:off x="51816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Oval 150"/>
          <p:cNvSpPr/>
          <p:nvPr/>
        </p:nvSpPr>
        <p:spPr>
          <a:xfrm>
            <a:off x="51816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Oval 151"/>
          <p:cNvSpPr/>
          <p:nvPr/>
        </p:nvSpPr>
        <p:spPr>
          <a:xfrm>
            <a:off x="51816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58" name="Group 357"/>
          <p:cNvGrpSpPr/>
          <p:nvPr/>
        </p:nvGrpSpPr>
        <p:grpSpPr>
          <a:xfrm>
            <a:off x="1828800" y="4300657"/>
            <a:ext cx="3657600" cy="762000"/>
            <a:chOff x="2362200" y="3657600"/>
            <a:chExt cx="3657600" cy="762000"/>
          </a:xfrm>
        </p:grpSpPr>
        <p:sp>
          <p:nvSpPr>
            <p:cNvPr id="29" name="Oval 28"/>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43" name="Oval 42"/>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54" name="Oval 53"/>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65" name="Oval 64"/>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76" name="Oval 75"/>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87" name="Oval 86"/>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98" name="Oval 97"/>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09" name="Oval 108"/>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20" name="Oval 119"/>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31" name="Oval 130"/>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42" name="Oval 141"/>
            <p:cNvSpPr/>
            <p:nvPr/>
          </p:nvSpPr>
          <p:spPr>
            <a:xfrm>
              <a:off x="5410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53" name="Oval 152"/>
            <p:cNvSpPr/>
            <p:nvPr/>
          </p:nvSpPr>
          <p:spPr>
            <a:xfrm>
              <a:off x="5715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grpSp>
      <p:sp>
        <p:nvSpPr>
          <p:cNvPr id="198" name="Rectangle 197"/>
          <p:cNvSpPr/>
          <p:nvPr/>
        </p:nvSpPr>
        <p:spPr>
          <a:xfrm>
            <a:off x="1143000" y="2319457"/>
            <a:ext cx="381000" cy="198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2400" dirty="0"/>
              <a:t>Row Decoder</a:t>
            </a:r>
          </a:p>
        </p:txBody>
      </p:sp>
      <p:sp>
        <p:nvSpPr>
          <p:cNvPr id="226" name="Oval 225"/>
          <p:cNvSpPr/>
          <p:nvPr/>
        </p:nvSpPr>
        <p:spPr>
          <a:xfrm>
            <a:off x="3657600" y="3005257"/>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cxnSp>
        <p:nvCxnSpPr>
          <p:cNvPr id="229" name="Straight Connector 228"/>
          <p:cNvCxnSpPr>
            <a:stCxn id="198" idx="1"/>
            <a:endCxn id="230" idx="2"/>
          </p:cNvCxnSpPr>
          <p:nvPr/>
        </p:nvCxnSpPr>
        <p:spPr>
          <a:xfrm rot="10800000">
            <a:off x="857312" y="3310057"/>
            <a:ext cx="285689" cy="0"/>
          </a:xfrm>
          <a:prstGeom prst="line">
            <a:avLst/>
          </a:prstGeom>
          <a:ln w="28575">
            <a:solidFill>
              <a:schemeClr val="tx1">
                <a:lumMod val="90000"/>
                <a:lumOff val="10000"/>
              </a:schemeClr>
            </a:solidFill>
            <a:prstDash val="solid"/>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rot="16200000">
            <a:off x="-208001" y="3110002"/>
            <a:ext cx="1730514" cy="400110"/>
          </a:xfrm>
          <a:prstGeom prst="rect">
            <a:avLst/>
          </a:prstGeom>
          <a:noFill/>
        </p:spPr>
        <p:txBody>
          <a:bodyPr wrap="square" rtlCol="0">
            <a:spAutoFit/>
          </a:bodyPr>
          <a:lstStyle/>
          <a:p>
            <a:pPr algn="ctr"/>
            <a:r>
              <a:rPr lang="en-US" sz="2000" dirty="0"/>
              <a:t>Row Address</a:t>
            </a:r>
          </a:p>
        </p:txBody>
      </p:sp>
      <p:grpSp>
        <p:nvGrpSpPr>
          <p:cNvPr id="278" name="Group 277"/>
          <p:cNvGrpSpPr/>
          <p:nvPr/>
        </p:nvGrpSpPr>
        <p:grpSpPr>
          <a:xfrm>
            <a:off x="1828800" y="3005257"/>
            <a:ext cx="3657600" cy="304800"/>
            <a:chOff x="2362200" y="5867400"/>
            <a:chExt cx="3657600" cy="304800"/>
          </a:xfrm>
        </p:grpSpPr>
        <p:sp>
          <p:nvSpPr>
            <p:cNvPr id="231" name="Oval 23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2" name="Oval 23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3" name="Oval 23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4" name="Oval 23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5" name="Oval 23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6" name="Oval 235"/>
            <p:cNvSpPr/>
            <p:nvPr/>
          </p:nvSpPr>
          <p:spPr>
            <a:xfrm>
              <a:off x="3886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8" name="Oval 237"/>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9" name="Oval 238"/>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40" name="Oval 239"/>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41" name="Oval 240"/>
            <p:cNvSpPr/>
            <p:nvPr/>
          </p:nvSpPr>
          <p:spPr>
            <a:xfrm>
              <a:off x="5410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42" name="Oval 241"/>
            <p:cNvSpPr/>
            <p:nvPr/>
          </p:nvSpPr>
          <p:spPr>
            <a:xfrm>
              <a:off x="5715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7" name="Oval 236"/>
            <p:cNvSpPr/>
            <p:nvPr/>
          </p:nvSpPr>
          <p:spPr>
            <a:xfrm>
              <a:off x="4191000" y="5867400"/>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grpSp>
      <p:grpSp>
        <p:nvGrpSpPr>
          <p:cNvPr id="332" name="Group 331"/>
          <p:cNvGrpSpPr/>
          <p:nvPr/>
        </p:nvGrpSpPr>
        <p:grpSpPr>
          <a:xfrm>
            <a:off x="1828800" y="4300657"/>
            <a:ext cx="3657600" cy="762000"/>
            <a:chOff x="2362200" y="5410200"/>
            <a:chExt cx="3657600" cy="762000"/>
          </a:xfrm>
        </p:grpSpPr>
        <p:sp>
          <p:nvSpPr>
            <p:cNvPr id="300" name="Oval 299"/>
            <p:cNvSpPr/>
            <p:nvPr/>
          </p:nvSpPr>
          <p:spPr>
            <a:xfrm>
              <a:off x="23622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04" name="Oval 303"/>
            <p:cNvSpPr/>
            <p:nvPr/>
          </p:nvSpPr>
          <p:spPr>
            <a:xfrm>
              <a:off x="32766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05" name="Oval 304"/>
            <p:cNvSpPr/>
            <p:nvPr/>
          </p:nvSpPr>
          <p:spPr>
            <a:xfrm>
              <a:off x="35814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07" name="Oval 306"/>
            <p:cNvSpPr/>
            <p:nvPr/>
          </p:nvSpPr>
          <p:spPr>
            <a:xfrm>
              <a:off x="41910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10" name="Oval 309"/>
            <p:cNvSpPr/>
            <p:nvPr/>
          </p:nvSpPr>
          <p:spPr>
            <a:xfrm>
              <a:off x="51054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12" name="Oval 311"/>
            <p:cNvSpPr/>
            <p:nvPr/>
          </p:nvSpPr>
          <p:spPr>
            <a:xfrm>
              <a:off x="57150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17" name="Oval 316"/>
            <p:cNvSpPr/>
            <p:nvPr/>
          </p:nvSpPr>
          <p:spPr>
            <a:xfrm>
              <a:off x="26670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18" name="Oval 317"/>
            <p:cNvSpPr/>
            <p:nvPr/>
          </p:nvSpPr>
          <p:spPr>
            <a:xfrm>
              <a:off x="29718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1" name="Oval 320"/>
            <p:cNvSpPr/>
            <p:nvPr/>
          </p:nvSpPr>
          <p:spPr>
            <a:xfrm>
              <a:off x="38862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3" name="Oval 322"/>
            <p:cNvSpPr/>
            <p:nvPr/>
          </p:nvSpPr>
          <p:spPr>
            <a:xfrm>
              <a:off x="44958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4" name="Oval 323"/>
            <p:cNvSpPr/>
            <p:nvPr/>
          </p:nvSpPr>
          <p:spPr>
            <a:xfrm>
              <a:off x="48006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6" name="Oval 325"/>
            <p:cNvSpPr/>
            <p:nvPr/>
          </p:nvSpPr>
          <p:spPr>
            <a:xfrm>
              <a:off x="54102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grpSp>
      <p:sp>
        <p:nvSpPr>
          <p:cNvPr id="334" name="TextBox 333"/>
          <p:cNvSpPr txBox="1"/>
          <p:nvPr/>
        </p:nvSpPr>
        <p:spPr>
          <a:xfrm>
            <a:off x="457200" y="3005257"/>
            <a:ext cx="471604" cy="523220"/>
          </a:xfrm>
          <a:prstGeom prst="rect">
            <a:avLst/>
          </a:prstGeom>
          <a:noFill/>
        </p:spPr>
        <p:txBody>
          <a:bodyPr wrap="none" rtlCol="0">
            <a:spAutoFit/>
          </a:bodyPr>
          <a:lstStyle/>
          <a:p>
            <a:r>
              <a:rPr lang="en-US" sz="2800" i="1" dirty="0"/>
              <a:t>m</a:t>
            </a:r>
          </a:p>
        </p:txBody>
      </p:sp>
      <p:grpSp>
        <p:nvGrpSpPr>
          <p:cNvPr id="297" name="Group 296"/>
          <p:cNvGrpSpPr/>
          <p:nvPr/>
        </p:nvGrpSpPr>
        <p:grpSpPr>
          <a:xfrm>
            <a:off x="1828800" y="4300657"/>
            <a:ext cx="3657600" cy="762000"/>
            <a:chOff x="2362200" y="5867400"/>
            <a:chExt cx="3657600" cy="762000"/>
          </a:xfrm>
        </p:grpSpPr>
        <p:sp>
          <p:nvSpPr>
            <p:cNvPr id="281" name="Oval 280"/>
            <p:cNvSpPr/>
            <p:nvPr/>
          </p:nvSpPr>
          <p:spPr>
            <a:xfrm>
              <a:off x="23622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2" name="Oval 281"/>
            <p:cNvSpPr/>
            <p:nvPr/>
          </p:nvSpPr>
          <p:spPr>
            <a:xfrm>
              <a:off x="26670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3" name="Oval 282"/>
            <p:cNvSpPr/>
            <p:nvPr/>
          </p:nvSpPr>
          <p:spPr>
            <a:xfrm>
              <a:off x="29718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4" name="Oval 283"/>
            <p:cNvSpPr/>
            <p:nvPr/>
          </p:nvSpPr>
          <p:spPr>
            <a:xfrm>
              <a:off x="32766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5" name="Oval 284"/>
            <p:cNvSpPr/>
            <p:nvPr/>
          </p:nvSpPr>
          <p:spPr>
            <a:xfrm>
              <a:off x="35814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6" name="Oval 285"/>
            <p:cNvSpPr/>
            <p:nvPr/>
          </p:nvSpPr>
          <p:spPr>
            <a:xfrm>
              <a:off x="38862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7" name="Oval 286"/>
            <p:cNvSpPr/>
            <p:nvPr/>
          </p:nvSpPr>
          <p:spPr>
            <a:xfrm>
              <a:off x="41910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8" name="Oval 287"/>
            <p:cNvSpPr/>
            <p:nvPr/>
          </p:nvSpPr>
          <p:spPr>
            <a:xfrm>
              <a:off x="44958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9" name="Oval 288"/>
            <p:cNvSpPr/>
            <p:nvPr/>
          </p:nvSpPr>
          <p:spPr>
            <a:xfrm>
              <a:off x="48006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90" name="Oval 289"/>
            <p:cNvSpPr/>
            <p:nvPr/>
          </p:nvSpPr>
          <p:spPr>
            <a:xfrm>
              <a:off x="51054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91" name="Oval 290"/>
            <p:cNvSpPr/>
            <p:nvPr/>
          </p:nvSpPr>
          <p:spPr>
            <a:xfrm>
              <a:off x="54102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92" name="Oval 291"/>
            <p:cNvSpPr/>
            <p:nvPr/>
          </p:nvSpPr>
          <p:spPr>
            <a:xfrm>
              <a:off x="57150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
        <p:nvSpPr>
          <p:cNvPr id="337" name="TextBox 336"/>
          <p:cNvSpPr txBox="1"/>
          <p:nvPr/>
        </p:nvSpPr>
        <p:spPr>
          <a:xfrm>
            <a:off x="6246004" y="1991380"/>
            <a:ext cx="2059796" cy="830997"/>
          </a:xfrm>
          <a:prstGeom prst="rect">
            <a:avLst/>
          </a:prstGeom>
          <a:noFill/>
        </p:spPr>
        <p:txBody>
          <a:bodyPr wrap="square" rtlCol="0">
            <a:spAutoFit/>
          </a:bodyPr>
          <a:lstStyle/>
          <a:p>
            <a:pPr algn="ctr"/>
            <a:r>
              <a:rPr lang="en-US" sz="2400" dirty="0"/>
              <a:t>Sensing &amp; Amplification</a:t>
            </a:r>
          </a:p>
        </p:txBody>
      </p:sp>
      <p:sp>
        <p:nvSpPr>
          <p:cNvPr id="338" name="TextBox 337"/>
          <p:cNvSpPr txBox="1"/>
          <p:nvPr/>
        </p:nvSpPr>
        <p:spPr>
          <a:xfrm>
            <a:off x="6533810" y="1991380"/>
            <a:ext cx="1619590" cy="830997"/>
          </a:xfrm>
          <a:prstGeom prst="rect">
            <a:avLst/>
          </a:prstGeom>
          <a:noFill/>
        </p:spPr>
        <p:txBody>
          <a:bodyPr wrap="square" rtlCol="0">
            <a:spAutoFit/>
          </a:bodyPr>
          <a:lstStyle/>
          <a:p>
            <a:pPr algn="ctr"/>
            <a:r>
              <a:rPr lang="en-US" sz="2400" dirty="0"/>
              <a:t>Charge Restoration</a:t>
            </a:r>
          </a:p>
        </p:txBody>
      </p:sp>
      <p:sp>
        <p:nvSpPr>
          <p:cNvPr id="339" name="TextBox 338"/>
          <p:cNvSpPr txBox="1"/>
          <p:nvPr/>
        </p:nvSpPr>
        <p:spPr>
          <a:xfrm>
            <a:off x="6477000" y="1988403"/>
            <a:ext cx="1696965" cy="830997"/>
          </a:xfrm>
          <a:prstGeom prst="rect">
            <a:avLst/>
          </a:prstGeom>
          <a:noFill/>
        </p:spPr>
        <p:txBody>
          <a:bodyPr wrap="square" rtlCol="0">
            <a:spAutoFit/>
          </a:bodyPr>
          <a:lstStyle/>
          <a:p>
            <a:pPr algn="ctr"/>
            <a:r>
              <a:rPr lang="en-US" sz="2400" dirty="0" err="1"/>
              <a:t>Wordline</a:t>
            </a:r>
            <a:r>
              <a:rPr lang="en-US" sz="2400" dirty="0"/>
              <a:t> Disable</a:t>
            </a:r>
          </a:p>
        </p:txBody>
      </p:sp>
      <p:sp>
        <p:nvSpPr>
          <p:cNvPr id="359" name="TextBox 358"/>
          <p:cNvSpPr txBox="1"/>
          <p:nvPr/>
        </p:nvSpPr>
        <p:spPr>
          <a:xfrm>
            <a:off x="6096000" y="2360712"/>
            <a:ext cx="2438400" cy="461665"/>
          </a:xfrm>
          <a:prstGeom prst="rect">
            <a:avLst/>
          </a:prstGeom>
          <a:noFill/>
        </p:spPr>
        <p:txBody>
          <a:bodyPr wrap="square" rtlCol="0">
            <a:spAutoFit/>
          </a:bodyPr>
          <a:lstStyle/>
          <a:p>
            <a:pPr algn="ctr"/>
            <a:r>
              <a:rPr lang="en-US" sz="2400" dirty="0"/>
              <a:t>Charge Sharing</a:t>
            </a:r>
          </a:p>
        </p:txBody>
      </p:sp>
      <p:sp>
        <p:nvSpPr>
          <p:cNvPr id="360" name="TextBox 359"/>
          <p:cNvSpPr txBox="1"/>
          <p:nvPr/>
        </p:nvSpPr>
        <p:spPr>
          <a:xfrm>
            <a:off x="6096000" y="2360712"/>
            <a:ext cx="2514600" cy="461665"/>
          </a:xfrm>
          <a:prstGeom prst="rect">
            <a:avLst/>
          </a:prstGeom>
          <a:noFill/>
        </p:spPr>
        <p:txBody>
          <a:bodyPr wrap="square" rtlCol="0">
            <a:spAutoFit/>
          </a:bodyPr>
          <a:lstStyle/>
          <a:p>
            <a:pPr algn="ctr"/>
            <a:r>
              <a:rPr lang="en-US" sz="2400" dirty="0" err="1"/>
              <a:t>Wordline</a:t>
            </a:r>
            <a:r>
              <a:rPr lang="en-US" sz="2400" dirty="0"/>
              <a:t> Enable</a:t>
            </a:r>
          </a:p>
        </p:txBody>
      </p:sp>
      <p:grpSp>
        <p:nvGrpSpPr>
          <p:cNvPr id="382" name="Group 381"/>
          <p:cNvGrpSpPr/>
          <p:nvPr/>
        </p:nvGrpSpPr>
        <p:grpSpPr>
          <a:xfrm>
            <a:off x="6655085" y="3462457"/>
            <a:ext cx="1498315" cy="838200"/>
            <a:chOff x="599338" y="5486400"/>
            <a:chExt cx="1070833" cy="645638"/>
          </a:xfrm>
        </p:grpSpPr>
        <p:sp>
          <p:nvSpPr>
            <p:cNvPr id="361" name="Rectangle 360"/>
            <p:cNvSpPr/>
            <p:nvPr/>
          </p:nvSpPr>
          <p:spPr>
            <a:xfrm>
              <a:off x="832698" y="5583674"/>
              <a:ext cx="166743" cy="4053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3" name="Group 34"/>
            <p:cNvGrpSpPr/>
            <p:nvPr/>
          </p:nvGrpSpPr>
          <p:grpSpPr>
            <a:xfrm>
              <a:off x="599338" y="5584847"/>
              <a:ext cx="619862" cy="547191"/>
              <a:chOff x="1828800" y="2667000"/>
              <a:chExt cx="1416355" cy="1028700"/>
            </a:xfrm>
          </p:grpSpPr>
          <p:cxnSp>
            <p:nvCxnSpPr>
              <p:cNvPr id="365" name="Straight Connector 364"/>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hape 367"/>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69" name="Straight Connector 368"/>
            <p:cNvCxnSpPr/>
            <p:nvPr/>
          </p:nvCxnSpPr>
          <p:spPr>
            <a:xfrm flipV="1">
              <a:off x="1506789"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0" name="Straight Arrow Connector 369"/>
            <p:cNvCxnSpPr/>
            <p:nvPr/>
          </p:nvCxnSpPr>
          <p:spPr>
            <a:xfrm rot="5400000" flipH="1" flipV="1">
              <a:off x="1216280" y="5565520"/>
              <a:ext cx="234440" cy="228600"/>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p:nvPr/>
          </p:nvCxnSpPr>
          <p:spPr>
            <a:xfrm>
              <a:off x="1219200"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381" name="Arc 380"/>
            <p:cNvSpPr/>
            <p:nvPr/>
          </p:nvSpPr>
          <p:spPr>
            <a:xfrm>
              <a:off x="1066800" y="5486400"/>
              <a:ext cx="533400" cy="533400"/>
            </a:xfrm>
            <a:prstGeom prst="arc">
              <a:avLst/>
            </a:prstGeom>
            <a:ln w="28575">
              <a:solidFill>
                <a:schemeClr val="tx1">
                  <a:lumMod val="90000"/>
                  <a:lumOff val="10000"/>
                </a:schemeClr>
              </a:solidFill>
              <a:prstDash val="sysDot"/>
              <a:headEnd type="none"/>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9" name="Group 408"/>
          <p:cNvGrpSpPr/>
          <p:nvPr/>
        </p:nvGrpSpPr>
        <p:grpSpPr>
          <a:xfrm>
            <a:off x="6686370" y="3310059"/>
            <a:ext cx="1467030" cy="990598"/>
            <a:chOff x="2129566" y="5410200"/>
            <a:chExt cx="1070834" cy="721838"/>
          </a:xfrm>
        </p:grpSpPr>
        <p:grpSp>
          <p:nvGrpSpPr>
            <p:cNvPr id="398" name="Group 397"/>
            <p:cNvGrpSpPr/>
            <p:nvPr/>
          </p:nvGrpSpPr>
          <p:grpSpPr>
            <a:xfrm>
              <a:off x="2590800" y="5410200"/>
              <a:ext cx="76200" cy="304800"/>
              <a:chOff x="3581400" y="5943600"/>
              <a:chExt cx="152400" cy="304800"/>
            </a:xfrm>
          </p:grpSpPr>
          <p:sp>
            <p:nvSpPr>
              <p:cNvPr id="397" name="Rectangle 396"/>
              <p:cNvSpPr/>
              <p:nvPr/>
            </p:nvSpPr>
            <p:spPr>
              <a:xfrm>
                <a:off x="3595240" y="5943600"/>
                <a:ext cx="128016" cy="3003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35814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4" name="Rectangle 383"/>
            <p:cNvSpPr/>
            <p:nvPr/>
          </p:nvSpPr>
          <p:spPr>
            <a:xfrm>
              <a:off x="2362927" y="5715000"/>
              <a:ext cx="166743" cy="274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0" name="Group 34"/>
            <p:cNvGrpSpPr/>
            <p:nvPr/>
          </p:nvGrpSpPr>
          <p:grpSpPr>
            <a:xfrm>
              <a:off x="2129566" y="5584847"/>
              <a:ext cx="619861" cy="547191"/>
              <a:chOff x="1828800" y="2667000"/>
              <a:chExt cx="1416355" cy="1028700"/>
            </a:xfrm>
          </p:grpSpPr>
          <p:cxnSp>
            <p:nvCxnSpPr>
              <p:cNvPr id="392" name="Straight Connector 391"/>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hape 394"/>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86" name="Straight Connector 385"/>
            <p:cNvCxnSpPr/>
            <p:nvPr/>
          </p:nvCxnSpPr>
          <p:spPr>
            <a:xfrm flipV="1">
              <a:off x="3037018"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p:nvPr/>
          </p:nvCxnSpPr>
          <p:spPr>
            <a:xfrm>
              <a:off x="2749429"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a:off x="2709140" y="5562600"/>
              <a:ext cx="381000" cy="1588"/>
            </a:xfrm>
            <a:prstGeom prst="straightConnector1">
              <a:avLst/>
            </a:prstGeom>
            <a:ln w="28575">
              <a:solidFill>
                <a:schemeClr val="tx1">
                  <a:lumMod val="90000"/>
                  <a:lumOff val="10000"/>
                </a:schemeClr>
              </a:solidFill>
              <a:prstDash val="sysDot"/>
              <a:headEnd type="none"/>
              <a:tailEnd type="stealth" w="lg" len="med"/>
            </a:ln>
          </p:spPr>
          <p:style>
            <a:lnRef idx="1">
              <a:schemeClr val="accent1"/>
            </a:lnRef>
            <a:fillRef idx="0">
              <a:schemeClr val="accent1"/>
            </a:fillRef>
            <a:effectRef idx="0">
              <a:schemeClr val="accent1"/>
            </a:effectRef>
            <a:fontRef idx="minor">
              <a:schemeClr val="tx1"/>
            </a:fontRef>
          </p:style>
        </p:cxnSp>
        <p:grpSp>
          <p:nvGrpSpPr>
            <p:cNvPr id="406" name="Group 405"/>
            <p:cNvGrpSpPr/>
            <p:nvPr/>
          </p:nvGrpSpPr>
          <p:grpSpPr>
            <a:xfrm>
              <a:off x="3124200" y="5410200"/>
              <a:ext cx="76200" cy="304800"/>
              <a:chOff x="3581400" y="5943600"/>
              <a:chExt cx="152400" cy="304800"/>
            </a:xfrm>
          </p:grpSpPr>
          <p:sp>
            <p:nvSpPr>
              <p:cNvPr id="407" name="Rectangle 406"/>
              <p:cNvSpPr/>
              <p:nvPr/>
            </p:nvSpPr>
            <p:spPr>
              <a:xfrm>
                <a:off x="3595240" y="6096000"/>
                <a:ext cx="138560"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35814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1" name="Group 430"/>
          <p:cNvGrpSpPr/>
          <p:nvPr/>
        </p:nvGrpSpPr>
        <p:grpSpPr>
          <a:xfrm>
            <a:off x="6781800" y="3279579"/>
            <a:ext cx="1122593" cy="1447798"/>
            <a:chOff x="3886200" y="5562600"/>
            <a:chExt cx="787400" cy="990600"/>
          </a:xfrm>
        </p:grpSpPr>
        <p:grpSp>
          <p:nvGrpSpPr>
            <p:cNvPr id="410" name="Group 409"/>
            <p:cNvGrpSpPr/>
            <p:nvPr/>
          </p:nvGrpSpPr>
          <p:grpSpPr>
            <a:xfrm>
              <a:off x="3962400" y="5583382"/>
              <a:ext cx="711200" cy="969818"/>
              <a:chOff x="1371600" y="2459183"/>
              <a:chExt cx="2362200" cy="3221180"/>
            </a:xfrm>
          </p:grpSpPr>
          <p:sp>
            <p:nvSpPr>
              <p:cNvPr id="411" name="Isosceles Triangle 410"/>
              <p:cNvSpPr/>
              <p:nvPr/>
            </p:nvSpPr>
            <p:spPr>
              <a:xfrm rot="10800000">
                <a:off x="29718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12" name="Isosceles Triangle 411"/>
              <p:cNvSpPr/>
              <p:nvPr/>
            </p:nvSpPr>
            <p:spPr>
              <a:xfrm>
                <a:off x="13716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13" name="Elbow Connector 412"/>
              <p:cNvCxnSpPr>
                <a:stCxn id="411" idx="0"/>
                <a:endCxn id="412" idx="3"/>
              </p:cNvCxnSpPr>
              <p:nvPr/>
            </p:nvCxnSpPr>
            <p:spPr>
              <a:xfrm rot="5400000">
                <a:off x="2552700" y="3619501"/>
                <a:ext cx="1588" cy="1600200"/>
              </a:xfrm>
              <a:prstGeom prst="bentConnector3">
                <a:avLst>
                  <a:gd name="adj1" fmla="val 3330290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4" name="Elbow Connector 413"/>
              <p:cNvCxnSpPr>
                <a:stCxn id="412" idx="0"/>
                <a:endCxn id="411" idx="3"/>
              </p:cNvCxnSpPr>
              <p:nvPr/>
            </p:nvCxnSpPr>
            <p:spPr>
              <a:xfrm rot="5400000" flipH="1" flipV="1">
                <a:off x="2552700" y="2857501"/>
                <a:ext cx="1588" cy="1600200"/>
              </a:xfrm>
              <a:prstGeom prst="bentConnector3">
                <a:avLst>
                  <a:gd name="adj1" fmla="val 3287324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5" name="Oval 414"/>
              <p:cNvSpPr/>
              <p:nvPr/>
            </p:nvSpPr>
            <p:spPr>
              <a:xfrm rot="10800000">
                <a:off x="3276600" y="4343400"/>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16" name="Oval 415"/>
              <p:cNvSpPr/>
              <p:nvPr/>
            </p:nvSpPr>
            <p:spPr>
              <a:xfrm>
                <a:off x="1676400" y="3581401"/>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17" name="Straight Connector 416"/>
              <p:cNvCxnSpPr/>
              <p:nvPr/>
            </p:nvCxnSpPr>
            <p:spPr>
              <a:xfrm rot="5400000" flipH="1" flipV="1">
                <a:off x="2182091" y="2791692"/>
                <a:ext cx="665017"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rot="5400000" flipH="1" flipV="1">
                <a:off x="2150923" y="5316683"/>
                <a:ext cx="727361"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p:nvGrpSpPr>
          <p:grpSpPr>
            <a:xfrm>
              <a:off x="3886200" y="5562600"/>
              <a:ext cx="76200" cy="304800"/>
              <a:chOff x="2895600" y="5715000"/>
              <a:chExt cx="76200" cy="304800"/>
            </a:xfrm>
          </p:grpSpPr>
          <p:sp>
            <p:nvSpPr>
              <p:cNvPr id="422" name="Rectangle 421"/>
              <p:cNvSpPr/>
              <p:nvPr/>
            </p:nvSpPr>
            <p:spPr>
              <a:xfrm>
                <a:off x="2902520" y="5715000"/>
                <a:ext cx="64008" cy="3003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p:cNvSpPr/>
              <p:nvPr/>
            </p:nvSpPr>
            <p:spPr>
              <a:xfrm>
                <a:off x="2895600" y="57150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7" name="Rectangle 426"/>
            <p:cNvSpPr/>
            <p:nvPr/>
          </p:nvSpPr>
          <p:spPr>
            <a:xfrm>
              <a:off x="3886200" y="62484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Arc 429"/>
            <p:cNvSpPr/>
            <p:nvPr/>
          </p:nvSpPr>
          <p:spPr>
            <a:xfrm>
              <a:off x="4191000" y="5867400"/>
              <a:ext cx="228600" cy="304800"/>
            </a:xfrm>
            <a:prstGeom prst="arc">
              <a:avLst>
                <a:gd name="adj1" fmla="val 16200000"/>
                <a:gd name="adj2" fmla="val 13649379"/>
              </a:avLst>
            </a:prstGeom>
            <a:ln w="28575">
              <a:solidFill>
                <a:schemeClr val="tx1">
                  <a:lumMod val="90000"/>
                  <a:lumOff val="10000"/>
                </a:schemeClr>
              </a:solidFill>
              <a:prstDash val="sysDot"/>
              <a:headEnd type="none"/>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1" name="Group 450"/>
          <p:cNvGrpSpPr/>
          <p:nvPr/>
        </p:nvGrpSpPr>
        <p:grpSpPr>
          <a:xfrm>
            <a:off x="6629400" y="3350221"/>
            <a:ext cx="1594990" cy="950436"/>
            <a:chOff x="5710966" y="5562600"/>
            <a:chExt cx="1070834" cy="721838"/>
          </a:xfrm>
        </p:grpSpPr>
        <p:sp>
          <p:nvSpPr>
            <p:cNvPr id="450" name="Rectangle 449"/>
            <p:cNvSpPr/>
            <p:nvPr/>
          </p:nvSpPr>
          <p:spPr>
            <a:xfrm>
              <a:off x="5943600" y="5736388"/>
              <a:ext cx="166743" cy="4053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2" name="Group 431"/>
            <p:cNvGrpSpPr/>
            <p:nvPr/>
          </p:nvGrpSpPr>
          <p:grpSpPr>
            <a:xfrm>
              <a:off x="5710966" y="5562600"/>
              <a:ext cx="1070834" cy="721838"/>
              <a:chOff x="2129566" y="5410200"/>
              <a:chExt cx="1070834" cy="721838"/>
            </a:xfrm>
          </p:grpSpPr>
          <p:grpSp>
            <p:nvGrpSpPr>
              <p:cNvPr id="433" name="Group 397"/>
              <p:cNvGrpSpPr/>
              <p:nvPr/>
            </p:nvGrpSpPr>
            <p:grpSpPr>
              <a:xfrm>
                <a:off x="3124200" y="5410200"/>
                <a:ext cx="76200" cy="304800"/>
                <a:chOff x="4648200" y="5943600"/>
                <a:chExt cx="152400" cy="304800"/>
              </a:xfrm>
            </p:grpSpPr>
            <p:sp>
              <p:nvSpPr>
                <p:cNvPr id="448" name="Rectangle 447"/>
                <p:cNvSpPr/>
                <p:nvPr/>
              </p:nvSpPr>
              <p:spPr>
                <a:xfrm>
                  <a:off x="4662040" y="5943600"/>
                  <a:ext cx="128016" cy="3003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p:cNvSpPr/>
                <p:nvPr/>
              </p:nvSpPr>
              <p:spPr>
                <a:xfrm>
                  <a:off x="46482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2" name="Group 34"/>
              <p:cNvGrpSpPr/>
              <p:nvPr/>
            </p:nvGrpSpPr>
            <p:grpSpPr>
              <a:xfrm>
                <a:off x="2129566" y="5584847"/>
                <a:ext cx="619861" cy="547191"/>
                <a:chOff x="1828800" y="2667000"/>
                <a:chExt cx="1416355" cy="1028700"/>
              </a:xfrm>
            </p:grpSpPr>
            <p:cxnSp>
              <p:nvCxnSpPr>
                <p:cNvPr id="444" name="Straight Connector 443"/>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7" name="Shape 446"/>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436" name="Straight Connector 435"/>
              <p:cNvCxnSpPr/>
              <p:nvPr/>
            </p:nvCxnSpPr>
            <p:spPr>
              <a:xfrm flipV="1">
                <a:off x="3037018"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Straight Arrow Connector 436"/>
              <p:cNvCxnSpPr/>
              <p:nvPr/>
            </p:nvCxnSpPr>
            <p:spPr>
              <a:xfrm>
                <a:off x="2749429"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38" name="Straight Arrow Connector 437"/>
              <p:cNvCxnSpPr/>
              <p:nvPr/>
            </p:nvCxnSpPr>
            <p:spPr>
              <a:xfrm>
                <a:off x="2709140" y="5562600"/>
                <a:ext cx="381000" cy="1588"/>
              </a:xfrm>
              <a:prstGeom prst="straightConnector1">
                <a:avLst/>
              </a:prstGeom>
              <a:ln w="28575">
                <a:solidFill>
                  <a:schemeClr val="tx1">
                    <a:lumMod val="90000"/>
                    <a:lumOff val="10000"/>
                  </a:schemeClr>
                </a:solidFill>
                <a:prstDash val="sysDot"/>
                <a:headEnd type="stealth" w="lg" len="med"/>
                <a:tailEnd type="none" w="lg" len="lg"/>
              </a:ln>
            </p:spPr>
            <p:style>
              <a:lnRef idx="1">
                <a:schemeClr val="accent1"/>
              </a:lnRef>
              <a:fillRef idx="0">
                <a:schemeClr val="accent1"/>
              </a:fillRef>
              <a:effectRef idx="0">
                <a:schemeClr val="accent1"/>
              </a:effectRef>
              <a:fontRef idx="minor">
                <a:schemeClr val="tx1"/>
              </a:fontRef>
            </p:style>
          </p:cxnSp>
          <p:grpSp>
            <p:nvGrpSpPr>
              <p:cNvPr id="439" name="Group 405"/>
              <p:cNvGrpSpPr/>
              <p:nvPr/>
            </p:nvGrpSpPr>
            <p:grpSpPr>
              <a:xfrm>
                <a:off x="2590800" y="5410200"/>
                <a:ext cx="76200" cy="304800"/>
                <a:chOff x="2514600" y="5943600"/>
                <a:chExt cx="152400" cy="304800"/>
              </a:xfrm>
            </p:grpSpPr>
            <p:sp>
              <p:nvSpPr>
                <p:cNvPr id="440" name="Rectangle 439"/>
                <p:cNvSpPr/>
                <p:nvPr/>
              </p:nvSpPr>
              <p:spPr>
                <a:xfrm>
                  <a:off x="2528440" y="6096000"/>
                  <a:ext cx="138560"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p:cNvSpPr/>
                <p:nvPr/>
              </p:nvSpPr>
              <p:spPr>
                <a:xfrm>
                  <a:off x="25146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52" name="Group 451"/>
          <p:cNvGrpSpPr/>
          <p:nvPr/>
        </p:nvGrpSpPr>
        <p:grpSpPr>
          <a:xfrm>
            <a:off x="6705600" y="3386257"/>
            <a:ext cx="1371600" cy="990600"/>
            <a:chOff x="599338" y="5486400"/>
            <a:chExt cx="1070833" cy="645634"/>
          </a:xfrm>
        </p:grpSpPr>
        <p:sp>
          <p:nvSpPr>
            <p:cNvPr id="453" name="Rectangle 452"/>
            <p:cNvSpPr/>
            <p:nvPr/>
          </p:nvSpPr>
          <p:spPr>
            <a:xfrm>
              <a:off x="832698" y="5583674"/>
              <a:ext cx="166743" cy="4053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9" name="Group 34"/>
            <p:cNvGrpSpPr/>
            <p:nvPr/>
          </p:nvGrpSpPr>
          <p:grpSpPr>
            <a:xfrm>
              <a:off x="599338" y="5584843"/>
              <a:ext cx="619861" cy="547191"/>
              <a:chOff x="1828800" y="2667000"/>
              <a:chExt cx="1416355" cy="1028700"/>
            </a:xfrm>
          </p:grpSpPr>
          <p:cxnSp>
            <p:nvCxnSpPr>
              <p:cNvPr id="461" name="Straight Connector 460"/>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hape 463"/>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455" name="Straight Connector 454"/>
            <p:cNvCxnSpPr/>
            <p:nvPr/>
          </p:nvCxnSpPr>
          <p:spPr>
            <a:xfrm flipV="1">
              <a:off x="1506789"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rot="5400000" flipH="1" flipV="1">
              <a:off x="1216280" y="5565520"/>
              <a:ext cx="234440" cy="228600"/>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a:off x="1219200"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458" name="Arc 457"/>
            <p:cNvSpPr/>
            <p:nvPr/>
          </p:nvSpPr>
          <p:spPr>
            <a:xfrm>
              <a:off x="1066800" y="5486400"/>
              <a:ext cx="533400" cy="533400"/>
            </a:xfrm>
            <a:prstGeom prst="arc">
              <a:avLst/>
            </a:prstGeom>
            <a:ln w="28575">
              <a:solidFill>
                <a:schemeClr val="tx1">
                  <a:lumMod val="90000"/>
                  <a:lumOff val="10000"/>
                </a:schemeClr>
              </a:solidFill>
              <a:prstDash val="sysDot"/>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2" name="Group 481"/>
          <p:cNvGrpSpPr/>
          <p:nvPr/>
        </p:nvGrpSpPr>
        <p:grpSpPr>
          <a:xfrm>
            <a:off x="6934200" y="3233857"/>
            <a:ext cx="1066800" cy="1295400"/>
            <a:chOff x="8000999" y="5715000"/>
            <a:chExt cx="762001" cy="990602"/>
          </a:xfrm>
        </p:grpSpPr>
        <p:grpSp>
          <p:nvGrpSpPr>
            <p:cNvPr id="466" name="Group 409"/>
            <p:cNvGrpSpPr/>
            <p:nvPr/>
          </p:nvGrpSpPr>
          <p:grpSpPr>
            <a:xfrm>
              <a:off x="8000999" y="5735784"/>
              <a:ext cx="711199" cy="969818"/>
              <a:chOff x="1371600" y="2459183"/>
              <a:chExt cx="2362200" cy="3221180"/>
            </a:xfrm>
          </p:grpSpPr>
          <p:sp>
            <p:nvSpPr>
              <p:cNvPr id="472" name="Isosceles Triangle 471"/>
              <p:cNvSpPr/>
              <p:nvPr/>
            </p:nvSpPr>
            <p:spPr>
              <a:xfrm rot="10800000">
                <a:off x="29718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73" name="Isosceles Triangle 472"/>
              <p:cNvSpPr/>
              <p:nvPr/>
            </p:nvSpPr>
            <p:spPr>
              <a:xfrm>
                <a:off x="13716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74" name="Elbow Connector 473"/>
              <p:cNvCxnSpPr>
                <a:stCxn id="472" idx="0"/>
                <a:endCxn id="473" idx="3"/>
              </p:cNvCxnSpPr>
              <p:nvPr/>
            </p:nvCxnSpPr>
            <p:spPr>
              <a:xfrm rot="5400000">
                <a:off x="2552700" y="3619501"/>
                <a:ext cx="1588" cy="1600200"/>
              </a:xfrm>
              <a:prstGeom prst="bentConnector3">
                <a:avLst>
                  <a:gd name="adj1" fmla="val 3330290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Elbow Connector 474"/>
              <p:cNvCxnSpPr>
                <a:stCxn id="473" idx="0"/>
                <a:endCxn id="472" idx="3"/>
              </p:cNvCxnSpPr>
              <p:nvPr/>
            </p:nvCxnSpPr>
            <p:spPr>
              <a:xfrm rot="5400000" flipH="1" flipV="1">
                <a:off x="2552700" y="2857501"/>
                <a:ext cx="1588" cy="1600200"/>
              </a:xfrm>
              <a:prstGeom prst="bentConnector3">
                <a:avLst>
                  <a:gd name="adj1" fmla="val 3287324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6" name="Oval 475"/>
              <p:cNvSpPr/>
              <p:nvPr/>
            </p:nvSpPr>
            <p:spPr>
              <a:xfrm rot="10800000">
                <a:off x="3276600" y="4343400"/>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77" name="Oval 476"/>
              <p:cNvSpPr/>
              <p:nvPr/>
            </p:nvSpPr>
            <p:spPr>
              <a:xfrm>
                <a:off x="1676400" y="3581401"/>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78" name="Straight Connector 477"/>
              <p:cNvCxnSpPr/>
              <p:nvPr/>
            </p:nvCxnSpPr>
            <p:spPr>
              <a:xfrm rot="5400000" flipH="1" flipV="1">
                <a:off x="2182091" y="2791692"/>
                <a:ext cx="665017"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rot="5400000" flipH="1" flipV="1">
                <a:off x="2150923" y="5316683"/>
                <a:ext cx="727361"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7" name="Group 423"/>
            <p:cNvGrpSpPr/>
            <p:nvPr/>
          </p:nvGrpSpPr>
          <p:grpSpPr>
            <a:xfrm>
              <a:off x="8686800" y="5715000"/>
              <a:ext cx="76200" cy="304800"/>
              <a:chOff x="2895600" y="5715000"/>
              <a:chExt cx="76200" cy="304800"/>
            </a:xfrm>
          </p:grpSpPr>
          <p:sp>
            <p:nvSpPr>
              <p:cNvPr id="470" name="Rectangle 469"/>
              <p:cNvSpPr/>
              <p:nvPr/>
            </p:nvSpPr>
            <p:spPr>
              <a:xfrm>
                <a:off x="2902520" y="5867400"/>
                <a:ext cx="64008"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p:cNvSpPr/>
              <p:nvPr/>
            </p:nvSpPr>
            <p:spPr>
              <a:xfrm>
                <a:off x="2895600" y="57150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1" name="Group 480"/>
            <p:cNvGrpSpPr/>
            <p:nvPr/>
          </p:nvGrpSpPr>
          <p:grpSpPr>
            <a:xfrm>
              <a:off x="8686800" y="6400800"/>
              <a:ext cx="76200" cy="304800"/>
              <a:chOff x="7924800" y="6400800"/>
              <a:chExt cx="76200" cy="304800"/>
            </a:xfrm>
          </p:grpSpPr>
          <p:sp>
            <p:nvSpPr>
              <p:cNvPr id="480" name="Rectangle 479"/>
              <p:cNvSpPr/>
              <p:nvPr/>
            </p:nvSpPr>
            <p:spPr>
              <a:xfrm>
                <a:off x="7924800" y="6557666"/>
                <a:ext cx="64008"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p:cNvSpPr/>
              <p:nvPr/>
            </p:nvSpPr>
            <p:spPr>
              <a:xfrm>
                <a:off x="7924800" y="64008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85" name="Cloud 484"/>
          <p:cNvSpPr/>
          <p:nvPr/>
        </p:nvSpPr>
        <p:spPr>
          <a:xfrm>
            <a:off x="6019800" y="2898577"/>
            <a:ext cx="2667000" cy="2057400"/>
          </a:xfrm>
          <a:prstGeom prst="cloud">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7" name="Group 496"/>
          <p:cNvGrpSpPr/>
          <p:nvPr/>
        </p:nvGrpSpPr>
        <p:grpSpPr>
          <a:xfrm>
            <a:off x="1447800" y="5062656"/>
            <a:ext cx="3572388" cy="1251764"/>
            <a:chOff x="1447800" y="5062656"/>
            <a:chExt cx="3572388" cy="1251764"/>
          </a:xfrm>
        </p:grpSpPr>
        <p:sp>
          <p:nvSpPr>
            <p:cNvPr id="493" name="TextBox 492"/>
            <p:cNvSpPr txBox="1"/>
            <p:nvPr/>
          </p:nvSpPr>
          <p:spPr>
            <a:xfrm>
              <a:off x="1447800" y="5791200"/>
              <a:ext cx="3572388" cy="523220"/>
            </a:xfrm>
            <a:prstGeom prst="rect">
              <a:avLst/>
            </a:prstGeom>
            <a:noFill/>
          </p:spPr>
          <p:txBody>
            <a:bodyPr wrap="none" rtlCol="0">
              <a:spAutoFit/>
            </a:bodyPr>
            <a:lstStyle/>
            <a:p>
              <a:r>
                <a:rPr lang="en-US" sz="2800" dirty="0"/>
                <a:t>Access Data (column </a:t>
              </a:r>
              <a:r>
                <a:rPr lang="en-US" sz="2800" i="1" dirty="0"/>
                <a:t>n</a:t>
              </a:r>
              <a:r>
                <a:rPr lang="en-US" sz="2800" dirty="0"/>
                <a:t>)</a:t>
              </a:r>
            </a:p>
          </p:txBody>
        </p:sp>
        <p:cxnSp>
          <p:nvCxnSpPr>
            <p:cNvPr id="495" name="Straight Arrow Connector 494"/>
            <p:cNvCxnSpPr>
              <a:stCxn id="287" idx="4"/>
              <a:endCxn id="493" idx="0"/>
            </p:cNvCxnSpPr>
            <p:nvPr/>
          </p:nvCxnSpPr>
          <p:spPr>
            <a:xfrm rot="5400000">
              <a:off x="3157726" y="5138925"/>
              <a:ext cx="728543" cy="576006"/>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498" name="TextBox 497"/>
          <p:cNvSpPr txBox="1"/>
          <p:nvPr/>
        </p:nvSpPr>
        <p:spPr>
          <a:xfrm>
            <a:off x="6304034" y="1988403"/>
            <a:ext cx="2154166" cy="830997"/>
          </a:xfrm>
          <a:prstGeom prst="rect">
            <a:avLst/>
          </a:prstGeom>
          <a:noFill/>
        </p:spPr>
        <p:txBody>
          <a:bodyPr wrap="square" rtlCol="0">
            <a:spAutoFit/>
          </a:bodyPr>
          <a:lstStyle/>
          <a:p>
            <a:pPr algn="ctr"/>
            <a:r>
              <a:rPr lang="en-US" sz="2400" dirty="0"/>
              <a:t>Restore </a:t>
            </a:r>
          </a:p>
          <a:p>
            <a:pPr algn="ctr"/>
            <a:r>
              <a:rPr lang="en-US" sz="2400" dirty="0"/>
              <a:t>Sense-Amplifier</a:t>
            </a:r>
          </a:p>
        </p:txBody>
      </p:sp>
      <p:sp>
        <p:nvSpPr>
          <p:cNvPr id="247" name="Slide Number Placeholder 246"/>
          <p:cNvSpPr>
            <a:spLocks noGrp="1"/>
          </p:cNvSpPr>
          <p:nvPr>
            <p:ph type="sldNum" sz="quarter" idx="12"/>
          </p:nvPr>
        </p:nvSpPr>
        <p:spPr/>
        <p:txBody>
          <a:bodyPr/>
          <a:lstStyle/>
          <a:p>
            <a:fld id="{C57F1941-7121-4DD9-905F-76A0714B05EC}" type="slidenum">
              <a:rPr lang="en-US" smtClean="0"/>
              <a:pPr/>
              <a:t>33</a:t>
            </a:fld>
            <a:endParaRPr lang="en-US"/>
          </a:p>
        </p:txBody>
      </p:sp>
      <p:sp>
        <p:nvSpPr>
          <p:cNvPr id="248" name="TextBox 247"/>
          <p:cNvSpPr txBox="1"/>
          <p:nvPr/>
        </p:nvSpPr>
        <p:spPr>
          <a:xfrm>
            <a:off x="5638800" y="2846294"/>
            <a:ext cx="471604" cy="523220"/>
          </a:xfrm>
          <a:prstGeom prst="rect">
            <a:avLst/>
          </a:prstGeom>
          <a:noFill/>
        </p:spPr>
        <p:txBody>
          <a:bodyPr wrap="none" rtlCol="0">
            <a:spAutoFit/>
          </a:bodyPr>
          <a:lstStyle/>
          <a:p>
            <a:r>
              <a:rPr lang="en-US" sz="2800" i="1" dirty="0"/>
              <a:t>m</a:t>
            </a:r>
          </a:p>
        </p:txBody>
      </p:sp>
      <p:sp>
        <p:nvSpPr>
          <p:cNvPr id="249" name="TextBox 248"/>
          <p:cNvSpPr txBox="1"/>
          <p:nvPr/>
        </p:nvSpPr>
        <p:spPr>
          <a:xfrm>
            <a:off x="3644153" y="1828800"/>
            <a:ext cx="369012" cy="523220"/>
          </a:xfrm>
          <a:prstGeom prst="rect">
            <a:avLst/>
          </a:prstGeom>
          <a:noFill/>
        </p:spPr>
        <p:txBody>
          <a:bodyPr wrap="none" rtlCol="0">
            <a:spAutoFit/>
          </a:bodyPr>
          <a:lstStyle/>
          <a:p>
            <a:r>
              <a:rPr lang="en-US" sz="2800" i="1" dirty="0"/>
              <a:t>n</a:t>
            </a:r>
          </a:p>
        </p:txBody>
      </p:sp>
      <p:sp>
        <p:nvSpPr>
          <p:cNvPr id="250" name="TextBox 249"/>
          <p:cNvSpPr txBox="1"/>
          <p:nvPr/>
        </p:nvSpPr>
        <p:spPr>
          <a:xfrm>
            <a:off x="914400" y="5029200"/>
            <a:ext cx="2277739" cy="461665"/>
          </a:xfrm>
          <a:prstGeom prst="rect">
            <a:avLst/>
          </a:prstGeom>
          <a:noFill/>
        </p:spPr>
        <p:txBody>
          <a:bodyPr wrap="none" rtlCol="0">
            <a:spAutoFit/>
          </a:bodyPr>
          <a:lstStyle/>
          <a:p>
            <a:r>
              <a:rPr lang="en-US" sz="2400" dirty="0"/>
              <a:t>Sense-Amplifiers</a:t>
            </a:r>
          </a:p>
        </p:txBody>
      </p:sp>
    </p:spTree>
    <p:extLst>
      <p:ext uri="{BB962C8B-B14F-4D97-AF65-F5344CB8AC3E}">
        <p14:creationId xmlns:p14="http://schemas.microsoft.com/office/powerpoint/2010/main" val="352982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500"/>
                                        <p:tgtEl>
                                          <p:spTgt spid="2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Effect transition="in" filter="fade">
                                      <p:cBhvr>
                                        <p:cTn id="13" dur="500"/>
                                        <p:tgtEl>
                                          <p:spTgt spid="2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0"/>
                                        </p:tgtEl>
                                        <p:attrNameLst>
                                          <p:attrName>style.visibility</p:attrName>
                                        </p:attrNameLst>
                                      </p:cBhvr>
                                      <p:to>
                                        <p:strVal val="visible"/>
                                      </p:to>
                                    </p:set>
                                    <p:animEffect transition="in" filter="fade">
                                      <p:cBhvr>
                                        <p:cTn id="18" dur="500"/>
                                        <p:tgtEl>
                                          <p:spTgt spid="3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5"/>
                                        </p:tgtEl>
                                        <p:attrNameLst>
                                          <p:attrName>style.visibility</p:attrName>
                                        </p:attrNameLst>
                                      </p:cBhvr>
                                      <p:to>
                                        <p:strVal val="visible"/>
                                      </p:to>
                                    </p:set>
                                    <p:animEffect transition="in" filter="fade">
                                      <p:cBhvr>
                                        <p:cTn id="21" dur="500"/>
                                        <p:tgtEl>
                                          <p:spTgt spid="485"/>
                                        </p:tgtEl>
                                      </p:cBhvr>
                                    </p:animEffect>
                                  </p:childTnLst>
                                </p:cTn>
                              </p:par>
                              <p:par>
                                <p:cTn id="22" presetID="10" presetClass="entr" presetSubtype="0" fill="hold" nodeType="withEffect">
                                  <p:stCondLst>
                                    <p:cond delay="0"/>
                                  </p:stCondLst>
                                  <p:childTnLst>
                                    <p:set>
                                      <p:cBhvr>
                                        <p:cTn id="23" dur="1" fill="hold">
                                          <p:stCondLst>
                                            <p:cond delay="0"/>
                                          </p:stCondLst>
                                        </p:cTn>
                                        <p:tgtEl>
                                          <p:spTgt spid="382"/>
                                        </p:tgtEl>
                                        <p:attrNameLst>
                                          <p:attrName>style.visibility</p:attrName>
                                        </p:attrNameLst>
                                      </p:cBhvr>
                                      <p:to>
                                        <p:strVal val="visible"/>
                                      </p:to>
                                    </p:set>
                                    <p:animEffect transition="in" filter="fade">
                                      <p:cBhvr>
                                        <p:cTn id="24" dur="500"/>
                                        <p:tgtEl>
                                          <p:spTgt spid="382"/>
                                        </p:tgtEl>
                                      </p:cBhvr>
                                    </p:animEffect>
                                  </p:childTnLst>
                                </p:cTn>
                              </p:par>
                              <p:par>
                                <p:cTn id="25" presetID="10" presetClass="exit" presetSubtype="0" fill="hold" grpId="1" nodeType="withEffect">
                                  <p:stCondLst>
                                    <p:cond delay="0"/>
                                  </p:stCondLst>
                                  <p:childTnLst>
                                    <p:animEffect transition="out" filter="fade">
                                      <p:cBhvr>
                                        <p:cTn id="26" dur="500"/>
                                        <p:tgtEl>
                                          <p:spTgt spid="249"/>
                                        </p:tgtEl>
                                      </p:cBhvr>
                                    </p:animEffect>
                                    <p:set>
                                      <p:cBhvr>
                                        <p:cTn id="27" dur="1" fill="hold">
                                          <p:stCondLst>
                                            <p:cond delay="499"/>
                                          </p:stCondLst>
                                        </p:cTn>
                                        <p:tgtEl>
                                          <p:spTgt spid="24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8"/>
                                        </p:tgtEl>
                                      </p:cBhvr>
                                    </p:animEffect>
                                    <p:set>
                                      <p:cBhvr>
                                        <p:cTn id="30" dur="1" fill="hold">
                                          <p:stCondLst>
                                            <p:cond delay="499"/>
                                          </p:stCondLst>
                                        </p:cTn>
                                        <p:tgtEl>
                                          <p:spTgt spid="2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230"/>
                                        </p:tgtEl>
                                      </p:cBhvr>
                                    </p:animEffect>
                                    <p:set>
                                      <p:cBhvr>
                                        <p:cTn id="35" dur="1" fill="hold">
                                          <p:stCondLst>
                                            <p:cond delay="499"/>
                                          </p:stCondLst>
                                        </p:cTn>
                                        <p:tgtEl>
                                          <p:spTgt spid="230"/>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34"/>
                                        </p:tgtEl>
                                        <p:attrNameLst>
                                          <p:attrName>style.visibility</p:attrName>
                                        </p:attrNameLst>
                                      </p:cBhvr>
                                      <p:to>
                                        <p:strVal val="visible"/>
                                      </p:to>
                                    </p:set>
                                    <p:animEffect transition="in" filter="fade">
                                      <p:cBhvr>
                                        <p:cTn id="38" dur="500"/>
                                        <p:tgtEl>
                                          <p:spTgt spid="3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3"/>
                                        </p:tgtEl>
                                        <p:attrNameLst>
                                          <p:attrName>style.visibility</p:attrName>
                                        </p:attrNameLst>
                                      </p:cBhvr>
                                      <p:to>
                                        <p:strVal val="visible"/>
                                      </p:to>
                                    </p:set>
                                    <p:animEffect transition="in" filter="fade">
                                      <p:cBhvr>
                                        <p:cTn id="43" dur="500"/>
                                        <p:tgtEl>
                                          <p:spTgt spid="3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9"/>
                                        </p:tgtEl>
                                        <p:attrNameLst>
                                          <p:attrName>style.visibility</p:attrName>
                                        </p:attrNameLst>
                                      </p:cBhvr>
                                      <p:to>
                                        <p:strVal val="visible"/>
                                      </p:to>
                                    </p:set>
                                    <p:animEffect transition="in" filter="fade">
                                      <p:cBhvr>
                                        <p:cTn id="48" dur="500"/>
                                        <p:tgtEl>
                                          <p:spTgt spid="359"/>
                                        </p:tgtEl>
                                      </p:cBhvr>
                                    </p:animEffect>
                                  </p:childTnLst>
                                </p:cTn>
                              </p:par>
                              <p:par>
                                <p:cTn id="49" presetID="10" presetClass="entr" presetSubtype="0" fill="hold" nodeType="withEffect">
                                  <p:stCondLst>
                                    <p:cond delay="0"/>
                                  </p:stCondLst>
                                  <p:childTnLst>
                                    <p:set>
                                      <p:cBhvr>
                                        <p:cTn id="50" dur="1" fill="hold">
                                          <p:stCondLst>
                                            <p:cond delay="0"/>
                                          </p:stCondLst>
                                        </p:cTn>
                                        <p:tgtEl>
                                          <p:spTgt spid="409"/>
                                        </p:tgtEl>
                                        <p:attrNameLst>
                                          <p:attrName>style.visibility</p:attrName>
                                        </p:attrNameLst>
                                      </p:cBhvr>
                                      <p:to>
                                        <p:strVal val="visible"/>
                                      </p:to>
                                    </p:set>
                                    <p:animEffect transition="in" filter="fade">
                                      <p:cBhvr>
                                        <p:cTn id="51" dur="500"/>
                                        <p:tgtEl>
                                          <p:spTgt spid="409"/>
                                        </p:tgtEl>
                                      </p:cBhvr>
                                    </p:animEffect>
                                  </p:childTnLst>
                                </p:cTn>
                              </p:par>
                              <p:par>
                                <p:cTn id="52" presetID="10" presetClass="exit" presetSubtype="0" fill="hold" nodeType="withEffect">
                                  <p:stCondLst>
                                    <p:cond delay="0"/>
                                  </p:stCondLst>
                                  <p:childTnLst>
                                    <p:animEffect transition="out" filter="fade">
                                      <p:cBhvr>
                                        <p:cTn id="53" dur="500"/>
                                        <p:tgtEl>
                                          <p:spTgt spid="382"/>
                                        </p:tgtEl>
                                      </p:cBhvr>
                                    </p:animEffect>
                                    <p:set>
                                      <p:cBhvr>
                                        <p:cTn id="54" dur="1" fill="hold">
                                          <p:stCondLst>
                                            <p:cond delay="499"/>
                                          </p:stCondLst>
                                        </p:cTn>
                                        <p:tgtEl>
                                          <p:spTgt spid="38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60"/>
                                        </p:tgtEl>
                                      </p:cBhvr>
                                    </p:animEffect>
                                    <p:set>
                                      <p:cBhvr>
                                        <p:cTn id="57" dur="1" fill="hold">
                                          <p:stCondLst>
                                            <p:cond delay="499"/>
                                          </p:stCondLst>
                                        </p:cTn>
                                        <p:tgtEl>
                                          <p:spTgt spid="36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5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332"/>
                                        </p:tgtEl>
                                        <p:attrNameLst>
                                          <p:attrName>style.visibility</p:attrName>
                                        </p:attrNameLst>
                                      </p:cBhvr>
                                      <p:to>
                                        <p:strVal val="visible"/>
                                      </p:to>
                                    </p:set>
                                    <p:animEffect transition="in" filter="fade">
                                      <p:cBhvr>
                                        <p:cTn id="65" dur="500"/>
                                        <p:tgtEl>
                                          <p:spTgt spid="33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7"/>
                                        </p:tgtEl>
                                        <p:attrNameLst>
                                          <p:attrName>style.visibility</p:attrName>
                                        </p:attrNameLst>
                                      </p:cBhvr>
                                      <p:to>
                                        <p:strVal val="visible"/>
                                      </p:to>
                                    </p:set>
                                    <p:animEffect transition="in" filter="fade">
                                      <p:cBhvr>
                                        <p:cTn id="70" dur="500"/>
                                        <p:tgtEl>
                                          <p:spTgt spid="337"/>
                                        </p:tgtEl>
                                      </p:cBhvr>
                                    </p:animEffect>
                                  </p:childTnLst>
                                </p:cTn>
                              </p:par>
                              <p:par>
                                <p:cTn id="71" presetID="10" presetClass="entr" presetSubtype="0" fill="hold" nodeType="withEffect">
                                  <p:stCondLst>
                                    <p:cond delay="0"/>
                                  </p:stCondLst>
                                  <p:childTnLst>
                                    <p:set>
                                      <p:cBhvr>
                                        <p:cTn id="72" dur="1" fill="hold">
                                          <p:stCondLst>
                                            <p:cond delay="0"/>
                                          </p:stCondLst>
                                        </p:cTn>
                                        <p:tgtEl>
                                          <p:spTgt spid="431"/>
                                        </p:tgtEl>
                                        <p:attrNameLst>
                                          <p:attrName>style.visibility</p:attrName>
                                        </p:attrNameLst>
                                      </p:cBhvr>
                                      <p:to>
                                        <p:strVal val="visible"/>
                                      </p:to>
                                    </p:set>
                                    <p:animEffect transition="in" filter="fade">
                                      <p:cBhvr>
                                        <p:cTn id="73" dur="500"/>
                                        <p:tgtEl>
                                          <p:spTgt spid="431"/>
                                        </p:tgtEl>
                                      </p:cBhvr>
                                    </p:animEffect>
                                  </p:childTnLst>
                                </p:cTn>
                              </p:par>
                              <p:par>
                                <p:cTn id="74" presetID="10" presetClass="exit" presetSubtype="0" fill="hold" grpId="1" nodeType="withEffect">
                                  <p:stCondLst>
                                    <p:cond delay="0"/>
                                  </p:stCondLst>
                                  <p:childTnLst>
                                    <p:animEffect transition="out" filter="fade">
                                      <p:cBhvr>
                                        <p:cTn id="75" dur="500"/>
                                        <p:tgtEl>
                                          <p:spTgt spid="359"/>
                                        </p:tgtEl>
                                      </p:cBhvr>
                                    </p:animEffect>
                                    <p:set>
                                      <p:cBhvr>
                                        <p:cTn id="76" dur="1" fill="hold">
                                          <p:stCondLst>
                                            <p:cond delay="499"/>
                                          </p:stCondLst>
                                        </p:cTn>
                                        <p:tgtEl>
                                          <p:spTgt spid="359"/>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409"/>
                                        </p:tgtEl>
                                      </p:cBhvr>
                                    </p:animEffect>
                                    <p:set>
                                      <p:cBhvr>
                                        <p:cTn id="79" dur="1" fill="hold">
                                          <p:stCondLst>
                                            <p:cond delay="499"/>
                                          </p:stCondLst>
                                        </p:cTn>
                                        <p:tgtEl>
                                          <p:spTgt spid="40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97"/>
                                        </p:tgtEl>
                                        <p:attrNameLst>
                                          <p:attrName>style.visibility</p:attrName>
                                        </p:attrNameLst>
                                      </p:cBhvr>
                                      <p:to>
                                        <p:strVal val="visible"/>
                                      </p:to>
                                    </p:set>
                                    <p:animEffect transition="in" filter="fade">
                                      <p:cBhvr>
                                        <p:cTn id="84" dur="500"/>
                                        <p:tgtEl>
                                          <p:spTgt spid="297"/>
                                        </p:tgtEl>
                                      </p:cBhvr>
                                    </p:animEffect>
                                  </p:childTnLst>
                                </p:cTn>
                              </p:par>
                              <p:par>
                                <p:cTn id="85" presetID="10" presetClass="exit" presetSubtype="0" fill="hold" nodeType="withEffect">
                                  <p:stCondLst>
                                    <p:cond delay="0"/>
                                  </p:stCondLst>
                                  <p:childTnLst>
                                    <p:animEffect transition="out" filter="fade">
                                      <p:cBhvr>
                                        <p:cTn id="86" dur="500"/>
                                        <p:tgtEl>
                                          <p:spTgt spid="332"/>
                                        </p:tgtEl>
                                      </p:cBhvr>
                                    </p:animEffect>
                                    <p:set>
                                      <p:cBhvr>
                                        <p:cTn id="87" dur="1" fill="hold">
                                          <p:stCondLst>
                                            <p:cond delay="499"/>
                                          </p:stCondLst>
                                        </p:cTn>
                                        <p:tgtEl>
                                          <p:spTgt spid="33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97"/>
                                        </p:tgtEl>
                                        <p:attrNameLst>
                                          <p:attrName>style.visibility</p:attrName>
                                        </p:attrNameLst>
                                      </p:cBhvr>
                                      <p:to>
                                        <p:strVal val="visible"/>
                                      </p:to>
                                    </p:set>
                                    <p:animEffect transition="in" filter="fade">
                                      <p:cBhvr>
                                        <p:cTn id="92" dur="500"/>
                                        <p:tgtEl>
                                          <p:spTgt spid="49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38"/>
                                        </p:tgtEl>
                                        <p:attrNameLst>
                                          <p:attrName>style.visibility</p:attrName>
                                        </p:attrNameLst>
                                      </p:cBhvr>
                                      <p:to>
                                        <p:strVal val="visible"/>
                                      </p:to>
                                    </p:set>
                                    <p:animEffect transition="in" filter="fade">
                                      <p:cBhvr>
                                        <p:cTn id="97" dur="500"/>
                                        <p:tgtEl>
                                          <p:spTgt spid="338"/>
                                        </p:tgtEl>
                                      </p:cBhvr>
                                    </p:animEffect>
                                  </p:childTnLst>
                                </p:cTn>
                              </p:par>
                              <p:par>
                                <p:cTn id="98" presetID="10" presetClass="entr" presetSubtype="0" fill="hold" nodeType="withEffect">
                                  <p:stCondLst>
                                    <p:cond delay="0"/>
                                  </p:stCondLst>
                                  <p:childTnLst>
                                    <p:set>
                                      <p:cBhvr>
                                        <p:cTn id="99" dur="1" fill="hold">
                                          <p:stCondLst>
                                            <p:cond delay="0"/>
                                          </p:stCondLst>
                                        </p:cTn>
                                        <p:tgtEl>
                                          <p:spTgt spid="451"/>
                                        </p:tgtEl>
                                        <p:attrNameLst>
                                          <p:attrName>style.visibility</p:attrName>
                                        </p:attrNameLst>
                                      </p:cBhvr>
                                      <p:to>
                                        <p:strVal val="visible"/>
                                      </p:to>
                                    </p:set>
                                    <p:animEffect transition="in" filter="fade">
                                      <p:cBhvr>
                                        <p:cTn id="100" dur="500"/>
                                        <p:tgtEl>
                                          <p:spTgt spid="451"/>
                                        </p:tgtEl>
                                      </p:cBhvr>
                                    </p:animEffect>
                                  </p:childTnLst>
                                </p:cTn>
                              </p:par>
                              <p:par>
                                <p:cTn id="101" presetID="10" presetClass="exit" presetSubtype="0" fill="hold" grpId="1" nodeType="withEffect">
                                  <p:stCondLst>
                                    <p:cond delay="0"/>
                                  </p:stCondLst>
                                  <p:childTnLst>
                                    <p:animEffect transition="out" filter="fade">
                                      <p:cBhvr>
                                        <p:cTn id="102" dur="500"/>
                                        <p:tgtEl>
                                          <p:spTgt spid="337"/>
                                        </p:tgtEl>
                                      </p:cBhvr>
                                    </p:animEffect>
                                    <p:set>
                                      <p:cBhvr>
                                        <p:cTn id="103" dur="1" fill="hold">
                                          <p:stCondLst>
                                            <p:cond delay="499"/>
                                          </p:stCondLst>
                                        </p:cTn>
                                        <p:tgtEl>
                                          <p:spTgt spid="337"/>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31"/>
                                        </p:tgtEl>
                                      </p:cBhvr>
                                    </p:animEffect>
                                    <p:set>
                                      <p:cBhvr>
                                        <p:cTn id="106" dur="1" fill="hold">
                                          <p:stCondLst>
                                            <p:cond delay="499"/>
                                          </p:stCondLst>
                                        </p:cTn>
                                        <p:tgtEl>
                                          <p:spTgt spid="4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278"/>
                                        </p:tgtEl>
                                      </p:cBhvr>
                                    </p:animEffect>
                                    <p:set>
                                      <p:cBhvr>
                                        <p:cTn id="111" dur="1" fill="hold">
                                          <p:stCondLst>
                                            <p:cond delay="499"/>
                                          </p:stCondLst>
                                        </p:cTn>
                                        <p:tgtEl>
                                          <p:spTgt spid="27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497"/>
                                        </p:tgtEl>
                                      </p:cBhvr>
                                    </p:animEffect>
                                    <p:set>
                                      <p:cBhvr>
                                        <p:cTn id="116" dur="1" fill="hold">
                                          <p:stCondLst>
                                            <p:cond delay="499"/>
                                          </p:stCondLst>
                                        </p:cTn>
                                        <p:tgtEl>
                                          <p:spTgt spid="4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39"/>
                                        </p:tgtEl>
                                        <p:attrNameLst>
                                          <p:attrName>style.visibility</p:attrName>
                                        </p:attrNameLst>
                                      </p:cBhvr>
                                      <p:to>
                                        <p:strVal val="visible"/>
                                      </p:to>
                                    </p:set>
                                    <p:animEffect transition="in" filter="fade">
                                      <p:cBhvr>
                                        <p:cTn id="121" dur="500"/>
                                        <p:tgtEl>
                                          <p:spTgt spid="339"/>
                                        </p:tgtEl>
                                      </p:cBhvr>
                                    </p:animEffect>
                                  </p:childTnLst>
                                </p:cTn>
                              </p:par>
                              <p:par>
                                <p:cTn id="122" presetID="10" presetClass="entr" presetSubtype="0" fill="hold" nodeType="withEffect">
                                  <p:stCondLst>
                                    <p:cond delay="0"/>
                                  </p:stCondLst>
                                  <p:childTnLst>
                                    <p:set>
                                      <p:cBhvr>
                                        <p:cTn id="123" dur="1" fill="hold">
                                          <p:stCondLst>
                                            <p:cond delay="0"/>
                                          </p:stCondLst>
                                        </p:cTn>
                                        <p:tgtEl>
                                          <p:spTgt spid="452"/>
                                        </p:tgtEl>
                                        <p:attrNameLst>
                                          <p:attrName>style.visibility</p:attrName>
                                        </p:attrNameLst>
                                      </p:cBhvr>
                                      <p:to>
                                        <p:strVal val="visible"/>
                                      </p:to>
                                    </p:set>
                                    <p:animEffect transition="in" filter="fade">
                                      <p:cBhvr>
                                        <p:cTn id="124" dur="500"/>
                                        <p:tgtEl>
                                          <p:spTgt spid="452"/>
                                        </p:tgtEl>
                                      </p:cBhvr>
                                    </p:animEffect>
                                  </p:childTnLst>
                                </p:cTn>
                              </p:par>
                              <p:par>
                                <p:cTn id="125" presetID="10" presetClass="exit" presetSubtype="0" fill="hold" grpId="1" nodeType="withEffect">
                                  <p:stCondLst>
                                    <p:cond delay="0"/>
                                  </p:stCondLst>
                                  <p:childTnLst>
                                    <p:animEffect transition="out" filter="fade">
                                      <p:cBhvr>
                                        <p:cTn id="126" dur="500"/>
                                        <p:tgtEl>
                                          <p:spTgt spid="338"/>
                                        </p:tgtEl>
                                      </p:cBhvr>
                                    </p:animEffect>
                                    <p:set>
                                      <p:cBhvr>
                                        <p:cTn id="127" dur="1" fill="hold">
                                          <p:stCondLst>
                                            <p:cond delay="499"/>
                                          </p:stCondLst>
                                        </p:cTn>
                                        <p:tgtEl>
                                          <p:spTgt spid="338"/>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451"/>
                                        </p:tgtEl>
                                      </p:cBhvr>
                                    </p:animEffect>
                                    <p:set>
                                      <p:cBhvr>
                                        <p:cTn id="130" dur="1" fill="hold">
                                          <p:stCondLst>
                                            <p:cond delay="499"/>
                                          </p:stCondLst>
                                        </p:cTn>
                                        <p:tgtEl>
                                          <p:spTgt spid="45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nodeType="clickEffect">
                                  <p:stCondLst>
                                    <p:cond delay="0"/>
                                  </p:stCondLst>
                                  <p:childTnLst>
                                    <p:animEffect transition="out" filter="fade">
                                      <p:cBhvr>
                                        <p:cTn id="134" dur="500"/>
                                        <p:tgtEl>
                                          <p:spTgt spid="333"/>
                                        </p:tgtEl>
                                      </p:cBhvr>
                                    </p:animEffect>
                                    <p:set>
                                      <p:cBhvr>
                                        <p:cTn id="135" dur="1" fill="hold">
                                          <p:stCondLst>
                                            <p:cond delay="499"/>
                                          </p:stCondLst>
                                        </p:cTn>
                                        <p:tgtEl>
                                          <p:spTgt spid="333"/>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334"/>
                                        </p:tgtEl>
                                      </p:cBhvr>
                                    </p:animEffect>
                                    <p:set>
                                      <p:cBhvr>
                                        <p:cTn id="138" dur="1" fill="hold">
                                          <p:stCondLst>
                                            <p:cond delay="499"/>
                                          </p:stCondLst>
                                        </p:cTn>
                                        <p:tgtEl>
                                          <p:spTgt spid="334"/>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29"/>
                                        </p:tgtEl>
                                      </p:cBhvr>
                                    </p:animEffect>
                                    <p:set>
                                      <p:cBhvr>
                                        <p:cTn id="141" dur="1" fill="hold">
                                          <p:stCondLst>
                                            <p:cond delay="499"/>
                                          </p:stCondLst>
                                        </p:cTn>
                                        <p:tgtEl>
                                          <p:spTgt spid="229"/>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482"/>
                                        </p:tgtEl>
                                        <p:attrNameLst>
                                          <p:attrName>style.visibility</p:attrName>
                                        </p:attrNameLst>
                                      </p:cBhvr>
                                      <p:to>
                                        <p:strVal val="visible"/>
                                      </p:to>
                                    </p:set>
                                    <p:animEffect transition="in" filter="fade">
                                      <p:cBhvr>
                                        <p:cTn id="146" dur="500"/>
                                        <p:tgtEl>
                                          <p:spTgt spid="482"/>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498"/>
                                        </p:tgtEl>
                                        <p:attrNameLst>
                                          <p:attrName>style.visibility</p:attrName>
                                        </p:attrNameLst>
                                      </p:cBhvr>
                                      <p:to>
                                        <p:strVal val="visible"/>
                                      </p:to>
                                    </p:set>
                                    <p:animEffect transition="in" filter="fade">
                                      <p:cBhvr>
                                        <p:cTn id="149" dur="500"/>
                                        <p:tgtEl>
                                          <p:spTgt spid="498"/>
                                        </p:tgtEl>
                                      </p:cBhvr>
                                    </p:animEffect>
                                  </p:childTnLst>
                                </p:cTn>
                              </p:par>
                              <p:par>
                                <p:cTn id="150" presetID="10" presetClass="exit" presetSubtype="0" fill="hold" nodeType="withEffect">
                                  <p:stCondLst>
                                    <p:cond delay="0"/>
                                  </p:stCondLst>
                                  <p:childTnLst>
                                    <p:animEffect transition="out" filter="fade">
                                      <p:cBhvr>
                                        <p:cTn id="151" dur="500"/>
                                        <p:tgtEl>
                                          <p:spTgt spid="452"/>
                                        </p:tgtEl>
                                      </p:cBhvr>
                                    </p:animEffect>
                                    <p:set>
                                      <p:cBhvr>
                                        <p:cTn id="152" dur="1" fill="hold">
                                          <p:stCondLst>
                                            <p:cond delay="499"/>
                                          </p:stCondLst>
                                        </p:cTn>
                                        <p:tgtEl>
                                          <p:spTgt spid="452"/>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339"/>
                                        </p:tgtEl>
                                      </p:cBhvr>
                                    </p:animEffect>
                                    <p:set>
                                      <p:cBhvr>
                                        <p:cTn id="155" dur="1" fill="hold">
                                          <p:stCondLst>
                                            <p:cond delay="499"/>
                                          </p:stCondLst>
                                        </p:cTn>
                                        <p:tgtEl>
                                          <p:spTgt spid="33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nodeType="clickEffect">
                                  <p:stCondLst>
                                    <p:cond delay="0"/>
                                  </p:stCondLst>
                                  <p:childTnLst>
                                    <p:animEffect transition="out" filter="fade">
                                      <p:cBhvr>
                                        <p:cTn id="159" dur="500"/>
                                        <p:tgtEl>
                                          <p:spTgt spid="297"/>
                                        </p:tgtEl>
                                      </p:cBhvr>
                                    </p:animEffect>
                                    <p:set>
                                      <p:cBhvr>
                                        <p:cTn id="160" dur="1" fill="hold">
                                          <p:stCondLst>
                                            <p:cond delay="499"/>
                                          </p:stCondLst>
                                        </p:cTn>
                                        <p:tgtEl>
                                          <p:spTgt spid="2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P spid="230" grpId="0"/>
      <p:bldP spid="334" grpId="0"/>
      <p:bldP spid="334" grpId="1"/>
      <p:bldP spid="337" grpId="0"/>
      <p:bldP spid="337" grpId="1"/>
      <p:bldP spid="338" grpId="0"/>
      <p:bldP spid="338" grpId="1"/>
      <p:bldP spid="339" grpId="0"/>
      <p:bldP spid="339" grpId="1"/>
      <p:bldP spid="359" grpId="0"/>
      <p:bldP spid="359" grpId="1"/>
      <p:bldP spid="360" grpId="0"/>
      <p:bldP spid="360" grpId="1"/>
      <p:bldP spid="485" grpId="0" animBg="1"/>
      <p:bldP spid="498" grpId="0"/>
      <p:bldP spid="248" grpId="0"/>
      <p:bldP spid="248" grpId="1"/>
      <p:bldP spid="249" grpId="0"/>
      <p:bldP spid="24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458200" cy="5257800"/>
          </a:xfrm>
        </p:spPr>
        <p:txBody>
          <a:bodyPr>
            <a:normAutofit lnSpcReduction="10000"/>
          </a:bodyPr>
          <a:lstStyle/>
          <a:p>
            <a:pPr marL="514350" indent="-514350">
              <a:spcBef>
                <a:spcPts val="3000"/>
              </a:spcBef>
              <a:buFont typeface="+mj-lt"/>
              <a:buAutoNum type="arabicPeriod"/>
            </a:pPr>
            <a:r>
              <a:rPr lang="en-US" sz="3600" dirty="0">
                <a:solidFill>
                  <a:schemeClr val="bg1">
                    <a:lumMod val="85000"/>
                  </a:schemeClr>
                </a:solidFill>
              </a:rPr>
              <a:t>What is DRAM?</a:t>
            </a:r>
          </a:p>
          <a:p>
            <a:pPr marL="514350" indent="-514350">
              <a:spcBef>
                <a:spcPts val="1800"/>
              </a:spcBef>
              <a:buFont typeface="+mj-lt"/>
              <a:buAutoNum type="arabicPeriod"/>
            </a:pPr>
            <a:r>
              <a:rPr lang="en-US" sz="3600" dirty="0"/>
              <a:t>DRAM Internal Organization</a:t>
            </a:r>
          </a:p>
          <a:p>
            <a:pPr marL="914400" lvl="1" indent="-514350">
              <a:spcBef>
                <a:spcPts val="1200"/>
              </a:spcBef>
            </a:pPr>
            <a:r>
              <a:rPr lang="en-US" dirty="0"/>
              <a:t>DRAM Cell</a:t>
            </a:r>
          </a:p>
          <a:p>
            <a:pPr marL="914400" lvl="1" indent="-514350">
              <a:spcBef>
                <a:spcPts val="1200"/>
              </a:spcBef>
            </a:pPr>
            <a:r>
              <a:rPr lang="en-US" dirty="0"/>
              <a:t>DRAM Array</a:t>
            </a:r>
          </a:p>
          <a:p>
            <a:pPr marL="914400" lvl="1" indent="-514350">
              <a:spcBef>
                <a:spcPts val="1200"/>
              </a:spcBef>
            </a:pPr>
            <a:r>
              <a:rPr lang="en-US" dirty="0"/>
              <a:t>DRAM Bank</a:t>
            </a:r>
          </a:p>
          <a:p>
            <a:pPr marL="514350" indent="-514350">
              <a:spcBef>
                <a:spcPts val="3000"/>
              </a:spcBef>
              <a:buFont typeface="+mj-lt"/>
              <a:buAutoNum type="arabicPeriod"/>
            </a:pPr>
            <a:r>
              <a:rPr lang="en-US" sz="3600" dirty="0">
                <a:solidFill>
                  <a:schemeClr val="bg1">
                    <a:lumMod val="85000"/>
                  </a:schemeClr>
                </a:solidFill>
              </a:rPr>
              <a:t>Problems and Solutions</a:t>
            </a:r>
          </a:p>
          <a:p>
            <a:pPr marL="914400" lvl="1" indent="-514350">
              <a:spcBef>
                <a:spcPts val="600"/>
              </a:spcBef>
            </a:pPr>
            <a:r>
              <a:rPr lang="en-US" dirty="0">
                <a:solidFill>
                  <a:schemeClr val="bg1">
                    <a:lumMod val="85000"/>
                  </a:schemeClr>
                </a:solidFill>
              </a:rPr>
              <a:t>Latency (Tiered-Latency DRAM, HPCA 2013</a:t>
            </a:r>
            <a:r>
              <a:rPr lang="en-US" dirty="0"/>
              <a:t> </a:t>
            </a:r>
            <a:r>
              <a:rPr lang="en-US" dirty="0">
                <a:solidFill>
                  <a:schemeClr val="bg1">
                    <a:lumMod val="85000"/>
                  </a:schemeClr>
                </a:solidFill>
              </a:rPr>
              <a:t>Adaptive-Latency DRAM, HPCA 2015)</a:t>
            </a:r>
          </a:p>
          <a:p>
            <a:pPr marL="914400" lvl="1" indent="-514350">
              <a:spcBef>
                <a:spcPts val="600"/>
              </a:spcBef>
            </a:pPr>
            <a:r>
              <a:rPr lang="en-US" dirty="0">
                <a:solidFill>
                  <a:schemeClr val="bg1">
                    <a:lumMod val="85000"/>
                  </a:schemeClr>
                </a:solidFill>
              </a:rPr>
              <a:t>Parallelism (</a:t>
            </a:r>
            <a:r>
              <a:rPr lang="en-US" dirty="0" err="1">
                <a:solidFill>
                  <a:schemeClr val="bg1">
                    <a:lumMod val="85000"/>
                  </a:schemeClr>
                </a:solidFill>
              </a:rPr>
              <a:t>Subarray</a:t>
            </a:r>
            <a:r>
              <a:rPr lang="en-US" dirty="0">
                <a:solidFill>
                  <a:schemeClr val="bg1">
                    <a:lumMod val="85000"/>
                  </a:schemeClr>
                </a:solidFill>
              </a:rPr>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133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34</a:t>
            </a:fld>
            <a:endParaRPr lang="en-US"/>
          </a:p>
        </p:txBody>
      </p:sp>
    </p:spTree>
    <p:extLst>
      <p:ext uri="{BB962C8B-B14F-4D97-AF65-F5344CB8AC3E}">
        <p14:creationId xmlns:p14="http://schemas.microsoft.com/office/powerpoint/2010/main" val="2507521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Bank</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35</a:t>
            </a:fld>
            <a:endParaRPr lang="en-US"/>
          </a:p>
        </p:txBody>
      </p:sp>
      <p:pic>
        <p:nvPicPr>
          <p:cNvPr id="5" name="Picture 4" descr="chip.jpg"/>
          <p:cNvPicPr>
            <a:picLocks noChangeAspect="1"/>
          </p:cNvPicPr>
          <p:nvPr/>
        </p:nvPicPr>
        <p:blipFill>
          <a:blip r:embed="rId2" cstate="print"/>
          <a:stretch>
            <a:fillRect/>
          </a:stretch>
        </p:blipFill>
        <p:spPr>
          <a:xfrm rot="5400000">
            <a:off x="259633" y="2102568"/>
            <a:ext cx="4185747" cy="3485813"/>
          </a:xfrm>
          <a:prstGeom prst="rect">
            <a:avLst/>
          </a:prstGeom>
        </p:spPr>
      </p:pic>
      <p:grpSp>
        <p:nvGrpSpPr>
          <p:cNvPr id="6" name="Group 5"/>
          <p:cNvGrpSpPr/>
          <p:nvPr/>
        </p:nvGrpSpPr>
        <p:grpSpPr>
          <a:xfrm>
            <a:off x="666415" y="1828800"/>
            <a:ext cx="3352798" cy="4114800"/>
            <a:chOff x="2438400" y="1828800"/>
            <a:chExt cx="3733800" cy="4419600"/>
          </a:xfrm>
        </p:grpSpPr>
        <p:sp>
          <p:nvSpPr>
            <p:cNvPr id="7" name="Rectangle 6"/>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657600" y="2362200"/>
            <a:ext cx="5048587" cy="1335107"/>
            <a:chOff x="4953000" y="2362200"/>
            <a:chExt cx="9884137" cy="1335107"/>
          </a:xfrm>
        </p:grpSpPr>
        <p:sp>
          <p:nvSpPr>
            <p:cNvPr id="16" name="TextBox 15"/>
            <p:cNvSpPr txBox="1"/>
            <p:nvPr/>
          </p:nvSpPr>
          <p:spPr>
            <a:xfrm>
              <a:off x="6781799" y="2743200"/>
              <a:ext cx="8055338" cy="954107"/>
            </a:xfrm>
            <a:prstGeom prst="rect">
              <a:avLst/>
            </a:prstGeom>
            <a:noFill/>
          </p:spPr>
          <p:txBody>
            <a:bodyPr wrap="square" rtlCol="0">
              <a:spAutoFit/>
            </a:bodyPr>
            <a:lstStyle/>
            <a:p>
              <a:r>
                <a:rPr lang="en-US" sz="2800" dirty="0"/>
                <a:t>How to build a DRAM bank from a DRAM array?</a:t>
              </a:r>
            </a:p>
          </p:txBody>
        </p:sp>
        <p:cxnSp>
          <p:nvCxnSpPr>
            <p:cNvPr id="17" name="Straight Arrow Connector 16"/>
            <p:cNvCxnSpPr>
              <a:stCxn id="16" idx="1"/>
            </p:cNvCxnSpPr>
            <p:nvPr/>
          </p:nvCxnSpPr>
          <p:spPr>
            <a:xfrm rot="10800000">
              <a:off x="4953000" y="2362200"/>
              <a:ext cx="1828799" cy="858054"/>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5438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DRAM Bank: Single DRAM Array?</a:t>
            </a:r>
          </a:p>
        </p:txBody>
      </p:sp>
      <p:sp>
        <p:nvSpPr>
          <p:cNvPr id="14" name="Slide Number Placeholder 13"/>
          <p:cNvSpPr>
            <a:spLocks noGrp="1"/>
          </p:cNvSpPr>
          <p:nvPr>
            <p:ph type="sldNum" sz="quarter" idx="12"/>
          </p:nvPr>
        </p:nvSpPr>
        <p:spPr/>
        <p:txBody>
          <a:bodyPr/>
          <a:lstStyle/>
          <a:p>
            <a:fld id="{C57F1941-7121-4DD9-905F-76A0714B05EC}" type="slidenum">
              <a:rPr lang="en-US" smtClean="0"/>
              <a:pPr/>
              <a:t>36</a:t>
            </a:fld>
            <a:endParaRPr lang="en-US"/>
          </a:p>
        </p:txBody>
      </p:sp>
      <p:grpSp>
        <p:nvGrpSpPr>
          <p:cNvPr id="288" name="Group 287"/>
          <p:cNvGrpSpPr/>
          <p:nvPr/>
        </p:nvGrpSpPr>
        <p:grpSpPr>
          <a:xfrm>
            <a:off x="8118158" y="1754188"/>
            <a:ext cx="492442" cy="4037806"/>
            <a:chOff x="4419600" y="1754188"/>
            <a:chExt cx="492442" cy="4037806"/>
          </a:xfrm>
        </p:grpSpPr>
        <p:cxnSp>
          <p:nvCxnSpPr>
            <p:cNvPr id="283" name="Straight Arrow Connector 282"/>
            <p:cNvCxnSpPr/>
            <p:nvPr/>
          </p:nvCxnSpPr>
          <p:spPr>
            <a:xfrm rot="5400000">
              <a:off x="2401491" y="3772297"/>
              <a:ext cx="4037806" cy="1588"/>
            </a:xfrm>
            <a:prstGeom prst="straightConnector1">
              <a:avLst/>
            </a:prstGeom>
            <a:ln w="28575">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4" name="TextBox 283"/>
            <p:cNvSpPr txBox="1"/>
            <p:nvPr/>
          </p:nvSpPr>
          <p:spPr>
            <a:xfrm rot="16200000">
              <a:off x="3788594" y="3466706"/>
              <a:ext cx="1785232" cy="461665"/>
            </a:xfrm>
            <a:prstGeom prst="rect">
              <a:avLst/>
            </a:prstGeom>
            <a:noFill/>
          </p:spPr>
          <p:txBody>
            <a:bodyPr wrap="none" rtlCol="0">
              <a:spAutoFit/>
            </a:bodyPr>
            <a:lstStyle/>
            <a:p>
              <a:r>
                <a:rPr lang="en-US" sz="2400" dirty="0"/>
                <a:t>10000+ rows</a:t>
              </a:r>
            </a:p>
          </p:txBody>
        </p:sp>
      </p:grpSp>
      <p:cxnSp>
        <p:nvCxnSpPr>
          <p:cNvPr id="287" name="Straight Connector 286"/>
          <p:cNvCxnSpPr/>
          <p:nvPr/>
        </p:nvCxnSpPr>
        <p:spPr>
          <a:xfrm rot="5400000">
            <a:off x="4560791" y="3666393"/>
            <a:ext cx="3675185" cy="0"/>
          </a:xfrm>
          <a:prstGeom prst="line">
            <a:avLst/>
          </a:prstGeom>
          <a:ln w="571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5" name="Group 274"/>
          <p:cNvGrpSpPr/>
          <p:nvPr/>
        </p:nvGrpSpPr>
        <p:grpSpPr>
          <a:xfrm>
            <a:off x="4460558" y="1828799"/>
            <a:ext cx="3274256" cy="4343401"/>
            <a:chOff x="3581400" y="1828799"/>
            <a:chExt cx="3274256" cy="4343401"/>
          </a:xfrm>
        </p:grpSpPr>
        <p:cxnSp>
          <p:nvCxnSpPr>
            <p:cNvPr id="61" name="Straight Connector 60"/>
            <p:cNvCxnSpPr/>
            <p:nvPr/>
          </p:nvCxnSpPr>
          <p:spPr>
            <a:xfrm rot="5400000">
              <a:off x="3681633"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81865" y="4501662"/>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81865" y="3967089"/>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81865" y="4234375"/>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81865" y="4768948"/>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81865" y="5036234"/>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81865" y="5303520"/>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781865" y="2897945"/>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781865" y="2363372"/>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781865" y="2630658"/>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781865" y="3165231"/>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3781865" y="2096086"/>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345202"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612488"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79774"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147060"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3414346"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948919"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216205"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4483491"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4750777"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049151"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Oval 27"/>
            <p:cNvSpPr/>
            <p:nvPr/>
          </p:nvSpPr>
          <p:spPr>
            <a:xfrm>
              <a:off x="4049151"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4049151"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4049151"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4049151"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4316437"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4316437"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4316437"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Oval 37"/>
            <p:cNvSpPr/>
            <p:nvPr/>
          </p:nvSpPr>
          <p:spPr>
            <a:xfrm>
              <a:off x="4316437"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316437"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4583723"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Oval 41"/>
            <p:cNvSpPr/>
            <p:nvPr/>
          </p:nvSpPr>
          <p:spPr>
            <a:xfrm>
              <a:off x="4583723"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4583723"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4583723"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4583723"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4851009"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851009"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4851009"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4851009"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4851009"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Oval 54"/>
            <p:cNvSpPr/>
            <p:nvPr/>
          </p:nvSpPr>
          <p:spPr>
            <a:xfrm>
              <a:off x="5118296"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5118296"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Oval 57"/>
            <p:cNvSpPr/>
            <p:nvPr/>
          </p:nvSpPr>
          <p:spPr>
            <a:xfrm>
              <a:off x="5118296"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Oval 58"/>
            <p:cNvSpPr/>
            <p:nvPr/>
          </p:nvSpPr>
          <p:spPr>
            <a:xfrm>
              <a:off x="5118296"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5118296"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5385582"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5385582"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5385582" y="436801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Oval 64"/>
            <p:cNvSpPr/>
            <p:nvPr/>
          </p:nvSpPr>
          <p:spPr>
            <a:xfrm>
              <a:off x="5385582"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5385582"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5385582"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Oval 68"/>
            <p:cNvSpPr/>
            <p:nvPr/>
          </p:nvSpPr>
          <p:spPr>
            <a:xfrm>
              <a:off x="5652868"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Oval 69"/>
            <p:cNvSpPr/>
            <p:nvPr/>
          </p:nvSpPr>
          <p:spPr>
            <a:xfrm>
              <a:off x="5652868"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5652868" y="436801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2" name="Oval 71"/>
            <p:cNvSpPr/>
            <p:nvPr/>
          </p:nvSpPr>
          <p:spPr>
            <a:xfrm>
              <a:off x="5652868"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5652868"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Oval 73"/>
            <p:cNvSpPr/>
            <p:nvPr/>
          </p:nvSpPr>
          <p:spPr>
            <a:xfrm>
              <a:off x="5652868"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5920154"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5920154"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Oval 78"/>
            <p:cNvSpPr/>
            <p:nvPr/>
          </p:nvSpPr>
          <p:spPr>
            <a:xfrm>
              <a:off x="5920154"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0" name="Oval 79"/>
            <p:cNvSpPr/>
            <p:nvPr/>
          </p:nvSpPr>
          <p:spPr>
            <a:xfrm>
              <a:off x="5920154"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 name="Oval 80"/>
            <p:cNvSpPr/>
            <p:nvPr/>
          </p:nvSpPr>
          <p:spPr>
            <a:xfrm>
              <a:off x="5920154"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Oval 82"/>
            <p:cNvSpPr/>
            <p:nvPr/>
          </p:nvSpPr>
          <p:spPr>
            <a:xfrm>
              <a:off x="6187440"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4" name="Oval 83"/>
            <p:cNvSpPr/>
            <p:nvPr/>
          </p:nvSpPr>
          <p:spPr>
            <a:xfrm>
              <a:off x="6187440"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6" name="Oval 85"/>
            <p:cNvSpPr/>
            <p:nvPr/>
          </p:nvSpPr>
          <p:spPr>
            <a:xfrm>
              <a:off x="6187440"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7" name="Oval 86"/>
            <p:cNvSpPr/>
            <p:nvPr/>
          </p:nvSpPr>
          <p:spPr>
            <a:xfrm>
              <a:off x="6187440"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Oval 87"/>
            <p:cNvSpPr/>
            <p:nvPr/>
          </p:nvSpPr>
          <p:spPr>
            <a:xfrm>
              <a:off x="6187440"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Oval 89"/>
            <p:cNvSpPr/>
            <p:nvPr/>
          </p:nvSpPr>
          <p:spPr>
            <a:xfrm>
              <a:off x="6454727"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1" name="Oval 90"/>
            <p:cNvSpPr/>
            <p:nvPr/>
          </p:nvSpPr>
          <p:spPr>
            <a:xfrm>
              <a:off x="6454727"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Oval 92"/>
            <p:cNvSpPr/>
            <p:nvPr/>
          </p:nvSpPr>
          <p:spPr>
            <a:xfrm>
              <a:off x="6454727"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4" name="Oval 93"/>
            <p:cNvSpPr/>
            <p:nvPr/>
          </p:nvSpPr>
          <p:spPr>
            <a:xfrm>
              <a:off x="6454727"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5" name="Oval 94"/>
            <p:cNvSpPr/>
            <p:nvPr/>
          </p:nvSpPr>
          <p:spPr>
            <a:xfrm>
              <a:off x="6454727"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10" name="Group 109"/>
            <p:cNvGrpSpPr/>
            <p:nvPr/>
          </p:nvGrpSpPr>
          <p:grpSpPr>
            <a:xfrm>
              <a:off x="4049151" y="5503985"/>
              <a:ext cx="2672862" cy="668215"/>
              <a:chOff x="2362200" y="3657600"/>
              <a:chExt cx="3048000" cy="762000"/>
            </a:xfrm>
          </p:grpSpPr>
          <p:sp>
            <p:nvSpPr>
              <p:cNvPr id="111" name="Oval 11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3" name="Rectangle 122"/>
            <p:cNvSpPr/>
            <p:nvPr/>
          </p:nvSpPr>
          <p:spPr>
            <a:xfrm>
              <a:off x="3581400" y="1962443"/>
              <a:ext cx="334108" cy="3541542"/>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2200" dirty="0"/>
                <a:t>Row Decoder</a:t>
              </a:r>
            </a:p>
          </p:txBody>
        </p:sp>
        <p:grpSp>
          <p:nvGrpSpPr>
            <p:cNvPr id="125" name="Group 124"/>
            <p:cNvGrpSpPr/>
            <p:nvPr/>
          </p:nvGrpSpPr>
          <p:grpSpPr>
            <a:xfrm>
              <a:off x="4049151" y="4368018"/>
              <a:ext cx="2672862" cy="267286"/>
              <a:chOff x="2362200" y="5867400"/>
              <a:chExt cx="3048000" cy="304800"/>
            </a:xfrm>
          </p:grpSpPr>
          <p:sp>
            <p:nvSpPr>
              <p:cNvPr id="126" name="Oval 125"/>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8" name="Oval 127"/>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9" name="Oval 128"/>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0" name="Oval 129"/>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2" name="Oval 131"/>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3" name="Oval 132"/>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4" name="Oval 133"/>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72" name="Oval 171"/>
            <p:cNvSpPr/>
            <p:nvPr/>
          </p:nvSpPr>
          <p:spPr>
            <a:xfrm>
              <a:off x="4049151"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3" name="Oval 172"/>
            <p:cNvSpPr/>
            <p:nvPr/>
          </p:nvSpPr>
          <p:spPr>
            <a:xfrm>
              <a:off x="4049151"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4" name="Oval 173"/>
            <p:cNvSpPr/>
            <p:nvPr/>
          </p:nvSpPr>
          <p:spPr>
            <a:xfrm>
              <a:off x="4049151"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75" name="Oval 174"/>
            <p:cNvSpPr/>
            <p:nvPr/>
          </p:nvSpPr>
          <p:spPr>
            <a:xfrm>
              <a:off x="4049151"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8" name="Oval 177"/>
            <p:cNvSpPr/>
            <p:nvPr/>
          </p:nvSpPr>
          <p:spPr>
            <a:xfrm>
              <a:off x="4316437"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9" name="Oval 178"/>
            <p:cNvSpPr/>
            <p:nvPr/>
          </p:nvSpPr>
          <p:spPr>
            <a:xfrm>
              <a:off x="4316437"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0" name="Oval 179"/>
            <p:cNvSpPr/>
            <p:nvPr/>
          </p:nvSpPr>
          <p:spPr>
            <a:xfrm>
              <a:off x="4316437"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81" name="Oval 180"/>
            <p:cNvSpPr/>
            <p:nvPr/>
          </p:nvSpPr>
          <p:spPr>
            <a:xfrm>
              <a:off x="4316437"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4" name="Oval 183"/>
            <p:cNvSpPr/>
            <p:nvPr/>
          </p:nvSpPr>
          <p:spPr>
            <a:xfrm>
              <a:off x="4583723"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5" name="Oval 184"/>
            <p:cNvSpPr/>
            <p:nvPr/>
          </p:nvSpPr>
          <p:spPr>
            <a:xfrm>
              <a:off x="4583723"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6" name="Oval 185"/>
            <p:cNvSpPr/>
            <p:nvPr/>
          </p:nvSpPr>
          <p:spPr>
            <a:xfrm>
              <a:off x="4583723"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87" name="Oval 186"/>
            <p:cNvSpPr/>
            <p:nvPr/>
          </p:nvSpPr>
          <p:spPr>
            <a:xfrm>
              <a:off x="4583723"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0" name="Oval 189"/>
            <p:cNvSpPr/>
            <p:nvPr/>
          </p:nvSpPr>
          <p:spPr>
            <a:xfrm>
              <a:off x="4851009"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1" name="Oval 190"/>
            <p:cNvSpPr/>
            <p:nvPr/>
          </p:nvSpPr>
          <p:spPr>
            <a:xfrm>
              <a:off x="4851009"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2" name="Oval 191"/>
            <p:cNvSpPr/>
            <p:nvPr/>
          </p:nvSpPr>
          <p:spPr>
            <a:xfrm>
              <a:off x="4851009"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93" name="Oval 192"/>
            <p:cNvSpPr/>
            <p:nvPr/>
          </p:nvSpPr>
          <p:spPr>
            <a:xfrm>
              <a:off x="4851009"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6" name="Oval 195"/>
            <p:cNvSpPr/>
            <p:nvPr/>
          </p:nvSpPr>
          <p:spPr>
            <a:xfrm>
              <a:off x="5118296"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7" name="Oval 196"/>
            <p:cNvSpPr/>
            <p:nvPr/>
          </p:nvSpPr>
          <p:spPr>
            <a:xfrm>
              <a:off x="5118296"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8" name="Oval 197"/>
            <p:cNvSpPr/>
            <p:nvPr/>
          </p:nvSpPr>
          <p:spPr>
            <a:xfrm>
              <a:off x="5118296"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99" name="Oval 198"/>
            <p:cNvSpPr/>
            <p:nvPr/>
          </p:nvSpPr>
          <p:spPr>
            <a:xfrm>
              <a:off x="5118296"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2" name="Oval 201"/>
            <p:cNvSpPr/>
            <p:nvPr/>
          </p:nvSpPr>
          <p:spPr>
            <a:xfrm>
              <a:off x="5385582"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3" name="Oval 202"/>
            <p:cNvSpPr/>
            <p:nvPr/>
          </p:nvSpPr>
          <p:spPr>
            <a:xfrm>
              <a:off x="5385582"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4" name="Oval 203"/>
            <p:cNvSpPr/>
            <p:nvPr/>
          </p:nvSpPr>
          <p:spPr>
            <a:xfrm>
              <a:off x="5385582"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5" name="Oval 204"/>
            <p:cNvSpPr/>
            <p:nvPr/>
          </p:nvSpPr>
          <p:spPr>
            <a:xfrm>
              <a:off x="5385582"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8" name="Oval 207"/>
            <p:cNvSpPr/>
            <p:nvPr/>
          </p:nvSpPr>
          <p:spPr>
            <a:xfrm>
              <a:off x="5652868"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9" name="Oval 208"/>
            <p:cNvSpPr/>
            <p:nvPr/>
          </p:nvSpPr>
          <p:spPr>
            <a:xfrm>
              <a:off x="5652868"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0" name="Oval 209"/>
            <p:cNvSpPr/>
            <p:nvPr/>
          </p:nvSpPr>
          <p:spPr>
            <a:xfrm>
              <a:off x="5652868"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1" name="Oval 210"/>
            <p:cNvSpPr/>
            <p:nvPr/>
          </p:nvSpPr>
          <p:spPr>
            <a:xfrm>
              <a:off x="5652868"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4" name="Oval 213"/>
            <p:cNvSpPr/>
            <p:nvPr/>
          </p:nvSpPr>
          <p:spPr>
            <a:xfrm>
              <a:off x="5920154"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5" name="Oval 214"/>
            <p:cNvSpPr/>
            <p:nvPr/>
          </p:nvSpPr>
          <p:spPr>
            <a:xfrm>
              <a:off x="5920154"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6" name="Oval 215"/>
            <p:cNvSpPr/>
            <p:nvPr/>
          </p:nvSpPr>
          <p:spPr>
            <a:xfrm>
              <a:off x="5920154"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17" name="Oval 216"/>
            <p:cNvSpPr/>
            <p:nvPr/>
          </p:nvSpPr>
          <p:spPr>
            <a:xfrm>
              <a:off x="5920154"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0" name="Oval 219"/>
            <p:cNvSpPr/>
            <p:nvPr/>
          </p:nvSpPr>
          <p:spPr>
            <a:xfrm>
              <a:off x="6187440"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1" name="Oval 220"/>
            <p:cNvSpPr/>
            <p:nvPr/>
          </p:nvSpPr>
          <p:spPr>
            <a:xfrm>
              <a:off x="6187440"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2" name="Oval 221"/>
            <p:cNvSpPr/>
            <p:nvPr/>
          </p:nvSpPr>
          <p:spPr>
            <a:xfrm>
              <a:off x="6187440"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23" name="Oval 222"/>
            <p:cNvSpPr/>
            <p:nvPr/>
          </p:nvSpPr>
          <p:spPr>
            <a:xfrm>
              <a:off x="6187440"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6" name="Oval 225"/>
            <p:cNvSpPr/>
            <p:nvPr/>
          </p:nvSpPr>
          <p:spPr>
            <a:xfrm>
              <a:off x="6454727"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7" name="Oval 226"/>
            <p:cNvSpPr/>
            <p:nvPr/>
          </p:nvSpPr>
          <p:spPr>
            <a:xfrm>
              <a:off x="6454727"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8" name="Oval 227"/>
            <p:cNvSpPr/>
            <p:nvPr/>
          </p:nvSpPr>
          <p:spPr>
            <a:xfrm>
              <a:off x="6454727"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229" name="Oval 228"/>
            <p:cNvSpPr/>
            <p:nvPr/>
          </p:nvSpPr>
          <p:spPr>
            <a:xfrm>
              <a:off x="6454727"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4" name="Group 243"/>
            <p:cNvGrpSpPr/>
            <p:nvPr/>
          </p:nvGrpSpPr>
          <p:grpSpPr>
            <a:xfrm>
              <a:off x="4049151" y="2764302"/>
              <a:ext cx="2672862" cy="267286"/>
              <a:chOff x="2362200" y="5867400"/>
              <a:chExt cx="3048000" cy="304800"/>
            </a:xfrm>
          </p:grpSpPr>
          <p:sp>
            <p:nvSpPr>
              <p:cNvPr id="245" name="Oval 244"/>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6" name="Oval 245"/>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7" name="Oval 246"/>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8" name="Oval 247"/>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9" name="Oval 248"/>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0" name="Oval 249"/>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1" name="Oval 250"/>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2" name="Oval 251"/>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258" name="Oval 257"/>
            <p:cNvSpPr/>
            <p:nvPr/>
          </p:nvSpPr>
          <p:spPr>
            <a:xfrm>
              <a:off x="4049151"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0" name="Oval 259"/>
            <p:cNvSpPr/>
            <p:nvPr/>
          </p:nvSpPr>
          <p:spPr>
            <a:xfrm>
              <a:off x="4316437"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2" name="Oval 261"/>
            <p:cNvSpPr/>
            <p:nvPr/>
          </p:nvSpPr>
          <p:spPr>
            <a:xfrm>
              <a:off x="4583723"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4" name="Oval 263"/>
            <p:cNvSpPr/>
            <p:nvPr/>
          </p:nvSpPr>
          <p:spPr>
            <a:xfrm>
              <a:off x="4851009"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6" name="Oval 265"/>
            <p:cNvSpPr/>
            <p:nvPr/>
          </p:nvSpPr>
          <p:spPr>
            <a:xfrm>
              <a:off x="5118296"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8" name="Oval 267"/>
            <p:cNvSpPr/>
            <p:nvPr/>
          </p:nvSpPr>
          <p:spPr>
            <a:xfrm>
              <a:off x="5385582"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0" name="Oval 269"/>
            <p:cNvSpPr/>
            <p:nvPr/>
          </p:nvSpPr>
          <p:spPr>
            <a:xfrm>
              <a:off x="5652868"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2" name="Oval 271"/>
            <p:cNvSpPr/>
            <p:nvPr/>
          </p:nvSpPr>
          <p:spPr>
            <a:xfrm>
              <a:off x="5920154"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4" name="Oval 273"/>
            <p:cNvSpPr/>
            <p:nvPr/>
          </p:nvSpPr>
          <p:spPr>
            <a:xfrm>
              <a:off x="6187440"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6" name="Oval 275"/>
            <p:cNvSpPr/>
            <p:nvPr/>
          </p:nvSpPr>
          <p:spPr>
            <a:xfrm>
              <a:off x="6454727"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86" name="Oval 285"/>
          <p:cNvSpPr/>
          <p:nvPr/>
        </p:nvSpPr>
        <p:spPr>
          <a:xfrm>
            <a:off x="6264740" y="1962443"/>
            <a:ext cx="267286" cy="2672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9" name="TextBox 288"/>
          <p:cNvSpPr txBox="1"/>
          <p:nvPr/>
        </p:nvSpPr>
        <p:spPr>
          <a:xfrm>
            <a:off x="1849387" y="1295400"/>
            <a:ext cx="1643399" cy="461665"/>
          </a:xfrm>
          <a:prstGeom prst="rect">
            <a:avLst/>
          </a:prstGeom>
          <a:noFill/>
        </p:spPr>
        <p:txBody>
          <a:bodyPr wrap="none" rtlCol="0">
            <a:spAutoFit/>
          </a:bodyPr>
          <a:lstStyle/>
          <a:p>
            <a:pPr algn="r"/>
            <a:r>
              <a:rPr lang="en-US" sz="2400" dirty="0"/>
              <a:t>Long </a:t>
            </a:r>
            <a:r>
              <a:rPr lang="en-US" sz="2400" dirty="0" err="1"/>
              <a:t>bitline</a:t>
            </a:r>
            <a:endParaRPr lang="en-US" sz="2400" dirty="0"/>
          </a:p>
        </p:txBody>
      </p:sp>
      <p:cxnSp>
        <p:nvCxnSpPr>
          <p:cNvPr id="213" name="Shape 212"/>
          <p:cNvCxnSpPr>
            <a:endCxn id="289" idx="3"/>
          </p:cNvCxnSpPr>
          <p:nvPr/>
        </p:nvCxnSpPr>
        <p:spPr>
          <a:xfrm rot="16200000" flipV="1">
            <a:off x="4802656" y="216364"/>
            <a:ext cx="288275" cy="2908013"/>
          </a:xfrm>
          <a:prstGeom prst="curvedConnector2">
            <a:avLst/>
          </a:prstGeom>
          <a:ln w="19050">
            <a:solidFill>
              <a:schemeClr val="tx1">
                <a:lumMod val="90000"/>
                <a:lumOff val="1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914399" y="1654314"/>
            <a:ext cx="2590801" cy="707886"/>
          </a:xfrm>
          <a:prstGeom prst="rect">
            <a:avLst/>
          </a:prstGeom>
          <a:noFill/>
        </p:spPr>
        <p:txBody>
          <a:bodyPr wrap="square" rtlCol="0">
            <a:spAutoFit/>
          </a:bodyPr>
          <a:lstStyle/>
          <a:p>
            <a:pPr algn="r"/>
            <a:r>
              <a:rPr lang="en-US" sz="2000" dirty="0"/>
              <a:t>Difficult to sense data in far away cells</a:t>
            </a:r>
          </a:p>
        </p:txBody>
      </p:sp>
      <p:grpSp>
        <p:nvGrpSpPr>
          <p:cNvPr id="257" name="Group 256"/>
          <p:cNvGrpSpPr/>
          <p:nvPr/>
        </p:nvGrpSpPr>
        <p:grpSpPr>
          <a:xfrm>
            <a:off x="685800" y="3188122"/>
            <a:ext cx="1848188" cy="2222078"/>
            <a:chOff x="914400" y="1752601"/>
            <a:chExt cx="3485813" cy="4190999"/>
          </a:xfrm>
        </p:grpSpPr>
        <p:pic>
          <p:nvPicPr>
            <p:cNvPr id="237" name="Picture 236"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38" name="Group 237"/>
            <p:cNvGrpSpPr/>
            <p:nvPr/>
          </p:nvGrpSpPr>
          <p:grpSpPr>
            <a:xfrm>
              <a:off x="971215" y="1828800"/>
              <a:ext cx="3352798" cy="4114800"/>
              <a:chOff x="2438400" y="1828800"/>
              <a:chExt cx="3733800" cy="4419600"/>
            </a:xfrm>
          </p:grpSpPr>
          <p:sp>
            <p:nvSpPr>
              <p:cNvPr id="239" name="Rectangle 238"/>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7" name="Group 276"/>
          <p:cNvGrpSpPr/>
          <p:nvPr/>
        </p:nvGrpSpPr>
        <p:grpSpPr>
          <a:xfrm>
            <a:off x="2514600" y="1981200"/>
            <a:ext cx="1371600" cy="4114800"/>
            <a:chOff x="2514600" y="1981200"/>
            <a:chExt cx="1066800" cy="4114800"/>
          </a:xfrm>
        </p:grpSpPr>
        <p:cxnSp>
          <p:nvCxnSpPr>
            <p:cNvPr id="261" name="Straight Arrow Connector 260"/>
            <p:cNvCxnSpPr/>
            <p:nvPr/>
          </p:nvCxnSpPr>
          <p:spPr>
            <a:xfrm rot="5400000" flipH="1" flipV="1">
              <a:off x="2400300" y="2095500"/>
              <a:ext cx="1219200" cy="9906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rot="16200000" flipH="1">
              <a:off x="1866900" y="4381500"/>
              <a:ext cx="2362200" cy="10668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p:nvGrpSpPr>
        <p:grpSpPr>
          <a:xfrm>
            <a:off x="5029200" y="3429000"/>
            <a:ext cx="2476500" cy="324970"/>
            <a:chOff x="5029200" y="3429000"/>
            <a:chExt cx="2476500" cy="324970"/>
          </a:xfrm>
        </p:grpSpPr>
        <p:sp>
          <p:nvSpPr>
            <p:cNvPr id="280" name="Oval 279"/>
            <p:cNvSpPr/>
            <p:nvPr/>
          </p:nvSpPr>
          <p:spPr>
            <a:xfrm>
              <a:off x="5031800"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1" name="Oval 280"/>
            <p:cNvSpPr/>
            <p:nvPr/>
          </p:nvSpPr>
          <p:spPr>
            <a:xfrm>
              <a:off x="5029200"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2" name="Oval 281"/>
            <p:cNvSpPr/>
            <p:nvPr/>
          </p:nvSpPr>
          <p:spPr>
            <a:xfrm>
              <a:off x="5029200"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5" name="Oval 284"/>
            <p:cNvSpPr/>
            <p:nvPr/>
          </p:nvSpPr>
          <p:spPr>
            <a:xfrm>
              <a:off x="529558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0" name="Oval 289"/>
            <p:cNvSpPr/>
            <p:nvPr/>
          </p:nvSpPr>
          <p:spPr>
            <a:xfrm>
              <a:off x="5292987"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Oval 292"/>
            <p:cNvSpPr/>
            <p:nvPr/>
          </p:nvSpPr>
          <p:spPr>
            <a:xfrm>
              <a:off x="5292987"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5" name="Oval 294"/>
            <p:cNvSpPr/>
            <p:nvPr/>
          </p:nvSpPr>
          <p:spPr>
            <a:xfrm>
              <a:off x="5563183"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6" name="Oval 295"/>
            <p:cNvSpPr/>
            <p:nvPr/>
          </p:nvSpPr>
          <p:spPr>
            <a:xfrm>
              <a:off x="5560583"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7" name="Oval 296"/>
            <p:cNvSpPr/>
            <p:nvPr/>
          </p:nvSpPr>
          <p:spPr>
            <a:xfrm>
              <a:off x="5560583"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8" name="Oval 297"/>
            <p:cNvSpPr/>
            <p:nvPr/>
          </p:nvSpPr>
          <p:spPr>
            <a:xfrm>
              <a:off x="5830779"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9" name="Oval 298"/>
            <p:cNvSpPr/>
            <p:nvPr/>
          </p:nvSpPr>
          <p:spPr>
            <a:xfrm>
              <a:off x="5828180"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0" name="Oval 299"/>
            <p:cNvSpPr/>
            <p:nvPr/>
          </p:nvSpPr>
          <p:spPr>
            <a:xfrm>
              <a:off x="5828180"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1" name="Oval 300"/>
            <p:cNvSpPr/>
            <p:nvPr/>
          </p:nvSpPr>
          <p:spPr>
            <a:xfrm>
              <a:off x="609586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2" name="Oval 301"/>
            <p:cNvSpPr/>
            <p:nvPr/>
          </p:nvSpPr>
          <p:spPr>
            <a:xfrm>
              <a:off x="609326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3" name="Oval 302"/>
            <p:cNvSpPr/>
            <p:nvPr/>
          </p:nvSpPr>
          <p:spPr>
            <a:xfrm>
              <a:off x="609326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4" name="Oval 303"/>
            <p:cNvSpPr/>
            <p:nvPr/>
          </p:nvSpPr>
          <p:spPr>
            <a:xfrm>
              <a:off x="6361490"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5" name="Oval 304"/>
            <p:cNvSpPr/>
            <p:nvPr/>
          </p:nvSpPr>
          <p:spPr>
            <a:xfrm>
              <a:off x="6358890"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6" name="Oval 305"/>
            <p:cNvSpPr/>
            <p:nvPr/>
          </p:nvSpPr>
          <p:spPr>
            <a:xfrm>
              <a:off x="6358890"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7" name="Oval 306"/>
            <p:cNvSpPr/>
            <p:nvPr/>
          </p:nvSpPr>
          <p:spPr>
            <a:xfrm>
              <a:off x="663679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8" name="Oval 307"/>
            <p:cNvSpPr/>
            <p:nvPr/>
          </p:nvSpPr>
          <p:spPr>
            <a:xfrm>
              <a:off x="663419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9" name="Oval 308"/>
            <p:cNvSpPr/>
            <p:nvPr/>
          </p:nvSpPr>
          <p:spPr>
            <a:xfrm>
              <a:off x="663419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0" name="Oval 309"/>
            <p:cNvSpPr/>
            <p:nvPr/>
          </p:nvSpPr>
          <p:spPr>
            <a:xfrm>
              <a:off x="690349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1" name="Oval 310"/>
            <p:cNvSpPr/>
            <p:nvPr/>
          </p:nvSpPr>
          <p:spPr>
            <a:xfrm>
              <a:off x="690089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2" name="Oval 311"/>
            <p:cNvSpPr/>
            <p:nvPr/>
          </p:nvSpPr>
          <p:spPr>
            <a:xfrm>
              <a:off x="690089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3" name="Oval 312"/>
            <p:cNvSpPr/>
            <p:nvPr/>
          </p:nvSpPr>
          <p:spPr>
            <a:xfrm>
              <a:off x="717400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4" name="Oval 313"/>
            <p:cNvSpPr/>
            <p:nvPr/>
          </p:nvSpPr>
          <p:spPr>
            <a:xfrm>
              <a:off x="717140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5" name="Oval 314"/>
            <p:cNvSpPr/>
            <p:nvPr/>
          </p:nvSpPr>
          <p:spPr>
            <a:xfrm>
              <a:off x="717140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6" name="Oval 315"/>
            <p:cNvSpPr/>
            <p:nvPr/>
          </p:nvSpPr>
          <p:spPr>
            <a:xfrm>
              <a:off x="744070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7" name="Oval 316"/>
            <p:cNvSpPr/>
            <p:nvPr/>
          </p:nvSpPr>
          <p:spPr>
            <a:xfrm>
              <a:off x="743810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8" name="Oval 317"/>
            <p:cNvSpPr/>
            <p:nvPr/>
          </p:nvSpPr>
          <p:spPr>
            <a:xfrm>
              <a:off x="743810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24" name="Group 323"/>
          <p:cNvGrpSpPr/>
          <p:nvPr/>
        </p:nvGrpSpPr>
        <p:grpSpPr>
          <a:xfrm>
            <a:off x="3619500" y="2781300"/>
            <a:ext cx="876300" cy="1447800"/>
            <a:chOff x="3619500" y="2781300"/>
            <a:chExt cx="876300" cy="1447800"/>
          </a:xfrm>
        </p:grpSpPr>
        <p:sp>
          <p:nvSpPr>
            <p:cNvPr id="320" name="Rectangle 319"/>
            <p:cNvSpPr/>
            <p:nvPr/>
          </p:nvSpPr>
          <p:spPr>
            <a:xfrm rot="16200000">
              <a:off x="3048000" y="3352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Row Address</a:t>
              </a:r>
            </a:p>
          </p:txBody>
        </p:sp>
        <p:cxnSp>
          <p:nvCxnSpPr>
            <p:cNvPr id="322" name="Straight Arrow Connector 321"/>
            <p:cNvCxnSpPr>
              <a:stCxn id="320" idx="2"/>
            </p:cNvCxnSpPr>
            <p:nvPr/>
          </p:nvCxnSpPr>
          <p:spPr>
            <a:xfrm>
              <a:off x="3924300" y="3505200"/>
              <a:ext cx="571500" cy="1588"/>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848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par>
                                <p:cTn id="8" presetID="10" presetClass="entr" presetSubtype="0" fill="hold" nodeType="withEffect">
                                  <p:stCondLst>
                                    <p:cond delay="0"/>
                                  </p:stCondLst>
                                  <p:childTnLst>
                                    <p:set>
                                      <p:cBhvr>
                                        <p:cTn id="9" dur="1" fill="hold">
                                          <p:stCondLst>
                                            <p:cond delay="0"/>
                                          </p:stCondLst>
                                        </p:cTn>
                                        <p:tgtEl>
                                          <p:spTgt spid="277"/>
                                        </p:tgtEl>
                                        <p:attrNameLst>
                                          <p:attrName>style.visibility</p:attrName>
                                        </p:attrNameLst>
                                      </p:cBhvr>
                                      <p:to>
                                        <p:strVal val="visible"/>
                                      </p:to>
                                    </p:set>
                                    <p:animEffect transition="in" filter="fade">
                                      <p:cBhvr>
                                        <p:cTn id="10" dur="500"/>
                                        <p:tgtEl>
                                          <p:spTgt spid="277"/>
                                        </p:tgtEl>
                                      </p:cBhvr>
                                    </p:animEffect>
                                  </p:childTnLst>
                                </p:cTn>
                              </p:par>
                              <p:par>
                                <p:cTn id="11" presetID="10" presetClass="entr" presetSubtype="0" fill="hold" nodeType="withEffect">
                                  <p:stCondLst>
                                    <p:cond delay="0"/>
                                  </p:stCondLst>
                                  <p:childTnLst>
                                    <p:set>
                                      <p:cBhvr>
                                        <p:cTn id="12" dur="1" fill="hold">
                                          <p:stCondLst>
                                            <p:cond delay="0"/>
                                          </p:stCondLst>
                                        </p:cTn>
                                        <p:tgtEl>
                                          <p:spTgt spid="319"/>
                                        </p:tgtEl>
                                        <p:attrNameLst>
                                          <p:attrName>style.visibility</p:attrName>
                                        </p:attrNameLst>
                                      </p:cBhvr>
                                      <p:to>
                                        <p:strVal val="visible"/>
                                      </p:to>
                                    </p:set>
                                    <p:animEffect transition="in" filter="fade">
                                      <p:cBhvr>
                                        <p:cTn id="13" dur="500"/>
                                        <p:tgtEl>
                                          <p:spTgt spid="319"/>
                                        </p:tgtEl>
                                      </p:cBhvr>
                                    </p:animEffect>
                                  </p:childTnLst>
                                </p:cTn>
                              </p:par>
                              <p:par>
                                <p:cTn id="14" presetID="10" presetClass="entr" presetSubtype="0" fill="hold" nodeType="withEffect">
                                  <p:stCondLst>
                                    <p:cond delay="0"/>
                                  </p:stCondLst>
                                  <p:childTnLst>
                                    <p:set>
                                      <p:cBhvr>
                                        <p:cTn id="15" dur="1" fill="hold">
                                          <p:stCondLst>
                                            <p:cond delay="0"/>
                                          </p:stCondLst>
                                        </p:cTn>
                                        <p:tgtEl>
                                          <p:spTgt spid="324"/>
                                        </p:tgtEl>
                                        <p:attrNameLst>
                                          <p:attrName>style.visibility</p:attrName>
                                        </p:attrNameLst>
                                      </p:cBhvr>
                                      <p:to>
                                        <p:strVal val="visible"/>
                                      </p:to>
                                    </p:set>
                                    <p:animEffect transition="in" filter="fade">
                                      <p:cBhvr>
                                        <p:cTn id="16" dur="500"/>
                                        <p:tgtEl>
                                          <p:spTgt spid="3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8"/>
                                        </p:tgtEl>
                                        <p:attrNameLst>
                                          <p:attrName>style.visibility</p:attrName>
                                        </p:attrNameLst>
                                      </p:cBhvr>
                                      <p:to>
                                        <p:strVal val="visible"/>
                                      </p:to>
                                    </p:set>
                                    <p:animEffect transition="in" filter="fade">
                                      <p:cBhvr>
                                        <p:cTn id="21" dur="500"/>
                                        <p:tgtEl>
                                          <p:spTgt spid="28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7"/>
                                        </p:tgtEl>
                                        <p:attrNameLst>
                                          <p:attrName>style.visibility</p:attrName>
                                        </p:attrNameLst>
                                      </p:cBhvr>
                                      <p:to>
                                        <p:strVal val="visible"/>
                                      </p:to>
                                    </p:set>
                                    <p:animEffect transition="in" filter="fade">
                                      <p:cBhvr>
                                        <p:cTn id="26" dur="500"/>
                                        <p:tgtEl>
                                          <p:spTgt spid="28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6"/>
                                        </p:tgtEl>
                                        <p:attrNameLst>
                                          <p:attrName>style.visibility</p:attrName>
                                        </p:attrNameLst>
                                      </p:cBhvr>
                                      <p:to>
                                        <p:strVal val="visible"/>
                                      </p:to>
                                    </p:set>
                                    <p:animEffect transition="in" filter="fade">
                                      <p:cBhvr>
                                        <p:cTn id="29" dur="500"/>
                                        <p:tgtEl>
                                          <p:spTgt spid="286"/>
                                        </p:tgtEl>
                                      </p:cBhvr>
                                    </p:animEffect>
                                  </p:childTnLst>
                                </p:cTn>
                              </p:par>
                              <p:par>
                                <p:cTn id="30" presetID="10" presetClass="entr" presetSubtype="0" fill="hold" nodeType="withEffect">
                                  <p:stCondLst>
                                    <p:cond delay="0"/>
                                  </p:stCondLst>
                                  <p:childTnLst>
                                    <p:set>
                                      <p:cBhvr>
                                        <p:cTn id="31" dur="1" fill="hold">
                                          <p:stCondLst>
                                            <p:cond delay="0"/>
                                          </p:stCondLst>
                                        </p:cTn>
                                        <p:tgtEl>
                                          <p:spTgt spid="213"/>
                                        </p:tgtEl>
                                        <p:attrNameLst>
                                          <p:attrName>style.visibility</p:attrName>
                                        </p:attrNameLst>
                                      </p:cBhvr>
                                      <p:to>
                                        <p:strVal val="visible"/>
                                      </p:to>
                                    </p:set>
                                    <p:animEffect transition="in" filter="fade">
                                      <p:cBhvr>
                                        <p:cTn id="32" dur="500"/>
                                        <p:tgtEl>
                                          <p:spTgt spid="2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9"/>
                                        </p:tgtEl>
                                        <p:attrNameLst>
                                          <p:attrName>style.visibility</p:attrName>
                                        </p:attrNameLst>
                                      </p:cBhvr>
                                      <p:to>
                                        <p:strVal val="visible"/>
                                      </p:to>
                                    </p:set>
                                    <p:animEffect transition="in" filter="fade">
                                      <p:cBhvr>
                                        <p:cTn id="35" dur="500"/>
                                        <p:tgtEl>
                                          <p:spTgt spid="28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9"/>
                                        </p:tgtEl>
                                        <p:attrNameLst>
                                          <p:attrName>style.visibility</p:attrName>
                                        </p:attrNameLst>
                                      </p:cBhvr>
                                      <p:to>
                                        <p:strVal val="visible"/>
                                      </p:to>
                                    </p:set>
                                    <p:animEffect transition="in" filter="fade">
                                      <p:cBhvr>
                                        <p:cTn id="38"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p:bldP spid="289" grpId="0"/>
      <p:bldP spid="2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Bank: Collection of Arrays</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37</a:t>
            </a:fld>
            <a:endParaRPr lang="en-US"/>
          </a:p>
        </p:txBody>
      </p:sp>
      <p:grpSp>
        <p:nvGrpSpPr>
          <p:cNvPr id="223"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79"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Row Decoder</a:t>
              </a:r>
            </a:p>
          </p:txBody>
        </p:sp>
        <p:grpSp>
          <p:nvGrpSpPr>
            <p:cNvPr id="91"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40"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160"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Row Decoder</a:t>
              </a:r>
            </a:p>
          </p:txBody>
        </p:sp>
        <p:grpSp>
          <p:nvGrpSpPr>
            <p:cNvPr id="222"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04" name="Group 203"/>
          <p:cNvGrpSpPr/>
          <p:nvPr/>
        </p:nvGrpSpPr>
        <p:grpSpPr>
          <a:xfrm>
            <a:off x="685800" y="3188122"/>
            <a:ext cx="1848188" cy="2222078"/>
            <a:chOff x="914400" y="1752601"/>
            <a:chExt cx="3485813" cy="4190999"/>
          </a:xfrm>
        </p:grpSpPr>
        <p:pic>
          <p:nvPicPr>
            <p:cNvPr id="205" name="Picture 204"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06" name="Group 237"/>
            <p:cNvGrpSpPr/>
            <p:nvPr/>
          </p:nvGrpSpPr>
          <p:grpSpPr>
            <a:xfrm>
              <a:off x="971214" y="1828801"/>
              <a:ext cx="3352797" cy="4114802"/>
              <a:chOff x="2438400" y="1828800"/>
              <a:chExt cx="3733800" cy="4419600"/>
            </a:xfrm>
          </p:grpSpPr>
          <p:sp>
            <p:nvSpPr>
              <p:cNvPr id="207" name="Rectangle 206"/>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16" name="Straight Arrow Connector 215"/>
          <p:cNvCxnSpPr/>
          <p:nvPr/>
        </p:nvCxnSpPr>
        <p:spPr>
          <a:xfrm rot="5400000" flipH="1" flipV="1">
            <a:off x="2209800" y="1752600"/>
            <a:ext cx="1752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rot="16200000" flipH="1">
            <a:off x="1638300" y="4610100"/>
            <a:ext cx="2895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Column Read/Write</a:t>
            </a:r>
          </a:p>
        </p:txBody>
      </p:sp>
      <p:cxnSp>
        <p:nvCxnSpPr>
          <p:cNvPr id="234" name="Curved Connector 233"/>
          <p:cNvCxnSpPr/>
          <p:nvPr/>
        </p:nvCxnSpPr>
        <p:spPr>
          <a:xfrm>
            <a:off x="7947213" y="3137647"/>
            <a:ext cx="53787" cy="3034553"/>
          </a:xfrm>
          <a:prstGeom prst="curvedConnector3">
            <a:avLst>
              <a:gd name="adj1" fmla="val 1078034"/>
            </a:avLst>
          </a:prstGeom>
          <a:ln w="19050">
            <a:solidFill>
              <a:schemeClr val="tx1">
                <a:lumMod val="90000"/>
                <a:lumOff val="10000"/>
              </a:schemeClr>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8150703" y="4339819"/>
            <a:ext cx="764697" cy="461665"/>
          </a:xfrm>
          <a:prstGeom prst="rect">
            <a:avLst/>
          </a:prstGeom>
          <a:solidFill>
            <a:schemeClr val="bg1"/>
          </a:solidFill>
        </p:spPr>
        <p:txBody>
          <a:bodyPr wrap="none" rtlCol="0">
            <a:spAutoFit/>
          </a:bodyPr>
          <a:lstStyle/>
          <a:p>
            <a:r>
              <a:rPr lang="en-US" sz="2400" dirty="0"/>
              <a:t>Data</a:t>
            </a:r>
          </a:p>
        </p:txBody>
      </p:sp>
      <p:sp>
        <p:nvSpPr>
          <p:cNvPr id="203" name="Rectangle 202"/>
          <p:cNvSpPr/>
          <p:nvPr/>
        </p:nvSpPr>
        <p:spPr>
          <a:xfrm>
            <a:off x="5257800" y="3484601"/>
            <a:ext cx="25908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p:cNvSpPr/>
          <p:nvPr/>
        </p:nvSpPr>
        <p:spPr>
          <a:xfrm>
            <a:off x="4648200" y="1327532"/>
            <a:ext cx="3429000" cy="2209800"/>
          </a:xfrm>
          <a:prstGeom prst="rect">
            <a:avLst/>
          </a:prstGeom>
          <a:solidFill>
            <a:srgbClr val="969696">
              <a:alpha val="2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p:cNvSpPr txBox="1"/>
          <p:nvPr/>
        </p:nvSpPr>
        <p:spPr>
          <a:xfrm>
            <a:off x="2819400" y="2753380"/>
            <a:ext cx="1469057" cy="523220"/>
          </a:xfrm>
          <a:prstGeom prst="rect">
            <a:avLst/>
          </a:prstGeom>
          <a:noFill/>
        </p:spPr>
        <p:txBody>
          <a:bodyPr wrap="none" rtlCol="0">
            <a:spAutoFit/>
          </a:bodyPr>
          <a:lstStyle/>
          <a:p>
            <a:r>
              <a:rPr lang="en-US" sz="2800" dirty="0" err="1"/>
              <a:t>Subarray</a:t>
            </a:r>
            <a:endParaRPr lang="en-US" sz="2800" dirty="0"/>
          </a:p>
        </p:txBody>
      </p:sp>
      <p:cxnSp>
        <p:nvCxnSpPr>
          <p:cNvPr id="241" name="Straight Arrow Connector 240"/>
          <p:cNvCxnSpPr>
            <a:stCxn id="239" idx="3"/>
            <a:endCxn id="238" idx="1"/>
          </p:cNvCxnSpPr>
          <p:nvPr/>
        </p:nvCxnSpPr>
        <p:spPr>
          <a:xfrm flipV="1">
            <a:off x="4288457" y="2432432"/>
            <a:ext cx="359743" cy="582558"/>
          </a:xfrm>
          <a:prstGeom prst="straightConnector1">
            <a:avLst/>
          </a:prstGeom>
          <a:ln w="19050">
            <a:solidFill>
              <a:schemeClr val="tx1">
                <a:lumMod val="90000"/>
                <a:lumOff val="10000"/>
              </a:schemeClr>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15" name="Curved Connector 214"/>
          <p:cNvCxnSpPr/>
          <p:nvPr/>
        </p:nvCxnSpPr>
        <p:spPr>
          <a:xfrm>
            <a:off x="7947213" y="5542430"/>
            <a:ext cx="53787" cy="629770"/>
          </a:xfrm>
          <a:prstGeom prst="curvedConnector3">
            <a:avLst>
              <a:gd name="adj1" fmla="val 448887"/>
            </a:avLst>
          </a:prstGeom>
          <a:ln w="19050">
            <a:solidFill>
              <a:schemeClr val="tx1">
                <a:lumMod val="90000"/>
                <a:lumOff val="10000"/>
              </a:schemeClr>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05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par>
                                <p:cTn id="13" presetID="10" presetClass="entr" presetSubtype="0" fill="hold" nodeType="withEffect">
                                  <p:stCondLst>
                                    <p:cond delay="0"/>
                                  </p:stCondLst>
                                  <p:childTnLst>
                                    <p:set>
                                      <p:cBhvr>
                                        <p:cTn id="14" dur="1" fill="hold">
                                          <p:stCondLst>
                                            <p:cond delay="0"/>
                                          </p:stCondLst>
                                        </p:cTn>
                                        <p:tgtEl>
                                          <p:spTgt spid="241"/>
                                        </p:tgtEl>
                                        <p:attrNameLst>
                                          <p:attrName>style.visibility</p:attrName>
                                        </p:attrNameLst>
                                      </p:cBhvr>
                                      <p:to>
                                        <p:strVal val="visible"/>
                                      </p:to>
                                    </p:set>
                                    <p:animEffect transition="in" filter="fade">
                                      <p:cBhvr>
                                        <p:cTn id="15" dur="500"/>
                                        <p:tgtEl>
                                          <p:spTgt spid="2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8"/>
                                        </p:tgtEl>
                                        <p:attrNameLst>
                                          <p:attrName>style.visibility</p:attrName>
                                        </p:attrNameLst>
                                      </p:cBhvr>
                                      <p:to>
                                        <p:strVal val="visible"/>
                                      </p:to>
                                    </p:set>
                                    <p:animEffect transition="in" filter="fade">
                                      <p:cBhvr>
                                        <p:cTn id="18" dur="500"/>
                                        <p:tgtEl>
                                          <p:spTgt spid="2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39"/>
                                        </p:tgtEl>
                                      </p:cBhvr>
                                    </p:animEffect>
                                    <p:set>
                                      <p:cBhvr>
                                        <p:cTn id="23" dur="1" fill="hold">
                                          <p:stCondLst>
                                            <p:cond delay="499"/>
                                          </p:stCondLst>
                                        </p:cTn>
                                        <p:tgtEl>
                                          <p:spTgt spid="23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41"/>
                                        </p:tgtEl>
                                      </p:cBhvr>
                                    </p:animEffect>
                                    <p:set>
                                      <p:cBhvr>
                                        <p:cTn id="26" dur="1" fill="hold">
                                          <p:stCondLst>
                                            <p:cond delay="499"/>
                                          </p:stCondLst>
                                        </p:cTn>
                                        <p:tgtEl>
                                          <p:spTgt spid="24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38"/>
                                        </p:tgtEl>
                                      </p:cBhvr>
                                    </p:animEffect>
                                    <p:set>
                                      <p:cBhvr>
                                        <p:cTn id="29" dur="1" fill="hold">
                                          <p:stCondLst>
                                            <p:cond delay="499"/>
                                          </p:stCondLst>
                                        </p:cTn>
                                        <p:tgtEl>
                                          <p:spTgt spid="23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1"/>
                                        </p:tgtEl>
                                        <p:attrNameLst>
                                          <p:attrName>style.visibility</p:attrName>
                                        </p:attrNameLst>
                                      </p:cBhvr>
                                      <p:to>
                                        <p:strVal val="visible"/>
                                      </p:to>
                                    </p:set>
                                    <p:animEffect transition="in" filter="fade">
                                      <p:cBhvr>
                                        <p:cTn id="34" dur="500"/>
                                        <p:tgtEl>
                                          <p:spTgt spid="2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2"/>
                                        </p:tgtEl>
                                        <p:attrNameLst>
                                          <p:attrName>style.visibility</p:attrName>
                                        </p:attrNameLst>
                                      </p:cBhvr>
                                      <p:to>
                                        <p:strVal val="visible"/>
                                      </p:to>
                                    </p:set>
                                    <p:animEffect transition="in" filter="fade">
                                      <p:cBhvr>
                                        <p:cTn id="39" dur="500"/>
                                        <p:tgtEl>
                                          <p:spTgt spid="232"/>
                                        </p:tgtEl>
                                      </p:cBhvr>
                                    </p:animEffect>
                                  </p:childTnLst>
                                </p:cTn>
                              </p:par>
                              <p:par>
                                <p:cTn id="40" presetID="10" presetClass="entr" presetSubtype="0" fill="hold" nodeType="withEffect">
                                  <p:stCondLst>
                                    <p:cond delay="0"/>
                                  </p:stCondLst>
                                  <p:childTnLst>
                                    <p:set>
                                      <p:cBhvr>
                                        <p:cTn id="41" dur="1" fill="hold">
                                          <p:stCondLst>
                                            <p:cond delay="0"/>
                                          </p:stCondLst>
                                        </p:cTn>
                                        <p:tgtEl>
                                          <p:spTgt spid="234"/>
                                        </p:tgtEl>
                                        <p:attrNameLst>
                                          <p:attrName>style.visibility</p:attrName>
                                        </p:attrNameLst>
                                      </p:cBhvr>
                                      <p:to>
                                        <p:strVal val="visible"/>
                                      </p:to>
                                    </p:set>
                                    <p:animEffect transition="in" filter="fade">
                                      <p:cBhvr>
                                        <p:cTn id="42" dur="500"/>
                                        <p:tgtEl>
                                          <p:spTgt spid="2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fade">
                                      <p:cBhvr>
                                        <p:cTn id="45" dur="500"/>
                                        <p:tgtEl>
                                          <p:spTgt spid="237"/>
                                        </p:tgtEl>
                                      </p:cBhvr>
                                    </p:animEffect>
                                  </p:childTnLst>
                                </p:cTn>
                              </p:par>
                              <p:par>
                                <p:cTn id="46" presetID="10" presetClass="entr" presetSubtype="0" fill="hold" nodeType="withEffect">
                                  <p:stCondLst>
                                    <p:cond delay="0"/>
                                  </p:stCondLst>
                                  <p:childTnLst>
                                    <p:set>
                                      <p:cBhvr>
                                        <p:cTn id="47" dur="1" fill="hold">
                                          <p:stCondLst>
                                            <p:cond delay="0"/>
                                          </p:stCondLst>
                                        </p:cTn>
                                        <p:tgtEl>
                                          <p:spTgt spid="215"/>
                                        </p:tgtEl>
                                        <p:attrNameLst>
                                          <p:attrName>style.visibility</p:attrName>
                                        </p:attrNameLst>
                                      </p:cBhvr>
                                      <p:to>
                                        <p:strVal val="visible"/>
                                      </p:to>
                                    </p:set>
                                    <p:animEffect transition="in" filter="fade">
                                      <p:cBhvr>
                                        <p:cTn id="48"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p:bldP spid="237" grpId="0" animBg="1"/>
      <p:bldP spid="238" grpId="0" animBg="1"/>
      <p:bldP spid="238" grpId="1" animBg="1"/>
      <p:bldP spid="239" grpId="0"/>
      <p:bldP spid="23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Operation: Summary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38</a:t>
            </a:fld>
            <a:endParaRPr lang="en-US"/>
          </a:p>
        </p:txBody>
      </p:sp>
      <p:grpSp>
        <p:nvGrpSpPr>
          <p:cNvPr id="203" name="Group 202"/>
          <p:cNvGrpSpPr/>
          <p:nvPr/>
        </p:nvGrpSpPr>
        <p:grpSpPr>
          <a:xfrm>
            <a:off x="4209756" y="1403684"/>
            <a:ext cx="4019844" cy="4584032"/>
            <a:chOff x="3657600" y="1371600"/>
            <a:chExt cx="4343400" cy="4953000"/>
          </a:xfrm>
        </p:grpSpPr>
        <p:grpSp>
          <p:nvGrpSpPr>
            <p:cNvPr id="3"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7"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8"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6"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7"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8"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29"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grpSp>
      <p:grpSp>
        <p:nvGrpSpPr>
          <p:cNvPr id="204" name="Group 203"/>
          <p:cNvGrpSpPr/>
          <p:nvPr/>
        </p:nvGrpSpPr>
        <p:grpSpPr>
          <a:xfrm>
            <a:off x="762000" y="1447800"/>
            <a:ext cx="1658630" cy="1994172"/>
            <a:chOff x="914400" y="1752601"/>
            <a:chExt cx="3485813" cy="4190999"/>
          </a:xfrm>
        </p:grpSpPr>
        <p:pic>
          <p:nvPicPr>
            <p:cNvPr id="206" name="Picture 205"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15" name="Group 237"/>
            <p:cNvGrpSpPr/>
            <p:nvPr/>
          </p:nvGrpSpPr>
          <p:grpSpPr>
            <a:xfrm>
              <a:off x="971214" y="1828801"/>
              <a:ext cx="3352797" cy="4114802"/>
              <a:chOff x="2438400" y="1828800"/>
              <a:chExt cx="3733800" cy="4419600"/>
            </a:xfrm>
          </p:grpSpPr>
          <p:sp>
            <p:nvSpPr>
              <p:cNvPr id="218" name="Rectangle 217"/>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5" name="Straight Arrow Connector 234"/>
          <p:cNvCxnSpPr/>
          <p:nvPr/>
        </p:nvCxnSpPr>
        <p:spPr>
          <a:xfrm>
            <a:off x="2438400" y="1447800"/>
            <a:ext cx="1371600" cy="1588"/>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rot="16200000" flipH="1">
            <a:off x="1066800" y="3352800"/>
            <a:ext cx="4038600" cy="12954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304800" y="4034135"/>
            <a:ext cx="1813830" cy="461665"/>
          </a:xfrm>
          <a:prstGeom prst="rect">
            <a:avLst/>
          </a:prstGeom>
          <a:noFill/>
        </p:spPr>
        <p:txBody>
          <a:bodyPr wrap="none" rtlCol="0">
            <a:spAutoFit/>
          </a:bodyPr>
          <a:lstStyle/>
          <a:p>
            <a:r>
              <a:rPr lang="en-US" sz="2400" dirty="0"/>
              <a:t>Row </a:t>
            </a:r>
            <a:r>
              <a:rPr lang="en-US" sz="2400" b="1" i="1" dirty="0"/>
              <a:t>m</a:t>
            </a:r>
            <a:r>
              <a:rPr lang="en-US" sz="2400" dirty="0"/>
              <a:t>, Col </a:t>
            </a:r>
            <a:r>
              <a:rPr lang="en-US" sz="2400" b="1" i="1" dirty="0"/>
              <a:t>n</a:t>
            </a:r>
          </a:p>
        </p:txBody>
      </p:sp>
      <p:sp>
        <p:nvSpPr>
          <p:cNvPr id="251" name="Oval 250"/>
          <p:cNvSpPr/>
          <p:nvPr/>
        </p:nvSpPr>
        <p:spPr>
          <a:xfrm>
            <a:off x="6908800" y="2197100"/>
            <a:ext cx="240609" cy="2406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2" name="Rectangle 251"/>
          <p:cNvSpPr/>
          <p:nvPr/>
        </p:nvSpPr>
        <p:spPr>
          <a:xfrm>
            <a:off x="1701800" y="1485900"/>
            <a:ext cx="683716" cy="4726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643448" y="5987716"/>
            <a:ext cx="473207" cy="691571"/>
            <a:chOff x="4643448" y="5987716"/>
            <a:chExt cx="473207" cy="691571"/>
          </a:xfrm>
        </p:grpSpPr>
        <p:sp>
          <p:nvSpPr>
            <p:cNvPr id="253" name="TextBox 252"/>
            <p:cNvSpPr txBox="1"/>
            <p:nvPr/>
          </p:nvSpPr>
          <p:spPr>
            <a:xfrm>
              <a:off x="4643448" y="6248400"/>
              <a:ext cx="473207" cy="430887"/>
            </a:xfrm>
            <a:prstGeom prst="rect">
              <a:avLst/>
            </a:prstGeom>
            <a:noFill/>
          </p:spPr>
          <p:txBody>
            <a:bodyPr wrap="none" tIns="0" bIns="0" rtlCol="0">
              <a:spAutoFit/>
            </a:bodyPr>
            <a:lstStyle/>
            <a:p>
              <a:pPr algn="ctr"/>
              <a:r>
                <a:rPr lang="en-US" sz="2800" b="1" i="1" dirty="0"/>
                <a:t>m</a:t>
              </a:r>
            </a:p>
          </p:txBody>
        </p:sp>
        <p:cxnSp>
          <p:nvCxnSpPr>
            <p:cNvPr id="255" name="Straight Arrow Connector 254"/>
            <p:cNvCxnSpPr>
              <a:stCxn id="253" idx="0"/>
              <a:endCxn id="224" idx="2"/>
            </p:cNvCxnSpPr>
            <p:nvPr/>
          </p:nvCxnSpPr>
          <p:spPr>
            <a:xfrm rot="16200000" flipV="1">
              <a:off x="4749549" y="6117897"/>
              <a:ext cx="260684" cy="322"/>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57" name="Rectangle 256"/>
          <p:cNvSpPr/>
          <p:nvPr/>
        </p:nvSpPr>
        <p:spPr>
          <a:xfrm>
            <a:off x="5638800" y="2159000"/>
            <a:ext cx="2590800" cy="304800"/>
          </a:xfrm>
          <a:prstGeom prst="rect">
            <a:avLst/>
          </a:prstGeom>
          <a:solidFill>
            <a:srgbClr val="969696">
              <a:alpha val="3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p:cNvSpPr txBox="1"/>
          <p:nvPr/>
        </p:nvSpPr>
        <p:spPr>
          <a:xfrm>
            <a:off x="305041" y="4572000"/>
            <a:ext cx="2199898" cy="461665"/>
          </a:xfrm>
          <a:prstGeom prst="rect">
            <a:avLst/>
          </a:prstGeom>
          <a:noFill/>
        </p:spPr>
        <p:txBody>
          <a:bodyPr wrap="none" rtlCol="0">
            <a:spAutoFit/>
          </a:bodyPr>
          <a:lstStyle/>
          <a:p>
            <a:r>
              <a:rPr lang="en-US" sz="2400" dirty="0"/>
              <a:t>1. Enable row </a:t>
            </a:r>
            <a:r>
              <a:rPr lang="en-US" sz="2400" b="1" i="1" dirty="0"/>
              <a:t>m</a:t>
            </a:r>
            <a:endParaRPr lang="en-US" sz="2400" dirty="0"/>
          </a:p>
        </p:txBody>
      </p:sp>
      <p:sp>
        <p:nvSpPr>
          <p:cNvPr id="259" name="TextBox 258"/>
          <p:cNvSpPr txBox="1"/>
          <p:nvPr/>
        </p:nvSpPr>
        <p:spPr>
          <a:xfrm>
            <a:off x="305041" y="5155287"/>
            <a:ext cx="1977464" cy="461665"/>
          </a:xfrm>
          <a:prstGeom prst="rect">
            <a:avLst/>
          </a:prstGeom>
          <a:noFill/>
        </p:spPr>
        <p:txBody>
          <a:bodyPr wrap="none" rtlCol="0">
            <a:spAutoFit/>
          </a:bodyPr>
          <a:lstStyle/>
          <a:p>
            <a:r>
              <a:rPr lang="en-US" sz="2400" dirty="0"/>
              <a:t>2. Access </a:t>
            </a:r>
            <a:r>
              <a:rPr lang="en-US" sz="2400" dirty="0" err="1"/>
              <a:t>col</a:t>
            </a:r>
            <a:r>
              <a:rPr lang="en-US" sz="2400" dirty="0"/>
              <a:t> </a:t>
            </a:r>
            <a:r>
              <a:rPr lang="en-US" sz="2400" b="1" i="1" dirty="0"/>
              <a:t>n</a:t>
            </a:r>
            <a:endParaRPr lang="en-US" sz="2400" dirty="0"/>
          </a:p>
        </p:txBody>
      </p:sp>
      <p:sp>
        <p:nvSpPr>
          <p:cNvPr id="260" name="TextBox 259"/>
          <p:cNvSpPr txBox="1"/>
          <p:nvPr/>
        </p:nvSpPr>
        <p:spPr>
          <a:xfrm>
            <a:off x="304800" y="5678507"/>
            <a:ext cx="1776705" cy="461665"/>
          </a:xfrm>
          <a:prstGeom prst="rect">
            <a:avLst/>
          </a:prstGeom>
          <a:noFill/>
        </p:spPr>
        <p:txBody>
          <a:bodyPr wrap="none" rtlCol="0">
            <a:spAutoFit/>
          </a:bodyPr>
          <a:lstStyle/>
          <a:p>
            <a:r>
              <a:rPr lang="en-US" sz="2400" dirty="0"/>
              <a:t>3. Close row </a:t>
            </a:r>
          </a:p>
        </p:txBody>
      </p:sp>
      <p:sp>
        <p:nvSpPr>
          <p:cNvPr id="262" name="Oval 261"/>
          <p:cNvSpPr/>
          <p:nvPr/>
        </p:nvSpPr>
        <p:spPr>
          <a:xfrm>
            <a:off x="6908800" y="2730500"/>
            <a:ext cx="240610" cy="6015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63" name="Group 262"/>
          <p:cNvGrpSpPr/>
          <p:nvPr/>
        </p:nvGrpSpPr>
        <p:grpSpPr>
          <a:xfrm>
            <a:off x="6678257" y="5975929"/>
            <a:ext cx="373820" cy="691571"/>
            <a:chOff x="4703561" y="5987716"/>
            <a:chExt cx="373820" cy="691571"/>
          </a:xfrm>
        </p:grpSpPr>
        <p:sp>
          <p:nvSpPr>
            <p:cNvPr id="264" name="TextBox 263"/>
            <p:cNvSpPr txBox="1"/>
            <p:nvPr/>
          </p:nvSpPr>
          <p:spPr>
            <a:xfrm>
              <a:off x="4703561" y="6248400"/>
              <a:ext cx="373820" cy="430887"/>
            </a:xfrm>
            <a:prstGeom prst="rect">
              <a:avLst/>
            </a:prstGeom>
            <a:noFill/>
          </p:spPr>
          <p:txBody>
            <a:bodyPr wrap="none" tIns="0" bIns="0" rtlCol="0">
              <a:spAutoFit/>
            </a:bodyPr>
            <a:lstStyle/>
            <a:p>
              <a:pPr algn="ctr"/>
              <a:r>
                <a:rPr lang="en-US" sz="2800" b="1" i="1" dirty="0"/>
                <a:t>n</a:t>
              </a:r>
            </a:p>
          </p:txBody>
        </p:sp>
        <p:cxnSp>
          <p:nvCxnSpPr>
            <p:cNvPr id="265" name="Straight Arrow Connector 264"/>
            <p:cNvCxnSpPr>
              <a:stCxn id="264" idx="0"/>
            </p:cNvCxnSpPr>
            <p:nvPr/>
          </p:nvCxnSpPr>
          <p:spPr>
            <a:xfrm rot="16200000" flipV="1">
              <a:off x="4754759" y="6112688"/>
              <a:ext cx="260684" cy="10740"/>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66" name="Rectangle 265"/>
          <p:cNvSpPr/>
          <p:nvPr/>
        </p:nvSpPr>
        <p:spPr>
          <a:xfrm>
            <a:off x="6908800" y="2895600"/>
            <a:ext cx="228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7" name="Rectangle 266"/>
          <p:cNvSpPr/>
          <p:nvPr/>
        </p:nvSpPr>
        <p:spPr>
          <a:xfrm>
            <a:off x="4216400" y="5702300"/>
            <a:ext cx="1339948" cy="2820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i="1" dirty="0"/>
              <a:t>m</a:t>
            </a:r>
          </a:p>
        </p:txBody>
      </p:sp>
      <p:sp>
        <p:nvSpPr>
          <p:cNvPr id="205" name="Rectangle 204"/>
          <p:cNvSpPr/>
          <p:nvPr/>
        </p:nvSpPr>
        <p:spPr>
          <a:xfrm>
            <a:off x="5562600" y="3363185"/>
            <a:ext cx="25908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82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500"/>
                                        <p:tgtEl>
                                          <p:spTgt spid="2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8"/>
                                        </p:tgtEl>
                                        <p:attrNameLst>
                                          <p:attrName>style.visibility</p:attrName>
                                        </p:attrNameLst>
                                      </p:cBhvr>
                                      <p:to>
                                        <p:strVal val="visible"/>
                                      </p:to>
                                    </p:set>
                                    <p:animEffect transition="in" filter="fade">
                                      <p:cBhvr>
                                        <p:cTn id="18" dur="500"/>
                                        <p:tgtEl>
                                          <p:spTgt spid="258"/>
                                        </p:tgtEl>
                                      </p:cBhvr>
                                    </p:animEffect>
                                  </p:childTnLst>
                                </p:cTn>
                              </p:par>
                              <p:par>
                                <p:cTn id="19" presetID="10" presetClass="entr" presetSubtype="0" fill="hold" nodeType="withEffect">
                                  <p:stCondLst>
                                    <p:cond delay="0"/>
                                  </p:stCondLst>
                                  <p:childTnLst>
                                    <p:set>
                                      <p:cBhvr>
                                        <p:cTn id="20" dur="1" fill="hold">
                                          <p:stCondLst>
                                            <p:cond delay="0"/>
                                          </p:stCondLst>
                                        </p:cTn>
                                        <p:tgtEl>
                                          <p:spTgt spid="261"/>
                                        </p:tgtEl>
                                        <p:attrNameLst>
                                          <p:attrName>style.visibility</p:attrName>
                                        </p:attrNameLst>
                                      </p:cBhvr>
                                      <p:to>
                                        <p:strVal val="visible"/>
                                      </p:to>
                                    </p:set>
                                    <p:animEffect transition="in" filter="fade">
                                      <p:cBhvr>
                                        <p:cTn id="21" dur="500"/>
                                        <p:tgtEl>
                                          <p:spTgt spid="26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7"/>
                                        </p:tgtEl>
                                        <p:attrNameLst>
                                          <p:attrName>style.visibility</p:attrName>
                                        </p:attrNameLst>
                                      </p:cBhvr>
                                      <p:to>
                                        <p:strVal val="visible"/>
                                      </p:to>
                                    </p:set>
                                    <p:animEffect transition="in" filter="fade">
                                      <p:cBhvr>
                                        <p:cTn id="26" dur="500"/>
                                        <p:tgtEl>
                                          <p:spTgt spid="267"/>
                                        </p:tgtEl>
                                      </p:cBhvr>
                                    </p:animEffect>
                                  </p:childTnLst>
                                </p:cTn>
                              </p:par>
                              <p:par>
                                <p:cTn id="27" presetID="10" presetClass="exit" presetSubtype="0" fill="hold" nodeType="withEffect">
                                  <p:stCondLst>
                                    <p:cond delay="0"/>
                                  </p:stCondLst>
                                  <p:childTnLst>
                                    <p:animEffect transition="out" filter="fade">
                                      <p:cBhvr>
                                        <p:cTn id="28" dur="500"/>
                                        <p:tgtEl>
                                          <p:spTgt spid="261"/>
                                        </p:tgtEl>
                                      </p:cBhvr>
                                    </p:animEffect>
                                    <p:set>
                                      <p:cBhvr>
                                        <p:cTn id="29" dur="1" fill="hold">
                                          <p:stCondLst>
                                            <p:cond delay="499"/>
                                          </p:stCondLst>
                                        </p:cTn>
                                        <p:tgtEl>
                                          <p:spTgt spid="26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7"/>
                                        </p:tgtEl>
                                        <p:attrNameLst>
                                          <p:attrName>style.visibility</p:attrName>
                                        </p:attrNameLst>
                                      </p:cBhvr>
                                      <p:to>
                                        <p:strVal val="visible"/>
                                      </p:to>
                                    </p:set>
                                  </p:childTnLst>
                                </p:cTn>
                              </p:par>
                            </p:childTnLst>
                          </p:cTn>
                        </p:par>
                        <p:par>
                          <p:cTn id="34" fill="hold">
                            <p:stCondLst>
                              <p:cond delay="0"/>
                            </p:stCondLst>
                            <p:childTnLst>
                              <p:par>
                                <p:cTn id="35" presetID="42" presetClass="path" presetSubtype="0" accel="50000" decel="50000" fill="hold" grpId="1" nodeType="afterEffect">
                                  <p:stCondLst>
                                    <p:cond delay="0"/>
                                  </p:stCondLst>
                                  <p:childTnLst>
                                    <p:animMotion origin="layout" path="M -3.33333E-6 2.96296E-6 L -3.33333E-6 0.1074 " pathEditMode="relative" rAng="0" ptsTypes="AA">
                                      <p:cBhvr>
                                        <p:cTn id="36" dur="500" fill="hold"/>
                                        <p:tgtEl>
                                          <p:spTgt spid="257"/>
                                        </p:tgtEl>
                                        <p:attrNameLst>
                                          <p:attrName>ppt_x</p:attrName>
                                          <p:attrName>ppt_y</p:attrName>
                                        </p:attrNameLst>
                                      </p:cBhvr>
                                      <p:rCtr x="0" y="54"/>
                                    </p:animMotion>
                                  </p:childTnLst>
                                </p:cTn>
                              </p:par>
                            </p:childTnLst>
                          </p:cTn>
                        </p:par>
                        <p:par>
                          <p:cTn id="37" fill="hold">
                            <p:stCondLst>
                              <p:cond delay="500"/>
                            </p:stCondLst>
                            <p:childTnLst>
                              <p:par>
                                <p:cTn id="38" presetID="1" presetClass="exit" presetSubtype="0" fill="hold" grpId="2" nodeType="afterEffect">
                                  <p:stCondLst>
                                    <p:cond delay="0"/>
                                  </p:stCondLst>
                                  <p:childTnLst>
                                    <p:set>
                                      <p:cBhvr>
                                        <p:cTn id="39" dur="1" fill="hold">
                                          <p:stCondLst>
                                            <p:cond delay="0"/>
                                          </p:stCondLst>
                                        </p:cTn>
                                        <p:tgtEl>
                                          <p:spTgt spid="257"/>
                                        </p:tgtEl>
                                        <p:attrNameLst>
                                          <p:attrName>style.visibility</p:attrName>
                                        </p:attrNameLst>
                                      </p:cBhvr>
                                      <p:to>
                                        <p:strVal val="hidden"/>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9"/>
                                        </p:tgtEl>
                                        <p:attrNameLst>
                                          <p:attrName>style.visibility</p:attrName>
                                        </p:attrNameLst>
                                      </p:cBhvr>
                                      <p:to>
                                        <p:strVal val="visible"/>
                                      </p:to>
                                    </p:set>
                                    <p:animEffect transition="in" filter="fade">
                                      <p:cBhvr>
                                        <p:cTn id="47" dur="500"/>
                                        <p:tgtEl>
                                          <p:spTgt spid="259"/>
                                        </p:tgtEl>
                                      </p:cBhvr>
                                    </p:animEffect>
                                  </p:childTnLst>
                                </p:cTn>
                              </p:par>
                              <p:par>
                                <p:cTn id="48" presetID="10" presetClass="entr" presetSubtype="0" fill="hold" nodeType="withEffect">
                                  <p:stCondLst>
                                    <p:cond delay="0"/>
                                  </p:stCondLst>
                                  <p:childTnLst>
                                    <p:set>
                                      <p:cBhvr>
                                        <p:cTn id="49" dur="1" fill="hold">
                                          <p:stCondLst>
                                            <p:cond delay="0"/>
                                          </p:stCondLst>
                                        </p:cTn>
                                        <p:tgtEl>
                                          <p:spTgt spid="263"/>
                                        </p:tgtEl>
                                        <p:attrNameLst>
                                          <p:attrName>style.visibility</p:attrName>
                                        </p:attrNameLst>
                                      </p:cBhvr>
                                      <p:to>
                                        <p:strVal val="visible"/>
                                      </p:to>
                                    </p:set>
                                    <p:animEffect transition="in" filter="fade">
                                      <p:cBhvr>
                                        <p:cTn id="50" dur="500"/>
                                        <p:tgtEl>
                                          <p:spTgt spid="26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266"/>
                                        </p:tgtEl>
                                        <p:attrNameLst>
                                          <p:attrName>style.visibility</p:attrName>
                                        </p:attrNameLst>
                                      </p:cBhvr>
                                      <p:to>
                                        <p:strVal val="visible"/>
                                      </p:to>
                                    </p:set>
                                  </p:childTnLst>
                                </p:cTn>
                              </p:par>
                            </p:childTnLst>
                          </p:cTn>
                        </p:par>
                        <p:par>
                          <p:cTn id="55" fill="hold">
                            <p:stCondLst>
                              <p:cond delay="0"/>
                            </p:stCondLst>
                            <p:childTnLst>
                              <p:par>
                                <p:cTn id="56" presetID="42" presetClass="path" presetSubtype="0" accel="50000" decel="50000" fill="hold" grpId="0" nodeType="afterEffect">
                                  <p:stCondLst>
                                    <p:cond delay="0"/>
                                  </p:stCondLst>
                                  <p:childTnLst>
                                    <p:animMotion origin="layout" path="M -3.33333E-6 -4.44444E-6 L -3.33333E-6 0.43334 " pathEditMode="relative" rAng="0" ptsTypes="AA">
                                      <p:cBhvr>
                                        <p:cTn id="57" dur="500" fill="hold"/>
                                        <p:tgtEl>
                                          <p:spTgt spid="266"/>
                                        </p:tgtEl>
                                        <p:attrNameLst>
                                          <p:attrName>ppt_x</p:attrName>
                                          <p:attrName>ppt_y</p:attrName>
                                        </p:attrNameLst>
                                      </p:cBhvr>
                                      <p:rCtr x="0" y="217"/>
                                    </p:animMotion>
                                  </p:childTnLst>
                                </p:cTn>
                              </p:par>
                            </p:childTnLst>
                          </p:cTn>
                        </p:par>
                        <p:par>
                          <p:cTn id="58" fill="hold">
                            <p:stCondLst>
                              <p:cond delay="500"/>
                            </p:stCondLst>
                            <p:childTnLst>
                              <p:par>
                                <p:cTn id="59" presetID="1" presetClass="exit" presetSubtype="0" fill="hold" grpId="2" nodeType="afterEffect">
                                  <p:stCondLst>
                                    <p:cond delay="0"/>
                                  </p:stCondLst>
                                  <p:childTnLst>
                                    <p:set>
                                      <p:cBhvr>
                                        <p:cTn id="60" dur="1" fill="hold">
                                          <p:stCondLst>
                                            <p:cond delay="0"/>
                                          </p:stCondLst>
                                        </p:cTn>
                                        <p:tgtEl>
                                          <p:spTgt spid="26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3"/>
                                        </p:tgtEl>
                                      </p:cBhvr>
                                    </p:animEffect>
                                    <p:set>
                                      <p:cBhvr>
                                        <p:cTn id="63" dur="1" fill="hold">
                                          <p:stCondLst>
                                            <p:cond delay="499"/>
                                          </p:stCondLst>
                                        </p:cTn>
                                        <p:tgtEl>
                                          <p:spTgt spid="26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0"/>
                                        </p:tgtEl>
                                        <p:attrNameLst>
                                          <p:attrName>style.visibility</p:attrName>
                                        </p:attrNameLst>
                                      </p:cBhvr>
                                      <p:to>
                                        <p:strVal val="visible"/>
                                      </p:to>
                                    </p:set>
                                    <p:animEffect transition="in" filter="fade">
                                      <p:cBhvr>
                                        <p:cTn id="68" dur="500"/>
                                        <p:tgtEl>
                                          <p:spTgt spid="26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267"/>
                                        </p:tgtEl>
                                      </p:cBhvr>
                                    </p:animEffect>
                                    <p:set>
                                      <p:cBhvr>
                                        <p:cTn id="73" dur="1" fill="hold">
                                          <p:stCondLst>
                                            <p:cond delay="499"/>
                                          </p:stCondLst>
                                        </p:cTn>
                                        <p:tgtEl>
                                          <p:spTgt spid="267"/>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62"/>
                                        </p:tgtEl>
                                      </p:cBhvr>
                                    </p:animEffect>
                                    <p:set>
                                      <p:cBhvr>
                                        <p:cTn id="76" dur="1" fill="hold">
                                          <p:stCondLst>
                                            <p:cond delay="499"/>
                                          </p:stCondLst>
                                        </p:cTn>
                                        <p:tgtEl>
                                          <p:spTgt spid="2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51" grpId="0" animBg="1"/>
      <p:bldP spid="252" grpId="0" animBg="1"/>
      <p:bldP spid="257" grpId="0" animBg="1"/>
      <p:bldP spid="257" grpId="1" animBg="1"/>
      <p:bldP spid="257" grpId="2" animBg="1"/>
      <p:bldP spid="258" grpId="0"/>
      <p:bldP spid="259" grpId="0"/>
      <p:bldP spid="260" grpId="0"/>
      <p:bldP spid="262" grpId="0" animBg="1"/>
      <p:bldP spid="262" grpId="1" animBg="1"/>
      <p:bldP spid="266" grpId="0" animBg="1"/>
      <p:bldP spid="266" grpId="1" animBg="1"/>
      <p:bldP spid="266" grpId="2" animBg="1"/>
      <p:bldP spid="267" grpId="0" animBg="1"/>
      <p:bldP spid="26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Chip Hierarchy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39</a:t>
            </a:fld>
            <a:endParaRPr lang="en-US"/>
          </a:p>
        </p:txBody>
      </p:sp>
      <p:grpSp>
        <p:nvGrpSpPr>
          <p:cNvPr id="3" name="Group 202"/>
          <p:cNvGrpSpPr/>
          <p:nvPr/>
        </p:nvGrpSpPr>
        <p:grpSpPr>
          <a:xfrm>
            <a:off x="4209756" y="1403684"/>
            <a:ext cx="4019844" cy="4584032"/>
            <a:chOff x="3657600" y="1371600"/>
            <a:chExt cx="4343400" cy="4953000"/>
          </a:xfrm>
        </p:grpSpPr>
        <p:grpSp>
          <p:nvGrpSpPr>
            <p:cNvPr id="5"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16"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7"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8"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25"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27"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grpSp>
      <p:grpSp>
        <p:nvGrpSpPr>
          <p:cNvPr id="229" name="Group 203"/>
          <p:cNvGrpSpPr/>
          <p:nvPr/>
        </p:nvGrpSpPr>
        <p:grpSpPr>
          <a:xfrm>
            <a:off x="762000" y="2654028"/>
            <a:ext cx="1658630" cy="1994172"/>
            <a:chOff x="914400" y="1752601"/>
            <a:chExt cx="3485813" cy="4190999"/>
          </a:xfrm>
        </p:grpSpPr>
        <p:pic>
          <p:nvPicPr>
            <p:cNvPr id="206" name="Picture 205"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34" name="Group 237"/>
            <p:cNvGrpSpPr/>
            <p:nvPr/>
          </p:nvGrpSpPr>
          <p:grpSpPr>
            <a:xfrm>
              <a:off x="971214" y="1828801"/>
              <a:ext cx="3352797" cy="4114802"/>
              <a:chOff x="2438400" y="1828800"/>
              <a:chExt cx="3733800" cy="4419600"/>
            </a:xfrm>
          </p:grpSpPr>
          <p:sp>
            <p:nvSpPr>
              <p:cNvPr id="218" name="Rectangle 217"/>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5" name="Straight Arrow Connector 234"/>
          <p:cNvCxnSpPr/>
          <p:nvPr/>
        </p:nvCxnSpPr>
        <p:spPr>
          <a:xfrm flipV="1">
            <a:off x="2438400" y="1524000"/>
            <a:ext cx="2133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rot="16200000" flipH="1">
            <a:off x="1714500" y="4000500"/>
            <a:ext cx="2743200" cy="12954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395067" y="1371600"/>
            <a:ext cx="2957733" cy="523220"/>
          </a:xfrm>
          <a:prstGeom prst="rect">
            <a:avLst/>
          </a:prstGeom>
          <a:noFill/>
        </p:spPr>
        <p:txBody>
          <a:bodyPr wrap="none" rtlCol="0">
            <a:spAutoFit/>
          </a:bodyPr>
          <a:lstStyle/>
          <a:p>
            <a:r>
              <a:rPr lang="en-US" sz="2800" dirty="0"/>
              <a:t>Collection of Banks</a:t>
            </a:r>
          </a:p>
        </p:txBody>
      </p:sp>
      <p:cxnSp>
        <p:nvCxnSpPr>
          <p:cNvPr id="213" name="Curved Connector 212"/>
          <p:cNvCxnSpPr>
            <a:endCxn id="206" idx="1"/>
          </p:cNvCxnSpPr>
          <p:nvPr/>
        </p:nvCxnSpPr>
        <p:spPr>
          <a:xfrm rot="5400000">
            <a:off x="1373644" y="2198872"/>
            <a:ext cx="672828" cy="237484"/>
          </a:xfrm>
          <a:prstGeom prst="curvedConnector3">
            <a:avLst>
              <a:gd name="adj1" fmla="val 50000"/>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457200" y="6106180"/>
            <a:ext cx="3522375" cy="523220"/>
          </a:xfrm>
          <a:prstGeom prst="rect">
            <a:avLst/>
          </a:prstGeom>
          <a:noFill/>
        </p:spPr>
        <p:txBody>
          <a:bodyPr wrap="none" rtlCol="0">
            <a:spAutoFit/>
          </a:bodyPr>
          <a:lstStyle/>
          <a:p>
            <a:r>
              <a:rPr lang="en-US" sz="2800" dirty="0"/>
              <a:t>Collection of </a:t>
            </a:r>
            <a:r>
              <a:rPr lang="en-US" sz="2800" dirty="0" err="1"/>
              <a:t>Subarrays</a:t>
            </a:r>
            <a:endParaRPr lang="en-US" sz="2800" dirty="0"/>
          </a:p>
        </p:txBody>
      </p:sp>
      <p:cxnSp>
        <p:nvCxnSpPr>
          <p:cNvPr id="216" name="Shape 215"/>
          <p:cNvCxnSpPr/>
          <p:nvPr/>
        </p:nvCxnSpPr>
        <p:spPr>
          <a:xfrm rot="5400000" flipH="1" flipV="1">
            <a:off x="2352816" y="4428984"/>
            <a:ext cx="1153180" cy="2201212"/>
          </a:xfrm>
          <a:prstGeom prst="curvedConnector2">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5562600" y="3362848"/>
            <a:ext cx="25908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53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0" y="-17585"/>
            <a:ext cx="8229600" cy="1143000"/>
          </a:xfrm>
        </p:spPr>
        <p:txBody>
          <a:bodyPr/>
          <a:lstStyle/>
          <a:p>
            <a:r>
              <a:rPr lang="en-US" sz="4400" dirty="0"/>
              <a:t>The Performance Perspective</a:t>
            </a:r>
          </a:p>
        </p:txBody>
      </p:sp>
      <p:sp>
        <p:nvSpPr>
          <p:cNvPr id="3" name="Content Placeholder 2"/>
          <p:cNvSpPr>
            <a:spLocks noGrp="1"/>
          </p:cNvSpPr>
          <p:nvPr>
            <p:ph idx="1"/>
          </p:nvPr>
        </p:nvSpPr>
        <p:spPr>
          <a:xfrm>
            <a:off x="228600" y="997527"/>
            <a:ext cx="8915400" cy="5193723"/>
          </a:xfrm>
        </p:spPr>
        <p:txBody>
          <a:bodyPr/>
          <a:lstStyle/>
          <a:p>
            <a:r>
              <a:rPr lang="en-US" dirty="0"/>
              <a:t>“</a:t>
            </a:r>
            <a:r>
              <a:rPr lang="en-US" sz="2800" b="1" dirty="0">
                <a:solidFill>
                  <a:srgbClr val="0000FF"/>
                </a:solidFill>
              </a:rPr>
              <a:t>It</a:t>
            </a:r>
            <a:r>
              <a:rPr lang="fr-FR" sz="2800" b="1" dirty="0">
                <a:solidFill>
                  <a:srgbClr val="0000FF"/>
                </a:solidFill>
              </a:rPr>
              <a:t>’</a:t>
            </a:r>
            <a:r>
              <a:rPr lang="en-US" sz="2800" b="1" dirty="0">
                <a:solidFill>
                  <a:srgbClr val="0000FF"/>
                </a:solidFill>
              </a:rPr>
              <a:t>s the Memory, Stupid!</a:t>
            </a:r>
            <a:r>
              <a:rPr lang="en-US" dirty="0"/>
              <a:t>” (Richard Sites, MPR, 1996)</a:t>
            </a:r>
          </a:p>
        </p:txBody>
      </p:sp>
      <p:pic>
        <p:nvPicPr>
          <p:cNvPr id="10" name="Picture 9"/>
          <p:cNvPicPr>
            <a:picLocks noChangeAspect="1"/>
          </p:cNvPicPr>
          <p:nvPr/>
        </p:nvPicPr>
        <p:blipFill>
          <a:blip r:embed="rId2"/>
          <a:stretch>
            <a:fillRect/>
          </a:stretch>
        </p:blipFill>
        <p:spPr>
          <a:xfrm>
            <a:off x="203200" y="1606128"/>
            <a:ext cx="8724900" cy="4775200"/>
          </a:xfrm>
          <a:prstGeom prst="rect">
            <a:avLst/>
          </a:prstGeom>
        </p:spPr>
      </p:pic>
      <p:sp>
        <p:nvSpPr>
          <p:cNvPr id="6" name="AutoShape 25"/>
          <p:cNvSpPr>
            <a:spLocks noChangeArrowheads="1"/>
          </p:cNvSpPr>
          <p:nvPr/>
        </p:nvSpPr>
        <p:spPr bwMode="auto">
          <a:xfrm>
            <a:off x="2123728" y="3573016"/>
            <a:ext cx="2016224" cy="2304256"/>
          </a:xfrm>
          <a:prstGeom prst="roundRect">
            <a:avLst>
              <a:gd name="adj" fmla="val 16667"/>
            </a:avLst>
          </a:prstGeom>
          <a:noFill/>
          <a:ln w="88900">
            <a:solidFill>
              <a:srgbClr val="0000FF"/>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8" name="TextBox 7"/>
          <p:cNvSpPr txBox="1"/>
          <p:nvPr/>
        </p:nvSpPr>
        <p:spPr>
          <a:xfrm>
            <a:off x="107504" y="6496146"/>
            <a:ext cx="8871173" cy="284693"/>
          </a:xfrm>
          <a:prstGeom prst="rect">
            <a:avLst/>
          </a:prstGeom>
          <a:noFill/>
        </p:spPr>
        <p:txBody>
          <a:bodyPr wrap="none" rtlCol="0">
            <a:spAutoFit/>
          </a:bodyPr>
          <a:lstStyle/>
          <a:p>
            <a:pPr eaLnBrk="1" fontAlgn="auto" hangingPunct="1">
              <a:spcBef>
                <a:spcPts val="0"/>
              </a:spcBef>
              <a:spcAft>
                <a:spcPts val="0"/>
              </a:spcAft>
            </a:pPr>
            <a:r>
              <a:rPr lang="en-US" sz="1250" dirty="0">
                <a:solidFill>
                  <a:srgbClr val="000000"/>
                </a:solidFill>
                <a:latin typeface="Tahoma"/>
                <a:ea typeface=""/>
              </a:rPr>
              <a:t>Mutlu+, “</a:t>
            </a:r>
            <a:r>
              <a:rPr lang="en-US" sz="1250" dirty="0">
                <a:solidFill>
                  <a:srgbClr val="0000FF"/>
                </a:solidFill>
                <a:latin typeface="Tahoma"/>
                <a:ea typeface=""/>
              </a:rPr>
              <a:t>Runahead Execution: An Alternative to Very Large Instruction Windows for Out-of-Order Processors</a:t>
            </a:r>
            <a:r>
              <a:rPr lang="en-US" sz="1250" dirty="0">
                <a:solidFill>
                  <a:srgbClr val="000000"/>
                </a:solidFill>
                <a:latin typeface="Tahoma"/>
                <a:ea typeface=""/>
              </a:rPr>
              <a:t>,” HPCA 2003.</a:t>
            </a:r>
          </a:p>
        </p:txBody>
      </p:sp>
    </p:spTree>
    <p:extLst>
      <p:ext uri="{BB962C8B-B14F-4D97-AF65-F5344CB8AC3E}">
        <p14:creationId xmlns:p14="http://schemas.microsoft.com/office/powerpoint/2010/main" val="49625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514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34290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57F1941-7121-4DD9-905F-76A0714B05EC}" type="slidenum">
              <a:rPr lang="en-US" smtClean="0"/>
              <a:pPr/>
              <a:t>40</a:t>
            </a:fld>
            <a:endParaRPr lang="en-US"/>
          </a:p>
        </p:txBody>
      </p:sp>
    </p:spTree>
    <p:extLst>
      <p:ext uri="{BB962C8B-B14F-4D97-AF65-F5344CB8AC3E}">
        <p14:creationId xmlns:p14="http://schemas.microsoft.com/office/powerpoint/2010/main" val="254743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 Performance</a:t>
            </a:r>
          </a:p>
        </p:txBody>
      </p:sp>
      <p:sp>
        <p:nvSpPr>
          <p:cNvPr id="3" name="Content Placeholder 2"/>
          <p:cNvSpPr>
            <a:spLocks noGrp="1"/>
          </p:cNvSpPr>
          <p:nvPr>
            <p:ph idx="1"/>
          </p:nvPr>
        </p:nvSpPr>
        <p:spPr/>
        <p:txBody>
          <a:bodyPr/>
          <a:lstStyle/>
          <a:p>
            <a:pPr marL="514350" indent="-514350">
              <a:buFont typeface="+mj-lt"/>
              <a:buAutoNum type="arabicPeriod"/>
            </a:pPr>
            <a:r>
              <a:rPr lang="en-US" dirty="0"/>
              <a:t>Latency</a:t>
            </a:r>
          </a:p>
          <a:p>
            <a:pPr marL="971550" lvl="1" indent="-514350"/>
            <a:r>
              <a:rPr lang="en-US" dirty="0"/>
              <a:t>How fast can DRAM serve a request?</a:t>
            </a:r>
          </a:p>
          <a:p>
            <a:pPr marL="514350" indent="-514350">
              <a:buFont typeface="+mj-lt"/>
              <a:buAutoNum type="arabicPeriod"/>
            </a:pPr>
            <a:endParaRPr lang="en-US" dirty="0"/>
          </a:p>
          <a:p>
            <a:pPr marL="514350" indent="-514350">
              <a:buFont typeface="+mj-lt"/>
              <a:buAutoNum type="arabicPeriod"/>
            </a:pPr>
            <a:r>
              <a:rPr lang="en-US" dirty="0"/>
              <a:t>Parallelism</a:t>
            </a:r>
          </a:p>
          <a:p>
            <a:pPr marL="971550" lvl="1" indent="-514350"/>
            <a:r>
              <a:rPr lang="en-US" dirty="0"/>
              <a:t>How many requests can DRAM serve in parallel?</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C57F1941-7121-4DD9-905F-76A0714B05EC}" type="slidenum">
              <a:rPr lang="en-US" smtClean="0"/>
              <a:pPr/>
              <a:t>41</a:t>
            </a:fld>
            <a:endParaRPr lang="en-US"/>
          </a:p>
        </p:txBody>
      </p:sp>
    </p:spTree>
    <p:extLst>
      <p:ext uri="{BB962C8B-B14F-4D97-AF65-F5344CB8AC3E}">
        <p14:creationId xmlns:p14="http://schemas.microsoft.com/office/powerpoint/2010/main" val="287252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Chip Hierarchy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42</a:t>
            </a:fld>
            <a:endParaRPr lang="en-US"/>
          </a:p>
        </p:txBody>
      </p:sp>
      <p:grpSp>
        <p:nvGrpSpPr>
          <p:cNvPr id="3" name="Group 202"/>
          <p:cNvGrpSpPr/>
          <p:nvPr/>
        </p:nvGrpSpPr>
        <p:grpSpPr>
          <a:xfrm>
            <a:off x="4209756" y="1403684"/>
            <a:ext cx="4019844" cy="4584032"/>
            <a:chOff x="3657600" y="1371600"/>
            <a:chExt cx="4343400" cy="4953000"/>
          </a:xfrm>
        </p:grpSpPr>
        <p:grpSp>
          <p:nvGrpSpPr>
            <p:cNvPr id="5"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16"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7"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8"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25"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27"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grpSp>
      <p:grpSp>
        <p:nvGrpSpPr>
          <p:cNvPr id="229" name="Group 203"/>
          <p:cNvGrpSpPr/>
          <p:nvPr/>
        </p:nvGrpSpPr>
        <p:grpSpPr>
          <a:xfrm>
            <a:off x="762000" y="2654028"/>
            <a:ext cx="1658630" cy="1994172"/>
            <a:chOff x="914400" y="1752601"/>
            <a:chExt cx="3485813" cy="4190999"/>
          </a:xfrm>
        </p:grpSpPr>
        <p:pic>
          <p:nvPicPr>
            <p:cNvPr id="206" name="Picture 205"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34" name="Group 237"/>
            <p:cNvGrpSpPr/>
            <p:nvPr/>
          </p:nvGrpSpPr>
          <p:grpSpPr>
            <a:xfrm>
              <a:off x="971214" y="1828801"/>
              <a:ext cx="3352797" cy="4114802"/>
              <a:chOff x="2438400" y="1828800"/>
              <a:chExt cx="3733800" cy="4419600"/>
            </a:xfrm>
          </p:grpSpPr>
          <p:sp>
            <p:nvSpPr>
              <p:cNvPr id="218" name="Rectangle 217"/>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5" name="Straight Arrow Connector 234"/>
          <p:cNvCxnSpPr/>
          <p:nvPr/>
        </p:nvCxnSpPr>
        <p:spPr>
          <a:xfrm flipV="1">
            <a:off x="2438400" y="1524000"/>
            <a:ext cx="2133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rot="16200000" flipH="1">
            <a:off x="1714500" y="4000500"/>
            <a:ext cx="2743200" cy="12954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395067" y="1295400"/>
            <a:ext cx="2957733" cy="523220"/>
          </a:xfrm>
          <a:prstGeom prst="rect">
            <a:avLst/>
          </a:prstGeom>
          <a:noFill/>
        </p:spPr>
        <p:txBody>
          <a:bodyPr wrap="none" rtlCol="0">
            <a:spAutoFit/>
          </a:bodyPr>
          <a:lstStyle/>
          <a:p>
            <a:r>
              <a:rPr lang="en-US" sz="2800" dirty="0"/>
              <a:t>Collection of Banks</a:t>
            </a:r>
          </a:p>
        </p:txBody>
      </p:sp>
      <p:cxnSp>
        <p:nvCxnSpPr>
          <p:cNvPr id="213" name="Curved Connector 212"/>
          <p:cNvCxnSpPr>
            <a:endCxn id="206" idx="1"/>
          </p:cNvCxnSpPr>
          <p:nvPr/>
        </p:nvCxnSpPr>
        <p:spPr>
          <a:xfrm rot="5400000">
            <a:off x="1373644" y="2198872"/>
            <a:ext cx="672828" cy="237484"/>
          </a:xfrm>
          <a:prstGeom prst="curvedConnector3">
            <a:avLst>
              <a:gd name="adj1" fmla="val 50000"/>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457200" y="6106180"/>
            <a:ext cx="3522375" cy="523220"/>
          </a:xfrm>
          <a:prstGeom prst="rect">
            <a:avLst/>
          </a:prstGeom>
          <a:noFill/>
        </p:spPr>
        <p:txBody>
          <a:bodyPr wrap="none" rtlCol="0">
            <a:spAutoFit/>
          </a:bodyPr>
          <a:lstStyle/>
          <a:p>
            <a:r>
              <a:rPr lang="en-US" sz="2800" dirty="0"/>
              <a:t>Collection of </a:t>
            </a:r>
            <a:r>
              <a:rPr lang="en-US" sz="2800" dirty="0" err="1"/>
              <a:t>Subarrays</a:t>
            </a:r>
            <a:endParaRPr lang="en-US" sz="2800" dirty="0"/>
          </a:p>
        </p:txBody>
      </p:sp>
      <p:cxnSp>
        <p:nvCxnSpPr>
          <p:cNvPr id="216" name="Shape 215"/>
          <p:cNvCxnSpPr/>
          <p:nvPr/>
        </p:nvCxnSpPr>
        <p:spPr>
          <a:xfrm rot="5400000" flipH="1" flipV="1">
            <a:off x="2352816" y="4428984"/>
            <a:ext cx="1153180" cy="2201212"/>
          </a:xfrm>
          <a:prstGeom prst="curvedConnector2">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762000" y="5486400"/>
            <a:ext cx="237744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Latency</a:t>
            </a:r>
          </a:p>
        </p:txBody>
      </p:sp>
      <p:sp>
        <p:nvSpPr>
          <p:cNvPr id="204" name="Oval 203"/>
          <p:cNvSpPr/>
          <p:nvPr/>
        </p:nvSpPr>
        <p:spPr>
          <a:xfrm>
            <a:off x="304800" y="1828800"/>
            <a:ext cx="2514600" cy="6447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Parallelism</a:t>
            </a:r>
          </a:p>
        </p:txBody>
      </p:sp>
    </p:spTree>
    <p:extLst>
      <p:ext uri="{BB962C8B-B14F-4D97-AF65-F5344CB8AC3E}">
        <p14:creationId xmlns:p14="http://schemas.microsoft.com/office/powerpoint/2010/main" val="291519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34290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4114800"/>
            <a:ext cx="8229600" cy="914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57F1941-7121-4DD9-905F-76A0714B05EC}" type="slidenum">
              <a:rPr lang="en-US" smtClean="0"/>
              <a:pPr/>
              <a:t>43</a:t>
            </a:fld>
            <a:endParaRPr lang="en-US"/>
          </a:p>
        </p:txBody>
      </p:sp>
    </p:spTree>
    <p:extLst>
      <p:ext uri="{BB962C8B-B14F-4D97-AF65-F5344CB8AC3E}">
        <p14:creationId xmlns:p14="http://schemas.microsoft.com/office/powerpoint/2010/main" val="391224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Subarray</a:t>
            </a:r>
            <a:r>
              <a:rPr lang="en-US" dirty="0"/>
              <a:t> Size: Rows/</a:t>
            </a:r>
            <a:r>
              <a:rPr lang="en-US" dirty="0" err="1"/>
              <a:t>Subarray</a:t>
            </a:r>
            <a:endParaRPr lang="en-US" dirty="0"/>
          </a:p>
        </p:txBody>
      </p:sp>
      <p:sp>
        <p:nvSpPr>
          <p:cNvPr id="4" name="Slide Number Placeholder 3"/>
          <p:cNvSpPr>
            <a:spLocks noGrp="1"/>
          </p:cNvSpPr>
          <p:nvPr>
            <p:ph type="sldNum" sz="quarter" idx="12"/>
          </p:nvPr>
        </p:nvSpPr>
        <p:spPr/>
        <p:txBody>
          <a:bodyPr/>
          <a:lstStyle/>
          <a:p>
            <a:fld id="{C57F1941-7121-4DD9-905F-76A0714B05EC}" type="slidenum">
              <a:rPr lang="en-US" smtClean="0"/>
              <a:pPr/>
              <a:t>44</a:t>
            </a:fld>
            <a:endParaRPr lang="en-US"/>
          </a:p>
        </p:txBody>
      </p:sp>
      <p:grpSp>
        <p:nvGrpSpPr>
          <p:cNvPr id="5" name="Group 4"/>
          <p:cNvGrpSpPr/>
          <p:nvPr/>
        </p:nvGrpSpPr>
        <p:grpSpPr>
          <a:xfrm>
            <a:off x="990600" y="2207260"/>
            <a:ext cx="1981200" cy="3004820"/>
            <a:chOff x="838200" y="3137357"/>
            <a:chExt cx="1828800" cy="2773680"/>
          </a:xfrm>
        </p:grpSpPr>
        <p:cxnSp>
          <p:nvCxnSpPr>
            <p:cNvPr id="6" name="Straight Connector 5"/>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Oval 9"/>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 name="Straight Connector 12"/>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Oval 16"/>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Oval 23"/>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7" name="Straight Connector 26"/>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 name="Oval 30"/>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Oval 32"/>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 name="Straight Connector 33"/>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 name="Oval 37"/>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Straight Connector 40"/>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Oval 42"/>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5" name="Oval 44"/>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Oval 46"/>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9" name="Straight Arrow Connector 128"/>
          <p:cNvCxnSpPr/>
          <p:nvPr/>
        </p:nvCxnSpPr>
        <p:spPr>
          <a:xfrm rot="5400000">
            <a:off x="2248694" y="3314700"/>
            <a:ext cx="2057400" cy="1588"/>
          </a:xfrm>
          <a:prstGeom prst="straightConnector1">
            <a:avLst/>
          </a:prstGeom>
          <a:ln w="28575">
            <a:solidFill>
              <a:schemeClr val="tx1">
                <a:lumMod val="90000"/>
                <a:lumOff val="10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429000" y="2905780"/>
            <a:ext cx="4243149" cy="523220"/>
          </a:xfrm>
          <a:prstGeom prst="rect">
            <a:avLst/>
          </a:prstGeom>
          <a:noFill/>
        </p:spPr>
        <p:txBody>
          <a:bodyPr wrap="none" rtlCol="0">
            <a:spAutoFit/>
          </a:bodyPr>
          <a:lstStyle/>
          <a:p>
            <a:r>
              <a:rPr lang="en-US" sz="2800" dirty="0"/>
              <a:t>Number of rows in </a:t>
            </a:r>
            <a:r>
              <a:rPr lang="en-US" sz="2800" dirty="0" err="1"/>
              <a:t>subarray</a:t>
            </a:r>
            <a:endParaRPr lang="en-US" sz="2800" dirty="0"/>
          </a:p>
        </p:txBody>
      </p:sp>
      <p:sp>
        <p:nvSpPr>
          <p:cNvPr id="131" name="Oval 130"/>
          <p:cNvSpPr/>
          <p:nvPr/>
        </p:nvSpPr>
        <p:spPr>
          <a:xfrm>
            <a:off x="3657600" y="4419600"/>
            <a:ext cx="20574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Latency</a:t>
            </a:r>
          </a:p>
        </p:txBody>
      </p:sp>
      <p:sp>
        <p:nvSpPr>
          <p:cNvPr id="132" name="Oval 131"/>
          <p:cNvSpPr/>
          <p:nvPr/>
        </p:nvSpPr>
        <p:spPr>
          <a:xfrm>
            <a:off x="5867400" y="4419600"/>
            <a:ext cx="23622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Chip Area</a:t>
            </a:r>
          </a:p>
        </p:txBody>
      </p:sp>
      <p:cxnSp>
        <p:nvCxnSpPr>
          <p:cNvPr id="134" name="Straight Arrow Connector 133"/>
          <p:cNvCxnSpPr>
            <a:stCxn id="130" idx="2"/>
            <a:endCxn id="131" idx="0"/>
          </p:cNvCxnSpPr>
          <p:nvPr/>
        </p:nvCxnSpPr>
        <p:spPr>
          <a:xfrm rot="5400000">
            <a:off x="4623138" y="3492163"/>
            <a:ext cx="990600" cy="864275"/>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0" idx="2"/>
            <a:endCxn id="132" idx="0"/>
          </p:cNvCxnSpPr>
          <p:nvPr/>
        </p:nvCxnSpPr>
        <p:spPr>
          <a:xfrm rot="16200000" flipH="1">
            <a:off x="5804237" y="3175337"/>
            <a:ext cx="990600" cy="1497925"/>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99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Subarray</a:t>
            </a:r>
            <a:r>
              <a:rPr lang="en-US" dirty="0"/>
              <a:t> Size vs. Access Latency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45</a:t>
            </a:fld>
            <a:endParaRPr lang="en-US"/>
          </a:p>
        </p:txBody>
      </p:sp>
      <p:sp>
        <p:nvSpPr>
          <p:cNvPr id="60" name="Rectangle 59"/>
          <p:cNvSpPr/>
          <p:nvPr/>
        </p:nvSpPr>
        <p:spPr>
          <a:xfrm>
            <a:off x="685800" y="5638800"/>
            <a:ext cx="76962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Smaller </a:t>
            </a:r>
            <a:r>
              <a:rPr lang="en-US" sz="2800" dirty="0" err="1"/>
              <a:t>subarrays</a:t>
            </a:r>
            <a:r>
              <a:rPr lang="en-US" sz="2800" dirty="0"/>
              <a:t> =&gt; lower access latency</a:t>
            </a:r>
          </a:p>
        </p:txBody>
      </p:sp>
      <p:grpSp>
        <p:nvGrpSpPr>
          <p:cNvPr id="38" name="Group 37"/>
          <p:cNvGrpSpPr/>
          <p:nvPr/>
        </p:nvGrpSpPr>
        <p:grpSpPr>
          <a:xfrm>
            <a:off x="1447800" y="1905000"/>
            <a:ext cx="1981200" cy="3004820"/>
            <a:chOff x="838200" y="3137357"/>
            <a:chExt cx="1828800" cy="2773680"/>
          </a:xfrm>
        </p:grpSpPr>
        <p:cxnSp>
          <p:nvCxnSpPr>
            <p:cNvPr id="47" name="Straight Connector 46"/>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Connector 57"/>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3" name="Oval 62"/>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Oval 64"/>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6" name="Straight Connector 65"/>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Oval 68"/>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0" name="Oval 69"/>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3" name="Straight Connector 72"/>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7" name="Oval 76"/>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Oval 78"/>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0" name="Straight Connector 79"/>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Oval 81"/>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Oval 82"/>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4" name="Oval 83"/>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Oval 84"/>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6" name="Oval 85"/>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7" name="Straight Connector 86"/>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Oval 88"/>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Oval 89"/>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1" name="Oval 90"/>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2" name="Oval 91"/>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Oval 92"/>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4" name="Oval 93"/>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p:cNvGrpSpPr/>
          <p:nvPr/>
        </p:nvGrpSpPr>
        <p:grpSpPr>
          <a:xfrm>
            <a:off x="4724401" y="3276600"/>
            <a:ext cx="1981200" cy="1632234"/>
            <a:chOff x="5715000" y="4266770"/>
            <a:chExt cx="1295400" cy="1067230"/>
          </a:xfrm>
        </p:grpSpPr>
        <p:cxnSp>
          <p:nvCxnSpPr>
            <p:cNvPr id="101" name="Straight Connector 100"/>
            <p:cNvCxnSpPr/>
            <p:nvPr/>
          </p:nvCxnSpPr>
          <p:spPr>
            <a:xfrm rot="5400000">
              <a:off x="55476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57150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3" name="Oval 102"/>
            <p:cNvSpPr/>
            <p:nvPr/>
          </p:nvSpPr>
          <p:spPr>
            <a:xfrm>
              <a:off x="57150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4" name="Straight Connector 103"/>
            <p:cNvCxnSpPr/>
            <p:nvPr/>
          </p:nvCxnSpPr>
          <p:spPr>
            <a:xfrm rot="5400000">
              <a:off x="57635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59309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9309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7" name="Straight Connector 106"/>
            <p:cNvCxnSpPr/>
            <p:nvPr/>
          </p:nvCxnSpPr>
          <p:spPr>
            <a:xfrm rot="5400000">
              <a:off x="59794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61468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61468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0" name="Straight Connector 109"/>
            <p:cNvCxnSpPr/>
            <p:nvPr/>
          </p:nvCxnSpPr>
          <p:spPr>
            <a:xfrm rot="5400000">
              <a:off x="61953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63627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3627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3" name="Straight Connector 112"/>
            <p:cNvCxnSpPr/>
            <p:nvPr/>
          </p:nvCxnSpPr>
          <p:spPr>
            <a:xfrm rot="5400000">
              <a:off x="64112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65786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Oval 114"/>
            <p:cNvSpPr/>
            <p:nvPr/>
          </p:nvSpPr>
          <p:spPr>
            <a:xfrm>
              <a:off x="65786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6" name="Straight Connector 115"/>
            <p:cNvCxnSpPr/>
            <p:nvPr/>
          </p:nvCxnSpPr>
          <p:spPr>
            <a:xfrm rot="5400000">
              <a:off x="66271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7945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7945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Oval 118"/>
            <p:cNvSpPr/>
            <p:nvPr/>
          </p:nvSpPr>
          <p:spPr>
            <a:xfrm>
              <a:off x="57150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59309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61468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63627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65786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67945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TextBox 124"/>
          <p:cNvSpPr txBox="1"/>
          <p:nvPr/>
        </p:nvSpPr>
        <p:spPr>
          <a:xfrm>
            <a:off x="4114800" y="1905000"/>
            <a:ext cx="4847289" cy="523220"/>
          </a:xfrm>
          <a:prstGeom prst="rect">
            <a:avLst/>
          </a:prstGeom>
          <a:noFill/>
        </p:spPr>
        <p:txBody>
          <a:bodyPr wrap="none" rtlCol="0">
            <a:spAutoFit/>
          </a:bodyPr>
          <a:lstStyle/>
          <a:p>
            <a:r>
              <a:rPr lang="en-US" sz="2800" dirty="0"/>
              <a:t>Shorter </a:t>
            </a:r>
            <a:r>
              <a:rPr lang="en-US" sz="2800" dirty="0" err="1"/>
              <a:t>Bitlines</a:t>
            </a:r>
            <a:r>
              <a:rPr lang="en-US" sz="2800" dirty="0"/>
              <a:t> =&gt; Faster access</a:t>
            </a:r>
          </a:p>
        </p:txBody>
      </p:sp>
      <p:cxnSp>
        <p:nvCxnSpPr>
          <p:cNvPr id="127" name="Straight Arrow Connector 126"/>
          <p:cNvCxnSpPr>
            <a:stCxn id="125" idx="2"/>
          </p:cNvCxnSpPr>
          <p:nvPr/>
        </p:nvCxnSpPr>
        <p:spPr>
          <a:xfrm rot="5400000">
            <a:off x="5740632" y="2402589"/>
            <a:ext cx="772182" cy="823445"/>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05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Subarray</a:t>
            </a:r>
            <a:r>
              <a:rPr lang="en-US" dirty="0"/>
              <a:t> Size vs. Chip Area</a:t>
            </a:r>
          </a:p>
        </p:txBody>
      </p:sp>
      <p:sp>
        <p:nvSpPr>
          <p:cNvPr id="62" name="TextBox 61"/>
          <p:cNvSpPr txBox="1"/>
          <p:nvPr/>
        </p:nvSpPr>
        <p:spPr>
          <a:xfrm>
            <a:off x="2043400" y="1519535"/>
            <a:ext cx="2071400" cy="461665"/>
          </a:xfrm>
          <a:prstGeom prst="rect">
            <a:avLst/>
          </a:prstGeom>
          <a:noFill/>
        </p:spPr>
        <p:txBody>
          <a:bodyPr wrap="none" rtlCol="0">
            <a:spAutoFit/>
          </a:bodyPr>
          <a:lstStyle/>
          <a:p>
            <a:pPr algn="r"/>
            <a:r>
              <a:rPr lang="en-US" sz="2400" b="1" dirty="0"/>
              <a:t>Large </a:t>
            </a:r>
            <a:r>
              <a:rPr lang="en-US" sz="2400" b="1" dirty="0" err="1"/>
              <a:t>Subarray</a:t>
            </a:r>
            <a:endParaRPr lang="en-US" sz="2400" b="1" dirty="0"/>
          </a:p>
        </p:txBody>
      </p:sp>
      <p:sp>
        <p:nvSpPr>
          <p:cNvPr id="63" name="TextBox 62"/>
          <p:cNvSpPr txBox="1"/>
          <p:nvPr/>
        </p:nvSpPr>
        <p:spPr>
          <a:xfrm>
            <a:off x="5086495" y="1519535"/>
            <a:ext cx="2470741" cy="461665"/>
          </a:xfrm>
          <a:prstGeom prst="rect">
            <a:avLst/>
          </a:prstGeom>
          <a:noFill/>
        </p:spPr>
        <p:txBody>
          <a:bodyPr wrap="none" rtlCol="0">
            <a:spAutoFit/>
          </a:bodyPr>
          <a:lstStyle/>
          <a:p>
            <a:r>
              <a:rPr lang="en-US" sz="2400" b="1" dirty="0"/>
              <a:t>Smaller </a:t>
            </a:r>
            <a:r>
              <a:rPr lang="en-US" sz="2400" b="1" dirty="0" err="1"/>
              <a:t>Subarrays</a:t>
            </a:r>
            <a:endParaRPr lang="en-US" sz="2400" b="1" dirty="0"/>
          </a:p>
        </p:txBody>
      </p:sp>
      <p:sp>
        <p:nvSpPr>
          <p:cNvPr id="60" name="Slide Number Placeholder 59"/>
          <p:cNvSpPr>
            <a:spLocks noGrp="1"/>
          </p:cNvSpPr>
          <p:nvPr>
            <p:ph type="sldNum" sz="quarter" idx="12"/>
          </p:nvPr>
        </p:nvSpPr>
        <p:spPr/>
        <p:txBody>
          <a:bodyPr/>
          <a:lstStyle/>
          <a:p>
            <a:fld id="{C57F1941-7121-4DD9-905F-76A0714B05EC}" type="slidenum">
              <a:rPr lang="en-US" smtClean="0"/>
              <a:pPr/>
              <a:t>46</a:t>
            </a:fld>
            <a:endParaRPr lang="en-US"/>
          </a:p>
        </p:txBody>
      </p:sp>
      <p:grpSp>
        <p:nvGrpSpPr>
          <p:cNvPr id="357" name="Group 356"/>
          <p:cNvGrpSpPr/>
          <p:nvPr/>
        </p:nvGrpSpPr>
        <p:grpSpPr>
          <a:xfrm>
            <a:off x="5715000" y="2085771"/>
            <a:ext cx="1295400" cy="3248229"/>
            <a:chOff x="6400800" y="1348450"/>
            <a:chExt cx="1828800" cy="4585737"/>
          </a:xfrm>
        </p:grpSpPr>
        <p:cxnSp>
          <p:nvCxnSpPr>
            <p:cNvPr id="285" name="Straight Connector 284"/>
            <p:cNvCxnSpPr/>
            <p:nvPr/>
          </p:nvCxnSpPr>
          <p:spPr>
            <a:xfrm rot="5400000">
              <a:off x="6164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6" name="Oval 285"/>
            <p:cNvSpPr/>
            <p:nvPr/>
          </p:nvSpPr>
          <p:spPr>
            <a:xfrm>
              <a:off x="6400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7" name="Oval 286"/>
            <p:cNvSpPr/>
            <p:nvPr/>
          </p:nvSpPr>
          <p:spPr>
            <a:xfrm>
              <a:off x="6400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88" name="Straight Connector 287"/>
            <p:cNvCxnSpPr/>
            <p:nvPr/>
          </p:nvCxnSpPr>
          <p:spPr>
            <a:xfrm rot="5400000">
              <a:off x="64693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Oval 288"/>
            <p:cNvSpPr/>
            <p:nvPr/>
          </p:nvSpPr>
          <p:spPr>
            <a:xfrm>
              <a:off x="67056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0" name="Oval 289"/>
            <p:cNvSpPr/>
            <p:nvPr/>
          </p:nvSpPr>
          <p:spPr>
            <a:xfrm>
              <a:off x="67056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1" name="Straight Connector 290"/>
            <p:cNvCxnSpPr/>
            <p:nvPr/>
          </p:nvCxnSpPr>
          <p:spPr>
            <a:xfrm rot="5400000">
              <a:off x="67741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a:off x="70104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3" name="Oval 292"/>
            <p:cNvSpPr/>
            <p:nvPr/>
          </p:nvSpPr>
          <p:spPr>
            <a:xfrm>
              <a:off x="70104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4" name="Straight Connector 293"/>
            <p:cNvCxnSpPr/>
            <p:nvPr/>
          </p:nvCxnSpPr>
          <p:spPr>
            <a:xfrm rot="5400000">
              <a:off x="70789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Oval 294"/>
            <p:cNvSpPr/>
            <p:nvPr/>
          </p:nvSpPr>
          <p:spPr>
            <a:xfrm>
              <a:off x="73152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6" name="Oval 295"/>
            <p:cNvSpPr/>
            <p:nvPr/>
          </p:nvSpPr>
          <p:spPr>
            <a:xfrm>
              <a:off x="73152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7" name="Straight Connector 296"/>
            <p:cNvCxnSpPr/>
            <p:nvPr/>
          </p:nvCxnSpPr>
          <p:spPr>
            <a:xfrm rot="5400000">
              <a:off x="73837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Oval 297"/>
            <p:cNvSpPr/>
            <p:nvPr/>
          </p:nvSpPr>
          <p:spPr>
            <a:xfrm>
              <a:off x="76200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9" name="Oval 298"/>
            <p:cNvSpPr/>
            <p:nvPr/>
          </p:nvSpPr>
          <p:spPr>
            <a:xfrm>
              <a:off x="76200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00" name="Straight Connector 299"/>
            <p:cNvCxnSpPr/>
            <p:nvPr/>
          </p:nvCxnSpPr>
          <p:spPr>
            <a:xfrm rot="5400000">
              <a:off x="7688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7924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2" name="Oval 301"/>
            <p:cNvSpPr/>
            <p:nvPr/>
          </p:nvSpPr>
          <p:spPr>
            <a:xfrm>
              <a:off x="7924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3" name="Oval 302"/>
            <p:cNvSpPr/>
            <p:nvPr/>
          </p:nvSpPr>
          <p:spPr>
            <a:xfrm>
              <a:off x="6400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Oval 303"/>
            <p:cNvSpPr/>
            <p:nvPr/>
          </p:nvSpPr>
          <p:spPr>
            <a:xfrm>
              <a:off x="67056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Oval 304"/>
            <p:cNvSpPr/>
            <p:nvPr/>
          </p:nvSpPr>
          <p:spPr>
            <a:xfrm>
              <a:off x="70104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73152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76200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7924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9" name="Straight Connector 308"/>
            <p:cNvCxnSpPr/>
            <p:nvPr/>
          </p:nvCxnSpPr>
          <p:spPr>
            <a:xfrm rot="5400000">
              <a:off x="6164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 name="Oval 309"/>
            <p:cNvSpPr/>
            <p:nvPr/>
          </p:nvSpPr>
          <p:spPr>
            <a:xfrm>
              <a:off x="6400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1" name="Oval 310"/>
            <p:cNvSpPr/>
            <p:nvPr/>
          </p:nvSpPr>
          <p:spPr>
            <a:xfrm>
              <a:off x="6400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2" name="Straight Connector 311"/>
            <p:cNvCxnSpPr/>
            <p:nvPr/>
          </p:nvCxnSpPr>
          <p:spPr>
            <a:xfrm rot="5400000">
              <a:off x="64693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Oval 312"/>
            <p:cNvSpPr/>
            <p:nvPr/>
          </p:nvSpPr>
          <p:spPr>
            <a:xfrm>
              <a:off x="67056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4" name="Oval 313"/>
            <p:cNvSpPr/>
            <p:nvPr/>
          </p:nvSpPr>
          <p:spPr>
            <a:xfrm>
              <a:off x="67056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5" name="Straight Connector 314"/>
            <p:cNvCxnSpPr/>
            <p:nvPr/>
          </p:nvCxnSpPr>
          <p:spPr>
            <a:xfrm rot="5400000">
              <a:off x="67741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6" name="Oval 315"/>
            <p:cNvSpPr/>
            <p:nvPr/>
          </p:nvSpPr>
          <p:spPr>
            <a:xfrm>
              <a:off x="70104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7" name="Oval 316"/>
            <p:cNvSpPr/>
            <p:nvPr/>
          </p:nvSpPr>
          <p:spPr>
            <a:xfrm>
              <a:off x="70104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8" name="Straight Connector 317"/>
            <p:cNvCxnSpPr/>
            <p:nvPr/>
          </p:nvCxnSpPr>
          <p:spPr>
            <a:xfrm rot="5400000">
              <a:off x="70789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9" name="Oval 318"/>
            <p:cNvSpPr/>
            <p:nvPr/>
          </p:nvSpPr>
          <p:spPr>
            <a:xfrm>
              <a:off x="73152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0" name="Oval 319"/>
            <p:cNvSpPr/>
            <p:nvPr/>
          </p:nvSpPr>
          <p:spPr>
            <a:xfrm>
              <a:off x="73152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21" name="Straight Connector 320"/>
            <p:cNvCxnSpPr/>
            <p:nvPr/>
          </p:nvCxnSpPr>
          <p:spPr>
            <a:xfrm rot="5400000">
              <a:off x="73837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Oval 321"/>
            <p:cNvSpPr/>
            <p:nvPr/>
          </p:nvSpPr>
          <p:spPr>
            <a:xfrm>
              <a:off x="76200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3" name="Oval 322"/>
            <p:cNvSpPr/>
            <p:nvPr/>
          </p:nvSpPr>
          <p:spPr>
            <a:xfrm>
              <a:off x="76200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24" name="Straight Connector 323"/>
            <p:cNvCxnSpPr/>
            <p:nvPr/>
          </p:nvCxnSpPr>
          <p:spPr>
            <a:xfrm rot="5400000">
              <a:off x="7688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Oval 324"/>
            <p:cNvSpPr/>
            <p:nvPr/>
          </p:nvSpPr>
          <p:spPr>
            <a:xfrm>
              <a:off x="7924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6" name="Oval 325"/>
            <p:cNvSpPr/>
            <p:nvPr/>
          </p:nvSpPr>
          <p:spPr>
            <a:xfrm>
              <a:off x="7924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7" name="Oval 326"/>
            <p:cNvSpPr/>
            <p:nvPr/>
          </p:nvSpPr>
          <p:spPr>
            <a:xfrm>
              <a:off x="6400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67056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Oval 328"/>
            <p:cNvSpPr/>
            <p:nvPr/>
          </p:nvSpPr>
          <p:spPr>
            <a:xfrm>
              <a:off x="70104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0" name="Oval 329"/>
            <p:cNvSpPr/>
            <p:nvPr/>
          </p:nvSpPr>
          <p:spPr>
            <a:xfrm>
              <a:off x="73152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76200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7924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3" name="Straight Connector 332"/>
            <p:cNvCxnSpPr/>
            <p:nvPr/>
          </p:nvCxnSpPr>
          <p:spPr>
            <a:xfrm rot="5400000">
              <a:off x="6164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4" name="Oval 333"/>
            <p:cNvSpPr/>
            <p:nvPr/>
          </p:nvSpPr>
          <p:spPr>
            <a:xfrm>
              <a:off x="6400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5" name="Oval 334"/>
            <p:cNvSpPr/>
            <p:nvPr/>
          </p:nvSpPr>
          <p:spPr>
            <a:xfrm>
              <a:off x="6400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36" name="Straight Connector 335"/>
            <p:cNvCxnSpPr/>
            <p:nvPr/>
          </p:nvCxnSpPr>
          <p:spPr>
            <a:xfrm rot="5400000">
              <a:off x="64693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7" name="Oval 336"/>
            <p:cNvSpPr/>
            <p:nvPr/>
          </p:nvSpPr>
          <p:spPr>
            <a:xfrm>
              <a:off x="67056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8" name="Oval 337"/>
            <p:cNvSpPr/>
            <p:nvPr/>
          </p:nvSpPr>
          <p:spPr>
            <a:xfrm>
              <a:off x="67056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39" name="Straight Connector 338"/>
            <p:cNvCxnSpPr/>
            <p:nvPr/>
          </p:nvCxnSpPr>
          <p:spPr>
            <a:xfrm rot="5400000">
              <a:off x="67741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Oval 339"/>
            <p:cNvSpPr/>
            <p:nvPr/>
          </p:nvSpPr>
          <p:spPr>
            <a:xfrm>
              <a:off x="70104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1" name="Oval 340"/>
            <p:cNvSpPr/>
            <p:nvPr/>
          </p:nvSpPr>
          <p:spPr>
            <a:xfrm>
              <a:off x="70104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2" name="Straight Connector 341"/>
            <p:cNvCxnSpPr/>
            <p:nvPr/>
          </p:nvCxnSpPr>
          <p:spPr>
            <a:xfrm rot="5400000">
              <a:off x="70789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Oval 342"/>
            <p:cNvSpPr/>
            <p:nvPr/>
          </p:nvSpPr>
          <p:spPr>
            <a:xfrm>
              <a:off x="73152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4" name="Oval 343"/>
            <p:cNvSpPr/>
            <p:nvPr/>
          </p:nvSpPr>
          <p:spPr>
            <a:xfrm>
              <a:off x="73152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5" name="Straight Connector 344"/>
            <p:cNvCxnSpPr/>
            <p:nvPr/>
          </p:nvCxnSpPr>
          <p:spPr>
            <a:xfrm rot="5400000">
              <a:off x="73837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Oval 345"/>
            <p:cNvSpPr/>
            <p:nvPr/>
          </p:nvSpPr>
          <p:spPr>
            <a:xfrm>
              <a:off x="76200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7" name="Oval 346"/>
            <p:cNvSpPr/>
            <p:nvPr/>
          </p:nvSpPr>
          <p:spPr>
            <a:xfrm>
              <a:off x="76200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8" name="Straight Connector 347"/>
            <p:cNvCxnSpPr/>
            <p:nvPr/>
          </p:nvCxnSpPr>
          <p:spPr>
            <a:xfrm rot="5400000">
              <a:off x="7688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9" name="Oval 348"/>
            <p:cNvSpPr/>
            <p:nvPr/>
          </p:nvSpPr>
          <p:spPr>
            <a:xfrm>
              <a:off x="7924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0" name="Oval 349"/>
            <p:cNvSpPr/>
            <p:nvPr/>
          </p:nvSpPr>
          <p:spPr>
            <a:xfrm>
              <a:off x="7924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1" name="Oval 350"/>
            <p:cNvSpPr/>
            <p:nvPr/>
          </p:nvSpPr>
          <p:spPr>
            <a:xfrm>
              <a:off x="6400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67056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70104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Oval 353"/>
            <p:cNvSpPr/>
            <p:nvPr/>
          </p:nvSpPr>
          <p:spPr>
            <a:xfrm>
              <a:off x="73152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76200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7924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9" name="Group 478"/>
          <p:cNvGrpSpPr/>
          <p:nvPr/>
        </p:nvGrpSpPr>
        <p:grpSpPr>
          <a:xfrm>
            <a:off x="2438400" y="3369310"/>
            <a:ext cx="1295400" cy="1964690"/>
            <a:chOff x="838200" y="3137357"/>
            <a:chExt cx="1828800" cy="2773680"/>
          </a:xfrm>
        </p:grpSpPr>
        <p:cxnSp>
          <p:nvCxnSpPr>
            <p:cNvPr id="431" name="Straight Connector 430"/>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2" name="Oval 431"/>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3" name="Oval 432"/>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4" name="Oval 433"/>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35" name="Oval 434"/>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6" name="Oval 435"/>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7" name="Oval 436"/>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38" name="Straight Connector 437"/>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9" name="Oval 438"/>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0" name="Oval 439"/>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1" name="Oval 440"/>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2" name="Oval 441"/>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3" name="Oval 442"/>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4" name="Oval 443"/>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45" name="Straight Connector 444"/>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6" name="Oval 445"/>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7" name="Oval 446"/>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8" name="Oval 447"/>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9" name="Oval 448"/>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0" name="Oval 449"/>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1" name="Oval 450"/>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52" name="Straight Connector 451"/>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3" name="Oval 452"/>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4" name="Oval 453"/>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5" name="Oval 454"/>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56" name="Oval 455"/>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7" name="Oval 456"/>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8" name="Oval 457"/>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59" name="Straight Connector 458"/>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0" name="Oval 459"/>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1" name="Oval 460"/>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2" name="Oval 461"/>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3" name="Oval 462"/>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4" name="Oval 463"/>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5" name="Oval 464"/>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6" name="Straight Connector 465"/>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7" name="Oval 466"/>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8" name="Oval 467"/>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9" name="Oval 468"/>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70" name="Oval 469"/>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1" name="Oval 470"/>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2" name="Oval 471"/>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3" name="Oval 472"/>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Oval 473"/>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Oval 474"/>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0" name="Rectangle 479"/>
          <p:cNvSpPr/>
          <p:nvPr/>
        </p:nvSpPr>
        <p:spPr>
          <a:xfrm>
            <a:off x="2438400" y="2108200"/>
            <a:ext cx="1295400" cy="1219200"/>
          </a:xfrm>
          <a:prstGeom prst="rect">
            <a:avLst/>
          </a:prstGeom>
          <a:solidFill>
            <a:srgbClr val="96969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Area</a:t>
            </a:r>
          </a:p>
          <a:p>
            <a:pPr algn="ctr"/>
            <a:r>
              <a:rPr lang="en-US" sz="2800" dirty="0">
                <a:solidFill>
                  <a:schemeClr val="tx1"/>
                </a:solidFill>
              </a:rPr>
              <a:t>Cost</a:t>
            </a:r>
          </a:p>
        </p:txBody>
      </p:sp>
      <p:sp>
        <p:nvSpPr>
          <p:cNvPr id="131" name="Rectangle 130"/>
          <p:cNvSpPr/>
          <p:nvPr/>
        </p:nvSpPr>
        <p:spPr>
          <a:xfrm>
            <a:off x="762000" y="5715000"/>
            <a:ext cx="76962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Smaller </a:t>
            </a:r>
            <a:r>
              <a:rPr lang="en-US" sz="2800" dirty="0" err="1"/>
              <a:t>subarrays</a:t>
            </a:r>
            <a:r>
              <a:rPr lang="en-US" sz="2800" dirty="0"/>
              <a:t> =&gt; larger chip area</a:t>
            </a:r>
          </a:p>
        </p:txBody>
      </p:sp>
    </p:spTree>
    <p:extLst>
      <p:ext uri="{BB962C8B-B14F-4D97-AF65-F5344CB8AC3E}">
        <p14:creationId xmlns:p14="http://schemas.microsoft.com/office/powerpoint/2010/main" val="4339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500"/>
                                        <p:tgtEl>
                                          <p:spTgt spid="4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animBg="1"/>
      <p:bldP spid="13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Chip Area vs. Access Latency</a:t>
            </a:r>
          </a:p>
        </p:txBody>
      </p:sp>
      <p:graphicFrame>
        <p:nvGraphicFramePr>
          <p:cNvPr id="19" name="Chart 18"/>
          <p:cNvGraphicFramePr>
            <a:graphicFrameLocks/>
          </p:cNvGraphicFramePr>
          <p:nvPr/>
        </p:nvGraphicFramePr>
        <p:xfrm>
          <a:off x="914400" y="1447800"/>
          <a:ext cx="72390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6172200" y="2286000"/>
            <a:ext cx="2700356" cy="830997"/>
          </a:xfrm>
          <a:prstGeom prst="rect">
            <a:avLst/>
          </a:prstGeom>
          <a:solidFill>
            <a:schemeClr val="bg1"/>
          </a:solidFill>
        </p:spPr>
        <p:txBody>
          <a:bodyPr wrap="none" rtlCol="0">
            <a:spAutoFit/>
          </a:bodyPr>
          <a:lstStyle/>
          <a:p>
            <a:pPr algn="ctr"/>
            <a:r>
              <a:rPr lang="en-US" sz="2400" dirty="0"/>
              <a:t>Commodity DRAM</a:t>
            </a:r>
          </a:p>
          <a:p>
            <a:pPr algn="ctr"/>
            <a:r>
              <a:rPr lang="en-US" sz="2400" dirty="0"/>
              <a:t>(512 rows/</a:t>
            </a:r>
            <a:r>
              <a:rPr lang="en-US" sz="2400" dirty="0" err="1"/>
              <a:t>subarray</a:t>
            </a:r>
            <a:r>
              <a:rPr lang="en-US" sz="2400" dirty="0"/>
              <a:t>)</a:t>
            </a:r>
          </a:p>
        </p:txBody>
      </p:sp>
      <p:cxnSp>
        <p:nvCxnSpPr>
          <p:cNvPr id="22" name="Straight Arrow Connector 21"/>
          <p:cNvCxnSpPr/>
          <p:nvPr/>
        </p:nvCxnSpPr>
        <p:spPr>
          <a:xfrm rot="5400000" flipH="1" flipV="1">
            <a:off x="6957988" y="3329013"/>
            <a:ext cx="616803" cy="207178"/>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6400" y="1371600"/>
            <a:ext cx="2358915" cy="461665"/>
          </a:xfrm>
          <a:prstGeom prst="rect">
            <a:avLst/>
          </a:prstGeom>
          <a:solidFill>
            <a:schemeClr val="bg1"/>
          </a:solidFill>
        </p:spPr>
        <p:txBody>
          <a:bodyPr wrap="none" rtlCol="0">
            <a:spAutoFit/>
          </a:bodyPr>
          <a:lstStyle/>
          <a:p>
            <a:r>
              <a:rPr lang="en-US" sz="2400" dirty="0"/>
              <a:t>32 rows/</a:t>
            </a:r>
            <a:r>
              <a:rPr lang="en-US" sz="2400" dirty="0" err="1"/>
              <a:t>subarray</a:t>
            </a:r>
            <a:endParaRPr lang="en-US" sz="2400" dirty="0"/>
          </a:p>
        </p:txBody>
      </p:sp>
      <p:cxnSp>
        <p:nvCxnSpPr>
          <p:cNvPr id="24" name="Straight Arrow Connector 23"/>
          <p:cNvCxnSpPr>
            <a:endCxn id="23" idx="1"/>
          </p:cNvCxnSpPr>
          <p:nvPr/>
        </p:nvCxnSpPr>
        <p:spPr>
          <a:xfrm flipV="1">
            <a:off x="4343400" y="1602433"/>
            <a:ext cx="1143000" cy="224134"/>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C57F1941-7121-4DD9-905F-76A0714B05EC}" type="slidenum">
              <a:rPr lang="en-US" smtClean="0"/>
              <a:pPr/>
              <a:t>47</a:t>
            </a:fld>
            <a:endParaRPr lang="en-US"/>
          </a:p>
        </p:txBody>
      </p:sp>
      <p:sp>
        <p:nvSpPr>
          <p:cNvPr id="13" name="Rounded Rectangle 12"/>
          <p:cNvSpPr/>
          <p:nvPr/>
        </p:nvSpPr>
        <p:spPr>
          <a:xfrm>
            <a:off x="762000" y="3048000"/>
            <a:ext cx="52578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Why is DRAM so slow?</a:t>
            </a:r>
          </a:p>
        </p:txBody>
      </p:sp>
      <p:sp>
        <p:nvSpPr>
          <p:cNvPr id="14" name="Diamond 13"/>
          <p:cNvSpPr/>
          <p:nvPr/>
        </p:nvSpPr>
        <p:spPr>
          <a:xfrm>
            <a:off x="7010400" y="3643952"/>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1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9"/>
                                        </p:tgtEl>
                                        <p:attrNameLst>
                                          <p:attrName>style.opacity</p:attrName>
                                        </p:attrNameLst>
                                      </p:cBhvr>
                                      <p:to>
                                        <p:strVal val="0.25"/>
                                      </p:to>
                                    </p:set>
                                    <p:animEffect filter="image" prLst="opacity: 0.2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rctx="PPT">
                                        <p:cTn id="12" dur="indefinite"/>
                                        <p:tgtEl>
                                          <p:spTgt spid="24"/>
                                        </p:tgtEl>
                                        <p:attrNameLst>
                                          <p:attrName>style.opacity</p:attrName>
                                        </p:attrNameLst>
                                      </p:cBhvr>
                                      <p:to>
                                        <p:strVal val="0.25"/>
                                      </p:to>
                                    </p:set>
                                    <p:animEffect filter="image" prLst="opacity: 0.25">
                                      <p:cBhvr rctx="IE">
                                        <p:cTn id="13" dur="indefinite"/>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3"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Chip Area vs. Access Latency</a:t>
            </a:r>
          </a:p>
        </p:txBody>
      </p:sp>
      <p:graphicFrame>
        <p:nvGraphicFramePr>
          <p:cNvPr id="19" name="Chart 18"/>
          <p:cNvGraphicFramePr>
            <a:graphicFrameLocks/>
          </p:cNvGraphicFramePr>
          <p:nvPr/>
        </p:nvGraphicFramePr>
        <p:xfrm>
          <a:off x="914400" y="1447800"/>
          <a:ext cx="72390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6172200" y="2286000"/>
            <a:ext cx="2700356" cy="830997"/>
          </a:xfrm>
          <a:prstGeom prst="rect">
            <a:avLst/>
          </a:prstGeom>
          <a:solidFill>
            <a:schemeClr val="bg1"/>
          </a:solidFill>
        </p:spPr>
        <p:txBody>
          <a:bodyPr wrap="none" rtlCol="0">
            <a:spAutoFit/>
          </a:bodyPr>
          <a:lstStyle/>
          <a:p>
            <a:pPr algn="ctr"/>
            <a:r>
              <a:rPr lang="en-US" sz="2400" dirty="0"/>
              <a:t>Commodity DRAM</a:t>
            </a:r>
          </a:p>
          <a:p>
            <a:pPr algn="ctr"/>
            <a:r>
              <a:rPr lang="en-US" sz="2400" dirty="0"/>
              <a:t>(512 rows/</a:t>
            </a:r>
            <a:r>
              <a:rPr lang="en-US" sz="2400" dirty="0" err="1"/>
              <a:t>subarray</a:t>
            </a:r>
            <a:r>
              <a:rPr lang="en-US" sz="2400" dirty="0"/>
              <a:t>)</a:t>
            </a:r>
          </a:p>
        </p:txBody>
      </p:sp>
      <p:cxnSp>
        <p:nvCxnSpPr>
          <p:cNvPr id="22" name="Straight Arrow Connector 21"/>
          <p:cNvCxnSpPr/>
          <p:nvPr/>
        </p:nvCxnSpPr>
        <p:spPr>
          <a:xfrm rot="5400000" flipH="1" flipV="1">
            <a:off x="6957988" y="3329013"/>
            <a:ext cx="616803" cy="207178"/>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6400" y="1371600"/>
            <a:ext cx="2358915" cy="461665"/>
          </a:xfrm>
          <a:prstGeom prst="rect">
            <a:avLst/>
          </a:prstGeom>
          <a:solidFill>
            <a:schemeClr val="bg1"/>
          </a:solidFill>
        </p:spPr>
        <p:txBody>
          <a:bodyPr wrap="none" rtlCol="0">
            <a:spAutoFit/>
          </a:bodyPr>
          <a:lstStyle/>
          <a:p>
            <a:r>
              <a:rPr lang="en-US" sz="2400" dirty="0"/>
              <a:t>32 rows/</a:t>
            </a:r>
            <a:r>
              <a:rPr lang="en-US" sz="2400" dirty="0" err="1"/>
              <a:t>subarray</a:t>
            </a:r>
            <a:endParaRPr lang="en-US" sz="2400" dirty="0"/>
          </a:p>
        </p:txBody>
      </p:sp>
      <p:cxnSp>
        <p:nvCxnSpPr>
          <p:cNvPr id="24" name="Straight Arrow Connector 23"/>
          <p:cNvCxnSpPr>
            <a:endCxn id="23" idx="1"/>
          </p:cNvCxnSpPr>
          <p:nvPr/>
        </p:nvCxnSpPr>
        <p:spPr>
          <a:xfrm flipV="1">
            <a:off x="4343400" y="1602433"/>
            <a:ext cx="1143000" cy="224134"/>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962400" y="35052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a:t>
            </a:r>
          </a:p>
        </p:txBody>
      </p:sp>
      <p:sp>
        <p:nvSpPr>
          <p:cNvPr id="35" name="Rectangle 34"/>
          <p:cNvSpPr/>
          <p:nvPr/>
        </p:nvSpPr>
        <p:spPr>
          <a:xfrm>
            <a:off x="381000" y="5715000"/>
            <a:ext cx="83058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How to enable low latency without high area overhead?</a:t>
            </a:r>
          </a:p>
        </p:txBody>
      </p:sp>
      <p:sp>
        <p:nvSpPr>
          <p:cNvPr id="10" name="Slide Number Placeholder 9"/>
          <p:cNvSpPr>
            <a:spLocks noGrp="1"/>
          </p:cNvSpPr>
          <p:nvPr>
            <p:ph type="sldNum" sz="quarter" idx="12"/>
          </p:nvPr>
        </p:nvSpPr>
        <p:spPr/>
        <p:txBody>
          <a:bodyPr/>
          <a:lstStyle/>
          <a:p>
            <a:fld id="{C57F1941-7121-4DD9-905F-76A0714B05EC}" type="slidenum">
              <a:rPr lang="en-US" smtClean="0"/>
              <a:pPr/>
              <a:t>48</a:t>
            </a:fld>
            <a:endParaRPr lang="en-US"/>
          </a:p>
        </p:txBody>
      </p:sp>
      <p:sp>
        <p:nvSpPr>
          <p:cNvPr id="11" name="Oval 10"/>
          <p:cNvSpPr/>
          <p:nvPr/>
        </p:nvSpPr>
        <p:spPr>
          <a:xfrm>
            <a:off x="6934200" y="3505200"/>
            <a:ext cx="381000" cy="4572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90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7" name="Group 356"/>
          <p:cNvGrpSpPr/>
          <p:nvPr/>
        </p:nvGrpSpPr>
        <p:grpSpPr>
          <a:xfrm>
            <a:off x="3657600" y="3169920"/>
            <a:ext cx="1828800" cy="2773680"/>
            <a:chOff x="838200" y="3137357"/>
            <a:chExt cx="1828800" cy="2773680"/>
          </a:xfrm>
        </p:grpSpPr>
        <p:cxnSp>
          <p:nvCxnSpPr>
            <p:cNvPr id="358" name="Straight Connector 357"/>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9" name="Oval 358"/>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0" name="Oval 359"/>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1" name="Oval 360"/>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2" name="Oval 361"/>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3" name="Oval 362"/>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4" name="Oval 363"/>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65" name="Straight Connector 364"/>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6" name="Oval 365"/>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7" name="Oval 366"/>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8" name="Oval 367"/>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9" name="Oval 368"/>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0" name="Oval 369"/>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1" name="Oval 370"/>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72" name="Straight Connector 371"/>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3" name="Oval 372"/>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4" name="Oval 373"/>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5" name="Oval 374"/>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76" name="Oval 375"/>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7" name="Oval 376"/>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8" name="Oval 377"/>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79" name="Straight Connector 378"/>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0" name="Oval 379"/>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1" name="Oval 380"/>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2" name="Oval 381"/>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3" name="Oval 382"/>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4" name="Oval 383"/>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5" name="Oval 384"/>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86" name="Straight Connector 385"/>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val 386"/>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8" name="Oval 387"/>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9" name="Oval 388"/>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90" name="Oval 389"/>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1" name="Oval 390"/>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2" name="Oval 391"/>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93" name="Straight Connector 392"/>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4" name="Oval 393"/>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5" name="Oval 394"/>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6" name="Oval 395"/>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97" name="Oval 396"/>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8" name="Oval 397"/>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9" name="Oval 398"/>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0" name="Oval 399"/>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Oval 403"/>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5" name="Oval 404"/>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p:cNvSpPr>
            <a:spLocks noGrp="1"/>
          </p:cNvSpPr>
          <p:nvPr>
            <p:ph type="title"/>
          </p:nvPr>
        </p:nvSpPr>
        <p:spPr/>
        <p:txBody>
          <a:bodyPr/>
          <a:lstStyle/>
          <a:p>
            <a:r>
              <a:rPr lang="en-US" dirty="0"/>
              <a:t>New Proposal</a:t>
            </a:r>
          </a:p>
        </p:txBody>
      </p:sp>
      <p:cxnSp>
        <p:nvCxnSpPr>
          <p:cNvPr id="55" name="Straight Connector 54"/>
          <p:cNvCxnSpPr/>
          <p:nvPr/>
        </p:nvCxnSpPr>
        <p:spPr>
          <a:xfrm rot="5400000">
            <a:off x="6164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400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6400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2" name="Straight Connector 61"/>
          <p:cNvCxnSpPr/>
          <p:nvPr/>
        </p:nvCxnSpPr>
        <p:spPr>
          <a:xfrm rot="5400000">
            <a:off x="64693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7056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67056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9" name="Straight Connector 68"/>
          <p:cNvCxnSpPr/>
          <p:nvPr/>
        </p:nvCxnSpPr>
        <p:spPr>
          <a:xfrm rot="5400000">
            <a:off x="67741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0104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p:cNvSpPr/>
          <p:nvPr/>
        </p:nvSpPr>
        <p:spPr>
          <a:xfrm>
            <a:off x="70104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6" name="Straight Connector 75"/>
          <p:cNvCxnSpPr/>
          <p:nvPr/>
        </p:nvCxnSpPr>
        <p:spPr>
          <a:xfrm rot="5400000">
            <a:off x="70789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3152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Oval 81"/>
          <p:cNvSpPr/>
          <p:nvPr/>
        </p:nvSpPr>
        <p:spPr>
          <a:xfrm>
            <a:off x="73152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3" name="Straight Connector 82"/>
          <p:cNvCxnSpPr/>
          <p:nvPr/>
        </p:nvCxnSpPr>
        <p:spPr>
          <a:xfrm rot="5400000">
            <a:off x="73837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76200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Oval 88"/>
          <p:cNvSpPr/>
          <p:nvPr/>
        </p:nvSpPr>
        <p:spPr>
          <a:xfrm>
            <a:off x="76200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0" name="Straight Connector 89"/>
          <p:cNvCxnSpPr/>
          <p:nvPr/>
        </p:nvCxnSpPr>
        <p:spPr>
          <a:xfrm rot="5400000">
            <a:off x="7688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924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6" name="Oval 95"/>
          <p:cNvSpPr/>
          <p:nvPr/>
        </p:nvSpPr>
        <p:spPr>
          <a:xfrm>
            <a:off x="7924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56" name="Group 355"/>
          <p:cNvGrpSpPr/>
          <p:nvPr/>
        </p:nvGrpSpPr>
        <p:grpSpPr>
          <a:xfrm>
            <a:off x="838200" y="3137357"/>
            <a:ext cx="1828800" cy="2773680"/>
            <a:chOff x="838200" y="3137357"/>
            <a:chExt cx="1828800" cy="2773680"/>
          </a:xfrm>
        </p:grpSpPr>
        <p:cxnSp>
          <p:nvCxnSpPr>
            <p:cNvPr id="13" name="Straight Connector 12"/>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Oval 16"/>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Oval 23"/>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7" name="Straight Connector 26"/>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 name="Oval 30"/>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Oval 32"/>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 name="Straight Connector 33"/>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 name="Oval 37"/>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Straight Connector 40"/>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Oval 42"/>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5" name="Oval 44"/>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Oval 46"/>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2" name="Oval 51"/>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Oval 97"/>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Oval 103"/>
          <p:cNvSpPr/>
          <p:nvPr/>
        </p:nvSpPr>
        <p:spPr>
          <a:xfrm>
            <a:off x="6400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67056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70104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73152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76200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7924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TextBox 153"/>
          <p:cNvSpPr txBox="1"/>
          <p:nvPr/>
        </p:nvSpPr>
        <p:spPr>
          <a:xfrm>
            <a:off x="583236" y="5953780"/>
            <a:ext cx="2336409" cy="523220"/>
          </a:xfrm>
          <a:prstGeom prst="rect">
            <a:avLst/>
          </a:prstGeom>
          <a:noFill/>
        </p:spPr>
        <p:txBody>
          <a:bodyPr wrap="none" rtlCol="0">
            <a:spAutoFit/>
          </a:bodyPr>
          <a:lstStyle/>
          <a:p>
            <a:r>
              <a:rPr lang="en-US" sz="2800" dirty="0"/>
              <a:t>Large </a:t>
            </a:r>
            <a:r>
              <a:rPr lang="en-US" sz="2800" dirty="0" err="1"/>
              <a:t>Subarray</a:t>
            </a:r>
            <a:endParaRPr lang="en-US" sz="2800" dirty="0"/>
          </a:p>
        </p:txBody>
      </p:sp>
      <p:sp>
        <p:nvSpPr>
          <p:cNvPr id="155" name="TextBox 154"/>
          <p:cNvSpPr txBox="1"/>
          <p:nvPr/>
        </p:nvSpPr>
        <p:spPr>
          <a:xfrm>
            <a:off x="6172200" y="5953780"/>
            <a:ext cx="2337884" cy="523220"/>
          </a:xfrm>
          <a:prstGeom prst="rect">
            <a:avLst/>
          </a:prstGeom>
          <a:noFill/>
        </p:spPr>
        <p:txBody>
          <a:bodyPr wrap="none" rtlCol="0">
            <a:spAutoFit/>
          </a:bodyPr>
          <a:lstStyle/>
          <a:p>
            <a:r>
              <a:rPr lang="en-US" sz="2800" dirty="0"/>
              <a:t>Small </a:t>
            </a:r>
            <a:r>
              <a:rPr lang="en-US" sz="2800" dirty="0" err="1"/>
              <a:t>Subarray</a:t>
            </a:r>
            <a:endParaRPr lang="en-US" sz="2800" dirty="0"/>
          </a:p>
        </p:txBody>
      </p:sp>
      <p:cxnSp>
        <p:nvCxnSpPr>
          <p:cNvPr id="204" name="Straight Connector 203"/>
          <p:cNvCxnSpPr/>
          <p:nvPr/>
        </p:nvCxnSpPr>
        <p:spPr>
          <a:xfrm rot="5400000">
            <a:off x="6164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6400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6" name="Oval 205"/>
          <p:cNvSpPr/>
          <p:nvPr/>
        </p:nvSpPr>
        <p:spPr>
          <a:xfrm>
            <a:off x="6400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7" name="Straight Connector 206"/>
          <p:cNvCxnSpPr/>
          <p:nvPr/>
        </p:nvCxnSpPr>
        <p:spPr>
          <a:xfrm rot="5400000">
            <a:off x="64693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val 207"/>
          <p:cNvSpPr/>
          <p:nvPr/>
        </p:nvSpPr>
        <p:spPr>
          <a:xfrm>
            <a:off x="67056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9" name="Oval 208"/>
          <p:cNvSpPr/>
          <p:nvPr/>
        </p:nvSpPr>
        <p:spPr>
          <a:xfrm>
            <a:off x="67056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0" name="Straight Connector 209"/>
          <p:cNvCxnSpPr/>
          <p:nvPr/>
        </p:nvCxnSpPr>
        <p:spPr>
          <a:xfrm rot="5400000">
            <a:off x="67741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70104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2" name="Oval 211"/>
          <p:cNvSpPr/>
          <p:nvPr/>
        </p:nvSpPr>
        <p:spPr>
          <a:xfrm>
            <a:off x="70104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3" name="Straight Connector 212"/>
          <p:cNvCxnSpPr/>
          <p:nvPr/>
        </p:nvCxnSpPr>
        <p:spPr>
          <a:xfrm rot="5400000">
            <a:off x="70789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3152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5" name="Oval 214"/>
          <p:cNvSpPr/>
          <p:nvPr/>
        </p:nvSpPr>
        <p:spPr>
          <a:xfrm>
            <a:off x="73152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6" name="Straight Connector 215"/>
          <p:cNvCxnSpPr/>
          <p:nvPr/>
        </p:nvCxnSpPr>
        <p:spPr>
          <a:xfrm rot="5400000">
            <a:off x="73837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76200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8" name="Oval 217"/>
          <p:cNvSpPr/>
          <p:nvPr/>
        </p:nvSpPr>
        <p:spPr>
          <a:xfrm>
            <a:off x="76200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9" name="Straight Connector 218"/>
          <p:cNvCxnSpPr/>
          <p:nvPr/>
        </p:nvCxnSpPr>
        <p:spPr>
          <a:xfrm rot="5400000">
            <a:off x="7688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val 219"/>
          <p:cNvSpPr/>
          <p:nvPr/>
        </p:nvSpPr>
        <p:spPr>
          <a:xfrm>
            <a:off x="7924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1" name="Oval 220"/>
          <p:cNvSpPr/>
          <p:nvPr/>
        </p:nvSpPr>
        <p:spPr>
          <a:xfrm>
            <a:off x="7924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2" name="Oval 221"/>
          <p:cNvSpPr/>
          <p:nvPr/>
        </p:nvSpPr>
        <p:spPr>
          <a:xfrm>
            <a:off x="6400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67056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p:cNvSpPr/>
          <p:nvPr/>
        </p:nvSpPr>
        <p:spPr>
          <a:xfrm>
            <a:off x="70104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Oval 224"/>
          <p:cNvSpPr/>
          <p:nvPr/>
        </p:nvSpPr>
        <p:spPr>
          <a:xfrm>
            <a:off x="73152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76200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7924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8" name="Straight Connector 227"/>
          <p:cNvCxnSpPr/>
          <p:nvPr/>
        </p:nvCxnSpPr>
        <p:spPr>
          <a:xfrm rot="5400000">
            <a:off x="6164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6400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0" name="Oval 229"/>
          <p:cNvSpPr/>
          <p:nvPr/>
        </p:nvSpPr>
        <p:spPr>
          <a:xfrm>
            <a:off x="6400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1" name="Straight Connector 230"/>
          <p:cNvCxnSpPr/>
          <p:nvPr/>
        </p:nvCxnSpPr>
        <p:spPr>
          <a:xfrm rot="5400000">
            <a:off x="64693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67056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3" name="Oval 232"/>
          <p:cNvSpPr/>
          <p:nvPr/>
        </p:nvSpPr>
        <p:spPr>
          <a:xfrm>
            <a:off x="67056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4" name="Straight Connector 233"/>
          <p:cNvCxnSpPr/>
          <p:nvPr/>
        </p:nvCxnSpPr>
        <p:spPr>
          <a:xfrm rot="5400000">
            <a:off x="67741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a:off x="70104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6" name="Oval 235"/>
          <p:cNvSpPr/>
          <p:nvPr/>
        </p:nvSpPr>
        <p:spPr>
          <a:xfrm>
            <a:off x="70104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7" name="Straight Connector 236"/>
          <p:cNvCxnSpPr/>
          <p:nvPr/>
        </p:nvCxnSpPr>
        <p:spPr>
          <a:xfrm rot="5400000">
            <a:off x="70789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8" name="Oval 237"/>
          <p:cNvSpPr/>
          <p:nvPr/>
        </p:nvSpPr>
        <p:spPr>
          <a:xfrm>
            <a:off x="73152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9" name="Oval 238"/>
          <p:cNvSpPr/>
          <p:nvPr/>
        </p:nvSpPr>
        <p:spPr>
          <a:xfrm>
            <a:off x="73152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0" name="Straight Connector 239"/>
          <p:cNvCxnSpPr/>
          <p:nvPr/>
        </p:nvCxnSpPr>
        <p:spPr>
          <a:xfrm rot="5400000">
            <a:off x="73837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a:off x="76200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2" name="Oval 241"/>
          <p:cNvSpPr/>
          <p:nvPr/>
        </p:nvSpPr>
        <p:spPr>
          <a:xfrm>
            <a:off x="76200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3" name="Straight Connector 242"/>
          <p:cNvCxnSpPr/>
          <p:nvPr/>
        </p:nvCxnSpPr>
        <p:spPr>
          <a:xfrm rot="5400000">
            <a:off x="7688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7924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5" name="Oval 244"/>
          <p:cNvSpPr/>
          <p:nvPr/>
        </p:nvSpPr>
        <p:spPr>
          <a:xfrm>
            <a:off x="7924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6" name="Oval 245"/>
          <p:cNvSpPr/>
          <p:nvPr/>
        </p:nvSpPr>
        <p:spPr>
          <a:xfrm>
            <a:off x="6400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67056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70104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Oval 248"/>
          <p:cNvSpPr/>
          <p:nvPr/>
        </p:nvSpPr>
        <p:spPr>
          <a:xfrm>
            <a:off x="73152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Oval 249"/>
          <p:cNvSpPr/>
          <p:nvPr/>
        </p:nvSpPr>
        <p:spPr>
          <a:xfrm>
            <a:off x="76200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7924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334"/>
          <p:cNvGrpSpPr/>
          <p:nvPr/>
        </p:nvGrpSpPr>
        <p:grpSpPr>
          <a:xfrm>
            <a:off x="3581401" y="4114800"/>
            <a:ext cx="1752599" cy="287477"/>
            <a:chOff x="3581401" y="4114800"/>
            <a:chExt cx="1752599" cy="287477"/>
          </a:xfrm>
        </p:grpSpPr>
        <p:cxnSp>
          <p:nvCxnSpPr>
            <p:cNvPr id="278" name="Straight Connector 277"/>
            <p:cNvCxnSpPr/>
            <p:nvPr/>
          </p:nvCxnSpPr>
          <p:spPr>
            <a:xfrm rot="16200000" flipV="1">
              <a:off x="3551962"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rot="16200000" flipV="1">
              <a:off x="38567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16200000" flipV="1">
              <a:off x="41615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rot="16200000" flipV="1">
              <a:off x="44663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rot="16200000" flipV="1">
              <a:off x="47711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16200000" flipV="1">
              <a:off x="50759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252" name="TextBox 251"/>
          <p:cNvSpPr txBox="1"/>
          <p:nvPr/>
        </p:nvSpPr>
        <p:spPr>
          <a:xfrm>
            <a:off x="3509243" y="5943600"/>
            <a:ext cx="2129557" cy="523220"/>
          </a:xfrm>
          <a:prstGeom prst="rect">
            <a:avLst/>
          </a:prstGeom>
          <a:noFill/>
        </p:spPr>
        <p:txBody>
          <a:bodyPr wrap="none" rtlCol="0">
            <a:spAutoFit/>
          </a:bodyPr>
          <a:lstStyle/>
          <a:p>
            <a:r>
              <a:rPr lang="en-US" sz="2800" b="1" dirty="0"/>
              <a:t>Our Proposal</a:t>
            </a:r>
          </a:p>
        </p:txBody>
      </p:sp>
      <p:grpSp>
        <p:nvGrpSpPr>
          <p:cNvPr id="3" name="Group 336"/>
          <p:cNvGrpSpPr/>
          <p:nvPr/>
        </p:nvGrpSpPr>
        <p:grpSpPr>
          <a:xfrm>
            <a:off x="3657600" y="4419600"/>
            <a:ext cx="1828800" cy="777240"/>
            <a:chOff x="3657600" y="4419600"/>
            <a:chExt cx="1828800" cy="777240"/>
          </a:xfrm>
        </p:grpSpPr>
        <p:cxnSp>
          <p:nvCxnSpPr>
            <p:cNvPr id="253" name="Straight Connector 252"/>
            <p:cNvCxnSpPr/>
            <p:nvPr/>
          </p:nvCxnSpPr>
          <p:spPr>
            <a:xfrm rot="5400000">
              <a:off x="3421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a:off x="3657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5" name="Oval 254"/>
            <p:cNvSpPr/>
            <p:nvPr/>
          </p:nvSpPr>
          <p:spPr>
            <a:xfrm>
              <a:off x="3657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56" name="Straight Connector 255"/>
            <p:cNvCxnSpPr/>
            <p:nvPr/>
          </p:nvCxnSpPr>
          <p:spPr>
            <a:xfrm rot="5400000">
              <a:off x="37261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Oval 256"/>
            <p:cNvSpPr/>
            <p:nvPr/>
          </p:nvSpPr>
          <p:spPr>
            <a:xfrm>
              <a:off x="39624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8" name="Oval 257"/>
            <p:cNvSpPr/>
            <p:nvPr/>
          </p:nvSpPr>
          <p:spPr>
            <a:xfrm>
              <a:off x="39624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59" name="Straight Connector 258"/>
            <p:cNvCxnSpPr/>
            <p:nvPr/>
          </p:nvCxnSpPr>
          <p:spPr>
            <a:xfrm rot="5400000">
              <a:off x="40309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0" name="Oval 259"/>
            <p:cNvSpPr/>
            <p:nvPr/>
          </p:nvSpPr>
          <p:spPr>
            <a:xfrm>
              <a:off x="42672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1" name="Oval 260"/>
            <p:cNvSpPr/>
            <p:nvPr/>
          </p:nvSpPr>
          <p:spPr>
            <a:xfrm>
              <a:off x="42672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2" name="Straight Connector 261"/>
            <p:cNvCxnSpPr/>
            <p:nvPr/>
          </p:nvCxnSpPr>
          <p:spPr>
            <a:xfrm rot="5400000">
              <a:off x="43357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a:off x="45720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4" name="Oval 263"/>
            <p:cNvSpPr/>
            <p:nvPr/>
          </p:nvSpPr>
          <p:spPr>
            <a:xfrm>
              <a:off x="45720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5" name="Straight Connector 264"/>
            <p:cNvCxnSpPr/>
            <p:nvPr/>
          </p:nvCxnSpPr>
          <p:spPr>
            <a:xfrm rot="5400000">
              <a:off x="46405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6" name="Oval 265"/>
            <p:cNvSpPr/>
            <p:nvPr/>
          </p:nvSpPr>
          <p:spPr>
            <a:xfrm>
              <a:off x="48768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7" name="Oval 266"/>
            <p:cNvSpPr/>
            <p:nvPr/>
          </p:nvSpPr>
          <p:spPr>
            <a:xfrm>
              <a:off x="48768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8" name="Straight Connector 267"/>
            <p:cNvCxnSpPr/>
            <p:nvPr/>
          </p:nvCxnSpPr>
          <p:spPr>
            <a:xfrm rot="5400000">
              <a:off x="4945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a:off x="5181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0" name="Oval 269"/>
            <p:cNvSpPr/>
            <p:nvPr/>
          </p:nvSpPr>
          <p:spPr>
            <a:xfrm>
              <a:off x="5181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5" name="Group 337"/>
          <p:cNvGrpSpPr/>
          <p:nvPr/>
        </p:nvGrpSpPr>
        <p:grpSpPr>
          <a:xfrm>
            <a:off x="3657600" y="5164277"/>
            <a:ext cx="1828800" cy="762000"/>
            <a:chOff x="3657600" y="5164277"/>
            <a:chExt cx="1828800" cy="762000"/>
          </a:xfrm>
        </p:grpSpPr>
        <p:sp>
          <p:nvSpPr>
            <p:cNvPr id="271" name="Oval 270"/>
            <p:cNvSpPr/>
            <p:nvPr/>
          </p:nvSpPr>
          <p:spPr>
            <a:xfrm>
              <a:off x="3657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39624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42672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Oval 273"/>
            <p:cNvSpPr/>
            <p:nvPr/>
          </p:nvSpPr>
          <p:spPr>
            <a:xfrm>
              <a:off x="45720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Oval 274"/>
            <p:cNvSpPr/>
            <p:nvPr/>
          </p:nvSpPr>
          <p:spPr>
            <a:xfrm>
              <a:off x="48768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5181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335"/>
          <p:cNvGrpSpPr/>
          <p:nvPr/>
        </p:nvGrpSpPr>
        <p:grpSpPr>
          <a:xfrm>
            <a:off x="3657600" y="2673724"/>
            <a:ext cx="1828800" cy="1371600"/>
            <a:chOff x="3657600" y="2743200"/>
            <a:chExt cx="1828800" cy="1371600"/>
          </a:xfrm>
        </p:grpSpPr>
        <p:cxnSp>
          <p:nvCxnSpPr>
            <p:cNvPr id="284" name="Straight Connector 283"/>
            <p:cNvCxnSpPr/>
            <p:nvPr/>
          </p:nvCxnSpPr>
          <p:spPr>
            <a:xfrm rot="5400000">
              <a:off x="3124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3657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6" name="Oval 285"/>
            <p:cNvSpPr/>
            <p:nvPr/>
          </p:nvSpPr>
          <p:spPr>
            <a:xfrm>
              <a:off x="3657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7" name="Oval 286"/>
            <p:cNvSpPr/>
            <p:nvPr/>
          </p:nvSpPr>
          <p:spPr>
            <a:xfrm>
              <a:off x="3657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8" name="Oval 287"/>
            <p:cNvSpPr/>
            <p:nvPr/>
          </p:nvSpPr>
          <p:spPr>
            <a:xfrm>
              <a:off x="3657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1" name="Straight Connector 290"/>
            <p:cNvCxnSpPr/>
            <p:nvPr/>
          </p:nvCxnSpPr>
          <p:spPr>
            <a:xfrm rot="5400000">
              <a:off x="34290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a:off x="39624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3" name="Oval 292"/>
            <p:cNvSpPr/>
            <p:nvPr/>
          </p:nvSpPr>
          <p:spPr>
            <a:xfrm>
              <a:off x="39624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4" name="Oval 293"/>
            <p:cNvSpPr/>
            <p:nvPr/>
          </p:nvSpPr>
          <p:spPr>
            <a:xfrm>
              <a:off x="39624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95" name="Oval 294"/>
            <p:cNvSpPr/>
            <p:nvPr/>
          </p:nvSpPr>
          <p:spPr>
            <a:xfrm>
              <a:off x="39624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8" name="Straight Connector 297"/>
            <p:cNvCxnSpPr/>
            <p:nvPr/>
          </p:nvCxnSpPr>
          <p:spPr>
            <a:xfrm rot="5400000">
              <a:off x="37338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9" name="Oval 298"/>
            <p:cNvSpPr/>
            <p:nvPr/>
          </p:nvSpPr>
          <p:spPr>
            <a:xfrm>
              <a:off x="42672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0" name="Oval 299"/>
            <p:cNvSpPr/>
            <p:nvPr/>
          </p:nvSpPr>
          <p:spPr>
            <a:xfrm>
              <a:off x="42672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1" name="Oval 300"/>
            <p:cNvSpPr/>
            <p:nvPr/>
          </p:nvSpPr>
          <p:spPr>
            <a:xfrm>
              <a:off x="42672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2" name="Oval 301"/>
            <p:cNvSpPr/>
            <p:nvPr/>
          </p:nvSpPr>
          <p:spPr>
            <a:xfrm>
              <a:off x="42672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05" name="Straight Connector 304"/>
            <p:cNvCxnSpPr/>
            <p:nvPr/>
          </p:nvCxnSpPr>
          <p:spPr>
            <a:xfrm rot="5400000">
              <a:off x="40386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6" name="Oval 305"/>
            <p:cNvSpPr/>
            <p:nvPr/>
          </p:nvSpPr>
          <p:spPr>
            <a:xfrm>
              <a:off x="45720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7" name="Oval 306"/>
            <p:cNvSpPr/>
            <p:nvPr/>
          </p:nvSpPr>
          <p:spPr>
            <a:xfrm>
              <a:off x="45720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8" name="Oval 307"/>
            <p:cNvSpPr/>
            <p:nvPr/>
          </p:nvSpPr>
          <p:spPr>
            <a:xfrm>
              <a:off x="45720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9" name="Oval 308"/>
            <p:cNvSpPr/>
            <p:nvPr/>
          </p:nvSpPr>
          <p:spPr>
            <a:xfrm>
              <a:off x="45720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2" name="Straight Connector 311"/>
            <p:cNvCxnSpPr/>
            <p:nvPr/>
          </p:nvCxnSpPr>
          <p:spPr>
            <a:xfrm rot="5400000">
              <a:off x="43434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Oval 312"/>
            <p:cNvSpPr/>
            <p:nvPr/>
          </p:nvSpPr>
          <p:spPr>
            <a:xfrm>
              <a:off x="48768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4" name="Oval 313"/>
            <p:cNvSpPr/>
            <p:nvPr/>
          </p:nvSpPr>
          <p:spPr>
            <a:xfrm>
              <a:off x="48768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5" name="Oval 314"/>
            <p:cNvSpPr/>
            <p:nvPr/>
          </p:nvSpPr>
          <p:spPr>
            <a:xfrm>
              <a:off x="48768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6" name="Oval 315"/>
            <p:cNvSpPr/>
            <p:nvPr/>
          </p:nvSpPr>
          <p:spPr>
            <a:xfrm>
              <a:off x="48768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9" name="Straight Connector 318"/>
            <p:cNvCxnSpPr/>
            <p:nvPr/>
          </p:nvCxnSpPr>
          <p:spPr>
            <a:xfrm rot="5400000">
              <a:off x="4648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0" name="Oval 319"/>
            <p:cNvSpPr/>
            <p:nvPr/>
          </p:nvSpPr>
          <p:spPr>
            <a:xfrm>
              <a:off x="5181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1" name="Oval 320"/>
            <p:cNvSpPr/>
            <p:nvPr/>
          </p:nvSpPr>
          <p:spPr>
            <a:xfrm>
              <a:off x="5181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2" name="Oval 321"/>
            <p:cNvSpPr/>
            <p:nvPr/>
          </p:nvSpPr>
          <p:spPr>
            <a:xfrm>
              <a:off x="5181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23" name="Oval 322"/>
            <p:cNvSpPr/>
            <p:nvPr/>
          </p:nvSpPr>
          <p:spPr>
            <a:xfrm>
              <a:off x="5181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 name="Group 333"/>
          <p:cNvGrpSpPr/>
          <p:nvPr/>
        </p:nvGrpSpPr>
        <p:grpSpPr>
          <a:xfrm>
            <a:off x="3810000" y="4114800"/>
            <a:ext cx="1524794" cy="305594"/>
            <a:chOff x="3810000" y="4114800"/>
            <a:chExt cx="1524794" cy="305594"/>
          </a:xfrm>
        </p:grpSpPr>
        <p:cxnSp>
          <p:nvCxnSpPr>
            <p:cNvPr id="327" name="Straight Arrow Connector 326"/>
            <p:cNvCxnSpPr/>
            <p:nvPr/>
          </p:nvCxnSpPr>
          <p:spPr>
            <a:xfrm rot="5400000" flipH="1" flipV="1">
              <a:off x="5181600" y="4267200"/>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rot="5400000" flipH="1" flipV="1">
              <a:off x="3658394"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rot="5400000" flipH="1" flipV="1">
              <a:off x="3961605"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p:nvPr/>
          </p:nvCxnSpPr>
          <p:spPr>
            <a:xfrm rot="5400000" flipH="1" flipV="1">
              <a:off x="42664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rot="5400000" flipH="1" flipV="1">
              <a:off x="45712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p:nvPr/>
          </p:nvCxnSpPr>
          <p:spPr>
            <a:xfrm rot="5400000" flipH="1" flipV="1">
              <a:off x="48760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97" name="Slide Number Placeholder 196"/>
          <p:cNvSpPr>
            <a:spLocks noGrp="1"/>
          </p:cNvSpPr>
          <p:nvPr>
            <p:ph type="sldNum" sz="quarter" idx="12"/>
          </p:nvPr>
        </p:nvSpPr>
        <p:spPr/>
        <p:txBody>
          <a:bodyPr/>
          <a:lstStyle/>
          <a:p>
            <a:fld id="{C57F1941-7121-4DD9-905F-76A0714B05EC}" type="slidenum">
              <a:rPr lang="en-US" smtClean="0"/>
              <a:pPr/>
              <a:t>49</a:t>
            </a:fld>
            <a:endParaRPr lang="en-US"/>
          </a:p>
        </p:txBody>
      </p:sp>
      <p:grpSp>
        <p:nvGrpSpPr>
          <p:cNvPr id="8" name="Group 303"/>
          <p:cNvGrpSpPr/>
          <p:nvPr/>
        </p:nvGrpSpPr>
        <p:grpSpPr>
          <a:xfrm>
            <a:off x="3766791" y="4045324"/>
            <a:ext cx="1606334" cy="389572"/>
            <a:chOff x="3766791" y="4045324"/>
            <a:chExt cx="1606334" cy="389572"/>
          </a:xfrm>
        </p:grpSpPr>
        <p:sp>
          <p:nvSpPr>
            <p:cNvPr id="198" name="Oval 197"/>
            <p:cNvSpPr/>
            <p:nvPr/>
          </p:nvSpPr>
          <p:spPr>
            <a:xfrm>
              <a:off x="3766791" y="4357539"/>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772296" y="4050891"/>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078944" y="4351972"/>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4084449" y="4045324"/>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4378239"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4383744"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4688544"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4694049"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49866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49921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52914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52969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4" name="Rectangle 303"/>
          <p:cNvSpPr/>
          <p:nvPr/>
        </p:nvSpPr>
        <p:spPr>
          <a:xfrm>
            <a:off x="838200" y="2743200"/>
            <a:ext cx="1905000" cy="304800"/>
          </a:xfrm>
          <a:prstGeom prst="rect">
            <a:avLst/>
          </a:prstGeom>
          <a:solidFill>
            <a:srgbClr val="96969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10" name="TextBox 309"/>
          <p:cNvSpPr txBox="1"/>
          <p:nvPr/>
        </p:nvSpPr>
        <p:spPr>
          <a:xfrm>
            <a:off x="2362200" y="1905000"/>
            <a:ext cx="2180084" cy="523220"/>
          </a:xfrm>
          <a:prstGeom prst="rect">
            <a:avLst/>
          </a:prstGeom>
          <a:noFill/>
        </p:spPr>
        <p:txBody>
          <a:bodyPr wrap="none" rtlCol="0">
            <a:spAutoFit/>
          </a:bodyPr>
          <a:lstStyle/>
          <a:p>
            <a:r>
              <a:rPr lang="en-US" sz="2800" dirty="0"/>
              <a:t>Low area cost</a:t>
            </a:r>
          </a:p>
        </p:txBody>
      </p:sp>
      <p:cxnSp>
        <p:nvCxnSpPr>
          <p:cNvPr id="317" name="Shape 316"/>
          <p:cNvCxnSpPr>
            <a:stCxn id="310" idx="1"/>
            <a:endCxn id="304" idx="0"/>
          </p:cNvCxnSpPr>
          <p:nvPr/>
        </p:nvCxnSpPr>
        <p:spPr>
          <a:xfrm rot="10800000" flipV="1">
            <a:off x="1790700" y="2166610"/>
            <a:ext cx="571500" cy="576590"/>
          </a:xfrm>
          <a:prstGeom prst="curvedConnector2">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7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500"/>
                                        <p:tgtEl>
                                          <p:spTgt spid="3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500"/>
                                        <p:tgtEl>
                                          <p:spTgt spid="2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57"/>
                                        </p:tgtEl>
                                      </p:cBhvr>
                                    </p:animEffect>
                                    <p:set>
                                      <p:cBhvr>
                                        <p:cTn id="15" dur="1" fill="hold">
                                          <p:stCondLst>
                                            <p:cond delay="499"/>
                                          </p:stCondLst>
                                        </p:cTn>
                                        <p:tgtEl>
                                          <p:spTgt spid="35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4"/>
                                        </p:tgtEl>
                                        <p:attrNameLst>
                                          <p:attrName>style.visibility</p:attrName>
                                        </p:attrNameLst>
                                      </p:cBhvr>
                                      <p:to>
                                        <p:strVal val="visible"/>
                                      </p:to>
                                    </p:set>
                                    <p:animEffect transition="in" filter="fade">
                                      <p:cBhvr>
                                        <p:cTn id="37" dur="500"/>
                                        <p:tgtEl>
                                          <p:spTgt spid="304"/>
                                        </p:tgtEl>
                                      </p:cBhvr>
                                    </p:animEffect>
                                  </p:childTnLst>
                                </p:cTn>
                              </p:par>
                              <p:par>
                                <p:cTn id="38" presetID="10" presetClass="entr" presetSubtype="0" fill="hold" nodeType="withEffect">
                                  <p:stCondLst>
                                    <p:cond delay="0"/>
                                  </p:stCondLst>
                                  <p:childTnLst>
                                    <p:set>
                                      <p:cBhvr>
                                        <p:cTn id="39" dur="1" fill="hold">
                                          <p:stCondLst>
                                            <p:cond delay="0"/>
                                          </p:stCondLst>
                                        </p:cTn>
                                        <p:tgtEl>
                                          <p:spTgt spid="317"/>
                                        </p:tgtEl>
                                        <p:attrNameLst>
                                          <p:attrName>style.visibility</p:attrName>
                                        </p:attrNameLst>
                                      </p:cBhvr>
                                      <p:to>
                                        <p:strVal val="visible"/>
                                      </p:to>
                                    </p:set>
                                    <p:animEffect transition="in" filter="fade">
                                      <p:cBhvr>
                                        <p:cTn id="40" dur="500"/>
                                        <p:tgtEl>
                                          <p:spTgt spid="3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0"/>
                                        </p:tgtEl>
                                        <p:attrNameLst>
                                          <p:attrName>style.visibility</p:attrName>
                                        </p:attrNameLst>
                                      </p:cBhvr>
                                      <p:to>
                                        <p:strVal val="visible"/>
                                      </p:to>
                                    </p:set>
                                    <p:animEffect transition="in" filter="fade">
                                      <p:cBhvr>
                                        <p:cTn id="43" dur="500"/>
                                        <p:tgtEl>
                                          <p:spTgt spid="3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mph" presetSubtype="0" nodeType="clickEffect">
                                  <p:stCondLst>
                                    <p:cond delay="0"/>
                                  </p:stCondLst>
                                  <p:childTnLst>
                                    <p:set>
                                      <p:cBhvr rctx="PPT">
                                        <p:cTn id="55" dur="indefinite"/>
                                        <p:tgtEl>
                                          <p:spTgt spid="6"/>
                                        </p:tgtEl>
                                        <p:attrNameLst>
                                          <p:attrName>style.opacity</p:attrName>
                                        </p:attrNameLst>
                                      </p:cBhvr>
                                      <p:to>
                                        <p:strVal val="0.25"/>
                                      </p:to>
                                    </p:set>
                                    <p:animEffect filter="image" prLst="opacity: 0.25">
                                      <p:cBhvr rctx="IE">
                                        <p:cTn id="56"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304" grpId="0" animBg="1"/>
      <p:bldP spid="3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itle 1"/>
          <p:cNvSpPr>
            <a:spLocks noGrp="1"/>
          </p:cNvSpPr>
          <p:nvPr>
            <p:ph type="title"/>
          </p:nvPr>
        </p:nvSpPr>
        <p:spPr>
          <a:xfrm>
            <a:off x="228600" y="-39077"/>
            <a:ext cx="8915400" cy="1066800"/>
          </a:xfrm>
        </p:spPr>
        <p:txBody>
          <a:bodyPr/>
          <a:lstStyle/>
          <a:p>
            <a:r>
              <a:rPr lang="en-US" sz="4400" dirty="0">
                <a:latin typeface="Garamond" charset="0"/>
                <a:ea typeface="ＭＳ Ｐゴシック" charset="0"/>
                <a:cs typeface="ＭＳ Ｐゴシック" charset="0"/>
              </a:rPr>
              <a:t>The Energy Perspective</a:t>
            </a:r>
          </a:p>
        </p:txBody>
      </p:sp>
      <p:sp>
        <p:nvSpPr>
          <p:cNvPr id="27033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78AE50-A064-BF4D-97C5-B7B9F4FAAF31}" type="slidenum">
              <a:rPr lang="en-US" sz="1600">
                <a:solidFill>
                  <a:srgbClr val="000000"/>
                </a:solidFill>
                <a:latin typeface="Garamond" charset="0"/>
              </a:rPr>
              <a:pPr eaLnBrk="1" hangingPunct="1"/>
              <a:t>5</a:t>
            </a:fld>
            <a:endParaRPr lang="en-US" sz="1600">
              <a:solidFill>
                <a:srgbClr val="000000"/>
              </a:solidFill>
              <a:latin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16000"/>
            <a:ext cx="8113713" cy="530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a:spLocks noChangeArrowheads="1"/>
          </p:cNvSpPr>
          <p:nvPr/>
        </p:nvSpPr>
        <p:spPr bwMode="auto">
          <a:xfrm>
            <a:off x="6826250" y="1524000"/>
            <a:ext cx="2012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auto" hangingPunct="1">
              <a:spcBef>
                <a:spcPts val="0"/>
              </a:spcBef>
              <a:spcAft>
                <a:spcPts val="0"/>
              </a:spcAft>
            </a:pPr>
            <a:r>
              <a:rPr lang="en-US" sz="1400">
                <a:solidFill>
                  <a:srgbClr val="FFFFFF"/>
                </a:solidFill>
              </a:rPr>
              <a:t>Dally, HiPEAC 2015</a:t>
            </a:r>
          </a:p>
        </p:txBody>
      </p:sp>
      <p:sp>
        <p:nvSpPr>
          <p:cNvPr id="7" name="AutoShape 25"/>
          <p:cNvSpPr>
            <a:spLocks noChangeArrowheads="1"/>
          </p:cNvSpPr>
          <p:nvPr/>
        </p:nvSpPr>
        <p:spPr bwMode="auto">
          <a:xfrm>
            <a:off x="971600" y="2420888"/>
            <a:ext cx="2160240" cy="648071"/>
          </a:xfrm>
          <a:prstGeom prst="roundRect">
            <a:avLst>
              <a:gd name="adj" fmla="val 16667"/>
            </a:avLst>
          </a:prstGeom>
          <a:noFill/>
          <a:ln w="63500">
            <a:solidFill>
              <a:schemeClr val="tx2">
                <a:lumMod val="60000"/>
                <a:lumOff val="40000"/>
              </a:schemeClr>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8" name="AutoShape 25"/>
          <p:cNvSpPr>
            <a:spLocks noChangeArrowheads="1"/>
          </p:cNvSpPr>
          <p:nvPr/>
        </p:nvSpPr>
        <p:spPr bwMode="auto">
          <a:xfrm>
            <a:off x="5724128" y="2492896"/>
            <a:ext cx="2160240" cy="648071"/>
          </a:xfrm>
          <a:prstGeom prst="roundRect">
            <a:avLst>
              <a:gd name="adj" fmla="val 16667"/>
            </a:avLst>
          </a:prstGeom>
          <a:noFill/>
          <a:ln w="63500">
            <a:solidFill>
              <a:srgbClr val="FF0000"/>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Tree>
    <p:extLst>
      <p:ext uri="{BB962C8B-B14F-4D97-AF65-F5344CB8AC3E}">
        <p14:creationId xmlns:p14="http://schemas.microsoft.com/office/powerpoint/2010/main" val="81620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Tiered-Latency DRAM</a:t>
            </a:r>
          </a:p>
        </p:txBody>
      </p:sp>
      <p:grpSp>
        <p:nvGrpSpPr>
          <p:cNvPr id="4" name="Group 3"/>
          <p:cNvGrpSpPr/>
          <p:nvPr/>
        </p:nvGrpSpPr>
        <p:grpSpPr>
          <a:xfrm>
            <a:off x="2971801" y="3048000"/>
            <a:ext cx="1752599" cy="287477"/>
            <a:chOff x="3581401" y="4114800"/>
            <a:chExt cx="1752599" cy="287477"/>
          </a:xfrm>
        </p:grpSpPr>
        <p:cxnSp>
          <p:nvCxnSpPr>
            <p:cNvPr id="5" name="Straight Connector 4"/>
            <p:cNvCxnSpPr/>
            <p:nvPr/>
          </p:nvCxnSpPr>
          <p:spPr>
            <a:xfrm rot="16200000" flipV="1">
              <a:off x="3551962"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8567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V="1">
              <a:off x="41615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44663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V="1">
              <a:off x="47711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50759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048000" y="3352800"/>
            <a:ext cx="1828800" cy="777240"/>
            <a:chOff x="3657600" y="4419600"/>
            <a:chExt cx="1828800" cy="777240"/>
          </a:xfrm>
        </p:grpSpPr>
        <p:cxnSp>
          <p:nvCxnSpPr>
            <p:cNvPr id="12" name="Straight Connector 11"/>
            <p:cNvCxnSpPr/>
            <p:nvPr/>
          </p:nvCxnSpPr>
          <p:spPr>
            <a:xfrm rot="5400000">
              <a:off x="3421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57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3657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 name="Straight Connector 14"/>
            <p:cNvCxnSpPr/>
            <p:nvPr/>
          </p:nvCxnSpPr>
          <p:spPr>
            <a:xfrm rot="5400000">
              <a:off x="37261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9624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a:off x="39624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p:nvPr/>
          </p:nvCxnSpPr>
          <p:spPr>
            <a:xfrm rot="5400000">
              <a:off x="40309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2672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p:cNvSpPr/>
            <p:nvPr/>
          </p:nvSpPr>
          <p:spPr>
            <a:xfrm>
              <a:off x="42672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 name="Straight Connector 20"/>
            <p:cNvCxnSpPr/>
            <p:nvPr/>
          </p:nvCxnSpPr>
          <p:spPr>
            <a:xfrm rot="5400000">
              <a:off x="43357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45720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 name="Straight Connector 23"/>
            <p:cNvCxnSpPr/>
            <p:nvPr/>
          </p:nvCxnSpPr>
          <p:spPr>
            <a:xfrm rot="5400000">
              <a:off x="46405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8768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48768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7" name="Straight Connector 26"/>
            <p:cNvCxnSpPr/>
            <p:nvPr/>
          </p:nvCxnSpPr>
          <p:spPr>
            <a:xfrm rot="5400000">
              <a:off x="4945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181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5181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0" name="Group 29"/>
          <p:cNvGrpSpPr/>
          <p:nvPr/>
        </p:nvGrpSpPr>
        <p:grpSpPr>
          <a:xfrm>
            <a:off x="3048000" y="4097477"/>
            <a:ext cx="1828800" cy="762000"/>
            <a:chOff x="3657600" y="5164277"/>
            <a:chExt cx="1828800" cy="762000"/>
          </a:xfrm>
        </p:grpSpPr>
        <p:sp>
          <p:nvSpPr>
            <p:cNvPr id="31" name="Oval 30"/>
            <p:cNvSpPr/>
            <p:nvPr/>
          </p:nvSpPr>
          <p:spPr>
            <a:xfrm>
              <a:off x="3657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9624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42672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5720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48768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5181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3048000" y="1649506"/>
            <a:ext cx="1828800" cy="1371600"/>
            <a:chOff x="3657600" y="2743200"/>
            <a:chExt cx="1828800" cy="1371600"/>
          </a:xfrm>
        </p:grpSpPr>
        <p:cxnSp>
          <p:nvCxnSpPr>
            <p:cNvPr id="38" name="Straight Connector 37"/>
            <p:cNvCxnSpPr/>
            <p:nvPr/>
          </p:nvCxnSpPr>
          <p:spPr>
            <a:xfrm rot="5400000">
              <a:off x="3124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657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3657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3657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2" name="Oval 41"/>
            <p:cNvSpPr/>
            <p:nvPr/>
          </p:nvSpPr>
          <p:spPr>
            <a:xfrm>
              <a:off x="3657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3" name="Straight Connector 42"/>
            <p:cNvCxnSpPr/>
            <p:nvPr/>
          </p:nvCxnSpPr>
          <p:spPr>
            <a:xfrm rot="5400000">
              <a:off x="34290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9624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39624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39624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7" name="Oval 46"/>
            <p:cNvSpPr/>
            <p:nvPr/>
          </p:nvSpPr>
          <p:spPr>
            <a:xfrm>
              <a:off x="39624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p:cNvCxnSpPr/>
            <p:nvPr/>
          </p:nvCxnSpPr>
          <p:spPr>
            <a:xfrm rot="5400000">
              <a:off x="37338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2672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42672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42672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2" name="Oval 51"/>
            <p:cNvSpPr/>
            <p:nvPr/>
          </p:nvSpPr>
          <p:spPr>
            <a:xfrm>
              <a:off x="42672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Connector 52"/>
            <p:cNvCxnSpPr/>
            <p:nvPr/>
          </p:nvCxnSpPr>
          <p:spPr>
            <a:xfrm rot="5400000">
              <a:off x="40386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720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Oval 54"/>
            <p:cNvSpPr/>
            <p:nvPr/>
          </p:nvSpPr>
          <p:spPr>
            <a:xfrm>
              <a:off x="45720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45720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7" name="Oval 56"/>
            <p:cNvSpPr/>
            <p:nvPr/>
          </p:nvSpPr>
          <p:spPr>
            <a:xfrm>
              <a:off x="45720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Connector 57"/>
            <p:cNvCxnSpPr/>
            <p:nvPr/>
          </p:nvCxnSpPr>
          <p:spPr>
            <a:xfrm rot="5400000">
              <a:off x="43434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8768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48768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48768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2" name="Oval 61"/>
            <p:cNvSpPr/>
            <p:nvPr/>
          </p:nvSpPr>
          <p:spPr>
            <a:xfrm>
              <a:off x="48768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3" name="Straight Connector 62"/>
            <p:cNvCxnSpPr/>
            <p:nvPr/>
          </p:nvCxnSpPr>
          <p:spPr>
            <a:xfrm rot="5400000">
              <a:off x="4648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81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Oval 64"/>
            <p:cNvSpPr/>
            <p:nvPr/>
          </p:nvSpPr>
          <p:spPr>
            <a:xfrm>
              <a:off x="5181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5181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7" name="Oval 66"/>
            <p:cNvSpPr/>
            <p:nvPr/>
          </p:nvSpPr>
          <p:spPr>
            <a:xfrm>
              <a:off x="5181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8" name="Group 67"/>
          <p:cNvGrpSpPr/>
          <p:nvPr/>
        </p:nvGrpSpPr>
        <p:grpSpPr>
          <a:xfrm>
            <a:off x="3200400" y="3048000"/>
            <a:ext cx="1524794" cy="305594"/>
            <a:chOff x="3810000" y="4114800"/>
            <a:chExt cx="1524794" cy="305594"/>
          </a:xfrm>
        </p:grpSpPr>
        <p:cxnSp>
          <p:nvCxnSpPr>
            <p:cNvPr id="69" name="Straight Arrow Connector 68"/>
            <p:cNvCxnSpPr/>
            <p:nvPr/>
          </p:nvCxnSpPr>
          <p:spPr>
            <a:xfrm rot="5400000" flipH="1" flipV="1">
              <a:off x="5181600" y="4267200"/>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3658394"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3961605"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42664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45712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flipH="1" flipV="1">
              <a:off x="48760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487583" y="3429000"/>
            <a:ext cx="2255617" cy="523220"/>
          </a:xfrm>
          <a:prstGeom prst="rect">
            <a:avLst/>
          </a:prstGeom>
          <a:noFill/>
        </p:spPr>
        <p:txBody>
          <a:bodyPr wrap="none" rtlCol="0">
            <a:spAutoFit/>
          </a:bodyPr>
          <a:lstStyle/>
          <a:p>
            <a:r>
              <a:rPr lang="en-US" sz="2800" dirty="0"/>
              <a:t>Near Segment</a:t>
            </a:r>
          </a:p>
        </p:txBody>
      </p:sp>
      <p:sp>
        <p:nvSpPr>
          <p:cNvPr id="76" name="TextBox 75"/>
          <p:cNvSpPr txBox="1"/>
          <p:nvPr/>
        </p:nvSpPr>
        <p:spPr>
          <a:xfrm>
            <a:off x="533400" y="2133600"/>
            <a:ext cx="2000741" cy="523220"/>
          </a:xfrm>
          <a:prstGeom prst="rect">
            <a:avLst/>
          </a:prstGeom>
          <a:noFill/>
        </p:spPr>
        <p:txBody>
          <a:bodyPr wrap="none" rtlCol="0">
            <a:spAutoFit/>
          </a:bodyPr>
          <a:lstStyle/>
          <a:p>
            <a:r>
              <a:rPr lang="en-US" sz="2800" dirty="0"/>
              <a:t>Far Segment</a:t>
            </a:r>
          </a:p>
        </p:txBody>
      </p:sp>
      <p:sp>
        <p:nvSpPr>
          <p:cNvPr id="77" name="TextBox 76"/>
          <p:cNvSpPr txBox="1"/>
          <p:nvPr/>
        </p:nvSpPr>
        <p:spPr>
          <a:xfrm>
            <a:off x="5105400" y="3360003"/>
            <a:ext cx="3016275" cy="830997"/>
          </a:xfrm>
          <a:prstGeom prst="rect">
            <a:avLst/>
          </a:prstGeom>
          <a:noFill/>
        </p:spPr>
        <p:txBody>
          <a:bodyPr wrap="none" rtlCol="0">
            <a:spAutoFit/>
          </a:bodyPr>
          <a:lstStyle/>
          <a:p>
            <a:r>
              <a:rPr lang="en-US" sz="2400" dirty="0"/>
              <a:t>+ Lower access latency</a:t>
            </a:r>
          </a:p>
          <a:p>
            <a:r>
              <a:rPr lang="en-US" sz="2400" dirty="0"/>
              <a:t>+ Lower energy/access</a:t>
            </a:r>
          </a:p>
        </p:txBody>
      </p:sp>
      <p:sp>
        <p:nvSpPr>
          <p:cNvPr id="78" name="TextBox 77"/>
          <p:cNvSpPr txBox="1"/>
          <p:nvPr/>
        </p:nvSpPr>
        <p:spPr>
          <a:xfrm>
            <a:off x="5105400" y="1988403"/>
            <a:ext cx="3076676" cy="830997"/>
          </a:xfrm>
          <a:prstGeom prst="rect">
            <a:avLst/>
          </a:prstGeom>
          <a:noFill/>
        </p:spPr>
        <p:txBody>
          <a:bodyPr wrap="none" rtlCol="0">
            <a:spAutoFit/>
          </a:bodyPr>
          <a:lstStyle/>
          <a:p>
            <a:r>
              <a:rPr lang="en-US" sz="2400" dirty="0"/>
              <a:t>- Higher access latency</a:t>
            </a:r>
          </a:p>
          <a:p>
            <a:r>
              <a:rPr lang="en-US" sz="2400" dirty="0"/>
              <a:t>- Higher energy/access</a:t>
            </a:r>
          </a:p>
        </p:txBody>
      </p:sp>
      <p:sp>
        <p:nvSpPr>
          <p:cNvPr id="79" name="Rectangle 78"/>
          <p:cNvSpPr/>
          <p:nvPr/>
        </p:nvSpPr>
        <p:spPr>
          <a:xfrm>
            <a:off x="533400" y="5486400"/>
            <a:ext cx="8001000" cy="76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Map frequently accessed data to near segment</a:t>
            </a:r>
          </a:p>
        </p:txBody>
      </p:sp>
      <p:sp>
        <p:nvSpPr>
          <p:cNvPr id="80" name="Slide Number Placeholder 79"/>
          <p:cNvSpPr>
            <a:spLocks noGrp="1"/>
          </p:cNvSpPr>
          <p:nvPr>
            <p:ph type="sldNum" sz="quarter" idx="12"/>
          </p:nvPr>
        </p:nvSpPr>
        <p:spPr/>
        <p:txBody>
          <a:bodyPr/>
          <a:lstStyle/>
          <a:p>
            <a:fld id="{C57F1941-7121-4DD9-905F-76A0714B05EC}" type="slidenum">
              <a:rPr lang="en-US" smtClean="0"/>
              <a:pPr/>
              <a:t>50</a:t>
            </a:fld>
            <a:endParaRPr lang="en-US"/>
          </a:p>
        </p:txBody>
      </p:sp>
      <p:grpSp>
        <p:nvGrpSpPr>
          <p:cNvPr id="81" name="Group 303"/>
          <p:cNvGrpSpPr/>
          <p:nvPr/>
        </p:nvGrpSpPr>
        <p:grpSpPr>
          <a:xfrm>
            <a:off x="3164541" y="2999087"/>
            <a:ext cx="1606334" cy="389572"/>
            <a:chOff x="3766791" y="4045324"/>
            <a:chExt cx="1606334" cy="389572"/>
          </a:xfrm>
        </p:grpSpPr>
        <p:sp>
          <p:nvSpPr>
            <p:cNvPr id="82" name="Oval 81"/>
            <p:cNvSpPr/>
            <p:nvPr/>
          </p:nvSpPr>
          <p:spPr>
            <a:xfrm>
              <a:off x="3766791" y="4357539"/>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772296" y="4050891"/>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078944" y="4351972"/>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084449" y="4045324"/>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78239"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383744"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688544"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694049"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9866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9921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2914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2969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91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nodeType="withEffect">
                                  <p:stCondLst>
                                    <p:cond delay="0"/>
                                  </p:stCondLst>
                                  <p:childTnLst>
                                    <p:animEffect transition="out" filter="fade">
                                      <p:cBhvr>
                                        <p:cTn id="14" dur="500"/>
                                        <p:tgtEl>
                                          <p:spTgt spid="68"/>
                                        </p:tgtEl>
                                      </p:cBhvr>
                                    </p:animEffect>
                                    <p:set>
                                      <p:cBhvr>
                                        <p:cTn id="15" dur="1" fill="hold">
                                          <p:stCondLst>
                                            <p:cond delay="499"/>
                                          </p:stCondLst>
                                        </p:cTn>
                                        <p:tgtEl>
                                          <p:spTgt spid="68"/>
                                        </p:tgtEl>
                                        <p:attrNameLst>
                                          <p:attrName>style.visibility</p:attrName>
                                        </p:attrNameLst>
                                      </p:cBhvr>
                                      <p:to>
                                        <p:strVal val="hidden"/>
                                      </p:to>
                                    </p:set>
                                  </p:childTnLst>
                                </p:cTn>
                              </p:par>
                              <p:par>
                                <p:cTn id="16" presetID="9" presetClass="emph" presetSubtype="0" nodeType="withEffect">
                                  <p:stCondLst>
                                    <p:cond delay="0"/>
                                  </p:stCondLst>
                                  <p:childTnLst>
                                    <p:set>
                                      <p:cBhvr rctx="PPT">
                                        <p:cTn id="17" dur="indefinite"/>
                                        <p:tgtEl>
                                          <p:spTgt spid="37"/>
                                        </p:tgtEl>
                                        <p:attrNameLst>
                                          <p:attrName>style.opacity</p:attrName>
                                        </p:attrNameLst>
                                      </p:cBhvr>
                                      <p:to>
                                        <p:strVal val="0.25"/>
                                      </p:to>
                                    </p:set>
                                    <p:animEffect filter="image" prLst="opacity: 0.25">
                                      <p:cBhvr rctx="IE">
                                        <p:cTn id="18" dur="indefinite"/>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51</a:t>
            </a:fld>
            <a:endParaRPr lang="en-US"/>
          </a:p>
        </p:txBody>
      </p:sp>
      <p:graphicFrame>
        <p:nvGraphicFramePr>
          <p:cNvPr id="7" name="Chart 6"/>
          <p:cNvGraphicFramePr/>
          <p:nvPr/>
        </p:nvGraphicFramePr>
        <p:xfrm>
          <a:off x="457200" y="2286000"/>
          <a:ext cx="3886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572000" y="2286000"/>
          <a:ext cx="4114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9" name="Oval 8"/>
          <p:cNvSpPr/>
          <p:nvPr/>
        </p:nvSpPr>
        <p:spPr>
          <a:xfrm>
            <a:off x="2514600" y="2590800"/>
            <a:ext cx="1295400" cy="609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19400" y="2057400"/>
            <a:ext cx="806631" cy="523220"/>
          </a:xfrm>
          <a:prstGeom prst="rect">
            <a:avLst/>
          </a:prstGeom>
          <a:solidFill>
            <a:schemeClr val="bg1"/>
          </a:solidFill>
        </p:spPr>
        <p:txBody>
          <a:bodyPr wrap="none" rtlCol="0">
            <a:spAutoFit/>
          </a:bodyPr>
          <a:lstStyle/>
          <a:p>
            <a:r>
              <a:rPr lang="en-US" sz="2800" dirty="0"/>
              <a:t>12%</a:t>
            </a:r>
          </a:p>
        </p:txBody>
      </p:sp>
      <p:sp>
        <p:nvSpPr>
          <p:cNvPr id="11" name="Oval 10"/>
          <p:cNvSpPr/>
          <p:nvPr/>
        </p:nvSpPr>
        <p:spPr>
          <a:xfrm>
            <a:off x="6781800" y="2895600"/>
            <a:ext cx="1295400" cy="1143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10400" y="2296180"/>
            <a:ext cx="806631" cy="523220"/>
          </a:xfrm>
          <a:prstGeom prst="rect">
            <a:avLst/>
          </a:prstGeom>
          <a:solidFill>
            <a:schemeClr val="bg1"/>
          </a:solidFill>
        </p:spPr>
        <p:txBody>
          <a:bodyPr wrap="none" rtlCol="0">
            <a:spAutoFit/>
          </a:bodyPr>
          <a:lstStyle/>
          <a:p>
            <a:r>
              <a:rPr lang="en-US" sz="2800" dirty="0"/>
              <a:t>23%</a:t>
            </a:r>
          </a:p>
        </p:txBody>
      </p:sp>
      <p:sp>
        <p:nvSpPr>
          <p:cNvPr id="13" name="Rectangle 12"/>
          <p:cNvSpPr/>
          <p:nvPr/>
        </p:nvSpPr>
        <p:spPr>
          <a:xfrm>
            <a:off x="1143000" y="1490990"/>
            <a:ext cx="304800" cy="304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47800" y="1381780"/>
            <a:ext cx="2895344" cy="523220"/>
          </a:xfrm>
          <a:prstGeom prst="rect">
            <a:avLst/>
          </a:prstGeom>
          <a:noFill/>
        </p:spPr>
        <p:txBody>
          <a:bodyPr wrap="none" rtlCol="0">
            <a:spAutoFit/>
          </a:bodyPr>
          <a:lstStyle/>
          <a:p>
            <a:r>
              <a:rPr lang="en-US" sz="2800" dirty="0"/>
              <a:t>Commodity DRAM</a:t>
            </a:r>
          </a:p>
        </p:txBody>
      </p:sp>
      <p:sp>
        <p:nvSpPr>
          <p:cNvPr id="15" name="Rectangle 14"/>
          <p:cNvSpPr/>
          <p:nvPr/>
        </p:nvSpPr>
        <p:spPr>
          <a:xfrm>
            <a:off x="4953256" y="1490990"/>
            <a:ext cx="304800" cy="304800"/>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a:off x="5258056" y="1381780"/>
            <a:ext cx="3348289" cy="523220"/>
          </a:xfrm>
          <a:prstGeom prst="rect">
            <a:avLst/>
          </a:prstGeom>
          <a:noFill/>
        </p:spPr>
        <p:txBody>
          <a:bodyPr wrap="none" rtlCol="0">
            <a:spAutoFit/>
          </a:bodyPr>
          <a:lstStyle/>
          <a:p>
            <a:r>
              <a:rPr lang="en-US" sz="2800" dirty="0"/>
              <a:t>Tiered-Latency DRAM</a:t>
            </a:r>
          </a:p>
        </p:txBody>
      </p:sp>
    </p:spTree>
    <p:extLst>
      <p:ext uri="{BB962C8B-B14F-4D97-AF65-F5344CB8AC3E}">
        <p14:creationId xmlns:p14="http://schemas.microsoft.com/office/powerpoint/2010/main" val="1049996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28600" y="990600"/>
            <a:ext cx="8686800" cy="1924051"/>
          </a:xfrm>
        </p:spPr>
        <p:txBody>
          <a:bodyPr>
            <a:noAutofit/>
          </a:bodyPr>
          <a:lstStyle/>
          <a:p>
            <a:pPr algn="ctr"/>
            <a:r>
              <a:rPr lang="en-US" sz="4000" dirty="0">
                <a:latin typeface="+mj-lt"/>
              </a:rPr>
              <a:t>Tiered-Latency DRAM:</a:t>
            </a:r>
            <a:br>
              <a:rPr lang="en-US" sz="4000" dirty="0">
                <a:latin typeface="+mj-lt"/>
              </a:rPr>
            </a:br>
            <a:r>
              <a:rPr lang="en-US" sz="4000" dirty="0">
                <a:latin typeface="+mj-lt"/>
              </a:rPr>
              <a:t>A Low Latency and Low Cost DRAM Architecture</a:t>
            </a:r>
            <a:endParaRPr lang="en-US" sz="4000" b="0" i="1" dirty="0">
              <a:latin typeface="+mj-lt"/>
            </a:endParaRPr>
          </a:p>
        </p:txBody>
      </p:sp>
      <p:sp>
        <p:nvSpPr>
          <p:cNvPr id="8" name="Subtitle 2"/>
          <p:cNvSpPr>
            <a:spLocks noGrp="1"/>
          </p:cNvSpPr>
          <p:nvPr>
            <p:ph type="subTitle" idx="1"/>
          </p:nvPr>
        </p:nvSpPr>
        <p:spPr>
          <a:xfrm>
            <a:off x="533400" y="3200400"/>
            <a:ext cx="8077200" cy="1295400"/>
          </a:xfrm>
        </p:spPr>
        <p:txBody>
          <a:bodyPr>
            <a:noAutofit/>
          </a:bodyPr>
          <a:lstStyle/>
          <a:p>
            <a:r>
              <a:rPr lang="en-US" sz="3200" dirty="0" err="1">
                <a:solidFill>
                  <a:schemeClr val="tx1">
                    <a:lumMod val="50000"/>
                    <a:lumOff val="50000"/>
                  </a:schemeClr>
                </a:solidFill>
              </a:rPr>
              <a:t>Donghyuk</a:t>
            </a:r>
            <a:r>
              <a:rPr lang="en-US" sz="3200" dirty="0">
                <a:solidFill>
                  <a:schemeClr val="tx1">
                    <a:lumMod val="50000"/>
                    <a:lumOff val="50000"/>
                  </a:schemeClr>
                </a:solidFill>
              </a:rPr>
              <a:t> Lee,</a:t>
            </a:r>
            <a:r>
              <a:rPr lang="en-US" sz="3200" b="1" dirty="0">
                <a:solidFill>
                  <a:schemeClr val="tx1">
                    <a:lumMod val="50000"/>
                    <a:lumOff val="50000"/>
                  </a:schemeClr>
                </a:solidFill>
              </a:rPr>
              <a:t> </a:t>
            </a:r>
            <a:r>
              <a:rPr lang="en-US" sz="3200" dirty="0" err="1">
                <a:solidFill>
                  <a:schemeClr val="tx1">
                    <a:lumMod val="50000"/>
                    <a:lumOff val="50000"/>
                  </a:schemeClr>
                </a:solidFill>
              </a:rPr>
              <a:t>Yoongu</a:t>
            </a:r>
            <a:r>
              <a:rPr lang="en-US" sz="3200" dirty="0">
                <a:solidFill>
                  <a:schemeClr val="tx1">
                    <a:lumMod val="50000"/>
                    <a:lumOff val="50000"/>
                  </a:schemeClr>
                </a:solidFill>
              </a:rPr>
              <a:t> Kim, Vivek Seshadri, </a:t>
            </a:r>
            <a:br>
              <a:rPr lang="en-US" sz="3200" dirty="0">
                <a:solidFill>
                  <a:schemeClr val="tx1">
                    <a:lumMod val="50000"/>
                    <a:lumOff val="50000"/>
                  </a:schemeClr>
                </a:solidFill>
              </a:rPr>
            </a:br>
            <a:r>
              <a:rPr lang="en-US" sz="3200" dirty="0">
                <a:solidFill>
                  <a:schemeClr val="tx1">
                    <a:lumMod val="50000"/>
                    <a:lumOff val="50000"/>
                  </a:schemeClr>
                </a:solidFill>
              </a:rPr>
              <a:t>Jamie Liu, </a:t>
            </a:r>
            <a:r>
              <a:rPr lang="en-US" sz="3200" dirty="0" err="1">
                <a:solidFill>
                  <a:schemeClr val="tx1">
                    <a:lumMod val="50000"/>
                    <a:lumOff val="50000"/>
                  </a:schemeClr>
                </a:solidFill>
              </a:rPr>
              <a:t>Lavanya</a:t>
            </a:r>
            <a:r>
              <a:rPr lang="en-US" sz="3200" dirty="0">
                <a:solidFill>
                  <a:schemeClr val="tx1">
                    <a:lumMod val="50000"/>
                    <a:lumOff val="50000"/>
                  </a:schemeClr>
                </a:solidFill>
              </a:rPr>
              <a:t> Subramanian, Onur Mutlu</a:t>
            </a:r>
          </a:p>
        </p:txBody>
      </p:sp>
      <p:sp>
        <p:nvSpPr>
          <p:cNvPr id="10" name="Rectangle 9"/>
          <p:cNvSpPr/>
          <p:nvPr/>
        </p:nvSpPr>
        <p:spPr>
          <a:xfrm>
            <a:off x="8382000" y="624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533400" y="4648200"/>
            <a:ext cx="80772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Published</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in the proceedings of 19</a:t>
            </a:r>
            <a:r>
              <a:rPr kumimoji="0" lang="en-US" sz="2800" b="0" i="0" u="none" strike="noStrike" kern="1200" cap="none" spc="0" normalizeH="0" baseline="30000" noProof="0" dirty="0">
                <a:ln>
                  <a:noFill/>
                </a:ln>
                <a:solidFill>
                  <a:schemeClr val="tx1">
                    <a:lumMod val="50000"/>
                    <a:lumOff val="50000"/>
                  </a:schemeClr>
                </a:solidFill>
                <a:effectLst/>
                <a:uLnTx/>
                <a:uFillTx/>
                <a:latin typeface="+mn-lt"/>
                <a:ea typeface="+mn-ea"/>
                <a:cs typeface="+mn-cs"/>
              </a:rPr>
              <a:t>th</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IEEE International Symposium on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noProof="0" dirty="0">
                <a:ln>
                  <a:noFill/>
                </a:ln>
                <a:solidFill>
                  <a:schemeClr val="tx1"/>
                </a:solidFill>
                <a:effectLst/>
                <a:uLnTx/>
                <a:uFillTx/>
                <a:latin typeface="+mn-lt"/>
                <a:ea typeface="+mn-ea"/>
                <a:cs typeface="+mn-cs"/>
              </a:rPr>
              <a:t>High Performance Computer Architecture 2013</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57F1941-7121-4DD9-905F-76A0714B05EC}" type="slidenum">
              <a:rPr lang="en-US" smtClean="0"/>
              <a:pPr/>
              <a:t>52</a:t>
            </a:fld>
            <a:endParaRPr lang="en-US"/>
          </a:p>
        </p:txBody>
      </p:sp>
    </p:spTree>
    <p:extLst>
      <p:ext uri="{BB962C8B-B14F-4D97-AF65-F5344CB8AC3E}">
        <p14:creationId xmlns:p14="http://schemas.microsoft.com/office/powerpoint/2010/main" val="57518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213314" y="2514951"/>
            <a:ext cx="2743200" cy="459105"/>
            <a:chOff x="4724400" y="2590800"/>
            <a:chExt cx="2743200" cy="459105"/>
          </a:xfrm>
          <a:solidFill>
            <a:schemeClr val="bg1"/>
          </a:solidFill>
        </p:grpSpPr>
        <p:sp>
          <p:nvSpPr>
            <p:cNvPr id="7" name="Oval 6"/>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Oval 7"/>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3" name="Title 1"/>
          <p:cNvSpPr txBox="1">
            <a:spLocks/>
          </p:cNvSpPr>
          <p:nvPr/>
        </p:nvSpPr>
        <p:spPr>
          <a:xfrm>
            <a:off x="381000" y="152400"/>
            <a:ext cx="8915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Stores Data as Charge</a:t>
            </a:r>
          </a:p>
        </p:txBody>
      </p:sp>
      <p:grpSp>
        <p:nvGrpSpPr>
          <p:cNvPr id="17" name="Group 16"/>
          <p:cNvGrpSpPr/>
          <p:nvPr/>
        </p:nvGrpSpPr>
        <p:grpSpPr>
          <a:xfrm>
            <a:off x="5216361" y="1524000"/>
            <a:ext cx="2740153" cy="3476357"/>
            <a:chOff x="4572000" y="1524000"/>
            <a:chExt cx="2740153" cy="3476357"/>
          </a:xfrm>
          <a:solidFill>
            <a:schemeClr val="tx1">
              <a:lumMod val="65000"/>
              <a:lumOff val="35000"/>
            </a:schemeClr>
          </a:solidFill>
        </p:grpSpPr>
        <p:cxnSp>
          <p:nvCxnSpPr>
            <p:cNvPr id="18" name="Straight Connector 17"/>
            <p:cNvCxnSpPr/>
            <p:nvPr/>
          </p:nvCxnSpPr>
          <p:spPr>
            <a:xfrm flipV="1">
              <a:off x="4800600"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9"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0" name="Straight Connector 19"/>
            <p:cNvCxnSpPr/>
            <p:nvPr/>
          </p:nvCxnSpPr>
          <p:spPr>
            <a:xfrm flipV="1">
              <a:off x="5257800"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1"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2" name="Straight Connector 21"/>
            <p:cNvCxnSpPr/>
            <p:nvPr/>
          </p:nvCxnSpPr>
          <p:spPr>
            <a:xfrm flipV="1">
              <a:off x="5718046"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3"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4" name="Straight Connector 23"/>
            <p:cNvCxnSpPr/>
            <p:nvPr/>
          </p:nvCxnSpPr>
          <p:spPr>
            <a:xfrm flipV="1">
              <a:off x="6175246"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5"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6" name="Straight Connector 25"/>
            <p:cNvCxnSpPr/>
            <p:nvPr/>
          </p:nvCxnSpPr>
          <p:spPr>
            <a:xfrm flipV="1">
              <a:off x="6629400"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7"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8" name="Straight Connector 27"/>
            <p:cNvCxnSpPr/>
            <p:nvPr/>
          </p:nvCxnSpPr>
          <p:spPr>
            <a:xfrm flipV="1">
              <a:off x="7083553"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9"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30" name="Group 29"/>
          <p:cNvGrpSpPr/>
          <p:nvPr/>
        </p:nvGrpSpPr>
        <p:grpSpPr>
          <a:xfrm>
            <a:off x="5216361" y="1609886"/>
            <a:ext cx="2743200" cy="916305"/>
            <a:chOff x="4572000" y="1609886"/>
            <a:chExt cx="2743200" cy="916305"/>
          </a:xfrm>
          <a:solidFill>
            <a:schemeClr val="accent6">
              <a:lumMod val="75000"/>
            </a:schemeClr>
          </a:solidFill>
        </p:grpSpPr>
        <p:sp>
          <p:nvSpPr>
            <p:cNvPr id="31" name="Oval 30"/>
            <p:cNvSpPr/>
            <p:nvPr/>
          </p:nvSpPr>
          <p:spPr>
            <a:xfrm>
              <a:off x="54864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54864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59436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Oval 33"/>
            <p:cNvSpPr/>
            <p:nvPr/>
          </p:nvSpPr>
          <p:spPr>
            <a:xfrm>
              <a:off x="64008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Oval 34"/>
            <p:cNvSpPr/>
            <p:nvPr/>
          </p:nvSpPr>
          <p:spPr>
            <a:xfrm>
              <a:off x="64008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Oval 35"/>
            <p:cNvSpPr/>
            <p:nvPr/>
          </p:nvSpPr>
          <p:spPr>
            <a:xfrm>
              <a:off x="6858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59436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6858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Oval 38"/>
            <p:cNvSpPr/>
            <p:nvPr/>
          </p:nvSpPr>
          <p:spPr>
            <a:xfrm>
              <a:off x="4572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Oval 39"/>
            <p:cNvSpPr/>
            <p:nvPr/>
          </p:nvSpPr>
          <p:spPr>
            <a:xfrm>
              <a:off x="4572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p:cNvSpPr/>
            <p:nvPr/>
          </p:nvSpPr>
          <p:spPr>
            <a:xfrm>
              <a:off x="50292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0292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3" name="Group 42"/>
          <p:cNvGrpSpPr/>
          <p:nvPr/>
        </p:nvGrpSpPr>
        <p:grpSpPr>
          <a:xfrm>
            <a:off x="5216361" y="2977676"/>
            <a:ext cx="2743200" cy="1367790"/>
            <a:chOff x="4572000" y="2977676"/>
            <a:chExt cx="2743200" cy="1367790"/>
          </a:xfrm>
          <a:solidFill>
            <a:schemeClr val="accent6">
              <a:lumMod val="75000"/>
            </a:schemeClr>
          </a:solidFill>
        </p:grpSpPr>
        <p:sp>
          <p:nvSpPr>
            <p:cNvPr id="44" name="Oval 43"/>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Oval 58"/>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0" name="Oval 59"/>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62" name="Group 61"/>
          <p:cNvGrpSpPr/>
          <p:nvPr/>
        </p:nvGrpSpPr>
        <p:grpSpPr>
          <a:xfrm>
            <a:off x="5224744" y="2526381"/>
            <a:ext cx="2724912" cy="440817"/>
            <a:chOff x="4583430" y="2539526"/>
            <a:chExt cx="2724912" cy="440817"/>
          </a:xfrm>
        </p:grpSpPr>
        <p:sp>
          <p:nvSpPr>
            <p:cNvPr id="63" name="Oval 62"/>
            <p:cNvSpPr/>
            <p:nvPr/>
          </p:nvSpPr>
          <p:spPr>
            <a:xfrm>
              <a:off x="54978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59550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64122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6" name="Oval 65"/>
            <p:cNvSpPr/>
            <p:nvPr/>
          </p:nvSpPr>
          <p:spPr>
            <a:xfrm>
              <a:off x="6869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7" name="Oval 66"/>
            <p:cNvSpPr/>
            <p:nvPr/>
          </p:nvSpPr>
          <p:spPr>
            <a:xfrm>
              <a:off x="4583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Oval 67"/>
            <p:cNvSpPr/>
            <p:nvPr/>
          </p:nvSpPr>
          <p:spPr>
            <a:xfrm>
              <a:off x="50406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69" name="Group 68"/>
          <p:cNvGrpSpPr/>
          <p:nvPr/>
        </p:nvGrpSpPr>
        <p:grpSpPr>
          <a:xfrm>
            <a:off x="5292561" y="2969895"/>
            <a:ext cx="2592325" cy="1455581"/>
            <a:chOff x="4648200" y="2969895"/>
            <a:chExt cx="2592325" cy="1455581"/>
          </a:xfrm>
        </p:grpSpPr>
        <p:sp>
          <p:nvSpPr>
            <p:cNvPr id="70" name="Down Arrow 69"/>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Down Arrow 70"/>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2" name="Down Arrow 71"/>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3" name="Down Arrow 72"/>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4" name="Down Arrow 73"/>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5" name="Down Arrow 74"/>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6" name="Group 75"/>
          <p:cNvGrpSpPr/>
          <p:nvPr/>
        </p:nvGrpSpPr>
        <p:grpSpPr>
          <a:xfrm rot="10800000">
            <a:off x="5292561" y="2971800"/>
            <a:ext cx="2592325" cy="1455581"/>
            <a:chOff x="4648200" y="2969895"/>
            <a:chExt cx="2592325" cy="1455581"/>
          </a:xfrm>
        </p:grpSpPr>
        <p:sp>
          <p:nvSpPr>
            <p:cNvPr id="77" name="Down Arrow 76"/>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8" name="Down Arrow 77"/>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9" name="Down Arrow 78"/>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0" name="Down Arrow 79"/>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1" name="Down Arrow 80"/>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2" name="Down Arrow 81"/>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3" name="TextBox 82"/>
          <p:cNvSpPr txBox="1"/>
          <p:nvPr/>
        </p:nvSpPr>
        <p:spPr>
          <a:xfrm>
            <a:off x="1225301" y="3200400"/>
            <a:ext cx="3084573" cy="533400"/>
          </a:xfrm>
          <a:prstGeom prst="rect">
            <a:avLst/>
          </a:prstGeom>
          <a:noFill/>
        </p:spPr>
        <p:txBody>
          <a:bodyPr wrap="square" rtlCol="0" anchor="ctr">
            <a:noAutofit/>
          </a:bodyPr>
          <a:lstStyle/>
          <a:p>
            <a:r>
              <a:rPr lang="en-US" sz="3600" dirty="0">
                <a:solidFill>
                  <a:srgbClr val="000000"/>
                </a:solidFill>
                <a:latin typeface="+mj-lt"/>
              </a:rPr>
              <a:t>1. Sensing</a:t>
            </a:r>
          </a:p>
        </p:txBody>
      </p:sp>
      <p:sp>
        <p:nvSpPr>
          <p:cNvPr id="84" name="TextBox 83"/>
          <p:cNvSpPr txBox="1"/>
          <p:nvPr/>
        </p:nvSpPr>
        <p:spPr>
          <a:xfrm>
            <a:off x="1219200" y="3733800"/>
            <a:ext cx="3084573" cy="533400"/>
          </a:xfrm>
          <a:prstGeom prst="rect">
            <a:avLst/>
          </a:prstGeom>
          <a:noFill/>
        </p:spPr>
        <p:txBody>
          <a:bodyPr wrap="square" rtlCol="0" anchor="ctr">
            <a:noAutofit/>
          </a:bodyPr>
          <a:lstStyle/>
          <a:p>
            <a:r>
              <a:rPr lang="en-US" sz="3600" dirty="0">
                <a:solidFill>
                  <a:srgbClr val="000000"/>
                </a:solidFill>
                <a:latin typeface="+mj-lt"/>
              </a:rPr>
              <a:t>2. Restore</a:t>
            </a:r>
          </a:p>
        </p:txBody>
      </p:sp>
      <p:sp>
        <p:nvSpPr>
          <p:cNvPr id="85" name="TextBox 84"/>
          <p:cNvSpPr txBox="1"/>
          <p:nvPr/>
        </p:nvSpPr>
        <p:spPr>
          <a:xfrm>
            <a:off x="1224066" y="4267200"/>
            <a:ext cx="3084573" cy="533400"/>
          </a:xfrm>
          <a:prstGeom prst="rect">
            <a:avLst/>
          </a:prstGeom>
          <a:noFill/>
        </p:spPr>
        <p:txBody>
          <a:bodyPr wrap="square" rtlCol="0" anchor="ctr">
            <a:noAutofit/>
          </a:bodyPr>
          <a:lstStyle/>
          <a:p>
            <a:r>
              <a:rPr lang="en-US" sz="3600" dirty="0">
                <a:solidFill>
                  <a:srgbClr val="000000"/>
                </a:solidFill>
                <a:latin typeface="+mj-lt"/>
              </a:rPr>
              <a:t>3. </a:t>
            </a:r>
            <a:r>
              <a:rPr lang="en-US" sz="3600" dirty="0" err="1">
                <a:solidFill>
                  <a:srgbClr val="000000"/>
                </a:solidFill>
                <a:latin typeface="+mj-lt"/>
              </a:rPr>
              <a:t>Precharge</a:t>
            </a:r>
            <a:endParaRPr lang="en-US" sz="3600" dirty="0">
              <a:solidFill>
                <a:srgbClr val="000000"/>
              </a:solidFill>
              <a:latin typeface="+mj-lt"/>
            </a:endParaRPr>
          </a:p>
        </p:txBody>
      </p:sp>
      <p:grpSp>
        <p:nvGrpSpPr>
          <p:cNvPr id="3" name="Group 2"/>
          <p:cNvGrpSpPr/>
          <p:nvPr/>
        </p:nvGrpSpPr>
        <p:grpSpPr>
          <a:xfrm>
            <a:off x="6818050" y="841766"/>
            <a:ext cx="2130966" cy="1004789"/>
            <a:chOff x="6818050" y="841766"/>
            <a:chExt cx="2130966" cy="1004789"/>
          </a:xfrm>
        </p:grpSpPr>
        <p:sp>
          <p:nvSpPr>
            <p:cNvPr id="86" name="67Text"/>
            <p:cNvSpPr txBox="1"/>
            <p:nvPr/>
          </p:nvSpPr>
          <p:spPr>
            <a:xfrm>
              <a:off x="7238901" y="841766"/>
              <a:ext cx="1710115"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mj-lt"/>
                </a:rPr>
                <a:t>DRAM cell</a:t>
              </a:r>
            </a:p>
          </p:txBody>
        </p:sp>
        <p:sp>
          <p:nvSpPr>
            <p:cNvPr id="2" name="Freeform 1"/>
            <p:cNvSpPr/>
            <p:nvPr/>
          </p:nvSpPr>
          <p:spPr>
            <a:xfrm>
              <a:off x="6818050" y="1127464"/>
              <a:ext cx="443884" cy="719091"/>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90" name="Group 89"/>
          <p:cNvGrpSpPr/>
          <p:nvPr/>
        </p:nvGrpSpPr>
        <p:grpSpPr>
          <a:xfrm>
            <a:off x="5859262" y="4811697"/>
            <a:ext cx="3089755" cy="839900"/>
            <a:chOff x="5859262" y="4811697"/>
            <a:chExt cx="3089755" cy="839900"/>
          </a:xfrm>
        </p:grpSpPr>
        <p:sp>
          <p:nvSpPr>
            <p:cNvPr id="88" name="67Text"/>
            <p:cNvSpPr txBox="1"/>
            <p:nvPr/>
          </p:nvSpPr>
          <p:spPr>
            <a:xfrm>
              <a:off x="6217248" y="5158885"/>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mj-lt"/>
                </a:rPr>
                <a:t>Sense amplifier</a:t>
              </a:r>
            </a:p>
          </p:txBody>
        </p:sp>
        <p:sp>
          <p:nvSpPr>
            <p:cNvPr id="5" name="Freeform 4"/>
            <p:cNvSpPr/>
            <p:nvPr/>
          </p:nvSpPr>
          <p:spPr>
            <a:xfrm>
              <a:off x="5859262" y="4811697"/>
              <a:ext cx="532660" cy="612559"/>
            </a:xfrm>
            <a:custGeom>
              <a:avLst/>
              <a:gdLst>
                <a:gd name="connsiteX0" fmla="*/ 532660 w 532660"/>
                <a:gd name="connsiteY0" fmla="*/ 612559 h 612559"/>
                <a:gd name="connsiteX1" fmla="*/ 106532 w 532660"/>
                <a:gd name="connsiteY1" fmla="*/ 390618 h 612559"/>
                <a:gd name="connsiteX2" fmla="*/ 0 w 532660"/>
                <a:gd name="connsiteY2" fmla="*/ 0 h 612559"/>
              </a:gdLst>
              <a:ahLst/>
              <a:cxnLst>
                <a:cxn ang="0">
                  <a:pos x="connsiteX0" y="connsiteY0"/>
                </a:cxn>
                <a:cxn ang="0">
                  <a:pos x="connsiteX1" y="connsiteY1"/>
                </a:cxn>
                <a:cxn ang="0">
                  <a:pos x="connsiteX2" y="connsiteY2"/>
                </a:cxn>
              </a:cxnLst>
              <a:rect l="l" t="t" r="r" b="b"/>
              <a:pathLst>
                <a:path w="532660" h="612559">
                  <a:moveTo>
                    <a:pt x="532660" y="612559"/>
                  </a:moveTo>
                  <a:cubicBezTo>
                    <a:pt x="363984" y="552635"/>
                    <a:pt x="195309" y="492711"/>
                    <a:pt x="106532" y="390618"/>
                  </a:cubicBezTo>
                  <a:cubicBezTo>
                    <a:pt x="17755" y="288525"/>
                    <a:pt x="8877" y="144262"/>
                    <a:pt x="0" y="0"/>
                  </a:cubicBezTo>
                </a:path>
              </a:pathLst>
            </a:cu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91" name="TextBox 90"/>
          <p:cNvSpPr txBox="1"/>
          <p:nvPr/>
        </p:nvSpPr>
        <p:spPr>
          <a:xfrm>
            <a:off x="838200" y="1676400"/>
            <a:ext cx="3935834" cy="1393376"/>
          </a:xfrm>
          <a:prstGeom prst="rect">
            <a:avLst/>
          </a:prstGeom>
          <a:noFill/>
        </p:spPr>
        <p:txBody>
          <a:bodyPr wrap="square" rtlCol="0" anchor="ctr">
            <a:noAutofit/>
          </a:bodyPr>
          <a:lstStyle/>
          <a:p>
            <a:r>
              <a:rPr lang="en-US" sz="3600" dirty="0">
                <a:latin typeface="+mj-lt"/>
              </a:rPr>
              <a:t>Three steps of charge movement</a:t>
            </a:r>
          </a:p>
        </p:txBody>
      </p:sp>
    </p:spTree>
    <p:extLst>
      <p:ext uri="{BB962C8B-B14F-4D97-AF65-F5344CB8AC3E}">
        <p14:creationId xmlns:p14="http://schemas.microsoft.com/office/powerpoint/2010/main" val="27252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3"/>
                                        </p:tgtEl>
                                        <p:attrNameLst>
                                          <p:attrName>style.opacity</p:attrName>
                                        </p:attrNameLst>
                                      </p:cBhvr>
                                      <p:to>
                                        <p:strVal val="0.5"/>
                                      </p:to>
                                    </p:set>
                                    <p:animEffect filter="image" prLst="opacity: 0.5">
                                      <p:cBhvr rctx="IE">
                                        <p:cTn id="7" dur="indefinite"/>
                                        <p:tgtEl>
                                          <p:spTgt spid="43"/>
                                        </p:tgtEl>
                                      </p:cBhvr>
                                    </p:animEffect>
                                  </p:childTnLst>
                                </p:cTn>
                              </p:par>
                              <p:par>
                                <p:cTn id="8" presetID="9" presetClass="emph" presetSubtype="0" nodeType="withEffect">
                                  <p:stCondLst>
                                    <p:cond delay="0"/>
                                  </p:stCondLst>
                                  <p:childTnLst>
                                    <p:set>
                                      <p:cBhvr rctx="PPT">
                                        <p:cTn id="9" dur="indefinite"/>
                                        <p:tgtEl>
                                          <p:spTgt spid="30"/>
                                        </p:tgtEl>
                                        <p:attrNameLst>
                                          <p:attrName>style.opacity</p:attrName>
                                        </p:attrNameLst>
                                      </p:cBhvr>
                                      <p:to>
                                        <p:strVal val="0.5"/>
                                      </p:to>
                                    </p:set>
                                    <p:animEffect filter="image" prLst="opacity: 0.5">
                                      <p:cBhvr rctx="IE">
                                        <p:cTn id="10" dur="indefinite"/>
                                        <p:tgtEl>
                                          <p:spTgt spid="30"/>
                                        </p:tgtEl>
                                      </p:cBhvr>
                                    </p:animEffect>
                                  </p:childTnLst>
                                </p:cTn>
                              </p:par>
                              <p:par>
                                <p:cTn id="11" presetID="9" presetClass="emph" presetSubtype="0" nodeType="withEffect">
                                  <p:stCondLst>
                                    <p:cond delay="0"/>
                                  </p:stCondLst>
                                  <p:childTnLst>
                                    <p:set>
                                      <p:cBhvr rctx="PPT">
                                        <p:cTn id="12" dur="indefinite"/>
                                        <p:tgtEl>
                                          <p:spTgt spid="17"/>
                                        </p:tgtEl>
                                        <p:attrNameLst>
                                          <p:attrName>style.opacity</p:attrName>
                                        </p:attrNameLst>
                                      </p:cBhvr>
                                      <p:to>
                                        <p:strVal val="0.5"/>
                                      </p:to>
                                    </p:set>
                                    <p:animEffect filter="image" prLst="opacity: 0.5">
                                      <p:cBhvr rctx="IE">
                                        <p:cTn id="13" dur="indefinite"/>
                                        <p:tgtEl>
                                          <p:spTgt spid="17"/>
                                        </p:tgtEl>
                                      </p:cBhvr>
                                    </p:animEffect>
                                  </p:childTnLst>
                                </p:cTn>
                              </p:par>
                              <p:par>
                                <p:cTn id="14" presetID="9" presetClass="emph" presetSubtype="0" nodeType="withEffect">
                                  <p:stCondLst>
                                    <p:cond delay="0"/>
                                  </p:stCondLst>
                                  <p:childTnLst>
                                    <p:set>
                                      <p:cBhvr rctx="PPT">
                                        <p:cTn id="15" dur="indefinite"/>
                                        <p:tgtEl>
                                          <p:spTgt spid="6"/>
                                        </p:tgtEl>
                                        <p:attrNameLst>
                                          <p:attrName>style.opacity</p:attrName>
                                        </p:attrNameLst>
                                      </p:cBhvr>
                                      <p:to>
                                        <p:strVal val="0.5"/>
                                      </p:to>
                                    </p:set>
                                    <p:animEffect filter="image" prLst="opacity: 0.5">
                                      <p:cBhvr rctx="IE">
                                        <p:cTn id="16" dur="indefinite"/>
                                        <p:tgtEl>
                                          <p:spTgt spid="6"/>
                                        </p:tgtEl>
                                      </p:cBhvr>
                                    </p:animEffect>
                                  </p:childTnLst>
                                </p:cTn>
                              </p:par>
                              <p:par>
                                <p:cTn id="17" presetID="9" presetClass="emph" presetSubtype="0" nodeType="withEffect">
                                  <p:stCondLst>
                                    <p:cond delay="0"/>
                                  </p:stCondLst>
                                  <p:childTnLst>
                                    <p:set>
                                      <p:cBhvr rctx="PPT">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nodeType="clickEffect">
                                  <p:stCondLst>
                                    <p:cond delay="0"/>
                                  </p:stCondLst>
                                  <p:childTnLst>
                                    <p:set>
                                      <p:cBhvr rctx="PPT">
                                        <p:cTn id="38" dur="indefinite"/>
                                        <p:tgtEl>
                                          <p:spTgt spid="6"/>
                                        </p:tgtEl>
                                        <p:attrNameLst>
                                          <p:attrName>style.opacity</p:attrName>
                                        </p:attrNameLst>
                                      </p:cBhvr>
                                      <p:to>
                                        <p:strVal val="1"/>
                                      </p:to>
                                    </p:set>
                                    <p:animEffect filter="image" prLst="opacity: 1">
                                      <p:cBhvr rctx="IE">
                                        <p:cTn id="39" dur="indefinite"/>
                                        <p:tgtEl>
                                          <p:spTgt spid="6"/>
                                        </p:tgtEl>
                                      </p:cBhvr>
                                    </p:animEffect>
                                  </p:childTnLst>
                                </p:cTn>
                              </p:par>
                              <p:par>
                                <p:cTn id="40" presetID="9" presetClass="emph" presetSubtype="0" nodeType="withEffect">
                                  <p:stCondLst>
                                    <p:cond delay="0"/>
                                  </p:stCondLst>
                                  <p:childTnLst>
                                    <p:set>
                                      <p:cBhvr rctx="PPT">
                                        <p:cTn id="41" dur="indefinite"/>
                                        <p:tgtEl>
                                          <p:spTgt spid="62"/>
                                        </p:tgtEl>
                                        <p:attrNameLst>
                                          <p:attrName>style.opacity</p:attrName>
                                        </p:attrNameLst>
                                      </p:cBhvr>
                                      <p:to>
                                        <p:strVal val="1"/>
                                      </p:to>
                                    </p:set>
                                    <p:animEffect filter="image" prLst="opacity: 1">
                                      <p:cBhvr rctx="IE">
                                        <p:cTn id="42" dur="indefinite"/>
                                        <p:tgtEl>
                                          <p:spTgt spid="62"/>
                                        </p:tgtEl>
                                      </p:cBhvr>
                                    </p:animEffect>
                                  </p:childTnLst>
                                </p:cTn>
                              </p:par>
                              <p:par>
                                <p:cTn id="43" presetID="9" presetClass="emph" presetSubtype="0" nodeType="withEffect">
                                  <p:stCondLst>
                                    <p:cond delay="0"/>
                                  </p:stCondLst>
                                  <p:childTnLst>
                                    <p:set>
                                      <p:cBhvr rctx="PPT">
                                        <p:cTn id="44" dur="indefinite"/>
                                        <p:tgtEl>
                                          <p:spTgt spid="17"/>
                                        </p:tgtEl>
                                        <p:attrNameLst>
                                          <p:attrName>style.opacity</p:attrName>
                                        </p:attrNameLst>
                                      </p:cBhvr>
                                      <p:to>
                                        <p:strVal val="1"/>
                                      </p:to>
                                    </p:set>
                                    <p:animEffect filter="image" prLst="opacity: 1">
                                      <p:cBhvr rctx="IE">
                                        <p:cTn id="45" dur="indefinite"/>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nodeType="clickEffect">
                                  <p:stCondLst>
                                    <p:cond delay="0"/>
                                  </p:stCondLst>
                                  <p:childTnLst>
                                    <p:animEffect transition="out" filter="wipe(up)">
                                      <p:cBhvr>
                                        <p:cTn id="49" dur="1000"/>
                                        <p:tgtEl>
                                          <p:spTgt spid="62"/>
                                        </p:tgtEl>
                                      </p:cBhvr>
                                    </p:animEffect>
                                    <p:set>
                                      <p:cBhvr>
                                        <p:cTn id="50" dur="1" fill="hold">
                                          <p:stCondLst>
                                            <p:cond delay="999"/>
                                          </p:stCondLst>
                                        </p:cTn>
                                        <p:tgtEl>
                                          <p:spTgt spid="62"/>
                                        </p:tgtEl>
                                        <p:attrNameLst>
                                          <p:attrName>style.visibility</p:attrName>
                                        </p:attrNameLst>
                                      </p:cBhvr>
                                      <p:to>
                                        <p:strVal val="hidden"/>
                                      </p:to>
                                    </p:set>
                                  </p:childTnLst>
                                </p:cTn>
                              </p:par>
                              <p:par>
                                <p:cTn id="51" presetID="22" presetClass="entr" presetSubtype="1"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up)">
                                      <p:cBhvr>
                                        <p:cTn id="53" dur="1000"/>
                                        <p:tgtEl>
                                          <p:spTgt spid="69"/>
                                        </p:tgtEl>
                                      </p:cBhvr>
                                    </p:animEffect>
                                  </p:childTnLst>
                                </p:cTn>
                              </p:par>
                            </p:childTnLst>
                          </p:cTn>
                        </p:par>
                        <p:par>
                          <p:cTn id="54" fill="hold">
                            <p:stCondLst>
                              <p:cond delay="1000"/>
                            </p:stCondLst>
                            <p:childTnLst>
                              <p:par>
                                <p:cTn id="55" presetID="22" presetClass="exit" presetSubtype="1" fill="hold" nodeType="afterEffect">
                                  <p:stCondLst>
                                    <p:cond delay="0"/>
                                  </p:stCondLst>
                                  <p:childTnLst>
                                    <p:animEffect transition="out" filter="wipe(up)">
                                      <p:cBhvr>
                                        <p:cTn id="56" dur="1000"/>
                                        <p:tgtEl>
                                          <p:spTgt spid="69"/>
                                        </p:tgtEl>
                                      </p:cBhvr>
                                    </p:animEffect>
                                    <p:set>
                                      <p:cBhvr>
                                        <p:cTn id="57" dur="1" fill="hold">
                                          <p:stCondLst>
                                            <p:cond delay="999"/>
                                          </p:stCondLst>
                                        </p:cTn>
                                        <p:tgtEl>
                                          <p:spTgt spid="69"/>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wipe(down)">
                                      <p:cBhvr>
                                        <p:cTn id="64" dur="1000"/>
                                        <p:tgtEl>
                                          <p:spTgt spid="76"/>
                                        </p:tgtEl>
                                      </p:cBhvr>
                                    </p:animEffect>
                                  </p:childTnLst>
                                </p:cTn>
                              </p:par>
                            </p:childTnLst>
                          </p:cTn>
                        </p:par>
                        <p:par>
                          <p:cTn id="65" fill="hold">
                            <p:stCondLst>
                              <p:cond delay="1000"/>
                            </p:stCondLst>
                            <p:childTnLst>
                              <p:par>
                                <p:cTn id="66" presetID="22" presetClass="exit" presetSubtype="4" fill="hold" nodeType="afterEffect">
                                  <p:stCondLst>
                                    <p:cond delay="0"/>
                                  </p:stCondLst>
                                  <p:childTnLst>
                                    <p:animEffect transition="out" filter="wipe(down)">
                                      <p:cBhvr>
                                        <p:cTn id="67" dur="1000"/>
                                        <p:tgtEl>
                                          <p:spTgt spid="76"/>
                                        </p:tgtEl>
                                      </p:cBhvr>
                                    </p:animEffect>
                                    <p:set>
                                      <p:cBhvr>
                                        <p:cTn id="68" dur="1" fill="hold">
                                          <p:stCondLst>
                                            <p:cond delay="999"/>
                                          </p:stCondLst>
                                        </p:cTn>
                                        <p:tgtEl>
                                          <p:spTgt spid="76"/>
                                        </p:tgtEl>
                                        <p:attrNameLst>
                                          <p:attrName>style.visibility</p:attrName>
                                        </p:attrNameLst>
                                      </p:cBhvr>
                                      <p:to>
                                        <p:strVal val="hidden"/>
                                      </p:to>
                                    </p:set>
                                  </p:childTnLst>
                                </p:cTn>
                              </p:par>
                              <p:par>
                                <p:cTn id="69" presetID="2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down)">
                                      <p:cBhvr>
                                        <p:cTn id="71" dur="1000"/>
                                        <p:tgtEl>
                                          <p:spTgt spid="62"/>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8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9" presetClass="emph" presetSubtype="0" nodeType="clickEffect">
                                  <p:stCondLst>
                                    <p:cond delay="0"/>
                                  </p:stCondLst>
                                  <p:childTnLst>
                                    <p:set>
                                      <p:cBhvr rctx="PPT">
                                        <p:cTn id="77" dur="indefinite"/>
                                        <p:tgtEl>
                                          <p:spTgt spid="17"/>
                                        </p:tgtEl>
                                        <p:attrNameLst>
                                          <p:attrName>style.opacity</p:attrName>
                                        </p:attrNameLst>
                                      </p:cBhvr>
                                      <p:to>
                                        <p:strVal val="0.5"/>
                                      </p:to>
                                    </p:set>
                                    <p:animEffect filter="image" prLst="opacity: 0.5">
                                      <p:cBhvr rctx="IE">
                                        <p:cTn id="78" dur="indefinite"/>
                                        <p:tgtEl>
                                          <p:spTgt spid="17"/>
                                        </p:tgtEl>
                                      </p:cBhvr>
                                    </p:animEffect>
                                  </p:childTnLst>
                                </p:cTn>
                              </p:par>
                              <p:par>
                                <p:cTn id="79" presetID="9" presetClass="emph" presetSubtype="0" nodeType="withEffect">
                                  <p:stCondLst>
                                    <p:cond delay="0"/>
                                  </p:stCondLst>
                                  <p:childTnLst>
                                    <p:set>
                                      <p:cBhvr rctx="PPT">
                                        <p:cTn id="80" dur="indefinite"/>
                                        <p:tgtEl>
                                          <p:spTgt spid="62"/>
                                        </p:tgtEl>
                                        <p:attrNameLst>
                                          <p:attrName>style.opacity</p:attrName>
                                        </p:attrNameLst>
                                      </p:cBhvr>
                                      <p:to>
                                        <p:strVal val="0.5"/>
                                      </p:to>
                                    </p:set>
                                    <p:animEffect filter="image" prLst="opacity: 0.5">
                                      <p:cBhvr rctx="IE">
                                        <p:cTn id="81" dur="indefinite"/>
                                        <p:tgtEl>
                                          <p:spTgt spid="62"/>
                                        </p:tgtEl>
                                      </p:cBhvr>
                                    </p:animEffect>
                                  </p:childTnLst>
                                </p:cTn>
                              </p:par>
                              <p:par>
                                <p:cTn id="82" presetID="9" presetClass="emph" presetSubtype="0" nodeType="withEffect">
                                  <p:stCondLst>
                                    <p:cond delay="0"/>
                                  </p:stCondLst>
                                  <p:childTnLst>
                                    <p:set>
                                      <p:cBhvr rctx="PPT">
                                        <p:cTn id="83" dur="indefinite"/>
                                        <p:tgtEl>
                                          <p:spTgt spid="6"/>
                                        </p:tgtEl>
                                        <p:attrNameLst>
                                          <p:attrName>style.opacity</p:attrName>
                                        </p:attrNameLst>
                                      </p:cBhvr>
                                      <p:to>
                                        <p:strVal val="0.5"/>
                                      </p:to>
                                    </p:set>
                                    <p:animEffect filter="image" prLst="opacity: 0.5">
                                      <p:cBhvr rctx="IE">
                                        <p:cTn id="84" dur="indefinite"/>
                                        <p:tgtEl>
                                          <p:spTgt spid="6"/>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9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67Text"/>
          <p:cNvSpPr txBox="1"/>
          <p:nvPr/>
        </p:nvSpPr>
        <p:spPr>
          <a:xfrm>
            <a:off x="2965172" y="4152803"/>
            <a:ext cx="1317805"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Sensing</a:t>
            </a:r>
          </a:p>
        </p:txBody>
      </p:sp>
      <p:sp>
        <p:nvSpPr>
          <p:cNvPr id="76" name="67Text"/>
          <p:cNvSpPr txBox="1"/>
          <p:nvPr/>
        </p:nvSpPr>
        <p:spPr>
          <a:xfrm>
            <a:off x="4884572" y="4140528"/>
            <a:ext cx="1317805"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Restore</a:t>
            </a:r>
          </a:p>
        </p:txBody>
      </p:sp>
      <p:sp>
        <p:nvSpPr>
          <p:cNvPr id="48" name="67Text"/>
          <p:cNvSpPr txBox="1"/>
          <p:nvPr/>
        </p:nvSpPr>
        <p:spPr>
          <a:xfrm>
            <a:off x="-76200" y="4111946"/>
            <a:ext cx="2938003" cy="381589"/>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000000"/>
                </a:solidFill>
                <a:latin typeface="+mj-lt"/>
              </a:rPr>
              <a:t>Timing Parameters</a:t>
            </a:r>
          </a:p>
        </p:txBody>
      </p:sp>
      <p:sp>
        <p:nvSpPr>
          <p:cNvPr id="168" name="DRAM"/>
          <p:cNvSpPr/>
          <p:nvPr/>
        </p:nvSpPr>
        <p:spPr>
          <a:xfrm>
            <a:off x="927299" y="2790455"/>
            <a:ext cx="438912" cy="138230"/>
          </a:xfrm>
          <a:prstGeom prst="roundRect">
            <a:avLst>
              <a:gd name="adj" fmla="val 0"/>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9" name="DRAM"/>
          <p:cNvSpPr/>
          <p:nvPr/>
        </p:nvSpPr>
        <p:spPr>
          <a:xfrm>
            <a:off x="927299" y="2667000"/>
            <a:ext cx="438912" cy="138230"/>
          </a:xfrm>
          <a:prstGeom prst="roundRect">
            <a:avLst>
              <a:gd name="adj" fmla="val 20672"/>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6" name="DRAM"/>
          <p:cNvSpPr/>
          <p:nvPr/>
        </p:nvSpPr>
        <p:spPr>
          <a:xfrm>
            <a:off x="927299" y="2924737"/>
            <a:ext cx="438912" cy="265503"/>
          </a:xfrm>
          <a:prstGeom prst="roundRect">
            <a:avLst>
              <a:gd name="adj" fmla="val 0"/>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2" name="Group 11"/>
          <p:cNvGrpSpPr/>
          <p:nvPr/>
        </p:nvGrpSpPr>
        <p:grpSpPr>
          <a:xfrm>
            <a:off x="2743849" y="3229273"/>
            <a:ext cx="6243104" cy="921266"/>
            <a:chOff x="2743849" y="3427979"/>
            <a:chExt cx="6243104" cy="921266"/>
          </a:xfrm>
        </p:grpSpPr>
        <p:sp>
          <p:nvSpPr>
            <p:cNvPr id="35" name="Rectangle 34"/>
            <p:cNvSpPr/>
            <p:nvPr/>
          </p:nvSpPr>
          <p:spPr>
            <a:xfrm>
              <a:off x="2743849" y="3427979"/>
              <a:ext cx="6189223" cy="9144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67Text"/>
            <p:cNvSpPr txBox="1"/>
            <p:nvPr/>
          </p:nvSpPr>
          <p:spPr>
            <a:xfrm>
              <a:off x="7634774" y="3434845"/>
              <a:ext cx="1352179" cy="9144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Data 0</a:t>
              </a:r>
            </a:p>
          </p:txBody>
        </p:sp>
      </p:grpSp>
      <p:grpSp>
        <p:nvGrpSpPr>
          <p:cNvPr id="11" name="Group 10"/>
          <p:cNvGrpSpPr/>
          <p:nvPr/>
        </p:nvGrpSpPr>
        <p:grpSpPr>
          <a:xfrm>
            <a:off x="2751424" y="1401492"/>
            <a:ext cx="6235662" cy="920247"/>
            <a:chOff x="2751424" y="1600198"/>
            <a:chExt cx="6235662" cy="920247"/>
          </a:xfrm>
        </p:grpSpPr>
        <p:sp>
          <p:nvSpPr>
            <p:cNvPr id="4" name="Rectangle 3"/>
            <p:cNvSpPr/>
            <p:nvPr/>
          </p:nvSpPr>
          <p:spPr>
            <a:xfrm>
              <a:off x="2751424" y="1600198"/>
              <a:ext cx="6181648" cy="9144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2" name="67Text"/>
            <p:cNvSpPr txBox="1"/>
            <p:nvPr/>
          </p:nvSpPr>
          <p:spPr>
            <a:xfrm>
              <a:off x="7620000" y="1606045"/>
              <a:ext cx="1367086" cy="9144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Data 1</a:t>
              </a:r>
            </a:p>
          </p:txBody>
        </p:sp>
      </p:grpSp>
      <p:sp>
        <p:nvSpPr>
          <p:cNvPr id="121" name="TextBox 44"/>
          <p:cNvSpPr txBox="1"/>
          <p:nvPr/>
        </p:nvSpPr>
        <p:spPr>
          <a:xfrm>
            <a:off x="2861803" y="990600"/>
            <a:ext cx="769663" cy="430985"/>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5">
                    <a:lumMod val="75000"/>
                  </a:schemeClr>
                </a:solidFill>
                <a:latin typeface="+mj-lt"/>
              </a:rPr>
              <a:t>cell</a:t>
            </a:r>
          </a:p>
        </p:txBody>
      </p:sp>
      <p:cxnSp>
        <p:nvCxnSpPr>
          <p:cNvPr id="117" name="Straight Arrow Connector 116"/>
          <p:cNvCxnSpPr/>
          <p:nvPr/>
        </p:nvCxnSpPr>
        <p:spPr>
          <a:xfrm flipV="1">
            <a:off x="2743200" y="4114800"/>
            <a:ext cx="6181649" cy="2287"/>
          </a:xfrm>
          <a:prstGeom prst="straightConnector1">
            <a:avLst/>
          </a:prstGeom>
          <a:ln w="38100" cap="rnd">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18" name="67Text"/>
          <p:cNvSpPr txBox="1"/>
          <p:nvPr/>
        </p:nvSpPr>
        <p:spPr>
          <a:xfrm>
            <a:off x="7637673" y="4150539"/>
            <a:ext cx="1295400" cy="4572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i="1" dirty="0">
                <a:solidFill>
                  <a:srgbClr val="000000"/>
                </a:solidFill>
                <a:latin typeface="+mj-lt"/>
              </a:rPr>
              <a:t>time</a:t>
            </a:r>
          </a:p>
        </p:txBody>
      </p:sp>
      <p:sp>
        <p:nvSpPr>
          <p:cNvPr id="94" name="67Text"/>
          <p:cNvSpPr txBox="1"/>
          <p:nvPr/>
        </p:nvSpPr>
        <p:spPr>
          <a:xfrm rot="16200000">
            <a:off x="1100750" y="2546882"/>
            <a:ext cx="2742182" cy="451403"/>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000000"/>
                </a:solidFill>
                <a:latin typeface="+mj-lt"/>
              </a:rPr>
              <a:t>charge</a:t>
            </a:r>
            <a:endParaRPr lang="en-US" sz="3200" dirty="0">
              <a:solidFill>
                <a:srgbClr val="000000"/>
              </a:solidFill>
              <a:latin typeface="+mj-lt"/>
            </a:endParaRPr>
          </a:p>
        </p:txBody>
      </p:sp>
      <p:sp>
        <p:nvSpPr>
          <p:cNvPr id="43" name="TextBox 44"/>
          <p:cNvSpPr txBox="1"/>
          <p:nvPr/>
        </p:nvSpPr>
        <p:spPr>
          <a:xfrm>
            <a:off x="2713657" y="2758935"/>
            <a:ext cx="2758999" cy="430985"/>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5">
                    <a:lumMod val="75000"/>
                  </a:schemeClr>
                </a:solidFill>
                <a:latin typeface="+mj-lt"/>
              </a:rPr>
              <a:t>Sense amplifier</a:t>
            </a:r>
          </a:p>
        </p:txBody>
      </p:sp>
      <p:sp>
        <p:nvSpPr>
          <p:cNvPr id="13" name="Title 1"/>
          <p:cNvSpPr txBox="1">
            <a:spLocks/>
          </p:cNvSpPr>
          <p:nvPr/>
        </p:nvSpPr>
        <p:spPr>
          <a:xfrm>
            <a:off x="377953" y="152401"/>
            <a:ext cx="8382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Charge over Time</a:t>
            </a:r>
          </a:p>
        </p:txBody>
      </p:sp>
      <p:grpSp>
        <p:nvGrpSpPr>
          <p:cNvPr id="64" name="Group 63"/>
          <p:cNvGrpSpPr/>
          <p:nvPr/>
        </p:nvGrpSpPr>
        <p:grpSpPr>
          <a:xfrm>
            <a:off x="3663780" y="1410559"/>
            <a:ext cx="944578" cy="1367157"/>
            <a:chOff x="3611229" y="1661914"/>
            <a:chExt cx="944578" cy="1367157"/>
          </a:xfrm>
        </p:grpSpPr>
        <p:cxnSp>
          <p:nvCxnSpPr>
            <p:cNvPr id="130" name="Straight Arrow Connector 129"/>
            <p:cNvCxnSpPr/>
            <p:nvPr/>
          </p:nvCxnSpPr>
          <p:spPr>
            <a:xfrm>
              <a:off x="3611229" y="1661914"/>
              <a:ext cx="944578" cy="976371"/>
            </a:xfrm>
            <a:prstGeom prst="straightConnector1">
              <a:avLst/>
            </a:prstGeom>
            <a:ln w="25400" cap="rnd">
              <a:solidFill>
                <a:schemeClr val="accent5">
                  <a:lumMod val="7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3611229" y="2796042"/>
              <a:ext cx="944578" cy="233029"/>
            </a:xfrm>
            <a:prstGeom prst="straightConnector1">
              <a:avLst/>
            </a:prstGeom>
            <a:ln w="25400" cap="rnd">
              <a:solidFill>
                <a:schemeClr val="accent5">
                  <a:lumMod val="75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2752230" y="1410559"/>
            <a:ext cx="914400" cy="1369062"/>
            <a:chOff x="2714504" y="1234438"/>
            <a:chExt cx="914400" cy="1369062"/>
          </a:xfrm>
        </p:grpSpPr>
        <p:cxnSp>
          <p:nvCxnSpPr>
            <p:cNvPr id="125" name="Straight Arrow Connector 124"/>
            <p:cNvCxnSpPr/>
            <p:nvPr/>
          </p:nvCxnSpPr>
          <p:spPr>
            <a:xfrm>
              <a:off x="2714504" y="1234438"/>
              <a:ext cx="914400" cy="0"/>
            </a:xfrm>
            <a:prstGeom prst="straightConnector1">
              <a:avLst/>
            </a:prstGeom>
            <a:ln w="25400" cap="rnd">
              <a:solidFill>
                <a:schemeClr val="accent5">
                  <a:lumMod val="7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714701" y="2603500"/>
              <a:ext cx="911353" cy="0"/>
            </a:xfrm>
            <a:prstGeom prst="straightConnector1">
              <a:avLst/>
            </a:prstGeom>
            <a:ln w="25400" cap="rnd">
              <a:solidFill>
                <a:schemeClr val="accent5">
                  <a:lumMod val="75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618518" y="1419702"/>
            <a:ext cx="1867094" cy="1116969"/>
            <a:chOff x="4565094" y="1579885"/>
            <a:chExt cx="1867094" cy="1116969"/>
          </a:xfrm>
        </p:grpSpPr>
        <p:cxnSp>
          <p:nvCxnSpPr>
            <p:cNvPr id="139" name="Straight Arrow Connector 138"/>
            <p:cNvCxnSpPr/>
            <p:nvPr/>
          </p:nvCxnSpPr>
          <p:spPr>
            <a:xfrm flipV="1">
              <a:off x="4565094" y="1579885"/>
              <a:ext cx="1867094" cy="1116969"/>
            </a:xfrm>
            <a:prstGeom prst="straightConnector1">
              <a:avLst/>
            </a:prstGeom>
            <a:ln w="25400" cap="rnd">
              <a:solidFill>
                <a:schemeClr val="accent5">
                  <a:lumMod val="75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4565095" y="1582172"/>
              <a:ext cx="1856932" cy="971424"/>
            </a:xfrm>
            <a:prstGeom prst="straightConnector1">
              <a:avLst/>
            </a:prstGeom>
            <a:ln w="25400" cap="rnd">
              <a:solidFill>
                <a:schemeClr val="accent5">
                  <a:lumMod val="75000"/>
                </a:schemeClr>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51" name="Down Arrow 50"/>
          <p:cNvSpPr/>
          <p:nvPr/>
        </p:nvSpPr>
        <p:spPr>
          <a:xfrm>
            <a:off x="3360437" y="1774957"/>
            <a:ext cx="575605" cy="751598"/>
          </a:xfrm>
          <a:prstGeom prst="downArrow">
            <a:avLst>
              <a:gd name="adj1" fmla="val 50000"/>
              <a:gd name="adj2" fmla="val 5766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Down Arrow 51"/>
          <p:cNvSpPr/>
          <p:nvPr/>
        </p:nvSpPr>
        <p:spPr>
          <a:xfrm rot="10800000">
            <a:off x="4330716" y="1982507"/>
            <a:ext cx="575605" cy="751598"/>
          </a:xfrm>
          <a:prstGeom prst="downArrow">
            <a:avLst>
              <a:gd name="adj1" fmla="val 50000"/>
              <a:gd name="adj2" fmla="val 5766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72" name="Straight Arrow Connector 71"/>
          <p:cNvCxnSpPr/>
          <p:nvPr/>
        </p:nvCxnSpPr>
        <p:spPr>
          <a:xfrm flipH="1">
            <a:off x="4638165" y="4070069"/>
            <a:ext cx="3407" cy="148438"/>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sp>
        <p:nvSpPr>
          <p:cNvPr id="60" name="Punchline"/>
          <p:cNvSpPr txBox="1"/>
          <p:nvPr/>
        </p:nvSpPr>
        <p:spPr>
          <a:xfrm>
            <a:off x="0" y="5486400"/>
            <a:ext cx="9144000" cy="762002"/>
          </a:xfrm>
          <a:prstGeom prst="rect">
            <a:avLst/>
          </a:prstGeom>
          <a:noFill/>
        </p:spPr>
        <p:txBody>
          <a:bodyPr wrap="square" rtlCol="0" anchor="ctr">
            <a:noAutofit/>
          </a:bodyPr>
          <a:lstStyle/>
          <a:p>
            <a:pPr algn="ctr"/>
            <a:r>
              <a:rPr lang="en-US" sz="3600" dirty="0">
                <a:solidFill>
                  <a:srgbClr val="000000"/>
                </a:solidFill>
                <a:latin typeface="+mj-lt"/>
              </a:rPr>
              <a:t>Why does DRAM need the extra timing margin?</a:t>
            </a:r>
          </a:p>
        </p:txBody>
      </p:sp>
      <p:sp>
        <p:nvSpPr>
          <p:cNvPr id="53" name="67Text"/>
          <p:cNvSpPr txBox="1"/>
          <p:nvPr/>
        </p:nvSpPr>
        <p:spPr>
          <a:xfrm>
            <a:off x="914400" y="4500330"/>
            <a:ext cx="1829449" cy="45267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chemeClr val="accent5">
                    <a:lumMod val="75000"/>
                  </a:schemeClr>
                </a:solidFill>
                <a:latin typeface="+mj-lt"/>
              </a:rPr>
              <a:t>In theory</a:t>
            </a:r>
          </a:p>
        </p:txBody>
      </p:sp>
      <p:sp>
        <p:nvSpPr>
          <p:cNvPr id="86" name="Oval 85"/>
          <p:cNvSpPr/>
          <p:nvPr/>
        </p:nvSpPr>
        <p:spPr>
          <a:xfrm>
            <a:off x="911833" y="113745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01" name="Straight Connector 100"/>
          <p:cNvCxnSpPr>
            <a:stCxn id="169" idx="0"/>
            <a:endCxn id="86" idx="4"/>
          </p:cNvCxnSpPr>
          <p:nvPr/>
        </p:nvCxnSpPr>
        <p:spPr>
          <a:xfrm flipH="1" flipV="1">
            <a:off x="1140433" y="1594659"/>
            <a:ext cx="6322" cy="1072341"/>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2" name="DRAM"/>
          <p:cNvSpPr/>
          <p:nvPr/>
        </p:nvSpPr>
        <p:spPr>
          <a:xfrm>
            <a:off x="916848" y="2667000"/>
            <a:ext cx="457200" cy="533400"/>
          </a:xfrm>
          <a:prstGeom prst="roundRect">
            <a:avLst>
              <a:gd name="adj" fmla="val 11319"/>
            </a:avLst>
          </a:prstGeom>
          <a:no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8" name="Oval 147"/>
          <p:cNvSpPr/>
          <p:nvPr/>
        </p:nvSpPr>
        <p:spPr>
          <a:xfrm>
            <a:off x="923263" y="114888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7" name="Down Arrow 156"/>
          <p:cNvSpPr/>
          <p:nvPr/>
        </p:nvSpPr>
        <p:spPr>
          <a:xfrm>
            <a:off x="991842" y="1613200"/>
            <a:ext cx="301752" cy="1046941"/>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9" name="Down Arrow 158"/>
          <p:cNvSpPr/>
          <p:nvPr/>
        </p:nvSpPr>
        <p:spPr>
          <a:xfrm rot="10800000">
            <a:off x="993747" y="1613199"/>
            <a:ext cx="301752" cy="1053736"/>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67" name="Straight Connector 166"/>
          <p:cNvCxnSpPr>
            <a:endCxn id="86" idx="0"/>
          </p:cNvCxnSpPr>
          <p:nvPr/>
        </p:nvCxnSpPr>
        <p:spPr>
          <a:xfrm>
            <a:off x="1140433" y="1059576"/>
            <a:ext cx="0" cy="77883"/>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473686" y="1407347"/>
            <a:ext cx="1378228" cy="3773123"/>
            <a:chOff x="6473686" y="4724657"/>
            <a:chExt cx="1378228" cy="517630"/>
          </a:xfrm>
        </p:grpSpPr>
        <p:sp>
          <p:nvSpPr>
            <p:cNvPr id="31" name="Rectangle 30"/>
            <p:cNvSpPr/>
            <p:nvPr/>
          </p:nvSpPr>
          <p:spPr>
            <a:xfrm>
              <a:off x="6477000" y="4724657"/>
              <a:ext cx="1371600" cy="517630"/>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67Text"/>
            <p:cNvSpPr txBox="1"/>
            <p:nvPr/>
          </p:nvSpPr>
          <p:spPr>
            <a:xfrm>
              <a:off x="6473686" y="5163716"/>
              <a:ext cx="1378228" cy="67963"/>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chemeClr val="bg1"/>
                  </a:solidFill>
                  <a:latin typeface="+mj-lt"/>
                </a:rPr>
                <a:t>margin</a:t>
              </a:r>
            </a:p>
          </p:txBody>
        </p:sp>
      </p:grpSp>
      <p:sp>
        <p:nvSpPr>
          <p:cNvPr id="56" name="67Text"/>
          <p:cNvSpPr txBox="1"/>
          <p:nvPr/>
        </p:nvSpPr>
        <p:spPr>
          <a:xfrm>
            <a:off x="1318691" y="1104088"/>
            <a:ext cx="9749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000000"/>
                </a:solidFill>
                <a:latin typeface="+mj-lt"/>
              </a:rPr>
              <a:t>cell</a:t>
            </a:r>
          </a:p>
        </p:txBody>
      </p:sp>
      <p:sp>
        <p:nvSpPr>
          <p:cNvPr id="58" name="67Text"/>
          <p:cNvSpPr txBox="1"/>
          <p:nvPr/>
        </p:nvSpPr>
        <p:spPr>
          <a:xfrm>
            <a:off x="-201667" y="3215729"/>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000000"/>
                </a:solidFill>
                <a:latin typeface="+mj-lt"/>
              </a:rPr>
              <a:t>Sense amplifier</a:t>
            </a:r>
          </a:p>
        </p:txBody>
      </p:sp>
      <p:grpSp>
        <p:nvGrpSpPr>
          <p:cNvPr id="32" name="Group 31"/>
          <p:cNvGrpSpPr/>
          <p:nvPr/>
        </p:nvGrpSpPr>
        <p:grpSpPr>
          <a:xfrm>
            <a:off x="2734056" y="1178739"/>
            <a:ext cx="3743592" cy="3617899"/>
            <a:chOff x="2743849" y="1143000"/>
            <a:chExt cx="3743592" cy="3617899"/>
          </a:xfrm>
        </p:grpSpPr>
        <p:cxnSp>
          <p:nvCxnSpPr>
            <p:cNvPr id="46" name="Straight Arrow Connector 45"/>
            <p:cNvCxnSpPr/>
            <p:nvPr/>
          </p:nvCxnSpPr>
          <p:spPr>
            <a:xfrm>
              <a:off x="2743849" y="4688662"/>
              <a:ext cx="3743592" cy="0"/>
            </a:xfrm>
            <a:prstGeom prst="straightConnector1">
              <a:avLst/>
            </a:prstGeom>
            <a:ln w="38100" cap="rnd" cmpd="sng">
              <a:solidFill>
                <a:schemeClr val="accent5">
                  <a:lumMod val="75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2743973" y="4612461"/>
              <a:ext cx="3407" cy="148438"/>
            </a:xfrm>
            <a:prstGeom prst="straightConnector1">
              <a:avLst/>
            </a:prstGeom>
            <a:ln w="38100" cap="rnd" cmpd="sng">
              <a:solidFill>
                <a:schemeClr val="accent5">
                  <a:lumMod val="75000"/>
                </a:schemeClr>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86793" y="1143000"/>
              <a:ext cx="0" cy="3545662"/>
            </a:xfrm>
            <a:prstGeom prst="straightConnector1">
              <a:avLst/>
            </a:prstGeom>
            <a:ln w="38100" cap="rnd" cmpd="sng">
              <a:solidFill>
                <a:schemeClr val="accent5">
                  <a:lumMod val="75000"/>
                </a:schemeClr>
              </a:solidFill>
              <a:prstDash val="solid"/>
              <a:tailEnd type="none" w="lg" len="med"/>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22"/>
          <p:cNvCxnSpPr/>
          <p:nvPr/>
        </p:nvCxnSpPr>
        <p:spPr>
          <a:xfrm flipH="1" flipV="1">
            <a:off x="2743201" y="1096694"/>
            <a:ext cx="2446" cy="3015252"/>
          </a:xfrm>
          <a:prstGeom prst="straightConnector1">
            <a:avLst/>
          </a:prstGeom>
          <a:ln w="38100" cap="rnd">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6477000" y="4038600"/>
            <a:ext cx="2" cy="152400"/>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914400" y="1143000"/>
            <a:ext cx="6935873" cy="4267200"/>
            <a:chOff x="914400" y="1143000"/>
            <a:chExt cx="6935873" cy="4267200"/>
          </a:xfrm>
        </p:grpSpPr>
        <p:sp>
          <p:nvSpPr>
            <p:cNvPr id="54" name="67Text"/>
            <p:cNvSpPr txBox="1"/>
            <p:nvPr/>
          </p:nvSpPr>
          <p:spPr>
            <a:xfrm>
              <a:off x="914400" y="4950734"/>
              <a:ext cx="1829449" cy="45946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C00000"/>
                  </a:solidFill>
                  <a:latin typeface="+mj-lt"/>
                </a:rPr>
                <a:t>In practice</a:t>
              </a:r>
            </a:p>
          </p:txBody>
        </p:sp>
        <p:cxnSp>
          <p:nvCxnSpPr>
            <p:cNvPr id="66" name="Straight Arrow Connector 65"/>
            <p:cNvCxnSpPr/>
            <p:nvPr/>
          </p:nvCxnSpPr>
          <p:spPr>
            <a:xfrm flipH="1">
              <a:off x="2743200" y="5109362"/>
              <a:ext cx="3407" cy="148438"/>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850273" y="1143000"/>
              <a:ext cx="0" cy="4114800"/>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4" idx="3"/>
            </p:cNvCxnSpPr>
            <p:nvPr/>
          </p:nvCxnSpPr>
          <p:spPr>
            <a:xfrm>
              <a:off x="2743849" y="5180467"/>
              <a:ext cx="5104751" cy="2521"/>
            </a:xfrm>
            <a:prstGeom prst="straightConnector1">
              <a:avLst/>
            </a:prstGeom>
            <a:ln w="25400" cap="rnd">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494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1000"/>
                                        <p:tgtEl>
                                          <p:spTgt spid="64"/>
                                        </p:tgtEl>
                                      </p:cBhvr>
                                    </p:animEffect>
                                  </p:childTnLst>
                                </p:cTn>
                              </p:par>
                              <p:par>
                                <p:cTn id="20" presetID="22" presetClass="exit" presetSubtype="1" fill="hold" grpId="0" nodeType="withEffect">
                                  <p:stCondLst>
                                    <p:cond delay="0"/>
                                  </p:stCondLst>
                                  <p:childTnLst>
                                    <p:animEffect transition="out" filter="wipe(up)">
                                      <p:cBhvr>
                                        <p:cTn id="21" dur="500"/>
                                        <p:tgtEl>
                                          <p:spTgt spid="148"/>
                                        </p:tgtEl>
                                      </p:cBhvr>
                                    </p:animEffect>
                                    <p:set>
                                      <p:cBhvr>
                                        <p:cTn id="22" dur="1" fill="hold">
                                          <p:stCondLst>
                                            <p:cond delay="499"/>
                                          </p:stCondLst>
                                        </p:cTn>
                                        <p:tgtEl>
                                          <p:spTgt spid="148"/>
                                        </p:tgtEl>
                                        <p:attrNameLst>
                                          <p:attrName>style.visibility</p:attrName>
                                        </p:attrNameLst>
                                      </p:cBhvr>
                                      <p:to>
                                        <p:strVal val="hidden"/>
                                      </p:to>
                                    </p:set>
                                  </p:childTnLst>
                                </p:cTn>
                              </p:par>
                              <p:par>
                                <p:cTn id="23" presetID="22" presetClass="entr" presetSubtype="1" fill="hold" grpId="0" nodeType="withEffect">
                                  <p:stCondLst>
                                    <p:cond delay="0"/>
                                  </p:stCondLst>
                                  <p:childTnLst>
                                    <p:set>
                                      <p:cBhvr>
                                        <p:cTn id="24" dur="1" fill="hold">
                                          <p:stCondLst>
                                            <p:cond delay="0"/>
                                          </p:stCondLst>
                                        </p:cTn>
                                        <p:tgtEl>
                                          <p:spTgt spid="157"/>
                                        </p:tgtEl>
                                        <p:attrNameLst>
                                          <p:attrName>style.visibility</p:attrName>
                                        </p:attrNameLst>
                                      </p:cBhvr>
                                      <p:to>
                                        <p:strVal val="visible"/>
                                      </p:to>
                                    </p:set>
                                    <p:animEffect transition="in" filter="wipe(up)">
                                      <p:cBhvr>
                                        <p:cTn id="25" dur="500"/>
                                        <p:tgtEl>
                                          <p:spTgt spid="157"/>
                                        </p:tgtEl>
                                      </p:cBhvr>
                                    </p:animEffect>
                                  </p:childTnLst>
                                </p:cTn>
                              </p:par>
                              <p:par>
                                <p:cTn id="26" presetID="22" presetClass="exit" presetSubtype="1" fill="hold" grpId="1" nodeType="withEffect">
                                  <p:stCondLst>
                                    <p:cond delay="500"/>
                                  </p:stCondLst>
                                  <p:childTnLst>
                                    <p:animEffect transition="out" filter="wipe(up)">
                                      <p:cBhvr>
                                        <p:cTn id="27" dur="500"/>
                                        <p:tgtEl>
                                          <p:spTgt spid="157"/>
                                        </p:tgtEl>
                                      </p:cBhvr>
                                    </p:animEffect>
                                    <p:set>
                                      <p:cBhvr>
                                        <p:cTn id="28" dur="1" fill="hold">
                                          <p:stCondLst>
                                            <p:cond delay="499"/>
                                          </p:stCondLst>
                                        </p:cTn>
                                        <p:tgtEl>
                                          <p:spTgt spid="157"/>
                                        </p:tgtEl>
                                        <p:attrNameLst>
                                          <p:attrName>style.visibility</p:attrName>
                                        </p:attrNameLst>
                                      </p:cBhvr>
                                      <p:to>
                                        <p:strVal val="hidden"/>
                                      </p:to>
                                    </p:set>
                                  </p:childTnLst>
                                </p:cTn>
                              </p:par>
                              <p:par>
                                <p:cTn id="29" presetID="22" presetClass="entr" presetSubtype="4" fill="hold" grpId="0" nodeType="withEffect">
                                  <p:stCondLst>
                                    <p:cond delay="500"/>
                                  </p:stCondLst>
                                  <p:childTnLst>
                                    <p:set>
                                      <p:cBhvr>
                                        <p:cTn id="30" dur="1" fill="hold">
                                          <p:stCondLst>
                                            <p:cond delay="0"/>
                                          </p:stCondLst>
                                        </p:cTn>
                                        <p:tgtEl>
                                          <p:spTgt spid="168"/>
                                        </p:tgtEl>
                                        <p:attrNameLst>
                                          <p:attrName>style.visibility</p:attrName>
                                        </p:attrNameLst>
                                      </p:cBhvr>
                                      <p:to>
                                        <p:strVal val="visible"/>
                                      </p:to>
                                    </p:set>
                                    <p:animEffect transition="in" filter="wipe(down)">
                                      <p:cBhvr>
                                        <p:cTn id="31" dur="500"/>
                                        <p:tgtEl>
                                          <p:spTgt spid="168"/>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left)">
                                      <p:cBhvr>
                                        <p:cTn id="46" dur="1500"/>
                                        <p:tgtEl>
                                          <p:spTgt spid="6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9"/>
                                        </p:tgtEl>
                                        <p:attrNameLst>
                                          <p:attrName>style.visibility</p:attrName>
                                        </p:attrNameLst>
                                      </p:cBhvr>
                                      <p:to>
                                        <p:strVal val="visible"/>
                                      </p:to>
                                    </p:set>
                                    <p:animEffect transition="in" filter="wipe(down)">
                                      <p:cBhvr>
                                        <p:cTn id="49" dur="500"/>
                                        <p:tgtEl>
                                          <p:spTgt spid="169"/>
                                        </p:tgtEl>
                                      </p:cBhvr>
                                    </p:animEffect>
                                  </p:childTnLst>
                                </p:cTn>
                              </p:par>
                              <p:par>
                                <p:cTn id="50" presetID="22" presetClass="entr" presetSubtype="4" fill="hold" grpId="0" nodeType="withEffect">
                                  <p:stCondLst>
                                    <p:cond delay="500"/>
                                  </p:stCondLst>
                                  <p:childTnLst>
                                    <p:set>
                                      <p:cBhvr>
                                        <p:cTn id="51" dur="1" fill="hold">
                                          <p:stCondLst>
                                            <p:cond delay="0"/>
                                          </p:stCondLst>
                                        </p:cTn>
                                        <p:tgtEl>
                                          <p:spTgt spid="159"/>
                                        </p:tgtEl>
                                        <p:attrNameLst>
                                          <p:attrName>style.visibility</p:attrName>
                                        </p:attrNameLst>
                                      </p:cBhvr>
                                      <p:to>
                                        <p:strVal val="visible"/>
                                      </p:to>
                                    </p:set>
                                    <p:animEffect transition="in" filter="wipe(down)">
                                      <p:cBhvr>
                                        <p:cTn id="52" dur="500"/>
                                        <p:tgtEl>
                                          <p:spTgt spid="159"/>
                                        </p:tgtEl>
                                      </p:cBhvr>
                                    </p:animEffect>
                                  </p:childTnLst>
                                </p:cTn>
                              </p:par>
                              <p:par>
                                <p:cTn id="53" presetID="22" presetClass="exit" presetSubtype="4" fill="hold" grpId="1" nodeType="withEffect">
                                  <p:stCondLst>
                                    <p:cond delay="1000"/>
                                  </p:stCondLst>
                                  <p:childTnLst>
                                    <p:animEffect transition="out" filter="wipe(down)">
                                      <p:cBhvr>
                                        <p:cTn id="54" dur="500"/>
                                        <p:tgtEl>
                                          <p:spTgt spid="159"/>
                                        </p:tgtEl>
                                      </p:cBhvr>
                                    </p:animEffect>
                                    <p:set>
                                      <p:cBhvr>
                                        <p:cTn id="55" dur="1" fill="hold">
                                          <p:stCondLst>
                                            <p:cond delay="499"/>
                                          </p:stCondLst>
                                        </p:cTn>
                                        <p:tgtEl>
                                          <p:spTgt spid="159"/>
                                        </p:tgtEl>
                                        <p:attrNameLst>
                                          <p:attrName>style.visibility</p:attrName>
                                        </p:attrNameLst>
                                      </p:cBhvr>
                                      <p:to>
                                        <p:strVal val="hidden"/>
                                      </p:to>
                                    </p:set>
                                  </p:childTnLst>
                                </p:cTn>
                              </p:par>
                              <p:par>
                                <p:cTn id="56" presetID="22" presetClass="entr" presetSubtype="4" fill="hold" grpId="1" nodeType="withEffect">
                                  <p:stCondLst>
                                    <p:cond delay="1000"/>
                                  </p:stCondLst>
                                  <p:childTnLst>
                                    <p:set>
                                      <p:cBhvr>
                                        <p:cTn id="57" dur="1" fill="hold">
                                          <p:stCondLst>
                                            <p:cond delay="0"/>
                                          </p:stCondLst>
                                        </p:cTn>
                                        <p:tgtEl>
                                          <p:spTgt spid="148"/>
                                        </p:tgtEl>
                                        <p:attrNameLst>
                                          <p:attrName>style.visibility</p:attrName>
                                        </p:attrNameLst>
                                      </p:cBhvr>
                                      <p:to>
                                        <p:strVal val="visible"/>
                                      </p:to>
                                    </p:set>
                                    <p:animEffect transition="in" filter="wipe(down)">
                                      <p:cBhvr>
                                        <p:cTn id="58" dur="500"/>
                                        <p:tgtEl>
                                          <p:spTgt spid="148"/>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6" grpId="0"/>
      <p:bldP spid="48" grpId="0"/>
      <p:bldP spid="168" grpId="0" animBg="1"/>
      <p:bldP spid="169" grpId="0" animBg="1"/>
      <p:bldP spid="121" grpId="0"/>
      <p:bldP spid="43" grpId="0"/>
      <p:bldP spid="51" grpId="0" animBg="1"/>
      <p:bldP spid="52" grpId="0" animBg="1"/>
      <p:bldP spid="60" grpId="0"/>
      <p:bldP spid="53" grpId="0"/>
      <p:bldP spid="148" grpId="0" animBg="1"/>
      <p:bldP spid="148" grpId="1" animBg="1"/>
      <p:bldP spid="157" grpId="0" animBg="1"/>
      <p:bldP spid="157" grpId="1" animBg="1"/>
      <p:bldP spid="159" grpId="0" animBg="1"/>
      <p:bldP spid="15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1295400"/>
            <a:ext cx="7990840" cy="2286000"/>
          </a:xfrm>
          <a:prstGeom prst="roundRect">
            <a:avLst>
              <a:gd name="adj" fmla="val 33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for cell that can store small amount of charge</a:t>
            </a:r>
          </a:p>
        </p:txBody>
      </p:sp>
      <p:sp>
        <p:nvSpPr>
          <p:cNvPr id="113" name="Rounded Rectangle 112"/>
          <p:cNvSpPr/>
          <p:nvPr/>
        </p:nvSpPr>
        <p:spPr>
          <a:xfrm>
            <a:off x="609600" y="3810000"/>
            <a:ext cx="7990840" cy="2286000"/>
          </a:xfrm>
          <a:prstGeom prst="roundRect">
            <a:avLst>
              <a:gd name="adj" fmla="val 434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when operating at low temperature </a:t>
            </a:r>
            <a:endParaRPr lang="en-US" dirty="0">
              <a:solidFill>
                <a:schemeClr val="bg1"/>
              </a:solidFill>
            </a:endParaRPr>
          </a:p>
        </p:txBody>
      </p:sp>
      <p:sp>
        <p:nvSpPr>
          <p:cNvPr id="8" name="Title 1"/>
          <p:cNvSpPr txBox="1">
            <a:spLocks/>
          </p:cNvSpPr>
          <p:nvPr/>
        </p:nvSpPr>
        <p:spPr>
          <a:xfrm>
            <a:off x="619760" y="152401"/>
            <a:ext cx="852424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Two Reasons for Timing Margin</a:t>
            </a:r>
          </a:p>
        </p:txBody>
      </p:sp>
      <p:sp>
        <p:nvSpPr>
          <p:cNvPr id="12" name="Rounded Rectangle 11"/>
          <p:cNvSpPr/>
          <p:nvPr/>
        </p:nvSpPr>
        <p:spPr>
          <a:xfrm>
            <a:off x="619760" y="1295400"/>
            <a:ext cx="7990840" cy="2286000"/>
          </a:xfrm>
          <a:prstGeom prst="roundRect">
            <a:avLst>
              <a:gd name="adj" fmla="val 3340"/>
            </a:avLst>
          </a:prstGeom>
          <a:solidFill>
            <a:schemeClr val="accent5">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accent5">
                    <a:lumMod val="75000"/>
                  </a:schemeClr>
                </a:solidFill>
                <a:latin typeface="Calibri Light"/>
              </a:rPr>
              <a:t>Leads to extra timing margin for cell that can store small amount of charge;</a:t>
            </a:r>
          </a:p>
        </p:txBody>
      </p:sp>
      <p:sp>
        <p:nvSpPr>
          <p:cNvPr id="13" name="Rounded Rectangle 12"/>
          <p:cNvSpPr/>
          <p:nvPr/>
        </p:nvSpPr>
        <p:spPr>
          <a:xfrm>
            <a:off x="609600" y="1295400"/>
            <a:ext cx="7990840" cy="2286000"/>
          </a:xfrm>
          <a:prstGeom prst="roundRect">
            <a:avLst>
              <a:gd name="adj" fmla="val 334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for cells that can store large amount of charge</a:t>
            </a:r>
          </a:p>
        </p:txBody>
      </p:sp>
    </p:spTree>
    <p:extLst>
      <p:ext uri="{BB962C8B-B14F-4D97-AF65-F5344CB8AC3E}">
        <p14:creationId xmlns:p14="http://schemas.microsoft.com/office/powerpoint/2010/main" val="21929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3"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p:cNvSpPr txBox="1"/>
          <p:nvPr/>
        </p:nvSpPr>
        <p:spPr>
          <a:xfrm>
            <a:off x="1219200" y="4191000"/>
            <a:ext cx="3660647" cy="533400"/>
          </a:xfrm>
          <a:prstGeom prst="rect">
            <a:avLst/>
          </a:prstGeom>
          <a:noFill/>
        </p:spPr>
        <p:txBody>
          <a:bodyPr wrap="square" rtlCol="0" anchor="ctr">
            <a:noAutofit/>
          </a:bodyPr>
          <a:lstStyle/>
          <a:p>
            <a:r>
              <a:rPr lang="en-US" sz="3200" dirty="0">
                <a:solidFill>
                  <a:schemeClr val="accent6">
                    <a:lumMod val="50000"/>
                  </a:schemeClr>
                </a:solidFill>
                <a:latin typeface="+mj-lt"/>
              </a:rPr>
              <a:t>Same size </a:t>
            </a:r>
            <a:r>
              <a:rPr lang="en-US" sz="3200" dirty="0">
                <a:solidFill>
                  <a:schemeClr val="accent6">
                    <a:lumMod val="50000"/>
                  </a:schemeClr>
                </a:solidFill>
                <a:latin typeface="+mj-lt"/>
                <a:sym typeface="Wingdings" panose="05000000000000000000" pitchFamily="2" charset="2"/>
              </a:rPr>
              <a:t></a:t>
            </a:r>
            <a:endParaRPr lang="en-US" sz="3200" dirty="0">
              <a:solidFill>
                <a:schemeClr val="accent6">
                  <a:lumMod val="50000"/>
                </a:schemeClr>
              </a:solidFill>
              <a:latin typeface="+mj-lt"/>
            </a:endParaRPr>
          </a:p>
        </p:txBody>
      </p:sp>
      <p:sp>
        <p:nvSpPr>
          <p:cNvPr id="108" name="TextBox 107"/>
          <p:cNvSpPr txBox="1"/>
          <p:nvPr/>
        </p:nvSpPr>
        <p:spPr>
          <a:xfrm>
            <a:off x="1219200" y="4572000"/>
            <a:ext cx="3660647" cy="533400"/>
          </a:xfrm>
          <a:prstGeom prst="rect">
            <a:avLst/>
          </a:prstGeom>
          <a:noFill/>
        </p:spPr>
        <p:txBody>
          <a:bodyPr wrap="square" rtlCol="0" anchor="ctr">
            <a:noAutofit/>
          </a:bodyPr>
          <a:lstStyle/>
          <a:p>
            <a:r>
              <a:rPr lang="en-US" sz="3200" dirty="0">
                <a:solidFill>
                  <a:schemeClr val="accent6">
                    <a:lumMod val="50000"/>
                  </a:schemeClr>
                </a:solidFill>
                <a:latin typeface="+mj-lt"/>
              </a:rPr>
              <a:t>Same charge </a:t>
            </a:r>
            <a:r>
              <a:rPr lang="en-US" sz="3200" dirty="0">
                <a:solidFill>
                  <a:schemeClr val="accent6">
                    <a:lumMod val="50000"/>
                  </a:schemeClr>
                </a:solidFill>
                <a:latin typeface="+mj-lt"/>
                <a:sym typeface="Wingdings" panose="05000000000000000000" pitchFamily="2" charset="2"/>
              </a:rPr>
              <a:t></a:t>
            </a:r>
            <a:endParaRPr lang="en-US" sz="3200" dirty="0">
              <a:solidFill>
                <a:schemeClr val="accent6">
                  <a:lumMod val="50000"/>
                </a:schemeClr>
              </a:solidFill>
              <a:latin typeface="+mj-lt"/>
            </a:endParaRPr>
          </a:p>
        </p:txBody>
      </p:sp>
      <p:sp>
        <p:nvSpPr>
          <p:cNvPr id="109" name="TextBox 108"/>
          <p:cNvSpPr txBox="1"/>
          <p:nvPr/>
        </p:nvSpPr>
        <p:spPr>
          <a:xfrm>
            <a:off x="4876800" y="4191000"/>
            <a:ext cx="3810000" cy="533400"/>
          </a:xfrm>
          <a:prstGeom prst="rect">
            <a:avLst/>
          </a:prstGeom>
          <a:noFill/>
        </p:spPr>
        <p:txBody>
          <a:bodyPr wrap="square" rtlCol="0" anchor="ctr">
            <a:noAutofit/>
          </a:bodyPr>
          <a:lstStyle/>
          <a:p>
            <a:r>
              <a:rPr lang="en-US" sz="3200" dirty="0">
                <a:solidFill>
                  <a:srgbClr val="C00000"/>
                </a:solidFill>
                <a:latin typeface="+mj-lt"/>
              </a:rPr>
              <a:t>Different size </a:t>
            </a:r>
            <a:r>
              <a:rPr lang="en-US" sz="3200" dirty="0">
                <a:solidFill>
                  <a:srgbClr val="C00000"/>
                </a:solidFill>
                <a:latin typeface="+mj-lt"/>
                <a:sym typeface="Wingdings" panose="05000000000000000000" pitchFamily="2" charset="2"/>
              </a:rPr>
              <a:t></a:t>
            </a:r>
            <a:endParaRPr lang="en-US" sz="3200" dirty="0">
              <a:solidFill>
                <a:srgbClr val="C00000"/>
              </a:solidFill>
              <a:latin typeface="+mj-lt"/>
            </a:endParaRPr>
          </a:p>
        </p:txBody>
      </p:sp>
      <p:sp>
        <p:nvSpPr>
          <p:cNvPr id="110" name="TextBox 109"/>
          <p:cNvSpPr txBox="1"/>
          <p:nvPr/>
        </p:nvSpPr>
        <p:spPr>
          <a:xfrm>
            <a:off x="4876800" y="4572000"/>
            <a:ext cx="3810000" cy="533400"/>
          </a:xfrm>
          <a:prstGeom prst="rect">
            <a:avLst/>
          </a:prstGeom>
          <a:noFill/>
        </p:spPr>
        <p:txBody>
          <a:bodyPr wrap="square" rtlCol="0" anchor="ctr">
            <a:noAutofit/>
          </a:bodyPr>
          <a:lstStyle/>
          <a:p>
            <a:r>
              <a:rPr lang="en-US" sz="3200" dirty="0">
                <a:solidFill>
                  <a:srgbClr val="C00000"/>
                </a:solidFill>
                <a:latin typeface="+mj-lt"/>
              </a:rPr>
              <a:t>Different charge </a:t>
            </a:r>
            <a:r>
              <a:rPr lang="en-US" sz="3200" dirty="0">
                <a:solidFill>
                  <a:srgbClr val="C00000"/>
                </a:solidFill>
                <a:latin typeface="+mj-lt"/>
                <a:sym typeface="Wingdings" panose="05000000000000000000" pitchFamily="2" charset="2"/>
              </a:rPr>
              <a:t></a:t>
            </a:r>
            <a:endParaRPr lang="en-US" sz="3200" dirty="0">
              <a:solidFill>
                <a:srgbClr val="C00000"/>
              </a:solidFill>
              <a:latin typeface="+mj-lt"/>
            </a:endParaRPr>
          </a:p>
        </p:txBody>
      </p:sp>
      <p:sp>
        <p:nvSpPr>
          <p:cNvPr id="119" name="TextBox 118"/>
          <p:cNvSpPr txBox="1"/>
          <p:nvPr/>
        </p:nvSpPr>
        <p:spPr>
          <a:xfrm>
            <a:off x="1219200" y="4953000"/>
            <a:ext cx="3660647" cy="533400"/>
          </a:xfrm>
          <a:prstGeom prst="rect">
            <a:avLst/>
          </a:prstGeom>
          <a:noFill/>
        </p:spPr>
        <p:txBody>
          <a:bodyPr wrap="square" rtlCol="0" anchor="ctr">
            <a:noAutofit/>
          </a:bodyPr>
          <a:lstStyle/>
          <a:p>
            <a:r>
              <a:rPr lang="en-US" sz="3200" dirty="0">
                <a:solidFill>
                  <a:schemeClr val="accent6">
                    <a:lumMod val="50000"/>
                  </a:schemeClr>
                </a:solidFill>
                <a:latin typeface="+mj-lt"/>
              </a:rPr>
              <a:t>Same latency</a:t>
            </a:r>
          </a:p>
        </p:txBody>
      </p:sp>
      <p:sp>
        <p:nvSpPr>
          <p:cNvPr id="120" name="TextBox 119"/>
          <p:cNvSpPr txBox="1"/>
          <p:nvPr/>
        </p:nvSpPr>
        <p:spPr>
          <a:xfrm>
            <a:off x="4876800" y="4953000"/>
            <a:ext cx="3810000" cy="533400"/>
          </a:xfrm>
          <a:prstGeom prst="rect">
            <a:avLst/>
          </a:prstGeom>
          <a:noFill/>
        </p:spPr>
        <p:txBody>
          <a:bodyPr wrap="square" rtlCol="0" anchor="ctr">
            <a:noAutofit/>
          </a:bodyPr>
          <a:lstStyle/>
          <a:p>
            <a:r>
              <a:rPr lang="en-US" sz="3200" dirty="0">
                <a:solidFill>
                  <a:srgbClr val="C00000"/>
                </a:solidFill>
                <a:latin typeface="+mj-lt"/>
              </a:rPr>
              <a:t>Different latency</a:t>
            </a:r>
          </a:p>
        </p:txBody>
      </p:sp>
      <p:sp>
        <p:nvSpPr>
          <p:cNvPr id="10" name="Punchline"/>
          <p:cNvSpPr txBox="1"/>
          <p:nvPr/>
        </p:nvSpPr>
        <p:spPr>
          <a:xfrm>
            <a:off x="1219200" y="4267200"/>
            <a:ext cx="6705600" cy="609600"/>
          </a:xfrm>
          <a:prstGeom prst="rect">
            <a:avLst/>
          </a:prstGeom>
          <a:noFill/>
        </p:spPr>
        <p:txBody>
          <a:bodyPr wrap="square" rtlCol="0" anchor="ctr">
            <a:noAutofit/>
          </a:bodyPr>
          <a:lstStyle/>
          <a:p>
            <a:r>
              <a:rPr lang="en-US" sz="3600" dirty="0">
                <a:solidFill>
                  <a:srgbClr val="000000"/>
                </a:solidFill>
                <a:latin typeface="+mj-lt"/>
              </a:rPr>
              <a:t>Large variation in cell size </a:t>
            </a:r>
            <a:r>
              <a:rPr lang="en-US" sz="3600" dirty="0">
                <a:solidFill>
                  <a:srgbClr val="000000"/>
                </a:solidFill>
                <a:latin typeface="+mj-lt"/>
                <a:sym typeface="Wingdings" panose="05000000000000000000" pitchFamily="2" charset="2"/>
              </a:rPr>
              <a:t></a:t>
            </a:r>
            <a:endParaRPr lang="en-US" sz="3600" dirty="0">
              <a:solidFill>
                <a:srgbClr val="000000"/>
              </a:solidFill>
              <a:latin typeface="+mj-lt"/>
            </a:endParaRPr>
          </a:p>
        </p:txBody>
      </p:sp>
      <p:sp>
        <p:nvSpPr>
          <p:cNvPr id="122" name="Punchline"/>
          <p:cNvSpPr txBox="1"/>
          <p:nvPr/>
        </p:nvSpPr>
        <p:spPr>
          <a:xfrm>
            <a:off x="1219200" y="4800600"/>
            <a:ext cx="6705600" cy="609602"/>
          </a:xfrm>
          <a:prstGeom prst="rect">
            <a:avLst/>
          </a:prstGeom>
          <a:noFill/>
        </p:spPr>
        <p:txBody>
          <a:bodyPr wrap="square" rtlCol="0" anchor="ctr">
            <a:noAutofit/>
          </a:bodyPr>
          <a:lstStyle/>
          <a:p>
            <a:r>
              <a:rPr lang="en-US" sz="3600" dirty="0">
                <a:solidFill>
                  <a:srgbClr val="000000"/>
                </a:solidFill>
                <a:latin typeface="+mj-lt"/>
              </a:rPr>
              <a:t>Large variation in charge </a:t>
            </a:r>
            <a:r>
              <a:rPr lang="en-US" sz="3600" dirty="0">
                <a:solidFill>
                  <a:srgbClr val="000000"/>
                </a:solidFill>
                <a:latin typeface="+mj-lt"/>
                <a:sym typeface="Wingdings" panose="05000000000000000000" pitchFamily="2" charset="2"/>
              </a:rPr>
              <a:t></a:t>
            </a:r>
            <a:endParaRPr lang="en-US" sz="3600" dirty="0">
              <a:solidFill>
                <a:srgbClr val="000000"/>
              </a:solidFill>
              <a:latin typeface="+mj-lt"/>
            </a:endParaRPr>
          </a:p>
        </p:txBody>
      </p:sp>
      <p:sp>
        <p:nvSpPr>
          <p:cNvPr id="123" name="Punchline"/>
          <p:cNvSpPr txBox="1"/>
          <p:nvPr/>
        </p:nvSpPr>
        <p:spPr>
          <a:xfrm>
            <a:off x="1219200" y="5334000"/>
            <a:ext cx="6705600" cy="533400"/>
          </a:xfrm>
          <a:prstGeom prst="rect">
            <a:avLst/>
          </a:prstGeom>
          <a:noFill/>
        </p:spPr>
        <p:txBody>
          <a:bodyPr wrap="square" rtlCol="0" anchor="ctr">
            <a:noAutofit/>
          </a:bodyPr>
          <a:lstStyle/>
          <a:p>
            <a:r>
              <a:rPr lang="en-US" sz="3600" dirty="0">
                <a:solidFill>
                  <a:srgbClr val="000000"/>
                </a:solidFill>
                <a:latin typeface="+mj-lt"/>
              </a:rPr>
              <a:t>Large variation in access latency</a:t>
            </a:r>
          </a:p>
        </p:txBody>
      </p:sp>
      <p:sp>
        <p:nvSpPr>
          <p:cNvPr id="8" name="Title 1"/>
          <p:cNvSpPr txBox="1">
            <a:spLocks/>
          </p:cNvSpPr>
          <p:nvPr/>
        </p:nvSpPr>
        <p:spPr>
          <a:xfrm>
            <a:off x="234462" y="54523"/>
            <a:ext cx="8915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Cells are Not Equal</a:t>
            </a:r>
          </a:p>
        </p:txBody>
      </p:sp>
      <p:grpSp>
        <p:nvGrpSpPr>
          <p:cNvPr id="12" name="Group 11"/>
          <p:cNvGrpSpPr/>
          <p:nvPr/>
        </p:nvGrpSpPr>
        <p:grpSpPr>
          <a:xfrm>
            <a:off x="4964347" y="1221640"/>
            <a:ext cx="2822278" cy="2987093"/>
            <a:chOff x="4974507" y="1508707"/>
            <a:chExt cx="2822278" cy="2987093"/>
          </a:xfrm>
        </p:grpSpPr>
        <p:cxnSp>
          <p:nvCxnSpPr>
            <p:cNvPr id="14" name="Straight Connector 13"/>
            <p:cNvCxnSpPr/>
            <p:nvPr/>
          </p:nvCxnSpPr>
          <p:spPr>
            <a:xfrm flipH="1" flipV="1">
              <a:off x="5259324" y="1508707"/>
              <a:ext cx="152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 name="DRAM"/>
            <p:cNvSpPr/>
            <p:nvPr/>
          </p:nvSpPr>
          <p:spPr>
            <a:xfrm>
              <a:off x="50322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6" name="Straight Connector 15"/>
            <p:cNvCxnSpPr/>
            <p:nvPr/>
          </p:nvCxnSpPr>
          <p:spPr>
            <a:xfrm flipV="1">
              <a:off x="57180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7" name="DRAM"/>
            <p:cNvSpPr/>
            <p:nvPr/>
          </p:nvSpPr>
          <p:spPr>
            <a:xfrm>
              <a:off x="54894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8" name="Straight Connector 17"/>
            <p:cNvCxnSpPr/>
            <p:nvPr/>
          </p:nvCxnSpPr>
          <p:spPr>
            <a:xfrm flipH="1" flipV="1">
              <a:off x="61752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9" name="DRAM"/>
            <p:cNvSpPr/>
            <p:nvPr/>
          </p:nvSpPr>
          <p:spPr>
            <a:xfrm>
              <a:off x="59496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20" name="Straight Connector 19"/>
            <p:cNvCxnSpPr/>
            <p:nvPr/>
          </p:nvCxnSpPr>
          <p:spPr>
            <a:xfrm flipH="1" flipV="1">
              <a:off x="66324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1" name="DRAM"/>
            <p:cNvSpPr/>
            <p:nvPr/>
          </p:nvSpPr>
          <p:spPr>
            <a:xfrm>
              <a:off x="64068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22" name="Straight Connector 21"/>
            <p:cNvCxnSpPr/>
            <p:nvPr/>
          </p:nvCxnSpPr>
          <p:spPr>
            <a:xfrm flipV="1">
              <a:off x="70896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3" name="DRAM"/>
            <p:cNvSpPr/>
            <p:nvPr/>
          </p:nvSpPr>
          <p:spPr>
            <a:xfrm>
              <a:off x="68610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24" name="Straight Connector 23"/>
            <p:cNvCxnSpPr/>
            <p:nvPr/>
          </p:nvCxnSpPr>
          <p:spPr>
            <a:xfrm flipH="1" flipV="1">
              <a:off x="7540755" y="1508707"/>
              <a:ext cx="3045"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5" name="DRAM"/>
            <p:cNvSpPr/>
            <p:nvPr/>
          </p:nvSpPr>
          <p:spPr>
            <a:xfrm>
              <a:off x="7315200"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6" name="Oval 25"/>
            <p:cNvSpPr/>
            <p:nvPr/>
          </p:nvSpPr>
          <p:spPr>
            <a:xfrm>
              <a:off x="5974588" y="1586386"/>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7" name="Oval 26"/>
            <p:cNvSpPr/>
            <p:nvPr/>
          </p:nvSpPr>
          <p:spPr>
            <a:xfrm>
              <a:off x="6483096" y="164428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8" name="Oval 27"/>
            <p:cNvSpPr/>
            <p:nvPr/>
          </p:nvSpPr>
          <p:spPr>
            <a:xfrm>
              <a:off x="6899140" y="1580761"/>
              <a:ext cx="393192" cy="39319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9" name="Oval 28"/>
            <p:cNvSpPr/>
            <p:nvPr/>
          </p:nvSpPr>
          <p:spPr>
            <a:xfrm>
              <a:off x="5041390" y="1547827"/>
              <a:ext cx="438912" cy="43891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0" name="Oval 29"/>
            <p:cNvSpPr/>
            <p:nvPr/>
          </p:nvSpPr>
          <p:spPr>
            <a:xfrm>
              <a:off x="5532116" y="1615844"/>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1" name="Oval 30"/>
            <p:cNvSpPr/>
            <p:nvPr/>
          </p:nvSpPr>
          <p:spPr>
            <a:xfrm>
              <a:off x="5978650" y="2494031"/>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2" name="Oval 31"/>
            <p:cNvSpPr/>
            <p:nvPr/>
          </p:nvSpPr>
          <p:spPr>
            <a:xfrm>
              <a:off x="6384034" y="2449118"/>
              <a:ext cx="502920" cy="50292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3" name="Oval 32"/>
            <p:cNvSpPr/>
            <p:nvPr/>
          </p:nvSpPr>
          <p:spPr>
            <a:xfrm>
              <a:off x="6940296" y="255487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4" name="Oval 33"/>
            <p:cNvSpPr/>
            <p:nvPr/>
          </p:nvSpPr>
          <p:spPr>
            <a:xfrm>
              <a:off x="7312153" y="2440304"/>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5" name="Oval 34"/>
            <p:cNvSpPr/>
            <p:nvPr/>
          </p:nvSpPr>
          <p:spPr>
            <a:xfrm>
              <a:off x="5555737" y="252763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6" name="Oval 35"/>
            <p:cNvSpPr/>
            <p:nvPr/>
          </p:nvSpPr>
          <p:spPr>
            <a:xfrm>
              <a:off x="6007314" y="2986703"/>
              <a:ext cx="341571" cy="3444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7" name="Oval 36"/>
            <p:cNvSpPr/>
            <p:nvPr/>
          </p:nvSpPr>
          <p:spPr>
            <a:xfrm>
              <a:off x="6431911" y="2961696"/>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8" name="Oval 37"/>
            <p:cNvSpPr/>
            <p:nvPr/>
          </p:nvSpPr>
          <p:spPr>
            <a:xfrm>
              <a:off x="6861047"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9" name="Oval 38"/>
            <p:cNvSpPr/>
            <p:nvPr/>
          </p:nvSpPr>
          <p:spPr>
            <a:xfrm>
              <a:off x="7365488" y="2974134"/>
              <a:ext cx="365760" cy="36576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0" name="Oval 39"/>
            <p:cNvSpPr/>
            <p:nvPr/>
          </p:nvSpPr>
          <p:spPr>
            <a:xfrm>
              <a:off x="6012937" y="343822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1" name="Oval 40"/>
            <p:cNvSpPr/>
            <p:nvPr/>
          </p:nvSpPr>
          <p:spPr>
            <a:xfrm>
              <a:off x="6403847"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2" name="Oval 41"/>
            <p:cNvSpPr/>
            <p:nvPr/>
          </p:nvSpPr>
          <p:spPr>
            <a:xfrm>
              <a:off x="7318247"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3" name="Oval 42"/>
            <p:cNvSpPr/>
            <p:nvPr/>
          </p:nvSpPr>
          <p:spPr>
            <a:xfrm>
              <a:off x="5047104" y="296017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4" name="Oval 43"/>
            <p:cNvSpPr/>
            <p:nvPr/>
          </p:nvSpPr>
          <p:spPr>
            <a:xfrm>
              <a:off x="5452874" y="2858489"/>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5" name="Oval 44"/>
            <p:cNvSpPr/>
            <p:nvPr/>
          </p:nvSpPr>
          <p:spPr>
            <a:xfrm>
              <a:off x="5079492" y="3438220"/>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6" name="Oval 45"/>
            <p:cNvSpPr/>
            <p:nvPr/>
          </p:nvSpPr>
          <p:spPr>
            <a:xfrm>
              <a:off x="5504304" y="341356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7" name="Oval 46"/>
            <p:cNvSpPr/>
            <p:nvPr/>
          </p:nvSpPr>
          <p:spPr>
            <a:xfrm>
              <a:off x="5997835" y="2057496"/>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8" name="Oval 47"/>
            <p:cNvSpPr/>
            <p:nvPr/>
          </p:nvSpPr>
          <p:spPr>
            <a:xfrm>
              <a:off x="6509846" y="2123542"/>
              <a:ext cx="256616" cy="2507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9" name="Oval 48"/>
            <p:cNvSpPr/>
            <p:nvPr/>
          </p:nvSpPr>
          <p:spPr>
            <a:xfrm>
              <a:off x="6853928" y="2013637"/>
              <a:ext cx="512064" cy="51206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0" name="Oval 49"/>
            <p:cNvSpPr/>
            <p:nvPr/>
          </p:nvSpPr>
          <p:spPr>
            <a:xfrm>
              <a:off x="5113019" y="2062597"/>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1" name="Oval 50"/>
            <p:cNvSpPr/>
            <p:nvPr/>
          </p:nvSpPr>
          <p:spPr>
            <a:xfrm>
              <a:off x="5492493" y="2020308"/>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2" name="Oval 51"/>
            <p:cNvSpPr/>
            <p:nvPr/>
          </p:nvSpPr>
          <p:spPr>
            <a:xfrm>
              <a:off x="7360915" y="2050147"/>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3" name="Oval 52"/>
            <p:cNvSpPr/>
            <p:nvPr/>
          </p:nvSpPr>
          <p:spPr>
            <a:xfrm>
              <a:off x="7353295" y="1608909"/>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4" name="Oval 53"/>
            <p:cNvSpPr/>
            <p:nvPr/>
          </p:nvSpPr>
          <p:spPr>
            <a:xfrm>
              <a:off x="6903716" y="3430505"/>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5" name="Oval 54"/>
            <p:cNvSpPr/>
            <p:nvPr/>
          </p:nvSpPr>
          <p:spPr>
            <a:xfrm>
              <a:off x="4974507" y="2383711"/>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13" name="Punchline"/>
          <p:cNvSpPr txBox="1"/>
          <p:nvPr/>
        </p:nvSpPr>
        <p:spPr>
          <a:xfrm>
            <a:off x="5022087" y="685800"/>
            <a:ext cx="2699001" cy="627333"/>
          </a:xfrm>
          <a:prstGeom prst="rect">
            <a:avLst/>
          </a:prstGeom>
          <a:noFill/>
        </p:spPr>
        <p:txBody>
          <a:bodyPr wrap="square" rtlCol="0" anchor="ctr">
            <a:noAutofit/>
          </a:bodyPr>
          <a:lstStyle/>
          <a:p>
            <a:pPr algn="ctr"/>
            <a:r>
              <a:rPr lang="en-US" sz="3600" dirty="0">
                <a:latin typeface="+mj-lt"/>
              </a:rPr>
              <a:t>Real</a:t>
            </a:r>
          </a:p>
        </p:txBody>
      </p:sp>
      <p:grpSp>
        <p:nvGrpSpPr>
          <p:cNvPr id="56" name="Group 55"/>
          <p:cNvGrpSpPr/>
          <p:nvPr/>
        </p:nvGrpSpPr>
        <p:grpSpPr>
          <a:xfrm>
            <a:off x="1364871" y="685800"/>
            <a:ext cx="2746247" cy="3522933"/>
            <a:chOff x="1375031" y="972867"/>
            <a:chExt cx="2746247" cy="3522933"/>
          </a:xfrm>
        </p:grpSpPr>
        <p:grpSp>
          <p:nvGrpSpPr>
            <p:cNvPr id="57" name="Group 56"/>
            <p:cNvGrpSpPr/>
            <p:nvPr/>
          </p:nvGrpSpPr>
          <p:grpSpPr>
            <a:xfrm>
              <a:off x="1375031" y="1508707"/>
              <a:ext cx="2746247" cy="2987093"/>
              <a:chOff x="1375031" y="1508707"/>
              <a:chExt cx="2746247" cy="2987093"/>
            </a:xfrm>
          </p:grpSpPr>
          <p:sp>
            <p:nvSpPr>
              <p:cNvPr id="59" name="Oval 58"/>
              <p:cNvSpPr/>
              <p:nvPr/>
            </p:nvSpPr>
            <p:spPr>
              <a:xfrm>
                <a:off x="2289431" y="201229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0" name="Oval 59"/>
              <p:cNvSpPr/>
              <p:nvPr/>
            </p:nvSpPr>
            <p:spPr>
              <a:xfrm>
                <a:off x="2746631" y="201229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1" name="Oval 60"/>
              <p:cNvSpPr/>
              <p:nvPr/>
            </p:nvSpPr>
            <p:spPr>
              <a:xfrm>
                <a:off x="3203831" y="201229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2" name="Oval 61"/>
              <p:cNvSpPr/>
              <p:nvPr/>
            </p:nvSpPr>
            <p:spPr>
              <a:xfrm>
                <a:off x="3661031" y="2010394"/>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3" name="Oval 62"/>
              <p:cNvSpPr/>
              <p:nvPr/>
            </p:nvSpPr>
            <p:spPr>
              <a:xfrm>
                <a:off x="1375031" y="2010394"/>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4" name="Oval 63"/>
              <p:cNvSpPr/>
              <p:nvPr/>
            </p:nvSpPr>
            <p:spPr>
              <a:xfrm>
                <a:off x="1832231" y="2010394"/>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65" name="Straight Connector 64"/>
              <p:cNvCxnSpPr/>
              <p:nvPr/>
            </p:nvCxnSpPr>
            <p:spPr>
              <a:xfrm flipH="1" flipV="1">
                <a:off x="1600200" y="1508707"/>
                <a:ext cx="6478"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6" name="DRAM"/>
              <p:cNvSpPr/>
              <p:nvPr/>
            </p:nvSpPr>
            <p:spPr>
              <a:xfrm>
                <a:off x="1378078"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67" name="Straight Connector 66"/>
              <p:cNvCxnSpPr/>
              <p:nvPr/>
            </p:nvCxnSpPr>
            <p:spPr>
              <a:xfrm flipH="1" flipV="1">
                <a:off x="2057400" y="1508707"/>
                <a:ext cx="6478"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8" name="DRAM"/>
              <p:cNvSpPr/>
              <p:nvPr/>
            </p:nvSpPr>
            <p:spPr>
              <a:xfrm>
                <a:off x="1835278"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69" name="Straight Connector 68"/>
              <p:cNvCxnSpPr/>
              <p:nvPr/>
            </p:nvCxnSpPr>
            <p:spPr>
              <a:xfrm flipH="1" flipV="1">
                <a:off x="2514600" y="1508707"/>
                <a:ext cx="9524"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0" name="DRAM"/>
              <p:cNvSpPr/>
              <p:nvPr/>
            </p:nvSpPr>
            <p:spPr>
              <a:xfrm>
                <a:off x="2295524"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71" name="Straight Connector 70"/>
              <p:cNvCxnSpPr/>
              <p:nvPr/>
            </p:nvCxnSpPr>
            <p:spPr>
              <a:xfrm flipH="1" flipV="1">
                <a:off x="2975231" y="1508707"/>
                <a:ext cx="609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2" name="DRAM"/>
              <p:cNvSpPr/>
              <p:nvPr/>
            </p:nvSpPr>
            <p:spPr>
              <a:xfrm>
                <a:off x="2752724"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73" name="Straight Connector 72"/>
              <p:cNvCxnSpPr/>
              <p:nvPr/>
            </p:nvCxnSpPr>
            <p:spPr>
              <a:xfrm flipH="1" flipV="1">
                <a:off x="3432431" y="1508707"/>
                <a:ext cx="3047"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4" name="DRAM"/>
              <p:cNvSpPr/>
              <p:nvPr/>
            </p:nvSpPr>
            <p:spPr>
              <a:xfrm>
                <a:off x="3206878"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75" name="Straight Connector 74"/>
              <p:cNvCxnSpPr/>
              <p:nvPr/>
            </p:nvCxnSpPr>
            <p:spPr>
              <a:xfrm flipV="1">
                <a:off x="3889631"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6" name="DRAM"/>
              <p:cNvSpPr/>
              <p:nvPr/>
            </p:nvSpPr>
            <p:spPr>
              <a:xfrm>
                <a:off x="3661031"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77" name="Oval 76"/>
              <p:cNvSpPr/>
              <p:nvPr/>
            </p:nvSpPr>
            <p:spPr>
              <a:xfrm>
                <a:off x="2292478" y="156443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78" name="Oval 77"/>
              <p:cNvSpPr/>
              <p:nvPr/>
            </p:nvSpPr>
            <p:spPr>
              <a:xfrm>
                <a:off x="2749678" y="156443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79" name="Oval 78"/>
              <p:cNvSpPr/>
              <p:nvPr/>
            </p:nvSpPr>
            <p:spPr>
              <a:xfrm>
                <a:off x="3206878" y="156443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0" name="Oval 79"/>
              <p:cNvSpPr/>
              <p:nvPr/>
            </p:nvSpPr>
            <p:spPr>
              <a:xfrm>
                <a:off x="3664078" y="156252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1" name="Oval 80"/>
              <p:cNvSpPr/>
              <p:nvPr/>
            </p:nvSpPr>
            <p:spPr>
              <a:xfrm>
                <a:off x="1378078" y="156252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2" name="Oval 81"/>
              <p:cNvSpPr/>
              <p:nvPr/>
            </p:nvSpPr>
            <p:spPr>
              <a:xfrm>
                <a:off x="1835278" y="156252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3" name="Oval 82"/>
              <p:cNvSpPr/>
              <p:nvPr/>
            </p:nvSpPr>
            <p:spPr>
              <a:xfrm>
                <a:off x="2292478" y="247502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4" name="Oval 83"/>
              <p:cNvSpPr/>
              <p:nvPr/>
            </p:nvSpPr>
            <p:spPr>
              <a:xfrm>
                <a:off x="2749678" y="247502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5" name="Oval 84"/>
              <p:cNvSpPr/>
              <p:nvPr/>
            </p:nvSpPr>
            <p:spPr>
              <a:xfrm>
                <a:off x="3206878" y="247502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6" name="Oval 85"/>
              <p:cNvSpPr/>
              <p:nvPr/>
            </p:nvSpPr>
            <p:spPr>
              <a:xfrm>
                <a:off x="3664078" y="24731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7" name="Oval 86"/>
              <p:cNvSpPr/>
              <p:nvPr/>
            </p:nvSpPr>
            <p:spPr>
              <a:xfrm>
                <a:off x="1378078" y="24731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8" name="Oval 87"/>
              <p:cNvSpPr/>
              <p:nvPr/>
            </p:nvSpPr>
            <p:spPr>
              <a:xfrm>
                <a:off x="1835278" y="24731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9" name="Oval 88"/>
              <p:cNvSpPr/>
              <p:nvPr/>
            </p:nvSpPr>
            <p:spPr>
              <a:xfrm>
                <a:off x="2292478"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0" name="Oval 89"/>
              <p:cNvSpPr/>
              <p:nvPr/>
            </p:nvSpPr>
            <p:spPr>
              <a:xfrm>
                <a:off x="2749678"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1" name="Oval 90"/>
              <p:cNvSpPr/>
              <p:nvPr/>
            </p:nvSpPr>
            <p:spPr>
              <a:xfrm>
                <a:off x="3206878"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2" name="Oval 91"/>
              <p:cNvSpPr/>
              <p:nvPr/>
            </p:nvSpPr>
            <p:spPr>
              <a:xfrm>
                <a:off x="3664078" y="292841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3" name="Oval 92"/>
              <p:cNvSpPr/>
              <p:nvPr/>
            </p:nvSpPr>
            <p:spPr>
              <a:xfrm>
                <a:off x="2292478"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4" name="Oval 93"/>
              <p:cNvSpPr/>
              <p:nvPr/>
            </p:nvSpPr>
            <p:spPr>
              <a:xfrm>
                <a:off x="2749678"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5" name="Oval 94"/>
              <p:cNvSpPr/>
              <p:nvPr/>
            </p:nvSpPr>
            <p:spPr>
              <a:xfrm>
                <a:off x="3206878"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6" name="Oval 95"/>
              <p:cNvSpPr/>
              <p:nvPr/>
            </p:nvSpPr>
            <p:spPr>
              <a:xfrm>
                <a:off x="3664078"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7" name="Oval 96"/>
              <p:cNvSpPr/>
              <p:nvPr/>
            </p:nvSpPr>
            <p:spPr>
              <a:xfrm>
                <a:off x="1378078" y="292841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8" name="Oval 97"/>
              <p:cNvSpPr/>
              <p:nvPr/>
            </p:nvSpPr>
            <p:spPr>
              <a:xfrm>
                <a:off x="1835278" y="292841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9" name="Oval 98"/>
              <p:cNvSpPr/>
              <p:nvPr/>
            </p:nvSpPr>
            <p:spPr>
              <a:xfrm>
                <a:off x="1378078"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0" name="Oval 99"/>
              <p:cNvSpPr/>
              <p:nvPr/>
            </p:nvSpPr>
            <p:spPr>
              <a:xfrm>
                <a:off x="1835278"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1" name="Oval 100"/>
              <p:cNvSpPr/>
              <p:nvPr/>
            </p:nvSpPr>
            <p:spPr>
              <a:xfrm>
                <a:off x="2300861" y="202372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2" name="Oval 101"/>
              <p:cNvSpPr/>
              <p:nvPr/>
            </p:nvSpPr>
            <p:spPr>
              <a:xfrm>
                <a:off x="2758061" y="202372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3" name="Oval 102"/>
              <p:cNvSpPr/>
              <p:nvPr/>
            </p:nvSpPr>
            <p:spPr>
              <a:xfrm>
                <a:off x="3215261" y="202372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4" name="Oval 103"/>
              <p:cNvSpPr/>
              <p:nvPr/>
            </p:nvSpPr>
            <p:spPr>
              <a:xfrm>
                <a:off x="3672461" y="2021824"/>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5" name="Oval 104"/>
              <p:cNvSpPr/>
              <p:nvPr/>
            </p:nvSpPr>
            <p:spPr>
              <a:xfrm>
                <a:off x="1386461" y="2021824"/>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6" name="Oval 105"/>
              <p:cNvSpPr/>
              <p:nvPr/>
            </p:nvSpPr>
            <p:spPr>
              <a:xfrm>
                <a:off x="1843661" y="2021824"/>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58" name="Punchline"/>
            <p:cNvSpPr txBox="1"/>
            <p:nvPr/>
          </p:nvSpPr>
          <p:spPr>
            <a:xfrm>
              <a:off x="1386461" y="972867"/>
              <a:ext cx="2731770" cy="627333"/>
            </a:xfrm>
            <a:prstGeom prst="rect">
              <a:avLst/>
            </a:prstGeom>
            <a:noFill/>
          </p:spPr>
          <p:txBody>
            <a:bodyPr wrap="square" rtlCol="0" anchor="ctr">
              <a:noAutofit/>
            </a:bodyPr>
            <a:lstStyle/>
            <a:p>
              <a:pPr algn="ctr"/>
              <a:r>
                <a:rPr lang="en-US" sz="3600" dirty="0">
                  <a:latin typeface="+mj-lt"/>
                </a:rPr>
                <a:t>Ideal</a:t>
              </a:r>
            </a:p>
          </p:txBody>
        </p:sp>
      </p:grpSp>
      <p:grpSp>
        <p:nvGrpSpPr>
          <p:cNvPr id="2" name="Group 1"/>
          <p:cNvGrpSpPr/>
          <p:nvPr/>
        </p:nvGrpSpPr>
        <p:grpSpPr>
          <a:xfrm>
            <a:off x="5447284" y="2568741"/>
            <a:ext cx="2706116" cy="1404936"/>
            <a:chOff x="5447284" y="3064088"/>
            <a:chExt cx="2706116" cy="1404936"/>
          </a:xfrm>
        </p:grpSpPr>
        <p:grpSp>
          <p:nvGrpSpPr>
            <p:cNvPr id="114" name="Group 113"/>
            <p:cNvGrpSpPr/>
            <p:nvPr/>
          </p:nvGrpSpPr>
          <p:grpSpPr>
            <a:xfrm>
              <a:off x="5718553" y="3629124"/>
              <a:ext cx="2434847" cy="839900"/>
              <a:chOff x="5859262" y="4811697"/>
              <a:chExt cx="2434847" cy="839900"/>
            </a:xfrm>
          </p:grpSpPr>
          <p:sp>
            <p:nvSpPr>
              <p:cNvPr id="115" name="67Text"/>
              <p:cNvSpPr txBox="1"/>
              <p:nvPr/>
            </p:nvSpPr>
            <p:spPr>
              <a:xfrm>
                <a:off x="6217248" y="5158885"/>
                <a:ext cx="2076861"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chemeClr val="accent5">
                        <a:lumMod val="75000"/>
                      </a:schemeClr>
                    </a:solidFill>
                    <a:latin typeface="+mj-lt"/>
                  </a:rPr>
                  <a:t>Largest cell</a:t>
                </a:r>
              </a:p>
            </p:txBody>
          </p:sp>
          <p:sp>
            <p:nvSpPr>
              <p:cNvPr id="116" name="Freeform 115"/>
              <p:cNvSpPr/>
              <p:nvPr/>
            </p:nvSpPr>
            <p:spPr>
              <a:xfrm>
                <a:off x="5859262" y="4811697"/>
                <a:ext cx="532660" cy="612559"/>
              </a:xfrm>
              <a:custGeom>
                <a:avLst/>
                <a:gdLst>
                  <a:gd name="connsiteX0" fmla="*/ 532660 w 532660"/>
                  <a:gd name="connsiteY0" fmla="*/ 612559 h 612559"/>
                  <a:gd name="connsiteX1" fmla="*/ 106532 w 532660"/>
                  <a:gd name="connsiteY1" fmla="*/ 390618 h 612559"/>
                  <a:gd name="connsiteX2" fmla="*/ 0 w 532660"/>
                  <a:gd name="connsiteY2" fmla="*/ 0 h 612559"/>
                </a:gdLst>
                <a:ahLst/>
                <a:cxnLst>
                  <a:cxn ang="0">
                    <a:pos x="connsiteX0" y="connsiteY0"/>
                  </a:cxn>
                  <a:cxn ang="0">
                    <a:pos x="connsiteX1" y="connsiteY1"/>
                  </a:cxn>
                  <a:cxn ang="0">
                    <a:pos x="connsiteX2" y="connsiteY2"/>
                  </a:cxn>
                </a:cxnLst>
                <a:rect l="l" t="t" r="r" b="b"/>
                <a:pathLst>
                  <a:path w="532660" h="612559">
                    <a:moveTo>
                      <a:pt x="532660" y="612559"/>
                    </a:moveTo>
                    <a:cubicBezTo>
                      <a:pt x="363984" y="552635"/>
                      <a:pt x="195309" y="492711"/>
                      <a:pt x="106532" y="390618"/>
                    </a:cubicBezTo>
                    <a:cubicBezTo>
                      <a:pt x="17755" y="288525"/>
                      <a:pt x="8877" y="144262"/>
                      <a:pt x="0" y="0"/>
                    </a:cubicBezTo>
                  </a:path>
                </a:pathLst>
              </a:custGeom>
              <a:noFill/>
              <a:ln w="25400">
                <a:solidFill>
                  <a:schemeClr val="accent1">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Oval 116"/>
            <p:cNvSpPr/>
            <p:nvPr/>
          </p:nvSpPr>
          <p:spPr>
            <a:xfrm>
              <a:off x="5447284" y="3064088"/>
              <a:ext cx="548640" cy="548640"/>
            </a:xfrm>
            <a:prstGeom prst="ellipse">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accent5">
                    <a:lumMod val="75000"/>
                  </a:schemeClr>
                </a:solidFill>
                <a:latin typeface="+mj-lt"/>
              </a:endParaRPr>
            </a:p>
          </p:txBody>
        </p:sp>
      </p:grpSp>
      <p:grpSp>
        <p:nvGrpSpPr>
          <p:cNvPr id="3" name="Group 2"/>
          <p:cNvGrpSpPr/>
          <p:nvPr/>
        </p:nvGrpSpPr>
        <p:grpSpPr>
          <a:xfrm>
            <a:off x="6499686" y="840379"/>
            <a:ext cx="2524364" cy="1246826"/>
            <a:chOff x="6499686" y="1335726"/>
            <a:chExt cx="2524364" cy="1246826"/>
          </a:xfrm>
        </p:grpSpPr>
        <p:grpSp>
          <p:nvGrpSpPr>
            <p:cNvPr id="111" name="Group 110"/>
            <p:cNvGrpSpPr/>
            <p:nvPr/>
          </p:nvGrpSpPr>
          <p:grpSpPr>
            <a:xfrm>
              <a:off x="6621900" y="1335726"/>
              <a:ext cx="2402150" cy="1004789"/>
              <a:chOff x="6818050" y="841766"/>
              <a:chExt cx="2402150" cy="1004789"/>
            </a:xfrm>
          </p:grpSpPr>
          <p:sp>
            <p:nvSpPr>
              <p:cNvPr id="112" name="67Text"/>
              <p:cNvSpPr txBox="1"/>
              <p:nvPr/>
            </p:nvSpPr>
            <p:spPr>
              <a:xfrm>
                <a:off x="7238901" y="841766"/>
                <a:ext cx="198129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C00000"/>
                    </a:solidFill>
                    <a:latin typeface="+mj-lt"/>
                  </a:rPr>
                  <a:t>Smallest cell</a:t>
                </a:r>
              </a:p>
            </p:txBody>
          </p:sp>
          <p:sp>
            <p:nvSpPr>
              <p:cNvPr id="113" name="Freeform 112"/>
              <p:cNvSpPr/>
              <p:nvPr/>
            </p:nvSpPr>
            <p:spPr>
              <a:xfrm>
                <a:off x="6818050" y="1127464"/>
                <a:ext cx="443884" cy="719091"/>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8" name="Oval 117"/>
            <p:cNvSpPr/>
            <p:nvPr/>
          </p:nvSpPr>
          <p:spPr>
            <a:xfrm>
              <a:off x="6499686" y="2331821"/>
              <a:ext cx="256616" cy="250731"/>
            </a:xfrm>
            <a:prstGeom prst="ellipse">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Tree>
    <p:extLst>
      <p:ext uri="{BB962C8B-B14F-4D97-AF65-F5344CB8AC3E}">
        <p14:creationId xmlns:p14="http://schemas.microsoft.com/office/powerpoint/2010/main" val="5017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12"/>
                                        </p:tgtEl>
                                        <p:attrNameLst>
                                          <p:attrName>style.opacity</p:attrName>
                                        </p:attrNameLst>
                                      </p:cBhvr>
                                      <p:to>
                                        <p:strVal val="0.2"/>
                                      </p:to>
                                    </p:set>
                                    <p:animEffect filter="image" prLst="opacity: 0.2">
                                      <p:cBhvr rctx="IE">
                                        <p:cTn id="29" dur="indefinite"/>
                                        <p:tgtEl>
                                          <p:spTgt spid="12"/>
                                        </p:tgtEl>
                                      </p:cBhvr>
                                    </p:animEffect>
                                  </p:childTnLst>
                                </p:cTn>
                              </p:par>
                              <p:par>
                                <p:cTn id="30" presetID="1"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108"/>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07"/>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19"/>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0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7" grpId="1"/>
      <p:bldP spid="108" grpId="0"/>
      <p:bldP spid="108" grpId="1"/>
      <p:bldP spid="109" grpId="0"/>
      <p:bldP spid="109" grpId="1"/>
      <p:bldP spid="110" grpId="0"/>
      <p:bldP spid="110" grpId="1"/>
      <p:bldP spid="119" grpId="0"/>
      <p:bldP spid="119" grpId="1"/>
      <p:bldP spid="120" grpId="0"/>
      <p:bldP spid="120" grpId="1"/>
      <p:bldP spid="10" grpId="0"/>
      <p:bldP spid="122" grpId="0"/>
      <p:bldP spid="123"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1295400"/>
            <a:ext cx="7990840" cy="2286000"/>
          </a:xfrm>
          <a:prstGeom prst="roundRect">
            <a:avLst>
              <a:gd name="adj" fmla="val 33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tx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tx1"/>
                </a:solidFill>
                <a:latin typeface="Calibri Light"/>
              </a:rPr>
              <a:t>Leads to </a:t>
            </a:r>
            <a:r>
              <a:rPr lang="en-US" sz="2800" i="1" dirty="0">
                <a:solidFill>
                  <a:srgbClr val="C00000"/>
                </a:solidFill>
                <a:latin typeface="Calibri Light"/>
              </a:rPr>
              <a:t>extra timing margin </a:t>
            </a:r>
            <a:r>
              <a:rPr lang="en-US" sz="2800" dirty="0">
                <a:solidFill>
                  <a:schemeClr val="tx1"/>
                </a:solidFill>
                <a:latin typeface="Calibri Light"/>
              </a:rPr>
              <a:t>for cells that can store large amount of charge</a:t>
            </a:r>
          </a:p>
        </p:txBody>
      </p:sp>
      <p:sp>
        <p:nvSpPr>
          <p:cNvPr id="113" name="Rounded Rectangle 112"/>
          <p:cNvSpPr/>
          <p:nvPr/>
        </p:nvSpPr>
        <p:spPr>
          <a:xfrm>
            <a:off x="609600" y="3810000"/>
            <a:ext cx="7990840" cy="2286000"/>
          </a:xfrm>
          <a:prstGeom prst="roundRect">
            <a:avLst>
              <a:gd name="adj" fmla="val 434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when operating at low temperature </a:t>
            </a:r>
            <a:endParaRPr lang="en-US" dirty="0">
              <a:solidFill>
                <a:schemeClr val="bg1"/>
              </a:solidFill>
            </a:endParaRPr>
          </a:p>
        </p:txBody>
      </p:sp>
      <p:sp>
        <p:nvSpPr>
          <p:cNvPr id="8" name="Title 1"/>
          <p:cNvSpPr txBox="1">
            <a:spLocks/>
          </p:cNvSpPr>
          <p:nvPr/>
        </p:nvSpPr>
        <p:spPr>
          <a:xfrm>
            <a:off x="457200" y="152401"/>
            <a:ext cx="86868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Two Reasons for Timing Margin</a:t>
            </a:r>
          </a:p>
        </p:txBody>
      </p:sp>
      <p:sp>
        <p:nvSpPr>
          <p:cNvPr id="7" name="Rounded Rectangle 6"/>
          <p:cNvSpPr/>
          <p:nvPr/>
        </p:nvSpPr>
        <p:spPr>
          <a:xfrm>
            <a:off x="609600" y="3810000"/>
            <a:ext cx="7990840" cy="2286000"/>
          </a:xfrm>
          <a:prstGeom prst="roundRect">
            <a:avLst>
              <a:gd name="adj" fmla="val 4341"/>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accent5">
                    <a:lumMod val="75000"/>
                  </a:schemeClr>
                </a:solidFill>
                <a:latin typeface="Calibri Light"/>
              </a:rPr>
              <a:t>Leads to extra timing margin when operating at low temperature </a:t>
            </a:r>
            <a:endParaRPr lang="en-US" dirty="0">
              <a:solidFill>
                <a:schemeClr val="accent5">
                  <a:lumMod val="75000"/>
                </a:schemeClr>
              </a:solidFill>
            </a:endParaRPr>
          </a:p>
        </p:txBody>
      </p:sp>
      <p:sp>
        <p:nvSpPr>
          <p:cNvPr id="9" name="Rounded Rectangle 8"/>
          <p:cNvSpPr/>
          <p:nvPr/>
        </p:nvSpPr>
        <p:spPr>
          <a:xfrm>
            <a:off x="609600" y="3810000"/>
            <a:ext cx="7990840" cy="2286000"/>
          </a:xfrm>
          <a:prstGeom prst="roundRect">
            <a:avLst>
              <a:gd name="adj" fmla="val 4341"/>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when operating at low temperature </a:t>
            </a:r>
            <a:endParaRPr lang="en-US" dirty="0">
              <a:solidFill>
                <a:schemeClr val="bg1"/>
              </a:solidFill>
            </a:endParaRPr>
          </a:p>
        </p:txBody>
      </p:sp>
    </p:spTree>
    <p:extLst>
      <p:ext uri="{BB962C8B-B14F-4D97-AF65-F5344CB8AC3E}">
        <p14:creationId xmlns:p14="http://schemas.microsoft.com/office/powerpoint/2010/main" val="40877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unchline"/>
          <p:cNvSpPr txBox="1"/>
          <p:nvPr/>
        </p:nvSpPr>
        <p:spPr>
          <a:xfrm>
            <a:off x="457199" y="4876800"/>
            <a:ext cx="8305801" cy="1676400"/>
          </a:xfrm>
          <a:prstGeom prst="rect">
            <a:avLst/>
          </a:prstGeom>
          <a:noFill/>
        </p:spPr>
        <p:txBody>
          <a:bodyPr wrap="square" rtlCol="0" anchor="ctr">
            <a:noAutofit/>
          </a:bodyPr>
          <a:lstStyle/>
          <a:p>
            <a:pPr>
              <a:lnSpc>
                <a:spcPct val="80000"/>
              </a:lnSpc>
            </a:pPr>
            <a:r>
              <a:rPr lang="en-US" sz="3600" dirty="0">
                <a:solidFill>
                  <a:srgbClr val="000000"/>
                </a:solidFill>
                <a:latin typeface="+mj-lt"/>
              </a:rPr>
              <a:t>Cells store small charge at high temperature </a:t>
            </a:r>
          </a:p>
          <a:p>
            <a:pPr>
              <a:lnSpc>
                <a:spcPct val="80000"/>
              </a:lnSpc>
            </a:pPr>
            <a:r>
              <a:rPr lang="en-US" sz="3600" dirty="0">
                <a:solidFill>
                  <a:srgbClr val="000000"/>
                </a:solidFill>
                <a:latin typeface="+mj-lt"/>
              </a:rPr>
              <a:t>and large charge at low temperature </a:t>
            </a:r>
          </a:p>
          <a:p>
            <a:pPr>
              <a:lnSpc>
                <a:spcPct val="80000"/>
              </a:lnSpc>
            </a:pPr>
            <a:r>
              <a:rPr lang="en-US" sz="3600" dirty="0">
                <a:solidFill>
                  <a:srgbClr val="000000"/>
                </a:solidFill>
                <a:latin typeface="+mj-lt"/>
                <a:sym typeface="Wingdings"/>
              </a:rPr>
              <a:t> Large variation in access latency</a:t>
            </a:r>
            <a:endParaRPr lang="en-US" sz="3600" dirty="0">
              <a:solidFill>
                <a:srgbClr val="000000"/>
              </a:solidFill>
              <a:latin typeface="+mj-lt"/>
            </a:endParaRPr>
          </a:p>
        </p:txBody>
      </p:sp>
      <p:sp>
        <p:nvSpPr>
          <p:cNvPr id="111" name="Rectangle 110"/>
          <p:cNvSpPr/>
          <p:nvPr/>
        </p:nvSpPr>
        <p:spPr>
          <a:xfrm>
            <a:off x="990600" y="1066800"/>
            <a:ext cx="3581400" cy="39624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00" name="Group 99"/>
          <p:cNvGrpSpPr/>
          <p:nvPr/>
        </p:nvGrpSpPr>
        <p:grpSpPr>
          <a:xfrm>
            <a:off x="1314450" y="1716987"/>
            <a:ext cx="2822278" cy="2987093"/>
            <a:chOff x="4974507" y="1508707"/>
            <a:chExt cx="2822278" cy="2987093"/>
          </a:xfrm>
        </p:grpSpPr>
        <p:cxnSp>
          <p:nvCxnSpPr>
            <p:cNvPr id="101" name="Straight Connector 100"/>
            <p:cNvCxnSpPr/>
            <p:nvPr/>
          </p:nvCxnSpPr>
          <p:spPr>
            <a:xfrm flipH="1" flipV="1">
              <a:off x="5259324" y="1508707"/>
              <a:ext cx="152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2" name="DRAM"/>
            <p:cNvSpPr/>
            <p:nvPr/>
          </p:nvSpPr>
          <p:spPr>
            <a:xfrm>
              <a:off x="50322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3" name="Straight Connector 102"/>
            <p:cNvCxnSpPr/>
            <p:nvPr/>
          </p:nvCxnSpPr>
          <p:spPr>
            <a:xfrm flipV="1">
              <a:off x="57180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4" name="DRAM"/>
            <p:cNvSpPr/>
            <p:nvPr/>
          </p:nvSpPr>
          <p:spPr>
            <a:xfrm>
              <a:off x="54894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5" name="Straight Connector 104"/>
            <p:cNvCxnSpPr/>
            <p:nvPr/>
          </p:nvCxnSpPr>
          <p:spPr>
            <a:xfrm flipH="1" flipV="1">
              <a:off x="61752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6" name="DRAM"/>
            <p:cNvSpPr/>
            <p:nvPr/>
          </p:nvSpPr>
          <p:spPr>
            <a:xfrm>
              <a:off x="59496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7" name="Straight Connector 106"/>
            <p:cNvCxnSpPr/>
            <p:nvPr/>
          </p:nvCxnSpPr>
          <p:spPr>
            <a:xfrm flipH="1" flipV="1">
              <a:off x="66324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8" name="DRAM"/>
            <p:cNvSpPr/>
            <p:nvPr/>
          </p:nvSpPr>
          <p:spPr>
            <a:xfrm>
              <a:off x="64068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9" name="Straight Connector 108"/>
            <p:cNvCxnSpPr/>
            <p:nvPr/>
          </p:nvCxnSpPr>
          <p:spPr>
            <a:xfrm flipV="1">
              <a:off x="70896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10" name="DRAM"/>
            <p:cNvSpPr/>
            <p:nvPr/>
          </p:nvSpPr>
          <p:spPr>
            <a:xfrm>
              <a:off x="68610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14" name="Straight Connector 113"/>
            <p:cNvCxnSpPr/>
            <p:nvPr/>
          </p:nvCxnSpPr>
          <p:spPr>
            <a:xfrm flipH="1" flipV="1">
              <a:off x="7540755" y="1508707"/>
              <a:ext cx="3045"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15" name="DRAM"/>
            <p:cNvSpPr/>
            <p:nvPr/>
          </p:nvSpPr>
          <p:spPr>
            <a:xfrm>
              <a:off x="7315200"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17" name="Oval 116"/>
            <p:cNvSpPr/>
            <p:nvPr/>
          </p:nvSpPr>
          <p:spPr>
            <a:xfrm>
              <a:off x="5974588" y="1586386"/>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18" name="Oval 117"/>
            <p:cNvSpPr/>
            <p:nvPr/>
          </p:nvSpPr>
          <p:spPr>
            <a:xfrm>
              <a:off x="6483096" y="164428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19" name="Oval 118"/>
            <p:cNvSpPr/>
            <p:nvPr/>
          </p:nvSpPr>
          <p:spPr>
            <a:xfrm>
              <a:off x="6899140" y="1580761"/>
              <a:ext cx="393192" cy="39319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0" name="Oval 119"/>
            <p:cNvSpPr/>
            <p:nvPr/>
          </p:nvSpPr>
          <p:spPr>
            <a:xfrm>
              <a:off x="5041390" y="1547827"/>
              <a:ext cx="438912" cy="43891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1" name="Oval 120"/>
            <p:cNvSpPr/>
            <p:nvPr/>
          </p:nvSpPr>
          <p:spPr>
            <a:xfrm>
              <a:off x="5532116" y="1615844"/>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2" name="Oval 121"/>
            <p:cNvSpPr/>
            <p:nvPr/>
          </p:nvSpPr>
          <p:spPr>
            <a:xfrm>
              <a:off x="5978650" y="2494031"/>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3" name="Oval 122"/>
            <p:cNvSpPr/>
            <p:nvPr/>
          </p:nvSpPr>
          <p:spPr>
            <a:xfrm>
              <a:off x="6384034" y="2449118"/>
              <a:ext cx="502920" cy="50292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4" name="Oval 123"/>
            <p:cNvSpPr/>
            <p:nvPr/>
          </p:nvSpPr>
          <p:spPr>
            <a:xfrm>
              <a:off x="6940296" y="255487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5" name="Oval 124"/>
            <p:cNvSpPr/>
            <p:nvPr/>
          </p:nvSpPr>
          <p:spPr>
            <a:xfrm>
              <a:off x="7312153" y="2440304"/>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6" name="Oval 125"/>
            <p:cNvSpPr/>
            <p:nvPr/>
          </p:nvSpPr>
          <p:spPr>
            <a:xfrm>
              <a:off x="5555737" y="252763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7" name="Oval 126"/>
            <p:cNvSpPr/>
            <p:nvPr/>
          </p:nvSpPr>
          <p:spPr>
            <a:xfrm>
              <a:off x="6007314" y="2986703"/>
              <a:ext cx="341571" cy="3444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8" name="Oval 127"/>
            <p:cNvSpPr/>
            <p:nvPr/>
          </p:nvSpPr>
          <p:spPr>
            <a:xfrm>
              <a:off x="6431911" y="2961696"/>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9" name="Oval 128"/>
            <p:cNvSpPr/>
            <p:nvPr/>
          </p:nvSpPr>
          <p:spPr>
            <a:xfrm>
              <a:off x="6861047"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0" name="Oval 129"/>
            <p:cNvSpPr/>
            <p:nvPr/>
          </p:nvSpPr>
          <p:spPr>
            <a:xfrm>
              <a:off x="7365488" y="2974134"/>
              <a:ext cx="365760" cy="36576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1" name="Oval 130"/>
            <p:cNvSpPr/>
            <p:nvPr/>
          </p:nvSpPr>
          <p:spPr>
            <a:xfrm>
              <a:off x="6012937" y="343822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2" name="Oval 131"/>
            <p:cNvSpPr/>
            <p:nvPr/>
          </p:nvSpPr>
          <p:spPr>
            <a:xfrm>
              <a:off x="6403847"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3" name="Oval 132"/>
            <p:cNvSpPr/>
            <p:nvPr/>
          </p:nvSpPr>
          <p:spPr>
            <a:xfrm>
              <a:off x="7318247"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4" name="Oval 133"/>
            <p:cNvSpPr/>
            <p:nvPr/>
          </p:nvSpPr>
          <p:spPr>
            <a:xfrm>
              <a:off x="5047104" y="296017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5" name="Oval 134"/>
            <p:cNvSpPr/>
            <p:nvPr/>
          </p:nvSpPr>
          <p:spPr>
            <a:xfrm>
              <a:off x="5452874" y="2858489"/>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6" name="Oval 135"/>
            <p:cNvSpPr/>
            <p:nvPr/>
          </p:nvSpPr>
          <p:spPr>
            <a:xfrm>
              <a:off x="5079492" y="3438220"/>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7" name="Oval 136"/>
            <p:cNvSpPr/>
            <p:nvPr/>
          </p:nvSpPr>
          <p:spPr>
            <a:xfrm>
              <a:off x="5504304" y="341356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8" name="Oval 137"/>
            <p:cNvSpPr/>
            <p:nvPr/>
          </p:nvSpPr>
          <p:spPr>
            <a:xfrm>
              <a:off x="5997835" y="2057496"/>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9" name="Oval 138"/>
            <p:cNvSpPr/>
            <p:nvPr/>
          </p:nvSpPr>
          <p:spPr>
            <a:xfrm>
              <a:off x="6509846" y="2123542"/>
              <a:ext cx="256616" cy="2507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0" name="Oval 139"/>
            <p:cNvSpPr/>
            <p:nvPr/>
          </p:nvSpPr>
          <p:spPr>
            <a:xfrm>
              <a:off x="6853928" y="2013637"/>
              <a:ext cx="512064" cy="51206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1" name="Oval 140"/>
            <p:cNvSpPr/>
            <p:nvPr/>
          </p:nvSpPr>
          <p:spPr>
            <a:xfrm>
              <a:off x="5113019" y="2062597"/>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2" name="Oval 141"/>
            <p:cNvSpPr/>
            <p:nvPr/>
          </p:nvSpPr>
          <p:spPr>
            <a:xfrm>
              <a:off x="5492493" y="2020308"/>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3" name="Oval 142"/>
            <p:cNvSpPr/>
            <p:nvPr/>
          </p:nvSpPr>
          <p:spPr>
            <a:xfrm>
              <a:off x="7360915" y="2050147"/>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4" name="Oval 143"/>
            <p:cNvSpPr/>
            <p:nvPr/>
          </p:nvSpPr>
          <p:spPr>
            <a:xfrm>
              <a:off x="7353295" y="1608909"/>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5" name="Oval 144"/>
            <p:cNvSpPr/>
            <p:nvPr/>
          </p:nvSpPr>
          <p:spPr>
            <a:xfrm>
              <a:off x="6903716" y="3430505"/>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6" name="Oval 145"/>
            <p:cNvSpPr/>
            <p:nvPr/>
          </p:nvSpPr>
          <p:spPr>
            <a:xfrm>
              <a:off x="4974507" y="2383711"/>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112" name="Rectangle 111"/>
          <p:cNvSpPr/>
          <p:nvPr/>
        </p:nvSpPr>
        <p:spPr>
          <a:xfrm>
            <a:off x="4620511" y="1066800"/>
            <a:ext cx="3581400" cy="3962400"/>
          </a:xfrm>
          <a:prstGeom prst="rect">
            <a:avLst/>
          </a:prstGeom>
          <a:solidFill>
            <a:srgbClr val="C00000">
              <a:alpha val="5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13" name="Title 1"/>
              <p:cNvSpPr txBox="1">
                <a:spLocks/>
              </p:cNvSpPr>
              <p:nvPr/>
            </p:nvSpPr>
            <p:spPr>
              <a:xfrm>
                <a:off x="152400" y="152401"/>
                <a:ext cx="9144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Charge Leakage </a:t>
                </a:r>
                <a14:m>
                  <m:oMath xmlns:m="http://schemas.openxmlformats.org/officeDocument/2006/math">
                    <m:r>
                      <a:rPr lang="en-US" sz="4400" b="1" i="1" smtClean="0">
                        <a:latin typeface="Cambria Math" charset="0"/>
                        <a:ea typeface="Cambria Math" panose="02040503050406030204" pitchFamily="18" charset="0"/>
                      </a:rPr>
                      <m:t>∝</m:t>
                    </m:r>
                  </m:oMath>
                </a14:m>
                <a:r>
                  <a:rPr lang="en-US" sz="4400" b="1" dirty="0"/>
                  <a:t> Temperature</a:t>
                </a:r>
              </a:p>
            </p:txBody>
          </p:sp>
        </mc:Choice>
        <mc:Fallback xmlns="">
          <p:sp>
            <p:nvSpPr>
              <p:cNvPr id="113" name="Title 1"/>
              <p:cNvSpPr txBox="1">
                <a:spLocks noRot="1" noChangeAspect="1" noMove="1" noResize="1" noEditPoints="1" noAdjustHandles="1" noChangeArrowheads="1" noChangeShapeType="1" noTextEdit="1"/>
              </p:cNvSpPr>
              <p:nvPr/>
            </p:nvSpPr>
            <p:spPr>
              <a:xfrm>
                <a:off x="152400" y="152401"/>
                <a:ext cx="9144000" cy="761999"/>
              </a:xfrm>
              <a:prstGeom prst="rect">
                <a:avLst/>
              </a:prstGeom>
              <a:blipFill>
                <a:blip r:embed="rId3"/>
                <a:stretch>
                  <a:fillRect l="-2667" t="-16000" b="-38400"/>
                </a:stretch>
              </a:blipFill>
            </p:spPr>
            <p:txBody>
              <a:bodyPr/>
              <a:lstStyle/>
              <a:p>
                <a:r>
                  <a:rPr lang="en-CA">
                    <a:noFill/>
                  </a:rPr>
                  <a:t> </a:t>
                </a:r>
              </a:p>
            </p:txBody>
          </p:sp>
        </mc:Fallback>
      </mc:AlternateContent>
      <p:sp>
        <p:nvSpPr>
          <p:cNvPr id="116" name="Punchline"/>
          <p:cNvSpPr txBox="1"/>
          <p:nvPr/>
        </p:nvSpPr>
        <p:spPr>
          <a:xfrm>
            <a:off x="1066800" y="1125267"/>
            <a:ext cx="3427981" cy="627333"/>
          </a:xfrm>
          <a:prstGeom prst="rect">
            <a:avLst/>
          </a:prstGeom>
          <a:noFill/>
        </p:spPr>
        <p:txBody>
          <a:bodyPr wrap="square" rtlCol="0" anchor="ctr">
            <a:noAutofit/>
          </a:bodyPr>
          <a:lstStyle/>
          <a:p>
            <a:pPr algn="ctr"/>
            <a:r>
              <a:rPr lang="en-US" sz="3600" dirty="0">
                <a:solidFill>
                  <a:schemeClr val="bg1"/>
                </a:solidFill>
                <a:latin typeface="+mj-lt"/>
              </a:rPr>
              <a:t>Room Temp.</a:t>
            </a:r>
          </a:p>
        </p:txBody>
      </p:sp>
      <p:sp>
        <p:nvSpPr>
          <p:cNvPr id="167" name="Punchline"/>
          <p:cNvSpPr txBox="1"/>
          <p:nvPr/>
        </p:nvSpPr>
        <p:spPr>
          <a:xfrm>
            <a:off x="4648200" y="1125267"/>
            <a:ext cx="3505199" cy="627333"/>
          </a:xfrm>
          <a:prstGeom prst="rect">
            <a:avLst/>
          </a:prstGeom>
          <a:noFill/>
        </p:spPr>
        <p:txBody>
          <a:bodyPr wrap="square" rtlCol="0" anchor="ctr">
            <a:noAutofit/>
          </a:bodyPr>
          <a:lstStyle/>
          <a:p>
            <a:pPr algn="ctr"/>
            <a:r>
              <a:rPr lang="en-US" sz="3600" dirty="0">
                <a:solidFill>
                  <a:schemeClr val="bg1"/>
                </a:solidFill>
                <a:latin typeface="+mj-lt"/>
              </a:rPr>
              <a:t>Hot Temp. (85°C)</a:t>
            </a:r>
          </a:p>
        </p:txBody>
      </p:sp>
      <p:sp>
        <p:nvSpPr>
          <p:cNvPr id="216" name="TextBox 215"/>
          <p:cNvSpPr txBox="1"/>
          <p:nvPr/>
        </p:nvSpPr>
        <p:spPr>
          <a:xfrm>
            <a:off x="942089" y="4953000"/>
            <a:ext cx="3660647" cy="533400"/>
          </a:xfrm>
          <a:prstGeom prst="rect">
            <a:avLst/>
          </a:prstGeom>
          <a:noFill/>
        </p:spPr>
        <p:txBody>
          <a:bodyPr wrap="square" rtlCol="0" anchor="ctr">
            <a:noAutofit/>
          </a:bodyPr>
          <a:lstStyle/>
          <a:p>
            <a:pPr algn="ctr"/>
            <a:r>
              <a:rPr lang="en-US" sz="3200" dirty="0">
                <a:solidFill>
                  <a:schemeClr val="accent6">
                    <a:lumMod val="50000"/>
                  </a:schemeClr>
                </a:solidFill>
                <a:latin typeface="+mj-lt"/>
              </a:rPr>
              <a:t>Small leakage</a:t>
            </a:r>
          </a:p>
        </p:txBody>
      </p:sp>
      <p:sp>
        <p:nvSpPr>
          <p:cNvPr id="217" name="TextBox 216"/>
          <p:cNvSpPr txBox="1"/>
          <p:nvPr/>
        </p:nvSpPr>
        <p:spPr>
          <a:xfrm>
            <a:off x="4494782" y="4953000"/>
            <a:ext cx="3810000" cy="533400"/>
          </a:xfrm>
          <a:prstGeom prst="rect">
            <a:avLst/>
          </a:prstGeom>
          <a:noFill/>
        </p:spPr>
        <p:txBody>
          <a:bodyPr wrap="square" rtlCol="0" anchor="ctr">
            <a:noAutofit/>
          </a:bodyPr>
          <a:lstStyle/>
          <a:p>
            <a:pPr algn="ctr"/>
            <a:r>
              <a:rPr lang="en-US" sz="3200" dirty="0">
                <a:solidFill>
                  <a:srgbClr val="C00000"/>
                </a:solidFill>
                <a:latin typeface="+mj-lt"/>
              </a:rPr>
              <a:t>Large leakage</a:t>
            </a:r>
          </a:p>
        </p:txBody>
      </p:sp>
      <p:grpSp>
        <p:nvGrpSpPr>
          <p:cNvPr id="147" name="Group 146"/>
          <p:cNvGrpSpPr/>
          <p:nvPr/>
        </p:nvGrpSpPr>
        <p:grpSpPr>
          <a:xfrm>
            <a:off x="4964347" y="1716987"/>
            <a:ext cx="2822278" cy="2987093"/>
            <a:chOff x="4974507" y="1508707"/>
            <a:chExt cx="2822278" cy="2987093"/>
          </a:xfrm>
        </p:grpSpPr>
        <p:cxnSp>
          <p:nvCxnSpPr>
            <p:cNvPr id="148" name="Straight Connector 147"/>
            <p:cNvCxnSpPr/>
            <p:nvPr/>
          </p:nvCxnSpPr>
          <p:spPr>
            <a:xfrm flipH="1" flipV="1">
              <a:off x="5259324" y="1508707"/>
              <a:ext cx="152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49" name="DRAM"/>
            <p:cNvSpPr/>
            <p:nvPr/>
          </p:nvSpPr>
          <p:spPr>
            <a:xfrm>
              <a:off x="50322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0" name="Straight Connector 149"/>
            <p:cNvCxnSpPr/>
            <p:nvPr/>
          </p:nvCxnSpPr>
          <p:spPr>
            <a:xfrm flipV="1">
              <a:off x="57180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1" name="DRAM"/>
            <p:cNvSpPr/>
            <p:nvPr/>
          </p:nvSpPr>
          <p:spPr>
            <a:xfrm>
              <a:off x="54894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2" name="Straight Connector 151"/>
            <p:cNvCxnSpPr/>
            <p:nvPr/>
          </p:nvCxnSpPr>
          <p:spPr>
            <a:xfrm flipH="1" flipV="1">
              <a:off x="61752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3" name="DRAM"/>
            <p:cNvSpPr/>
            <p:nvPr/>
          </p:nvSpPr>
          <p:spPr>
            <a:xfrm>
              <a:off x="59496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4" name="Straight Connector 153"/>
            <p:cNvCxnSpPr/>
            <p:nvPr/>
          </p:nvCxnSpPr>
          <p:spPr>
            <a:xfrm flipH="1" flipV="1">
              <a:off x="66324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5" name="DRAM"/>
            <p:cNvSpPr/>
            <p:nvPr/>
          </p:nvSpPr>
          <p:spPr>
            <a:xfrm>
              <a:off x="64068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6" name="Straight Connector 155"/>
            <p:cNvCxnSpPr/>
            <p:nvPr/>
          </p:nvCxnSpPr>
          <p:spPr>
            <a:xfrm flipV="1">
              <a:off x="70896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7" name="DRAM"/>
            <p:cNvSpPr/>
            <p:nvPr/>
          </p:nvSpPr>
          <p:spPr>
            <a:xfrm>
              <a:off x="68610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8" name="Straight Connector 157"/>
            <p:cNvCxnSpPr/>
            <p:nvPr/>
          </p:nvCxnSpPr>
          <p:spPr>
            <a:xfrm flipH="1" flipV="1">
              <a:off x="7540755" y="1508707"/>
              <a:ext cx="3045"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9" name="DRAM"/>
            <p:cNvSpPr/>
            <p:nvPr/>
          </p:nvSpPr>
          <p:spPr>
            <a:xfrm>
              <a:off x="7315200"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0" name="Oval 159"/>
            <p:cNvSpPr/>
            <p:nvPr/>
          </p:nvSpPr>
          <p:spPr>
            <a:xfrm>
              <a:off x="5974588" y="1586386"/>
              <a:ext cx="402336" cy="40233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1" name="Oval 160"/>
            <p:cNvSpPr/>
            <p:nvPr/>
          </p:nvSpPr>
          <p:spPr>
            <a:xfrm>
              <a:off x="6483096" y="1644288"/>
              <a:ext cx="292608" cy="292608"/>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2" name="Oval 161"/>
            <p:cNvSpPr/>
            <p:nvPr/>
          </p:nvSpPr>
          <p:spPr>
            <a:xfrm>
              <a:off x="6899140" y="1580761"/>
              <a:ext cx="393192" cy="39319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3" name="Oval 162"/>
            <p:cNvSpPr/>
            <p:nvPr/>
          </p:nvSpPr>
          <p:spPr>
            <a:xfrm>
              <a:off x="5041390" y="1547827"/>
              <a:ext cx="438912" cy="43891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4" name="Oval 163"/>
            <p:cNvSpPr/>
            <p:nvPr/>
          </p:nvSpPr>
          <p:spPr>
            <a:xfrm>
              <a:off x="5532116" y="1615844"/>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5" name="Oval 164"/>
            <p:cNvSpPr/>
            <p:nvPr/>
          </p:nvSpPr>
          <p:spPr>
            <a:xfrm>
              <a:off x="5978650" y="2494031"/>
              <a:ext cx="402336" cy="40233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6" name="Oval 165"/>
            <p:cNvSpPr/>
            <p:nvPr/>
          </p:nvSpPr>
          <p:spPr>
            <a:xfrm>
              <a:off x="6384034" y="2449118"/>
              <a:ext cx="502920" cy="50292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8" name="Oval 167"/>
            <p:cNvSpPr/>
            <p:nvPr/>
          </p:nvSpPr>
          <p:spPr>
            <a:xfrm>
              <a:off x="6940296" y="2554878"/>
              <a:ext cx="292608" cy="292608"/>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9" name="Oval 168"/>
            <p:cNvSpPr/>
            <p:nvPr/>
          </p:nvSpPr>
          <p:spPr>
            <a:xfrm>
              <a:off x="7312153" y="2440304"/>
              <a:ext cx="484632" cy="48463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0" name="Oval 169"/>
            <p:cNvSpPr/>
            <p:nvPr/>
          </p:nvSpPr>
          <p:spPr>
            <a:xfrm>
              <a:off x="5555737" y="2527630"/>
              <a:ext cx="329184" cy="32918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1" name="Oval 170"/>
            <p:cNvSpPr/>
            <p:nvPr/>
          </p:nvSpPr>
          <p:spPr>
            <a:xfrm>
              <a:off x="6007314" y="2986703"/>
              <a:ext cx="341571" cy="344431"/>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2" name="Oval 171"/>
            <p:cNvSpPr/>
            <p:nvPr/>
          </p:nvSpPr>
          <p:spPr>
            <a:xfrm>
              <a:off x="6431911" y="2961696"/>
              <a:ext cx="411480" cy="41148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3" name="Oval 172"/>
            <p:cNvSpPr/>
            <p:nvPr/>
          </p:nvSpPr>
          <p:spPr>
            <a:xfrm>
              <a:off x="6861047" y="2930319"/>
              <a:ext cx="457200" cy="45720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4" name="Oval 173"/>
            <p:cNvSpPr/>
            <p:nvPr/>
          </p:nvSpPr>
          <p:spPr>
            <a:xfrm>
              <a:off x="7365488" y="2974134"/>
              <a:ext cx="365760" cy="36576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5" name="Oval 174"/>
            <p:cNvSpPr/>
            <p:nvPr/>
          </p:nvSpPr>
          <p:spPr>
            <a:xfrm>
              <a:off x="6012937" y="3438220"/>
              <a:ext cx="329184" cy="32918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6" name="Oval 175"/>
            <p:cNvSpPr/>
            <p:nvPr/>
          </p:nvSpPr>
          <p:spPr>
            <a:xfrm>
              <a:off x="6403847" y="3383709"/>
              <a:ext cx="457200" cy="45720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7" name="Oval 176"/>
            <p:cNvSpPr/>
            <p:nvPr/>
          </p:nvSpPr>
          <p:spPr>
            <a:xfrm>
              <a:off x="7318247" y="3381804"/>
              <a:ext cx="457200" cy="45720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8" name="Oval 177"/>
            <p:cNvSpPr/>
            <p:nvPr/>
          </p:nvSpPr>
          <p:spPr>
            <a:xfrm>
              <a:off x="5047104" y="2960173"/>
              <a:ext cx="411480" cy="41148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9" name="Oval 178"/>
            <p:cNvSpPr/>
            <p:nvPr/>
          </p:nvSpPr>
          <p:spPr>
            <a:xfrm>
              <a:off x="5452874" y="2858489"/>
              <a:ext cx="548640" cy="54864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0" name="Oval 179"/>
            <p:cNvSpPr/>
            <p:nvPr/>
          </p:nvSpPr>
          <p:spPr>
            <a:xfrm>
              <a:off x="5079492" y="3438220"/>
              <a:ext cx="356616" cy="35661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1" name="Oval 180"/>
            <p:cNvSpPr/>
            <p:nvPr/>
          </p:nvSpPr>
          <p:spPr>
            <a:xfrm>
              <a:off x="5504304" y="3413563"/>
              <a:ext cx="411480" cy="41148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2" name="Oval 181"/>
            <p:cNvSpPr/>
            <p:nvPr/>
          </p:nvSpPr>
          <p:spPr>
            <a:xfrm>
              <a:off x="5997835" y="2057496"/>
              <a:ext cx="356616" cy="35661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3" name="Oval 182"/>
            <p:cNvSpPr/>
            <p:nvPr/>
          </p:nvSpPr>
          <p:spPr>
            <a:xfrm>
              <a:off x="6509846" y="2123542"/>
              <a:ext cx="256616" cy="250731"/>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4" name="Oval 183"/>
            <p:cNvSpPr/>
            <p:nvPr/>
          </p:nvSpPr>
          <p:spPr>
            <a:xfrm>
              <a:off x="6853928" y="2013637"/>
              <a:ext cx="512064" cy="51206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5" name="Oval 184"/>
            <p:cNvSpPr/>
            <p:nvPr/>
          </p:nvSpPr>
          <p:spPr>
            <a:xfrm>
              <a:off x="5113019" y="2062597"/>
              <a:ext cx="292608" cy="292608"/>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6" name="Oval 185"/>
            <p:cNvSpPr/>
            <p:nvPr/>
          </p:nvSpPr>
          <p:spPr>
            <a:xfrm>
              <a:off x="5492493" y="2020308"/>
              <a:ext cx="484632" cy="48463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7" name="Oval 186"/>
            <p:cNvSpPr/>
            <p:nvPr/>
          </p:nvSpPr>
          <p:spPr>
            <a:xfrm>
              <a:off x="7360915" y="2050147"/>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8" name="Oval 187"/>
            <p:cNvSpPr/>
            <p:nvPr/>
          </p:nvSpPr>
          <p:spPr>
            <a:xfrm>
              <a:off x="7353295" y="1608909"/>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9" name="Oval 188"/>
            <p:cNvSpPr/>
            <p:nvPr/>
          </p:nvSpPr>
          <p:spPr>
            <a:xfrm>
              <a:off x="6903716" y="3430505"/>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90" name="Oval 189"/>
            <p:cNvSpPr/>
            <p:nvPr/>
          </p:nvSpPr>
          <p:spPr>
            <a:xfrm>
              <a:off x="4974507" y="2383711"/>
              <a:ext cx="548640" cy="54864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Tree>
    <p:extLst>
      <p:ext uri="{BB962C8B-B14F-4D97-AF65-F5344CB8AC3E}">
        <p14:creationId xmlns:p14="http://schemas.microsoft.com/office/powerpoint/2010/main" val="20928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1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1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216" grpId="0"/>
      <p:bldP spid="216" grpId="1"/>
      <p:bldP spid="217" grpId="0"/>
      <p:bldP spid="21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381000" y="152401"/>
            <a:ext cx="8382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Timing Parameters</a:t>
            </a:r>
          </a:p>
        </p:txBody>
      </p:sp>
      <p:sp>
        <p:nvSpPr>
          <p:cNvPr id="3" name="Content Placeholder 2"/>
          <p:cNvSpPr txBox="1">
            <a:spLocks/>
          </p:cNvSpPr>
          <p:nvPr/>
        </p:nvSpPr>
        <p:spPr>
          <a:xfrm>
            <a:off x="381000" y="1143000"/>
            <a:ext cx="8382000" cy="3886200"/>
          </a:xfrm>
          <a:prstGeom prst="rect">
            <a:avLst/>
          </a:prstGeom>
        </p:spPr>
        <p:txBody>
          <a:bodyPr vert="horz" lIns="91440" tIns="45720" rIns="91440" bIns="4572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ts val="3500"/>
              </a:lnSpc>
            </a:pPr>
            <a:r>
              <a:rPr lang="en-US" dirty="0"/>
              <a:t>DRAM timing parameters are dictated by </a:t>
            </a:r>
            <a:r>
              <a:rPr lang="en-US" i="1" dirty="0">
                <a:solidFill>
                  <a:srgbClr val="C00000"/>
                </a:solidFill>
              </a:rPr>
              <a:t>the worst case </a:t>
            </a:r>
          </a:p>
          <a:p>
            <a:pPr marL="914400" lvl="1" indent="-457200">
              <a:lnSpc>
                <a:spcPts val="3500"/>
              </a:lnSpc>
              <a:spcBef>
                <a:spcPts val="1000"/>
              </a:spcBef>
            </a:pPr>
            <a:r>
              <a:rPr lang="en-US" dirty="0"/>
              <a:t>The smallest cell with the smallest charge   </a:t>
            </a:r>
            <a:r>
              <a:rPr lang="en-US" b="1" u="sng" dirty="0"/>
              <a:t>in all DRAM products</a:t>
            </a:r>
            <a:endParaRPr lang="en-US" b="1" u="sng" dirty="0">
              <a:solidFill>
                <a:srgbClr val="000000"/>
              </a:solidFill>
            </a:endParaRPr>
          </a:p>
          <a:p>
            <a:pPr marL="914400" lvl="1" indent="-457200">
              <a:lnSpc>
                <a:spcPts val="3500"/>
              </a:lnSpc>
              <a:spcBef>
                <a:spcPts val="1000"/>
              </a:spcBef>
            </a:pPr>
            <a:r>
              <a:rPr lang="en-US" dirty="0">
                <a:solidFill>
                  <a:srgbClr val="000000"/>
                </a:solidFill>
              </a:rPr>
              <a:t>Operating at </a:t>
            </a:r>
            <a:r>
              <a:rPr lang="en-US" b="1" u="sng" dirty="0">
                <a:solidFill>
                  <a:srgbClr val="000000"/>
                </a:solidFill>
              </a:rPr>
              <a:t>the highest temperature</a:t>
            </a:r>
          </a:p>
          <a:p>
            <a:pPr marL="914400" lvl="1" indent="-457200">
              <a:lnSpc>
                <a:spcPts val="3500"/>
              </a:lnSpc>
              <a:spcBef>
                <a:spcPts val="1000"/>
              </a:spcBef>
            </a:pPr>
            <a:endParaRPr lang="en-US" sz="3600" i="1" dirty="0">
              <a:solidFill>
                <a:srgbClr val="000000"/>
              </a:solidFill>
            </a:endParaRPr>
          </a:p>
          <a:p>
            <a:pPr marL="457200" lvl="0" indent="-457200">
              <a:lnSpc>
                <a:spcPts val="3500"/>
              </a:lnSpc>
            </a:pPr>
            <a:r>
              <a:rPr lang="en-US" dirty="0">
                <a:solidFill>
                  <a:srgbClr val="CC0000"/>
                </a:solidFill>
              </a:rPr>
              <a:t>Large timing margin for the common case</a:t>
            </a:r>
          </a:p>
        </p:txBody>
      </p:sp>
      <p:sp>
        <p:nvSpPr>
          <p:cNvPr id="4" name="Rounded Rectangle 3"/>
          <p:cNvSpPr/>
          <p:nvPr/>
        </p:nvSpPr>
        <p:spPr>
          <a:xfrm>
            <a:off x="457200" y="4724400"/>
            <a:ext cx="8534400" cy="838200"/>
          </a:xfrm>
          <a:prstGeom prst="roundRect">
            <a:avLst>
              <a:gd name="adj" fmla="val 59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0" indent="-571500" algn="ctr">
              <a:lnSpc>
                <a:spcPct val="90000"/>
              </a:lnSpc>
              <a:spcBef>
                <a:spcPts val="1000"/>
              </a:spcBef>
              <a:buFont typeface="Wingdings" charset="0"/>
              <a:buChar char="à"/>
            </a:pPr>
            <a:r>
              <a:rPr lang="en-US" sz="3600" i="1" dirty="0">
                <a:solidFill>
                  <a:schemeClr val="accent5">
                    <a:lumMod val="75000"/>
                  </a:schemeClr>
                </a:solidFill>
                <a:latin typeface="Calibri Light"/>
                <a:sym typeface="Wingdings"/>
              </a:rPr>
              <a:t> </a:t>
            </a:r>
            <a:r>
              <a:rPr lang="en-US" sz="3600" dirty="0">
                <a:solidFill>
                  <a:schemeClr val="accent5">
                    <a:lumMod val="75000"/>
                  </a:schemeClr>
                </a:solidFill>
                <a:latin typeface="Calibri Light"/>
                <a:sym typeface="Wingdings"/>
              </a:rPr>
              <a:t>Can lower latency for the common case</a:t>
            </a:r>
          </a:p>
        </p:txBody>
      </p:sp>
    </p:spTree>
    <p:extLst>
      <p:ext uri="{BB962C8B-B14F-4D97-AF65-F5344CB8AC3E}">
        <p14:creationId xmlns:p14="http://schemas.microsoft.com/office/powerpoint/2010/main" val="370679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itle 1"/>
          <p:cNvSpPr>
            <a:spLocks noGrp="1"/>
          </p:cNvSpPr>
          <p:nvPr>
            <p:ph type="title"/>
          </p:nvPr>
        </p:nvSpPr>
        <p:spPr>
          <a:xfrm>
            <a:off x="228600" y="152400"/>
            <a:ext cx="8915400" cy="1066800"/>
          </a:xfrm>
        </p:spPr>
        <p:txBody>
          <a:bodyPr/>
          <a:lstStyle/>
          <a:p>
            <a:r>
              <a:rPr lang="en-US" sz="4400" dirty="0">
                <a:latin typeface="Garamond" charset="0"/>
                <a:ea typeface="ＭＳ Ｐゴシック" charset="0"/>
                <a:cs typeface="ＭＳ Ｐゴシック" charset="0"/>
              </a:rPr>
              <a:t>The Energy Perspective</a:t>
            </a:r>
          </a:p>
        </p:txBody>
      </p:sp>
      <p:sp>
        <p:nvSpPr>
          <p:cNvPr id="27033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78AE50-A064-BF4D-97C5-B7B9F4FAAF31}" type="slidenum">
              <a:rPr lang="en-US" sz="1600">
                <a:solidFill>
                  <a:srgbClr val="000000"/>
                </a:solidFill>
                <a:latin typeface="Garamond" charset="0"/>
              </a:rPr>
              <a:pPr eaLnBrk="1" hangingPunct="1"/>
              <a:t>6</a:t>
            </a:fld>
            <a:endParaRPr lang="en-US" sz="1600">
              <a:solidFill>
                <a:srgbClr val="000000"/>
              </a:solidFill>
              <a:latin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16000"/>
            <a:ext cx="8113713" cy="530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a:spLocks noChangeArrowheads="1"/>
          </p:cNvSpPr>
          <p:nvPr/>
        </p:nvSpPr>
        <p:spPr bwMode="auto">
          <a:xfrm>
            <a:off x="6826250" y="1524000"/>
            <a:ext cx="2012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auto" hangingPunct="1">
              <a:spcBef>
                <a:spcPts val="0"/>
              </a:spcBef>
              <a:spcAft>
                <a:spcPts val="0"/>
              </a:spcAft>
            </a:pPr>
            <a:r>
              <a:rPr lang="en-US" sz="1400">
                <a:solidFill>
                  <a:srgbClr val="FFFFFF"/>
                </a:solidFill>
              </a:rPr>
              <a:t>Dally, HiPEAC 2015</a:t>
            </a:r>
          </a:p>
        </p:txBody>
      </p:sp>
      <p:sp>
        <p:nvSpPr>
          <p:cNvPr id="7" name="AutoShape 25"/>
          <p:cNvSpPr>
            <a:spLocks noChangeArrowheads="1"/>
          </p:cNvSpPr>
          <p:nvPr/>
        </p:nvSpPr>
        <p:spPr bwMode="auto">
          <a:xfrm>
            <a:off x="971600" y="2420888"/>
            <a:ext cx="2160240" cy="648071"/>
          </a:xfrm>
          <a:prstGeom prst="roundRect">
            <a:avLst>
              <a:gd name="adj" fmla="val 16667"/>
            </a:avLst>
          </a:prstGeom>
          <a:noFill/>
          <a:ln w="63500">
            <a:solidFill>
              <a:schemeClr val="tx2">
                <a:lumMod val="60000"/>
                <a:lumOff val="40000"/>
              </a:schemeClr>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8" name="AutoShape 25"/>
          <p:cNvSpPr>
            <a:spLocks noChangeArrowheads="1"/>
          </p:cNvSpPr>
          <p:nvPr/>
        </p:nvSpPr>
        <p:spPr bwMode="auto">
          <a:xfrm>
            <a:off x="5724128" y="2492896"/>
            <a:ext cx="2160240" cy="648071"/>
          </a:xfrm>
          <a:prstGeom prst="roundRect">
            <a:avLst>
              <a:gd name="adj" fmla="val 16667"/>
            </a:avLst>
          </a:prstGeom>
          <a:noFill/>
          <a:ln w="63500">
            <a:solidFill>
              <a:srgbClr val="FF0000"/>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3" name="TextBox 2"/>
          <p:cNvSpPr txBox="1"/>
          <p:nvPr/>
        </p:nvSpPr>
        <p:spPr>
          <a:xfrm>
            <a:off x="323528" y="4869160"/>
            <a:ext cx="8489975" cy="1323439"/>
          </a:xfrm>
          <a:prstGeom prst="rect">
            <a:avLst/>
          </a:prstGeom>
          <a:solidFill>
            <a:srgbClr val="FF6600"/>
          </a:solidFill>
          <a:ln>
            <a:solidFill>
              <a:schemeClr val="tx1"/>
            </a:solidFill>
          </a:ln>
        </p:spPr>
        <p:txBody>
          <a:bodyPr wrap="none" rtlCol="0">
            <a:spAutoFit/>
          </a:bodyPr>
          <a:lstStyle/>
          <a:p>
            <a:pPr algn="ctr" eaLnBrk="1" fontAlgn="auto" hangingPunct="1">
              <a:spcBef>
                <a:spcPts val="0"/>
              </a:spcBef>
              <a:spcAft>
                <a:spcPts val="0"/>
              </a:spcAft>
            </a:pPr>
            <a:r>
              <a:rPr lang="en-US" sz="4000" dirty="0">
                <a:solidFill>
                  <a:srgbClr val="FFFFFF"/>
                </a:solidFill>
                <a:latin typeface="Tahoma"/>
                <a:ea typeface=""/>
              </a:rPr>
              <a:t>A memory access consumes ~1000X </a:t>
            </a:r>
          </a:p>
          <a:p>
            <a:pPr algn="ctr" eaLnBrk="1" fontAlgn="auto" hangingPunct="1">
              <a:spcBef>
                <a:spcPts val="0"/>
              </a:spcBef>
              <a:spcAft>
                <a:spcPts val="0"/>
              </a:spcAft>
            </a:pPr>
            <a:r>
              <a:rPr lang="en-US" sz="4000" dirty="0">
                <a:solidFill>
                  <a:srgbClr val="FFFFFF"/>
                </a:solidFill>
                <a:latin typeface="Tahoma"/>
                <a:ea typeface=""/>
              </a:rPr>
              <a:t>the energy of a complex addition </a:t>
            </a:r>
          </a:p>
        </p:txBody>
      </p:sp>
    </p:spTree>
    <p:extLst>
      <p:ext uri="{BB962C8B-B14F-4D97-AF65-F5344CB8AC3E}">
        <p14:creationId xmlns:p14="http://schemas.microsoft.com/office/powerpoint/2010/main" val="1693596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p:nvSpPr>
        <p:spPr>
          <a:xfrm>
            <a:off x="304802" y="1143000"/>
            <a:ext cx="2209798" cy="15240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b="1" dirty="0">
                <a:solidFill>
                  <a:srgbClr val="FFFF00"/>
                </a:solidFill>
                <a:effectLst>
                  <a:outerShdw blurRad="38100" dist="38100" dir="2700000" algn="tl">
                    <a:srgbClr val="000000">
                      <a:alpha val="43137"/>
                    </a:srgbClr>
                  </a:outerShdw>
                </a:effectLst>
                <a:latin typeface="+mj-lt"/>
              </a:rPr>
              <a:t>Temperature</a:t>
            </a:r>
          </a:p>
          <a:p>
            <a:pPr algn="ctr">
              <a:lnSpc>
                <a:spcPct val="90000"/>
              </a:lnSpc>
            </a:pPr>
            <a:r>
              <a:rPr lang="en-US" sz="2800" b="1" dirty="0">
                <a:solidFill>
                  <a:srgbClr val="FFFF00"/>
                </a:solidFill>
                <a:effectLst>
                  <a:outerShdw blurRad="38100" dist="38100" dir="2700000" algn="tl">
                    <a:srgbClr val="000000">
                      <a:alpha val="43137"/>
                    </a:srgbClr>
                  </a:outerShdw>
                </a:effectLst>
                <a:latin typeface="+mj-lt"/>
              </a:rPr>
              <a:t>Controller</a:t>
            </a:r>
          </a:p>
          <a:p>
            <a:pPr algn="ctr">
              <a:lnSpc>
                <a:spcPct val="90000"/>
              </a:lnSpc>
            </a:pPr>
            <a:endParaRPr lang="en-US" sz="32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304802" y="2667000"/>
            <a:ext cx="2209798" cy="274320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effectLst>
                  <a:outerShdw blurRad="38100" dist="38100" dir="2700000" algn="tl">
                    <a:srgbClr val="000000">
                      <a:alpha val="43137"/>
                    </a:srgbClr>
                  </a:outerShdw>
                </a:effectLst>
                <a:latin typeface="+mj-lt"/>
              </a:rPr>
              <a:t>PC</a:t>
            </a:r>
            <a:endParaRPr lang="en-US" sz="2000" b="1" dirty="0">
              <a:solidFill>
                <a:srgbClr val="FFFF00"/>
              </a:solidFill>
              <a:effectLst>
                <a:outerShdw blurRad="38100" dist="38100" dir="2700000" algn="tl">
                  <a:srgbClr val="000000">
                    <a:alpha val="43137"/>
                  </a:srgbClr>
                </a:outerShdw>
              </a:effectLst>
              <a:latin typeface="+mj-lt"/>
            </a:endParaRPr>
          </a:p>
        </p:txBody>
      </p:sp>
      <p:sp>
        <p:nvSpPr>
          <p:cNvPr id="11" name="Rectangle 10"/>
          <p:cNvSpPr/>
          <p:nvPr/>
        </p:nvSpPr>
        <p:spPr>
          <a:xfrm>
            <a:off x="4572000" y="1639386"/>
            <a:ext cx="1447800" cy="255161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FFF00"/>
                </a:solidFill>
                <a:effectLst>
                  <a:outerShdw blurRad="38100" dist="38100" dir="2700000" algn="tl">
                    <a:srgbClr val="000000">
                      <a:alpha val="43137"/>
                    </a:srgbClr>
                  </a:outerShdw>
                </a:effectLst>
                <a:latin typeface="+mj-lt"/>
              </a:rPr>
              <a:t>Heater</a:t>
            </a:r>
          </a:p>
        </p:txBody>
      </p:sp>
      <p:sp>
        <p:nvSpPr>
          <p:cNvPr id="13" name="Rectangle 12"/>
          <p:cNvSpPr/>
          <p:nvPr/>
        </p:nvSpPr>
        <p:spPr>
          <a:xfrm>
            <a:off x="2514600" y="1639389"/>
            <a:ext cx="2057400" cy="3770812"/>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FFF00"/>
                </a:solidFill>
                <a:effectLst>
                  <a:outerShdw blurRad="38100" dist="38100" dir="2700000" algn="tl">
                    <a:srgbClr val="000000">
                      <a:alpha val="43137"/>
                    </a:srgbClr>
                  </a:outerShdw>
                </a:effectLst>
                <a:latin typeface="+mj-lt"/>
              </a:rPr>
              <a:t>FPGAs</a:t>
            </a:r>
          </a:p>
        </p:txBody>
      </p:sp>
      <p:sp>
        <p:nvSpPr>
          <p:cNvPr id="14" name="Rectangle 13"/>
          <p:cNvSpPr/>
          <p:nvPr/>
        </p:nvSpPr>
        <p:spPr>
          <a:xfrm>
            <a:off x="6019800" y="1639389"/>
            <a:ext cx="2057400" cy="3770812"/>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FFF00"/>
                </a:solidFill>
                <a:effectLst>
                  <a:outerShdw blurRad="38100" dist="38100" dir="2700000" algn="tl">
                    <a:srgbClr val="000000">
                      <a:alpha val="43137"/>
                    </a:srgbClr>
                  </a:outerShdw>
                </a:effectLst>
                <a:latin typeface="+mj-lt"/>
              </a:rPr>
              <a:t>FPGAs</a:t>
            </a:r>
          </a:p>
        </p:txBody>
      </p:sp>
      <p:sp>
        <p:nvSpPr>
          <p:cNvPr id="9" name="Title 1"/>
          <p:cNvSpPr>
            <a:spLocks noGrp="1"/>
          </p:cNvSpPr>
          <p:nvPr>
            <p:ph type="title"/>
          </p:nvPr>
        </p:nvSpPr>
        <p:spPr>
          <a:xfrm>
            <a:off x="381000" y="152400"/>
            <a:ext cx="8382000" cy="761999"/>
          </a:xfrm>
        </p:spPr>
        <p:txBody>
          <a:bodyPr>
            <a:normAutofit fontScale="90000"/>
          </a:bodyPr>
          <a:lstStyle/>
          <a:p>
            <a:pPr algn="ctr"/>
            <a:r>
              <a:rPr lang="en-US" sz="5400" dirty="0">
                <a:solidFill>
                  <a:srgbClr val="FFFF00"/>
                </a:solidFill>
                <a:effectLst>
                  <a:outerShdw blurRad="38100" dist="38100" dir="2700000" algn="tl">
                    <a:srgbClr val="000000">
                      <a:alpha val="43137"/>
                    </a:srgbClr>
                  </a:outerShdw>
                </a:effectLst>
              </a:rPr>
              <a:t>DRAM Testing Infrastructure</a:t>
            </a:r>
          </a:p>
        </p:txBody>
      </p:sp>
    </p:spTree>
    <p:extLst>
      <p:ext uri="{BB962C8B-B14F-4D97-AF65-F5344CB8AC3E}">
        <p14:creationId xmlns:p14="http://schemas.microsoft.com/office/powerpoint/2010/main" val="3444893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28600" y="838200"/>
            <a:ext cx="3581400" cy="44196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7" name="Punchline"/>
          <p:cNvSpPr txBox="1"/>
          <p:nvPr/>
        </p:nvSpPr>
        <p:spPr>
          <a:xfrm>
            <a:off x="152400" y="838201"/>
            <a:ext cx="3733800" cy="1062989"/>
          </a:xfrm>
          <a:prstGeom prst="rect">
            <a:avLst/>
          </a:prstGeom>
          <a:noFill/>
        </p:spPr>
        <p:txBody>
          <a:bodyPr wrap="square" rtlCol="0" anchor="ctr">
            <a:noAutofit/>
          </a:bodyPr>
          <a:lstStyle/>
          <a:p>
            <a:pPr algn="ctr">
              <a:lnSpc>
                <a:spcPts val="3500"/>
              </a:lnSpc>
            </a:pPr>
            <a:r>
              <a:rPr lang="en-US" sz="3200" dirty="0">
                <a:latin typeface="+mj-lt"/>
              </a:rPr>
              <a:t>Typical DIMM at </a:t>
            </a:r>
          </a:p>
          <a:p>
            <a:pPr algn="ctr">
              <a:lnSpc>
                <a:spcPts val="3500"/>
              </a:lnSpc>
            </a:pPr>
            <a:r>
              <a:rPr lang="en-US" sz="3200" dirty="0">
                <a:latin typeface="+mj-lt"/>
              </a:rPr>
              <a:t>Low Temperature</a:t>
            </a:r>
          </a:p>
        </p:txBody>
      </p:sp>
      <p:sp>
        <p:nvSpPr>
          <p:cNvPr id="6" name="Title 1"/>
          <p:cNvSpPr txBox="1">
            <a:spLocks/>
          </p:cNvSpPr>
          <p:nvPr/>
        </p:nvSpPr>
        <p:spPr>
          <a:xfrm>
            <a:off x="685798" y="152401"/>
            <a:ext cx="8458201"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1. Faster Sensing</a:t>
            </a:r>
          </a:p>
        </p:txBody>
      </p:sp>
      <p:grpSp>
        <p:nvGrpSpPr>
          <p:cNvPr id="7" name="Group 6"/>
          <p:cNvGrpSpPr/>
          <p:nvPr/>
        </p:nvGrpSpPr>
        <p:grpSpPr>
          <a:xfrm>
            <a:off x="685799" y="2514951"/>
            <a:ext cx="2743200" cy="459105"/>
            <a:chOff x="4724400" y="2590800"/>
            <a:chExt cx="2743200" cy="459105"/>
          </a:xfrm>
          <a:solidFill>
            <a:schemeClr val="bg1"/>
          </a:solidFill>
        </p:grpSpPr>
        <p:sp>
          <p:nvSpPr>
            <p:cNvPr id="8" name="Oval 7"/>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Oval 12"/>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 name="Group 13"/>
          <p:cNvGrpSpPr/>
          <p:nvPr/>
        </p:nvGrpSpPr>
        <p:grpSpPr>
          <a:xfrm>
            <a:off x="688846" y="1981200"/>
            <a:ext cx="2740153" cy="3019157"/>
            <a:chOff x="4572000" y="1981200"/>
            <a:chExt cx="2740153" cy="3019157"/>
          </a:xfrm>
          <a:solidFill>
            <a:schemeClr val="tx1">
              <a:lumMod val="65000"/>
              <a:lumOff val="35000"/>
            </a:schemeClr>
          </a:solidFill>
        </p:grpSpPr>
        <p:cxnSp>
          <p:nvCxnSpPr>
            <p:cNvPr id="15" name="Straight Connector 14"/>
            <p:cNvCxnSpPr/>
            <p:nvPr/>
          </p:nvCxnSpPr>
          <p:spPr>
            <a:xfrm flipV="1">
              <a:off x="48006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6"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 name="Straight Connector 16"/>
            <p:cNvCxnSpPr/>
            <p:nvPr/>
          </p:nvCxnSpPr>
          <p:spPr>
            <a:xfrm flipV="1">
              <a:off x="52578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8"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9" name="Straight Connector 18"/>
            <p:cNvCxnSpPr/>
            <p:nvPr/>
          </p:nvCxnSpPr>
          <p:spPr>
            <a:xfrm flipH="1" flipV="1">
              <a:off x="57150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0"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flipH="1" flipV="1">
              <a:off x="61722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2"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3" name="Straight Connector 22"/>
            <p:cNvCxnSpPr/>
            <p:nvPr/>
          </p:nvCxnSpPr>
          <p:spPr>
            <a:xfrm flipV="1">
              <a:off x="66294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4"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p:cNvCxnSpPr/>
            <p:nvPr/>
          </p:nvCxnSpPr>
          <p:spPr>
            <a:xfrm flipV="1">
              <a:off x="7083553" y="1981200"/>
              <a:ext cx="3047"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6"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85" name="Group 84"/>
          <p:cNvGrpSpPr/>
          <p:nvPr/>
        </p:nvGrpSpPr>
        <p:grpSpPr>
          <a:xfrm>
            <a:off x="688846" y="2067086"/>
            <a:ext cx="2743200" cy="459105"/>
            <a:chOff x="1066800" y="2067086"/>
            <a:chExt cx="2743200" cy="459105"/>
          </a:xfrm>
        </p:grpSpPr>
        <p:sp>
          <p:nvSpPr>
            <p:cNvPr id="29" name="Oval 28"/>
            <p:cNvSpPr/>
            <p:nvPr/>
          </p:nvSpPr>
          <p:spPr>
            <a:xfrm>
              <a:off x="19812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p:cNvSpPr/>
            <p:nvPr/>
          </p:nvSpPr>
          <p:spPr>
            <a:xfrm>
              <a:off x="24384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28956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3352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1066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15240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 name="Group 39"/>
          <p:cNvGrpSpPr/>
          <p:nvPr/>
        </p:nvGrpSpPr>
        <p:grpSpPr>
          <a:xfrm>
            <a:off x="688846" y="2977676"/>
            <a:ext cx="2743200" cy="1367790"/>
            <a:chOff x="4572000" y="2977676"/>
            <a:chExt cx="2743200" cy="1367790"/>
          </a:xfrm>
          <a:solidFill>
            <a:schemeClr val="accent6">
              <a:lumMod val="75000"/>
            </a:schemeClr>
          </a:solidFill>
        </p:grpSpPr>
        <p:sp>
          <p:nvSpPr>
            <p:cNvPr id="41" name="Oval 40"/>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Oval 42"/>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Oval 43"/>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59" name="Group 58"/>
          <p:cNvGrpSpPr/>
          <p:nvPr/>
        </p:nvGrpSpPr>
        <p:grpSpPr>
          <a:xfrm>
            <a:off x="697229" y="2526381"/>
            <a:ext cx="2724912" cy="440817"/>
            <a:chOff x="4583430" y="2539526"/>
            <a:chExt cx="2724912" cy="440817"/>
          </a:xfrm>
        </p:grpSpPr>
        <p:sp>
          <p:nvSpPr>
            <p:cNvPr id="60" name="Oval 59"/>
            <p:cNvSpPr/>
            <p:nvPr/>
          </p:nvSpPr>
          <p:spPr>
            <a:xfrm>
              <a:off x="54978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9550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Oval 61"/>
            <p:cNvSpPr/>
            <p:nvPr/>
          </p:nvSpPr>
          <p:spPr>
            <a:xfrm>
              <a:off x="64122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Oval 62"/>
            <p:cNvSpPr/>
            <p:nvPr/>
          </p:nvSpPr>
          <p:spPr>
            <a:xfrm>
              <a:off x="6869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4583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50406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66" name="Group 65"/>
          <p:cNvGrpSpPr/>
          <p:nvPr/>
        </p:nvGrpSpPr>
        <p:grpSpPr>
          <a:xfrm>
            <a:off x="765046" y="2969895"/>
            <a:ext cx="2592325" cy="1455581"/>
            <a:chOff x="4648200" y="2969895"/>
            <a:chExt cx="2592325" cy="1455581"/>
          </a:xfrm>
        </p:grpSpPr>
        <p:sp>
          <p:nvSpPr>
            <p:cNvPr id="67" name="Down Arrow 66"/>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Down Arrow 67"/>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9" name="Down Arrow 68"/>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0" name="Down Arrow 69"/>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Down Arrow 70"/>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2" name="Down Arrow 71"/>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8" name="TextBox 87"/>
          <p:cNvSpPr txBox="1"/>
          <p:nvPr/>
        </p:nvSpPr>
        <p:spPr>
          <a:xfrm>
            <a:off x="3971717" y="2524286"/>
            <a:ext cx="2505284" cy="533400"/>
          </a:xfrm>
          <a:prstGeom prst="rect">
            <a:avLst/>
          </a:prstGeom>
          <a:noFill/>
        </p:spPr>
        <p:txBody>
          <a:bodyPr wrap="square" rtlCol="0" anchor="ctr">
            <a:noAutofit/>
          </a:bodyPr>
          <a:lstStyle/>
          <a:p>
            <a:r>
              <a:rPr lang="en-US" sz="2800" dirty="0">
                <a:solidFill>
                  <a:schemeClr val="accent5">
                    <a:lumMod val="75000"/>
                  </a:schemeClr>
                </a:solidFill>
                <a:latin typeface="+mj-lt"/>
              </a:rPr>
              <a:t>More charge</a:t>
            </a:r>
          </a:p>
        </p:txBody>
      </p:sp>
      <p:sp>
        <p:nvSpPr>
          <p:cNvPr id="89" name="TextBox 88"/>
          <p:cNvSpPr txBox="1"/>
          <p:nvPr/>
        </p:nvSpPr>
        <p:spPr>
          <a:xfrm>
            <a:off x="3962400" y="3200400"/>
            <a:ext cx="2514600" cy="838200"/>
          </a:xfrm>
          <a:prstGeom prst="rect">
            <a:avLst/>
          </a:prstGeom>
          <a:noFill/>
        </p:spPr>
        <p:txBody>
          <a:bodyPr wrap="square" rtlCol="0" anchor="ctr">
            <a:noAutofit/>
          </a:bodyPr>
          <a:lstStyle/>
          <a:p>
            <a:pPr>
              <a:lnSpc>
                <a:spcPts val="3000"/>
              </a:lnSpc>
            </a:pPr>
            <a:r>
              <a:rPr lang="en-US" sz="2800" dirty="0">
                <a:solidFill>
                  <a:schemeClr val="accent5">
                    <a:lumMod val="75000"/>
                  </a:schemeClr>
                </a:solidFill>
                <a:latin typeface="+mj-lt"/>
              </a:rPr>
              <a:t>Strong charge</a:t>
            </a:r>
          </a:p>
          <a:p>
            <a:pPr>
              <a:lnSpc>
                <a:spcPts val="3000"/>
              </a:lnSpc>
            </a:pPr>
            <a:r>
              <a:rPr lang="en-US" sz="2800" dirty="0">
                <a:solidFill>
                  <a:schemeClr val="accent5">
                    <a:lumMod val="75000"/>
                  </a:schemeClr>
                </a:solidFill>
                <a:latin typeface="+mj-lt"/>
              </a:rPr>
              <a:t>flow</a:t>
            </a:r>
          </a:p>
        </p:txBody>
      </p:sp>
      <p:sp>
        <p:nvSpPr>
          <p:cNvPr id="90" name="TextBox 89"/>
          <p:cNvSpPr txBox="1"/>
          <p:nvPr/>
        </p:nvSpPr>
        <p:spPr>
          <a:xfrm>
            <a:off x="3967610" y="4466957"/>
            <a:ext cx="2509390" cy="533400"/>
          </a:xfrm>
          <a:prstGeom prst="rect">
            <a:avLst/>
          </a:prstGeom>
          <a:noFill/>
        </p:spPr>
        <p:txBody>
          <a:bodyPr wrap="square" rtlCol="0" anchor="ctr">
            <a:noAutofit/>
          </a:bodyPr>
          <a:lstStyle/>
          <a:p>
            <a:r>
              <a:rPr lang="en-US" sz="2800" dirty="0">
                <a:solidFill>
                  <a:schemeClr val="accent5">
                    <a:lumMod val="75000"/>
                  </a:schemeClr>
                </a:solidFill>
                <a:latin typeface="+mj-lt"/>
              </a:rPr>
              <a:t>Faster sensing</a:t>
            </a:r>
          </a:p>
        </p:txBody>
      </p:sp>
      <p:sp>
        <p:nvSpPr>
          <p:cNvPr id="93" name="Punchline"/>
          <p:cNvSpPr txBox="1"/>
          <p:nvPr/>
        </p:nvSpPr>
        <p:spPr>
          <a:xfrm>
            <a:off x="0" y="5334000"/>
            <a:ext cx="9144000" cy="1066802"/>
          </a:xfrm>
          <a:prstGeom prst="rect">
            <a:avLst/>
          </a:prstGeom>
          <a:noFill/>
        </p:spPr>
        <p:txBody>
          <a:bodyPr wrap="square" rtlCol="0" anchor="ctr">
            <a:noAutofit/>
          </a:bodyPr>
          <a:lstStyle/>
          <a:p>
            <a:pPr algn="ctr"/>
            <a:r>
              <a:rPr lang="en-US" sz="3600" dirty="0">
                <a:latin typeface="+mj-lt"/>
              </a:rPr>
              <a:t>Typical DIMM at Low Temperature</a:t>
            </a:r>
          </a:p>
          <a:p>
            <a:pPr algn="ctr"/>
            <a:r>
              <a:rPr lang="en-US" sz="3600" dirty="0">
                <a:solidFill>
                  <a:schemeClr val="accent5">
                    <a:lumMod val="75000"/>
                  </a:schemeClr>
                </a:solidFill>
                <a:latin typeface="+mj-lt"/>
                <a:sym typeface="Wingdings" panose="05000000000000000000" pitchFamily="2" charset="2"/>
              </a:rPr>
              <a:t></a:t>
            </a:r>
            <a:r>
              <a:rPr lang="en-US" sz="3600" i="1" dirty="0">
                <a:solidFill>
                  <a:schemeClr val="accent5">
                    <a:lumMod val="75000"/>
                  </a:schemeClr>
                </a:solidFill>
                <a:latin typeface="+mj-lt"/>
                <a:sym typeface="Wingdings"/>
              </a:rPr>
              <a:t> More charge </a:t>
            </a:r>
            <a:r>
              <a:rPr lang="en-US" sz="3600" dirty="0">
                <a:solidFill>
                  <a:schemeClr val="accent5">
                    <a:lumMod val="75000"/>
                  </a:schemeClr>
                </a:solidFill>
                <a:latin typeface="+mj-lt"/>
                <a:sym typeface="Wingdings" panose="05000000000000000000" pitchFamily="2" charset="2"/>
              </a:rPr>
              <a:t></a:t>
            </a:r>
            <a:r>
              <a:rPr lang="en-US" sz="3600" i="1" dirty="0">
                <a:solidFill>
                  <a:schemeClr val="accent5">
                    <a:lumMod val="75000"/>
                  </a:schemeClr>
                </a:solidFill>
                <a:latin typeface="+mj-lt"/>
                <a:sym typeface="Wingdings"/>
              </a:rPr>
              <a:t> Faster sensing</a:t>
            </a:r>
            <a:endParaRPr lang="en-US" sz="3600" i="1" dirty="0">
              <a:solidFill>
                <a:schemeClr val="accent5">
                  <a:lumMod val="75000"/>
                </a:schemeClr>
              </a:solidFill>
              <a:latin typeface="+mj-lt"/>
            </a:endParaRPr>
          </a:p>
        </p:txBody>
      </p:sp>
      <p:grpSp>
        <p:nvGrpSpPr>
          <p:cNvPr id="2" name="Group 1"/>
          <p:cNvGrpSpPr/>
          <p:nvPr/>
        </p:nvGrpSpPr>
        <p:grpSpPr>
          <a:xfrm>
            <a:off x="6172200" y="838200"/>
            <a:ext cx="2971800" cy="4419600"/>
            <a:chOff x="6172200" y="838200"/>
            <a:chExt cx="2971800" cy="4419600"/>
          </a:xfrm>
        </p:grpSpPr>
        <p:sp>
          <p:nvSpPr>
            <p:cNvPr id="91" name="Rectangle 90"/>
            <p:cNvSpPr/>
            <p:nvPr/>
          </p:nvSpPr>
          <p:spPr>
            <a:xfrm>
              <a:off x="6172200" y="838200"/>
              <a:ext cx="2971800" cy="4419600"/>
            </a:xfrm>
            <a:prstGeom prst="rect">
              <a:avLst/>
            </a:prstGeom>
            <a:solidFill>
              <a:srgbClr val="FFC000">
                <a:alpha val="50000"/>
              </a:srgbClr>
            </a:solidFill>
            <a:ln>
              <a:solidFill>
                <a:schemeClr val="accent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latin typeface="+mj-lt"/>
              </a:endParaRPr>
            </a:p>
            <a:p>
              <a:pPr algn="ctr"/>
              <a:endParaRPr lang="en-US" sz="2000" b="1" dirty="0">
                <a:solidFill>
                  <a:schemeClr val="tx1"/>
                </a:solidFill>
                <a:latin typeface="+mj-lt"/>
              </a:endParaRPr>
            </a:p>
            <a:p>
              <a:pPr algn="ctr"/>
              <a:r>
                <a:rPr lang="en-US" sz="4800" b="1" dirty="0">
                  <a:solidFill>
                    <a:schemeClr val="tx1"/>
                  </a:solidFill>
                  <a:latin typeface="+mj-lt"/>
                </a:rPr>
                <a:t>Timing</a:t>
              </a:r>
            </a:p>
            <a:p>
              <a:pPr algn="ctr">
                <a:lnSpc>
                  <a:spcPct val="70000"/>
                </a:lnSpc>
              </a:pPr>
              <a:r>
                <a:rPr lang="en-US" sz="3600" dirty="0">
                  <a:solidFill>
                    <a:schemeClr val="tx1"/>
                  </a:solidFill>
                  <a:latin typeface="Courier New" panose="02070309020205020404" pitchFamily="49" charset="0"/>
                  <a:cs typeface="Courier New" panose="02070309020205020404" pitchFamily="49" charset="0"/>
                </a:rPr>
                <a:t>(</a:t>
              </a:r>
              <a:r>
                <a:rPr lang="en-US" sz="3600" dirty="0" err="1">
                  <a:solidFill>
                    <a:schemeClr val="tx1"/>
                  </a:solidFill>
                  <a:latin typeface="Courier New" panose="02070309020205020404" pitchFamily="49" charset="0"/>
                  <a:cs typeface="Courier New" panose="02070309020205020404" pitchFamily="49" charset="0"/>
                </a:rPr>
                <a:t>tRCD</a:t>
              </a:r>
              <a:r>
                <a:rPr lang="en-US" sz="3600" dirty="0">
                  <a:solidFill>
                    <a:schemeClr val="tx1"/>
                  </a:solidFill>
                  <a:latin typeface="Courier New" panose="02070309020205020404" pitchFamily="49" charset="0"/>
                  <a:cs typeface="Courier New" panose="02070309020205020404" pitchFamily="49" charset="0"/>
                </a:rPr>
                <a:t>)</a:t>
              </a:r>
            </a:p>
            <a:p>
              <a:pPr algn="ctr"/>
              <a:endParaRPr lang="en-US" sz="1400" b="1" dirty="0">
                <a:solidFill>
                  <a:schemeClr val="tx1"/>
                </a:solidFill>
                <a:latin typeface="+mj-lt"/>
              </a:endParaRPr>
            </a:p>
            <a:p>
              <a:pPr algn="ctr"/>
              <a:r>
                <a:rPr lang="en-US" sz="4800" b="1" dirty="0">
                  <a:solidFill>
                    <a:srgbClr val="C00000"/>
                  </a:solidFill>
                  <a:latin typeface="+mj-lt"/>
                </a:rPr>
                <a:t>17% ↓</a:t>
              </a:r>
              <a:endParaRPr lang="en-US" sz="100" b="1" dirty="0">
                <a:solidFill>
                  <a:srgbClr val="C00000"/>
                </a:solidFill>
                <a:latin typeface="+mj-lt"/>
              </a:endParaRPr>
            </a:p>
            <a:p>
              <a:pPr algn="ctr"/>
              <a:r>
                <a:rPr lang="en-US" sz="4800" b="1" dirty="0">
                  <a:solidFill>
                    <a:srgbClr val="CC0000"/>
                  </a:solidFill>
                  <a:latin typeface="+mj-lt"/>
                </a:rPr>
                <a:t> </a:t>
              </a:r>
              <a:r>
                <a:rPr lang="en-US" sz="4000" b="1" dirty="0">
                  <a:solidFill>
                    <a:srgbClr val="C00000"/>
                  </a:solidFill>
                  <a:latin typeface="+mj-lt"/>
                </a:rPr>
                <a:t>No Errors</a:t>
              </a:r>
            </a:p>
            <a:p>
              <a:pPr algn="ctr"/>
              <a:endParaRPr lang="en-US" sz="1000" b="1" dirty="0">
                <a:solidFill>
                  <a:schemeClr val="tx1"/>
                </a:solidFill>
                <a:latin typeface="+mj-lt"/>
              </a:endParaRPr>
            </a:p>
          </p:txBody>
        </p:sp>
        <p:sp>
          <p:nvSpPr>
            <p:cNvPr id="73" name="Punchline"/>
            <p:cNvSpPr txBox="1"/>
            <p:nvPr/>
          </p:nvSpPr>
          <p:spPr>
            <a:xfrm>
              <a:off x="6172200" y="838200"/>
              <a:ext cx="2971800" cy="1066800"/>
            </a:xfrm>
            <a:prstGeom prst="rect">
              <a:avLst/>
            </a:prstGeom>
            <a:noFill/>
          </p:spPr>
          <p:txBody>
            <a:bodyPr wrap="square" rtlCol="0" anchor="ctr">
              <a:noAutofit/>
            </a:bodyPr>
            <a:lstStyle/>
            <a:p>
              <a:pPr algn="ctr">
                <a:lnSpc>
                  <a:spcPts val="3500"/>
                </a:lnSpc>
              </a:pPr>
              <a:r>
                <a:rPr lang="en-US" sz="3200" dirty="0">
                  <a:latin typeface="+mj-lt"/>
                </a:rPr>
                <a:t>115 DIMM </a:t>
              </a:r>
            </a:p>
            <a:p>
              <a:pPr algn="ctr">
                <a:lnSpc>
                  <a:spcPts val="3500"/>
                </a:lnSpc>
              </a:pPr>
              <a:r>
                <a:rPr lang="en-US" sz="3200" dirty="0">
                  <a:latin typeface="+mj-lt"/>
                </a:rPr>
                <a:t>characterization</a:t>
              </a:r>
            </a:p>
          </p:txBody>
        </p:sp>
      </p:grpSp>
    </p:spTree>
    <p:extLst>
      <p:ext uri="{BB962C8B-B14F-4D97-AF65-F5344CB8AC3E}">
        <p14:creationId xmlns:p14="http://schemas.microsoft.com/office/powerpoint/2010/main" val="323248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0"/>
                                        </p:tgtEl>
                                        <p:attrNameLst>
                                          <p:attrName>style.opacity</p:attrName>
                                        </p:attrNameLst>
                                      </p:cBhvr>
                                      <p:to>
                                        <p:strVal val="0.5"/>
                                      </p:to>
                                    </p:set>
                                    <p:animEffect filter="image" prLst="opacity: 0.5">
                                      <p:cBhvr rctx="IE">
                                        <p:cTn id="7" dur="indefinite"/>
                                        <p:tgtEl>
                                          <p:spTgt spid="40"/>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nodeType="withEffect">
                                  <p:stCondLst>
                                    <p:cond delay="0"/>
                                  </p:stCondLst>
                                  <p:childTnLst>
                                    <p:set>
                                      <p:cBhvr rctx="PPT">
                                        <p:cTn id="15" dur="indefinite"/>
                                        <p:tgtEl>
                                          <p:spTgt spid="59"/>
                                        </p:tgtEl>
                                        <p:attrNameLst>
                                          <p:attrName>style.opacity</p:attrName>
                                        </p:attrNameLst>
                                      </p:cBhvr>
                                      <p:to>
                                        <p:strVal val="0.5"/>
                                      </p:to>
                                    </p:set>
                                    <p:animEffect filter="image" prLst="opacity: 0.5">
                                      <p:cBhvr rctx="IE">
                                        <p:cTn id="16" dur="indefinite"/>
                                        <p:tgtEl>
                                          <p:spTgt spid="59"/>
                                        </p:tgtEl>
                                      </p:cBhvr>
                                    </p:animEffect>
                                  </p:childTnLst>
                                </p:cTn>
                              </p:par>
                              <p:par>
                                <p:cTn id="17" presetID="9" presetClass="emph" presetSubtype="0" nodeType="withEffect">
                                  <p:stCondLst>
                                    <p:cond delay="0"/>
                                  </p:stCondLst>
                                  <p:childTnLst>
                                    <p:set>
                                      <p:cBhvr rctx="PPT">
                                        <p:cTn id="18" dur="indefinite"/>
                                        <p:tgtEl>
                                          <p:spTgt spid="85"/>
                                        </p:tgtEl>
                                        <p:attrNameLst>
                                          <p:attrName>style.opacity</p:attrName>
                                        </p:attrNameLst>
                                      </p:cBhvr>
                                      <p:to>
                                        <p:strVal val="0.5"/>
                                      </p:to>
                                    </p:set>
                                    <p:animEffect filter="image" prLst="opacity: 0.5">
                                      <p:cBhvr rctx="IE">
                                        <p:cTn id="19" dur="indefinite"/>
                                        <p:tgtEl>
                                          <p:spTgt spid="85"/>
                                        </p:tgtEl>
                                      </p:cBhvr>
                                    </p:animEffect>
                                  </p:childTnLst>
                                </p:cTn>
                              </p:par>
                              <p:par>
                                <p:cTn id="20" presetID="9" presetClass="emph" presetSubtype="0" nodeType="withEffect">
                                  <p:stCondLst>
                                    <p:cond delay="0"/>
                                  </p:stCondLst>
                                  <p:childTnLst>
                                    <p:set>
                                      <p:cBhvr rctx="PPT">
                                        <p:cTn id="21" dur="indefinite"/>
                                        <p:tgtEl>
                                          <p:spTgt spid="7"/>
                                        </p:tgtEl>
                                        <p:attrNameLst>
                                          <p:attrName>style.opacity</p:attrName>
                                        </p:attrNameLst>
                                      </p:cBhvr>
                                      <p:to>
                                        <p:strVal val="1"/>
                                      </p:to>
                                    </p:set>
                                    <p:animEffect filter="image" prLst="opacity: 1">
                                      <p:cBhvr rctx="IE">
                                        <p:cTn id="22" dur="indefinite"/>
                                        <p:tgtEl>
                                          <p:spTgt spid="7"/>
                                        </p:tgtEl>
                                      </p:cBhvr>
                                    </p:animEffect>
                                  </p:childTnLst>
                                </p:cTn>
                              </p:par>
                              <p:par>
                                <p:cTn id="23" presetID="9" presetClass="emph" presetSubtype="0" nodeType="withEffect">
                                  <p:stCondLst>
                                    <p:cond delay="0"/>
                                  </p:stCondLst>
                                  <p:childTnLst>
                                    <p:set>
                                      <p:cBhvr rctx="PPT">
                                        <p:cTn id="24" dur="indefinite"/>
                                        <p:tgtEl>
                                          <p:spTgt spid="59"/>
                                        </p:tgtEl>
                                        <p:attrNameLst>
                                          <p:attrName>style.opacity</p:attrName>
                                        </p:attrNameLst>
                                      </p:cBhvr>
                                      <p:to>
                                        <p:strVal val="1"/>
                                      </p:to>
                                    </p:set>
                                    <p:animEffect filter="image" prLst="opacity: 1">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4"/>
                                        </p:tgtEl>
                                        <p:attrNameLst>
                                          <p:attrName>style.opacity</p:attrName>
                                        </p:attrNameLst>
                                      </p:cBhvr>
                                      <p:to>
                                        <p:strVal val="1"/>
                                      </p:to>
                                    </p:set>
                                    <p:animEffect filter="image" prLst="opacity: 1">
                                      <p:cBhvr rctx="IE">
                                        <p:cTn id="28" dur="indefinite"/>
                                        <p:tgtEl>
                                          <p:spTgt spid="1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nodeType="clickEffect">
                                  <p:stCondLst>
                                    <p:cond delay="0"/>
                                  </p:stCondLst>
                                  <p:childTnLst>
                                    <p:animEffect transition="out" filter="wipe(up)">
                                      <p:cBhvr>
                                        <p:cTn id="34" dur="500"/>
                                        <p:tgtEl>
                                          <p:spTgt spid="59"/>
                                        </p:tgtEl>
                                      </p:cBhvr>
                                    </p:animEffect>
                                    <p:set>
                                      <p:cBhvr>
                                        <p:cTn id="35" dur="1" fill="hold">
                                          <p:stCondLst>
                                            <p:cond delay="499"/>
                                          </p:stCondLst>
                                        </p:cTn>
                                        <p:tgtEl>
                                          <p:spTgt spid="59"/>
                                        </p:tgtEl>
                                        <p:attrNameLst>
                                          <p:attrName>style.visibility</p:attrName>
                                        </p:attrNameLst>
                                      </p:cBhvr>
                                      <p:to>
                                        <p:strVal val="hidden"/>
                                      </p:to>
                                    </p:set>
                                  </p:childTnLst>
                                </p:cTn>
                              </p:par>
                              <p:par>
                                <p:cTn id="36" presetID="22" presetClass="entr" presetSubtype="1"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up)">
                                      <p:cBhvr>
                                        <p:cTn id="38" dur="500"/>
                                        <p:tgtEl>
                                          <p:spTgt spid="6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8600" y="838200"/>
            <a:ext cx="3581400" cy="44196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Title 1"/>
          <p:cNvSpPr txBox="1">
            <a:spLocks/>
          </p:cNvSpPr>
          <p:nvPr/>
        </p:nvSpPr>
        <p:spPr>
          <a:xfrm>
            <a:off x="457200" y="110726"/>
            <a:ext cx="78486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2. Reducing Restore Time</a:t>
            </a:r>
          </a:p>
        </p:txBody>
      </p:sp>
      <p:grpSp>
        <p:nvGrpSpPr>
          <p:cNvPr id="7" name="Group 6"/>
          <p:cNvGrpSpPr/>
          <p:nvPr/>
        </p:nvGrpSpPr>
        <p:grpSpPr>
          <a:xfrm>
            <a:off x="685799" y="2514951"/>
            <a:ext cx="2743200" cy="459105"/>
            <a:chOff x="4724400" y="2590800"/>
            <a:chExt cx="2743200" cy="459105"/>
          </a:xfrm>
          <a:solidFill>
            <a:schemeClr val="bg1"/>
          </a:solidFill>
        </p:grpSpPr>
        <p:sp>
          <p:nvSpPr>
            <p:cNvPr id="8" name="Oval 7"/>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Oval 12"/>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 name="Group 13"/>
          <p:cNvGrpSpPr/>
          <p:nvPr/>
        </p:nvGrpSpPr>
        <p:grpSpPr>
          <a:xfrm>
            <a:off x="688846" y="1981200"/>
            <a:ext cx="2740153" cy="3019157"/>
            <a:chOff x="4572000" y="1981200"/>
            <a:chExt cx="2740153" cy="3019157"/>
          </a:xfrm>
          <a:solidFill>
            <a:schemeClr val="tx1">
              <a:lumMod val="65000"/>
              <a:lumOff val="35000"/>
            </a:schemeClr>
          </a:solidFill>
        </p:grpSpPr>
        <p:cxnSp>
          <p:nvCxnSpPr>
            <p:cNvPr id="15" name="Straight Connector 14"/>
            <p:cNvCxnSpPr/>
            <p:nvPr/>
          </p:nvCxnSpPr>
          <p:spPr>
            <a:xfrm flipV="1">
              <a:off x="48006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6"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 name="Straight Connector 16"/>
            <p:cNvCxnSpPr/>
            <p:nvPr/>
          </p:nvCxnSpPr>
          <p:spPr>
            <a:xfrm flipV="1">
              <a:off x="52578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8"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9" name="Straight Connector 18"/>
            <p:cNvCxnSpPr/>
            <p:nvPr/>
          </p:nvCxnSpPr>
          <p:spPr>
            <a:xfrm flipH="1" flipV="1">
              <a:off x="57150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0"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flipH="1" flipV="1">
              <a:off x="61722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2"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3" name="Straight Connector 22"/>
            <p:cNvCxnSpPr/>
            <p:nvPr/>
          </p:nvCxnSpPr>
          <p:spPr>
            <a:xfrm flipV="1">
              <a:off x="66294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4"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p:cNvCxnSpPr/>
            <p:nvPr/>
          </p:nvCxnSpPr>
          <p:spPr>
            <a:xfrm flipV="1">
              <a:off x="7083553" y="1981200"/>
              <a:ext cx="3047"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6"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85" name="Group 84"/>
          <p:cNvGrpSpPr/>
          <p:nvPr/>
        </p:nvGrpSpPr>
        <p:grpSpPr>
          <a:xfrm>
            <a:off x="688846" y="2067086"/>
            <a:ext cx="2743200" cy="459105"/>
            <a:chOff x="1066800" y="2067086"/>
            <a:chExt cx="2743200" cy="459105"/>
          </a:xfrm>
        </p:grpSpPr>
        <p:sp>
          <p:nvSpPr>
            <p:cNvPr id="29" name="Oval 28"/>
            <p:cNvSpPr/>
            <p:nvPr/>
          </p:nvSpPr>
          <p:spPr>
            <a:xfrm>
              <a:off x="19812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p:cNvSpPr/>
            <p:nvPr/>
          </p:nvSpPr>
          <p:spPr>
            <a:xfrm>
              <a:off x="24384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28956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3352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1066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15240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 name="Group 39"/>
          <p:cNvGrpSpPr/>
          <p:nvPr/>
        </p:nvGrpSpPr>
        <p:grpSpPr>
          <a:xfrm>
            <a:off x="688846" y="2977676"/>
            <a:ext cx="2743200" cy="1367790"/>
            <a:chOff x="4572000" y="2977676"/>
            <a:chExt cx="2743200" cy="1367790"/>
          </a:xfrm>
          <a:solidFill>
            <a:schemeClr val="accent6">
              <a:lumMod val="75000"/>
            </a:schemeClr>
          </a:solidFill>
        </p:grpSpPr>
        <p:sp>
          <p:nvSpPr>
            <p:cNvPr id="41" name="Oval 40"/>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Oval 42"/>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Oval 43"/>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59" name="Group 58"/>
          <p:cNvGrpSpPr/>
          <p:nvPr/>
        </p:nvGrpSpPr>
        <p:grpSpPr>
          <a:xfrm>
            <a:off x="697229" y="2526381"/>
            <a:ext cx="2724912" cy="440817"/>
            <a:chOff x="4583430" y="2539526"/>
            <a:chExt cx="2724912" cy="440817"/>
          </a:xfrm>
          <a:solidFill>
            <a:schemeClr val="accent6">
              <a:lumMod val="60000"/>
              <a:lumOff val="40000"/>
            </a:schemeClr>
          </a:solidFill>
        </p:grpSpPr>
        <p:sp>
          <p:nvSpPr>
            <p:cNvPr id="60" name="Oval 59"/>
            <p:cNvSpPr/>
            <p:nvPr/>
          </p:nvSpPr>
          <p:spPr>
            <a:xfrm>
              <a:off x="54978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9550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Oval 61"/>
            <p:cNvSpPr/>
            <p:nvPr/>
          </p:nvSpPr>
          <p:spPr>
            <a:xfrm>
              <a:off x="64122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Oval 62"/>
            <p:cNvSpPr/>
            <p:nvPr/>
          </p:nvSpPr>
          <p:spPr>
            <a:xfrm>
              <a:off x="6869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4583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50406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3" name="Group 72"/>
          <p:cNvGrpSpPr/>
          <p:nvPr/>
        </p:nvGrpSpPr>
        <p:grpSpPr>
          <a:xfrm rot="10800000">
            <a:off x="765046" y="2971800"/>
            <a:ext cx="2592325" cy="1455581"/>
            <a:chOff x="4648200" y="2969895"/>
            <a:chExt cx="2592325" cy="1455581"/>
          </a:xfrm>
        </p:grpSpPr>
        <p:sp>
          <p:nvSpPr>
            <p:cNvPr id="74" name="Down Arrow 73"/>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5" name="Down Arrow 74"/>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6" name="Down Arrow 75"/>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7" name="Down Arrow 76"/>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8" name="Down Arrow 77"/>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9" name="Down Arrow 78"/>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4" name="TextBox 83"/>
          <p:cNvSpPr txBox="1"/>
          <p:nvPr/>
        </p:nvSpPr>
        <p:spPr>
          <a:xfrm>
            <a:off x="3657600" y="1524000"/>
            <a:ext cx="2667000" cy="1300292"/>
          </a:xfrm>
          <a:prstGeom prst="rect">
            <a:avLst/>
          </a:prstGeom>
          <a:noFill/>
        </p:spPr>
        <p:txBody>
          <a:bodyPr wrap="square" rtlCol="0" anchor="ctr">
            <a:noAutofit/>
          </a:bodyPr>
          <a:lstStyle/>
          <a:p>
            <a:pPr>
              <a:lnSpc>
                <a:spcPts val="3000"/>
              </a:lnSpc>
            </a:pPr>
            <a:r>
              <a:rPr lang="en-US" sz="2800" dirty="0">
                <a:solidFill>
                  <a:schemeClr val="accent5">
                    <a:lumMod val="75000"/>
                  </a:schemeClr>
                </a:solidFill>
                <a:latin typeface="+mj-lt"/>
              </a:rPr>
              <a:t>Larger cell &amp; </a:t>
            </a:r>
          </a:p>
          <a:p>
            <a:pPr>
              <a:lnSpc>
                <a:spcPts val="3000"/>
              </a:lnSpc>
            </a:pPr>
            <a:r>
              <a:rPr lang="en-US" sz="2800" dirty="0">
                <a:solidFill>
                  <a:schemeClr val="accent5">
                    <a:lumMod val="75000"/>
                  </a:schemeClr>
                </a:solidFill>
                <a:latin typeface="+mj-lt"/>
              </a:rPr>
              <a:t>Less leakage </a:t>
            </a:r>
            <a:r>
              <a:rPr lang="en-US" sz="2800" dirty="0">
                <a:solidFill>
                  <a:schemeClr val="accent5">
                    <a:lumMod val="75000"/>
                  </a:schemeClr>
                </a:solidFill>
                <a:latin typeface="+mj-lt"/>
                <a:sym typeface="Wingdings"/>
              </a:rPr>
              <a:t> </a:t>
            </a:r>
            <a:endParaRPr lang="en-US" sz="2800" dirty="0">
              <a:solidFill>
                <a:schemeClr val="accent5">
                  <a:lumMod val="75000"/>
                </a:schemeClr>
              </a:solidFill>
              <a:latin typeface="+mj-lt"/>
            </a:endParaRPr>
          </a:p>
          <a:p>
            <a:pPr>
              <a:lnSpc>
                <a:spcPts val="3000"/>
              </a:lnSpc>
            </a:pPr>
            <a:r>
              <a:rPr lang="en-US" sz="2800" dirty="0">
                <a:solidFill>
                  <a:schemeClr val="accent5">
                    <a:lumMod val="75000"/>
                  </a:schemeClr>
                </a:solidFill>
                <a:latin typeface="+mj-lt"/>
                <a:sym typeface="Wingdings"/>
              </a:rPr>
              <a:t>Extra charge</a:t>
            </a:r>
            <a:endParaRPr lang="en-US" sz="2800" dirty="0">
              <a:solidFill>
                <a:schemeClr val="accent5">
                  <a:lumMod val="75000"/>
                </a:schemeClr>
              </a:solidFill>
              <a:latin typeface="+mj-lt"/>
            </a:endParaRPr>
          </a:p>
        </p:txBody>
      </p:sp>
      <p:sp>
        <p:nvSpPr>
          <p:cNvPr id="88" name="TextBox 87"/>
          <p:cNvSpPr txBox="1"/>
          <p:nvPr/>
        </p:nvSpPr>
        <p:spPr>
          <a:xfrm>
            <a:off x="3657600" y="2819399"/>
            <a:ext cx="2762223" cy="1447800"/>
          </a:xfrm>
          <a:prstGeom prst="rect">
            <a:avLst/>
          </a:prstGeom>
          <a:noFill/>
        </p:spPr>
        <p:txBody>
          <a:bodyPr wrap="square" rtlCol="0" anchor="ctr">
            <a:noAutofit/>
          </a:bodyPr>
          <a:lstStyle/>
          <a:p>
            <a:pPr>
              <a:lnSpc>
                <a:spcPts val="3000"/>
              </a:lnSpc>
            </a:pPr>
            <a:r>
              <a:rPr lang="en-US" sz="2800" dirty="0">
                <a:solidFill>
                  <a:schemeClr val="accent5">
                    <a:lumMod val="75000"/>
                  </a:schemeClr>
                </a:solidFill>
                <a:latin typeface="+mj-lt"/>
              </a:rPr>
              <a:t>No need to fully</a:t>
            </a:r>
          </a:p>
          <a:p>
            <a:pPr>
              <a:lnSpc>
                <a:spcPts val="3000"/>
              </a:lnSpc>
            </a:pPr>
            <a:r>
              <a:rPr lang="en-US" sz="2800" dirty="0">
                <a:solidFill>
                  <a:schemeClr val="accent5">
                    <a:lumMod val="75000"/>
                  </a:schemeClr>
                </a:solidFill>
                <a:latin typeface="+mj-lt"/>
              </a:rPr>
              <a:t>restore charge</a:t>
            </a:r>
          </a:p>
        </p:txBody>
      </p:sp>
      <p:sp>
        <p:nvSpPr>
          <p:cNvPr id="89" name="Punchline"/>
          <p:cNvSpPr txBox="1"/>
          <p:nvPr/>
        </p:nvSpPr>
        <p:spPr>
          <a:xfrm>
            <a:off x="0" y="5334000"/>
            <a:ext cx="9144000" cy="1066802"/>
          </a:xfrm>
          <a:prstGeom prst="rect">
            <a:avLst/>
          </a:prstGeom>
          <a:noFill/>
        </p:spPr>
        <p:txBody>
          <a:bodyPr wrap="square" rtlCol="0" anchor="ctr">
            <a:noAutofit/>
          </a:bodyPr>
          <a:lstStyle/>
          <a:p>
            <a:pPr algn="ctr"/>
            <a:r>
              <a:rPr lang="en-US" sz="3600" dirty="0">
                <a:latin typeface="+mj-lt"/>
              </a:rPr>
              <a:t>Typical DIMM at lower temperature</a:t>
            </a:r>
          </a:p>
          <a:p>
            <a:pPr algn="ctr"/>
            <a:r>
              <a:rPr lang="en-US" sz="3600" dirty="0">
                <a:solidFill>
                  <a:schemeClr val="accent5">
                    <a:lumMod val="75000"/>
                  </a:schemeClr>
                </a:solidFill>
                <a:latin typeface="+mj-lt"/>
                <a:sym typeface="Wingdings" panose="05000000000000000000" pitchFamily="2" charset="2"/>
              </a:rPr>
              <a:t></a:t>
            </a:r>
            <a:r>
              <a:rPr lang="en-US" sz="3600" dirty="0">
                <a:solidFill>
                  <a:schemeClr val="accent5">
                    <a:lumMod val="75000"/>
                  </a:schemeClr>
                </a:solidFill>
                <a:latin typeface="+mj-lt"/>
                <a:sym typeface="Wingdings"/>
              </a:rPr>
              <a:t> More charge </a:t>
            </a:r>
            <a:r>
              <a:rPr lang="en-US" sz="3600" dirty="0">
                <a:solidFill>
                  <a:schemeClr val="accent5">
                    <a:lumMod val="75000"/>
                  </a:schemeClr>
                </a:solidFill>
                <a:latin typeface="+mj-lt"/>
                <a:sym typeface="Wingdings" panose="05000000000000000000" pitchFamily="2" charset="2"/>
              </a:rPr>
              <a:t></a:t>
            </a:r>
            <a:r>
              <a:rPr lang="en-US" sz="3600" dirty="0">
                <a:solidFill>
                  <a:schemeClr val="accent5">
                    <a:lumMod val="75000"/>
                  </a:schemeClr>
                </a:solidFill>
                <a:latin typeface="+mj-lt"/>
                <a:sym typeface="Wingdings"/>
              </a:rPr>
              <a:t> Restore time reduction</a:t>
            </a:r>
            <a:endParaRPr lang="en-US" sz="3600" dirty="0">
              <a:solidFill>
                <a:schemeClr val="accent5">
                  <a:lumMod val="75000"/>
                </a:schemeClr>
              </a:solidFill>
              <a:latin typeface="+mj-lt"/>
            </a:endParaRPr>
          </a:p>
        </p:txBody>
      </p:sp>
      <p:grpSp>
        <p:nvGrpSpPr>
          <p:cNvPr id="2" name="Group 1"/>
          <p:cNvGrpSpPr/>
          <p:nvPr/>
        </p:nvGrpSpPr>
        <p:grpSpPr>
          <a:xfrm>
            <a:off x="6169152" y="838200"/>
            <a:ext cx="2974848" cy="4419600"/>
            <a:chOff x="6169152" y="838200"/>
            <a:chExt cx="2974848" cy="4419600"/>
          </a:xfrm>
        </p:grpSpPr>
        <p:sp>
          <p:nvSpPr>
            <p:cNvPr id="87" name="Rectangle 86"/>
            <p:cNvSpPr/>
            <p:nvPr/>
          </p:nvSpPr>
          <p:spPr>
            <a:xfrm>
              <a:off x="6172200" y="838200"/>
              <a:ext cx="2971800" cy="4419600"/>
            </a:xfrm>
            <a:prstGeom prst="rect">
              <a:avLst/>
            </a:prstGeom>
            <a:solidFill>
              <a:srgbClr val="FFC000">
                <a:alpha val="50000"/>
              </a:srgbClr>
            </a:solidFill>
            <a:ln>
              <a:solidFill>
                <a:schemeClr val="accent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latin typeface="+mj-lt"/>
              </a:endParaRPr>
            </a:p>
            <a:p>
              <a:pPr algn="ctr"/>
              <a:endParaRPr lang="en-US" sz="1000" b="1" dirty="0">
                <a:solidFill>
                  <a:schemeClr val="tx1"/>
                </a:solidFill>
                <a:latin typeface="+mj-lt"/>
              </a:endParaRPr>
            </a:p>
            <a:p>
              <a:pPr algn="ctr"/>
              <a:r>
                <a:rPr lang="en-US" sz="2800" b="1" dirty="0">
                  <a:solidFill>
                    <a:schemeClr val="tx1"/>
                  </a:solidFill>
                  <a:latin typeface="+mj-lt"/>
                </a:rPr>
                <a:t> Read </a:t>
              </a:r>
              <a:r>
                <a:rPr lang="en-US" sz="2800" dirty="0">
                  <a:solidFill>
                    <a:schemeClr val="tx1"/>
                  </a:solidFill>
                  <a:latin typeface="Courier New" panose="02070309020205020404" pitchFamily="49" charset="0"/>
                  <a:cs typeface="Courier New" panose="02070309020205020404" pitchFamily="49" charset="0"/>
                </a:rPr>
                <a:t>(</a:t>
              </a:r>
              <a:r>
                <a:rPr lang="en-US" sz="2800" dirty="0" err="1">
                  <a:solidFill>
                    <a:schemeClr val="tx1"/>
                  </a:solidFill>
                  <a:latin typeface="Courier New" panose="02070309020205020404" pitchFamily="49" charset="0"/>
                  <a:cs typeface="Courier New" panose="02070309020205020404" pitchFamily="49" charset="0"/>
                </a:rPr>
                <a:t>tRAS</a:t>
              </a:r>
              <a:r>
                <a:rPr lang="en-US" sz="2800" dirty="0">
                  <a:solidFill>
                    <a:schemeClr val="tx1"/>
                  </a:solidFill>
                  <a:latin typeface="Courier New" panose="02070309020205020404" pitchFamily="49" charset="0"/>
                  <a:cs typeface="Courier New" panose="02070309020205020404" pitchFamily="49" charset="0"/>
                </a:rPr>
                <a:t>)</a:t>
              </a:r>
            </a:p>
            <a:p>
              <a:pPr algn="ctr">
                <a:lnSpc>
                  <a:spcPct val="90000"/>
                </a:lnSpc>
              </a:pPr>
              <a:r>
                <a:rPr lang="en-US" sz="4800" b="1" dirty="0">
                  <a:solidFill>
                    <a:srgbClr val="CC0000"/>
                  </a:solidFill>
                  <a:latin typeface="+mj-lt"/>
                </a:rPr>
                <a:t>37% ↓</a:t>
              </a:r>
            </a:p>
            <a:p>
              <a:pPr algn="ctr"/>
              <a:endParaRPr lang="en-US" sz="700" b="1" dirty="0">
                <a:solidFill>
                  <a:schemeClr val="tx1"/>
                </a:solidFill>
                <a:latin typeface="+mj-lt"/>
              </a:endParaRPr>
            </a:p>
            <a:p>
              <a:pPr algn="ctr"/>
              <a:r>
                <a:rPr lang="en-US" sz="2800" b="1" dirty="0">
                  <a:solidFill>
                    <a:schemeClr val="tx1"/>
                  </a:solidFill>
                  <a:latin typeface="+mj-lt"/>
                </a:rPr>
                <a:t> Write </a:t>
              </a:r>
              <a:r>
                <a:rPr lang="en-US" sz="2800" dirty="0">
                  <a:solidFill>
                    <a:schemeClr val="tx1"/>
                  </a:solidFill>
                  <a:latin typeface="Courier New" panose="02070309020205020404" pitchFamily="49" charset="0"/>
                  <a:cs typeface="Courier New" panose="02070309020205020404" pitchFamily="49" charset="0"/>
                </a:rPr>
                <a:t>(</a:t>
              </a:r>
              <a:r>
                <a:rPr lang="en-US" sz="2800" dirty="0" err="1">
                  <a:solidFill>
                    <a:schemeClr val="tx1"/>
                  </a:solidFill>
                  <a:latin typeface="Courier New" panose="02070309020205020404" pitchFamily="49" charset="0"/>
                  <a:cs typeface="Courier New" panose="02070309020205020404" pitchFamily="49" charset="0"/>
                </a:rPr>
                <a:t>tWR</a:t>
              </a:r>
              <a:r>
                <a:rPr lang="en-US" sz="2800" dirty="0">
                  <a:solidFill>
                    <a:schemeClr val="tx1"/>
                  </a:solidFill>
                  <a:latin typeface="Courier New" panose="02070309020205020404" pitchFamily="49" charset="0"/>
                  <a:cs typeface="Courier New" panose="02070309020205020404" pitchFamily="49" charset="0"/>
                </a:rPr>
                <a:t>)</a:t>
              </a:r>
            </a:p>
            <a:p>
              <a:pPr algn="ctr">
                <a:lnSpc>
                  <a:spcPct val="90000"/>
                </a:lnSpc>
              </a:pPr>
              <a:r>
                <a:rPr lang="en-US" sz="4800" b="1" dirty="0">
                  <a:solidFill>
                    <a:srgbClr val="CC0000"/>
                  </a:solidFill>
                  <a:latin typeface="+mj-lt"/>
                </a:rPr>
                <a:t>54%</a:t>
              </a:r>
              <a:r>
                <a:rPr lang="en-US" sz="4000" b="1" dirty="0">
                  <a:solidFill>
                    <a:srgbClr val="CC0000"/>
                  </a:solidFill>
                  <a:latin typeface="+mj-lt"/>
                </a:rPr>
                <a:t> ↓</a:t>
              </a:r>
            </a:p>
            <a:p>
              <a:pPr algn="ctr"/>
              <a:endParaRPr lang="en-US" sz="100" b="1" dirty="0">
                <a:solidFill>
                  <a:srgbClr val="CC0000"/>
                </a:solidFill>
                <a:latin typeface="+mj-lt"/>
              </a:endParaRPr>
            </a:p>
            <a:p>
              <a:pPr algn="ctr">
                <a:lnSpc>
                  <a:spcPct val="90000"/>
                </a:lnSpc>
              </a:pPr>
              <a:r>
                <a:rPr lang="en-US" sz="4000" b="1" dirty="0">
                  <a:solidFill>
                    <a:srgbClr val="CC0000"/>
                  </a:solidFill>
                  <a:latin typeface="+mj-lt"/>
                </a:rPr>
                <a:t>No Errors</a:t>
              </a:r>
            </a:p>
          </p:txBody>
        </p:sp>
        <p:sp>
          <p:nvSpPr>
            <p:cNvPr id="71" name="Punchline"/>
            <p:cNvSpPr txBox="1"/>
            <p:nvPr/>
          </p:nvSpPr>
          <p:spPr>
            <a:xfrm>
              <a:off x="6169152" y="838200"/>
              <a:ext cx="2974847" cy="1066800"/>
            </a:xfrm>
            <a:prstGeom prst="rect">
              <a:avLst/>
            </a:prstGeom>
            <a:noFill/>
          </p:spPr>
          <p:txBody>
            <a:bodyPr wrap="square" rtlCol="0" anchor="ctr">
              <a:noAutofit/>
            </a:bodyPr>
            <a:lstStyle/>
            <a:p>
              <a:pPr algn="ctr">
                <a:lnSpc>
                  <a:spcPts val="3500"/>
                </a:lnSpc>
              </a:pPr>
              <a:r>
                <a:rPr lang="en-US" sz="3200" dirty="0">
                  <a:latin typeface="+mj-lt"/>
                </a:rPr>
                <a:t>115 DIMM </a:t>
              </a:r>
            </a:p>
            <a:p>
              <a:pPr algn="ctr">
                <a:lnSpc>
                  <a:spcPts val="3500"/>
                </a:lnSpc>
              </a:pPr>
              <a:r>
                <a:rPr lang="en-US" sz="3200" dirty="0">
                  <a:latin typeface="+mj-lt"/>
                </a:rPr>
                <a:t>characterization</a:t>
              </a:r>
            </a:p>
          </p:txBody>
        </p:sp>
      </p:grpSp>
      <p:sp>
        <p:nvSpPr>
          <p:cNvPr id="72" name="Punchline"/>
          <p:cNvSpPr txBox="1"/>
          <p:nvPr/>
        </p:nvSpPr>
        <p:spPr>
          <a:xfrm>
            <a:off x="152400" y="838201"/>
            <a:ext cx="3733800" cy="1062989"/>
          </a:xfrm>
          <a:prstGeom prst="rect">
            <a:avLst/>
          </a:prstGeom>
          <a:noFill/>
        </p:spPr>
        <p:txBody>
          <a:bodyPr wrap="square" rtlCol="0" anchor="ctr">
            <a:noAutofit/>
          </a:bodyPr>
          <a:lstStyle/>
          <a:p>
            <a:pPr algn="ctr">
              <a:lnSpc>
                <a:spcPts val="3500"/>
              </a:lnSpc>
            </a:pPr>
            <a:r>
              <a:rPr lang="en-US" sz="3200" dirty="0">
                <a:latin typeface="+mj-lt"/>
              </a:rPr>
              <a:t>Typical DIMM at </a:t>
            </a:r>
          </a:p>
          <a:p>
            <a:pPr algn="ctr">
              <a:lnSpc>
                <a:spcPts val="3500"/>
              </a:lnSpc>
            </a:pPr>
            <a:r>
              <a:rPr lang="en-US" sz="3200" dirty="0">
                <a:latin typeface="+mj-lt"/>
              </a:rPr>
              <a:t>Low Temperature</a:t>
            </a:r>
          </a:p>
        </p:txBody>
      </p:sp>
    </p:spTree>
    <p:extLst>
      <p:ext uri="{BB962C8B-B14F-4D97-AF65-F5344CB8AC3E}">
        <p14:creationId xmlns:p14="http://schemas.microsoft.com/office/powerpoint/2010/main" val="304098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0"/>
                                        </p:tgtEl>
                                        <p:attrNameLst>
                                          <p:attrName>style.opacity</p:attrName>
                                        </p:attrNameLst>
                                      </p:cBhvr>
                                      <p:to>
                                        <p:strVal val="0.5"/>
                                      </p:to>
                                    </p:set>
                                    <p:animEffect filter="image" prLst="opacity: 0.5">
                                      <p:cBhvr rctx="IE">
                                        <p:cTn id="7" dur="indefinite"/>
                                        <p:tgtEl>
                                          <p:spTgt spid="40"/>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nodeType="withEffect">
                                  <p:stCondLst>
                                    <p:cond delay="0"/>
                                  </p:stCondLst>
                                  <p:childTnLst>
                                    <p:set>
                                      <p:cBhvr rctx="PPT">
                                        <p:cTn id="15" dur="indefinite"/>
                                        <p:tgtEl>
                                          <p:spTgt spid="85"/>
                                        </p:tgtEl>
                                        <p:attrNameLst>
                                          <p:attrName>style.opacity</p:attrName>
                                        </p:attrNameLst>
                                      </p:cBhvr>
                                      <p:to>
                                        <p:strVal val="0.5"/>
                                      </p:to>
                                    </p:set>
                                    <p:animEffect filter="image" prLst="opacity: 0.5">
                                      <p:cBhvr rctx="IE">
                                        <p:cTn id="16" dur="indefinite"/>
                                        <p:tgtEl>
                                          <p:spTgt spid="85"/>
                                        </p:tgtEl>
                                      </p:cBhvr>
                                    </p:animEffect>
                                  </p:childTnLst>
                                </p:cTn>
                              </p:par>
                              <p:par>
                                <p:cTn id="17" presetID="9" presetClass="emph" presetSubtype="0" nodeType="withEffect">
                                  <p:stCondLst>
                                    <p:cond delay="0"/>
                                  </p:stCondLst>
                                  <p:childTnLst>
                                    <p:set>
                                      <p:cBhvr rctx="PPT">
                                        <p:cTn id="18" dur="indefinite"/>
                                        <p:tgtEl>
                                          <p:spTgt spid="7"/>
                                        </p:tgtEl>
                                        <p:attrNameLst>
                                          <p:attrName>style.opacity</p:attrName>
                                        </p:attrNameLst>
                                      </p:cBhvr>
                                      <p:to>
                                        <p:strVal val="1"/>
                                      </p:to>
                                    </p:set>
                                    <p:animEffect filter="image" prLst="opacity: 1">
                                      <p:cBhvr rctx="IE">
                                        <p:cTn id="19" dur="indefinite"/>
                                        <p:tgtEl>
                                          <p:spTgt spid="7"/>
                                        </p:tgtEl>
                                      </p:cBhvr>
                                    </p:animEffect>
                                  </p:childTnLst>
                                </p:cTn>
                              </p:par>
                              <p:par>
                                <p:cTn id="20" presetID="9" presetClass="emph" presetSubtype="0" nodeType="withEffect">
                                  <p:stCondLst>
                                    <p:cond delay="0"/>
                                  </p:stCondLst>
                                  <p:childTnLst>
                                    <p:set>
                                      <p:cBhvr rctx="PPT">
                                        <p:cTn id="21" dur="indefinite"/>
                                        <p:tgtEl>
                                          <p:spTgt spid="14"/>
                                        </p:tgtEl>
                                        <p:attrNameLst>
                                          <p:attrName>style.opacity</p:attrName>
                                        </p:attrNameLst>
                                      </p:cBhvr>
                                      <p:to>
                                        <p:strVal val="1"/>
                                      </p:to>
                                    </p:set>
                                    <p:animEffect filter="image" prLst="opacity: 1">
                                      <p:cBhvr rctx="IE">
                                        <p:cTn id="22" dur="indefinite"/>
                                        <p:tgtEl>
                                          <p:spTgt spid="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500"/>
                                        <p:tgtEl>
                                          <p:spTgt spid="73"/>
                                        </p:tgtEl>
                                      </p:cBhvr>
                                    </p:animEffect>
                                  </p:childTnLst>
                                </p:cTn>
                              </p:par>
                              <p:par>
                                <p:cTn id="30" presetID="22" presetClass="entr" presetSubtype="4"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down)">
                                      <p:cBhvr>
                                        <p:cTn id="32" dur="500"/>
                                        <p:tgtEl>
                                          <p:spTgt spid="59"/>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8" grpId="0"/>
      <p:bldP spid="8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p:cNvGrpSpPr/>
          <p:nvPr/>
        </p:nvGrpSpPr>
        <p:grpSpPr>
          <a:xfrm>
            <a:off x="3962400" y="915447"/>
            <a:ext cx="4914100" cy="3340699"/>
            <a:chOff x="4303653" y="915447"/>
            <a:chExt cx="4914100" cy="3340699"/>
          </a:xfrm>
        </p:grpSpPr>
        <p:sp>
          <p:nvSpPr>
            <p:cNvPr id="117" name="Oval 116"/>
            <p:cNvSpPr/>
            <p:nvPr/>
          </p:nvSpPr>
          <p:spPr>
            <a:xfrm>
              <a:off x="5403440" y="1512946"/>
              <a:ext cx="2743200" cy="2743200"/>
            </a:xfrm>
            <a:prstGeom prst="ellipse">
              <a:avLst/>
            </a:prstGeom>
            <a:solidFill>
              <a:schemeClr val="accent1">
                <a:lumMod val="40000"/>
                <a:lumOff val="60000"/>
                <a:alpha val="25000"/>
              </a:schemeClr>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latin typeface="+mj-lt"/>
              </a:endParaRPr>
            </a:p>
          </p:txBody>
        </p:sp>
        <p:cxnSp>
          <p:nvCxnSpPr>
            <p:cNvPr id="136" name="Straight Connector 135"/>
            <p:cNvCxnSpPr/>
            <p:nvPr/>
          </p:nvCxnSpPr>
          <p:spPr>
            <a:xfrm>
              <a:off x="5435188" y="2332787"/>
              <a:ext cx="142652" cy="71323"/>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985761" y="2377440"/>
              <a:ext cx="146684" cy="61967"/>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6779293" y="1451917"/>
              <a:ext cx="0" cy="139318"/>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4303653" y="1907092"/>
              <a:ext cx="1360010" cy="452308"/>
            </a:xfrm>
            <a:prstGeom prst="rect">
              <a:avLst/>
            </a:prstGeom>
            <a:noFill/>
          </p:spPr>
          <p:txBody>
            <a:bodyPr wrap="square" rtlCol="0" anchor="ctr">
              <a:noAutofit/>
            </a:bodyPr>
            <a:lstStyle/>
            <a:p>
              <a:pPr algn="ctr">
                <a:lnSpc>
                  <a:spcPts val="3000"/>
                </a:lnSpc>
              </a:pPr>
              <a:r>
                <a:rPr lang="en-US" sz="2800" dirty="0">
                  <a:solidFill>
                    <a:schemeClr val="accent5">
                      <a:lumMod val="75000"/>
                    </a:schemeClr>
                  </a:solidFill>
                  <a:latin typeface="+mj-lt"/>
                </a:rPr>
                <a:t>Empty (0V)</a:t>
              </a:r>
            </a:p>
          </p:txBody>
        </p:sp>
        <p:sp>
          <p:nvSpPr>
            <p:cNvPr id="154" name="TextBox 153"/>
            <p:cNvSpPr txBox="1"/>
            <p:nvPr/>
          </p:nvSpPr>
          <p:spPr>
            <a:xfrm>
              <a:off x="7857743" y="1913417"/>
              <a:ext cx="1360010" cy="452308"/>
            </a:xfrm>
            <a:prstGeom prst="rect">
              <a:avLst/>
            </a:prstGeom>
            <a:noFill/>
          </p:spPr>
          <p:txBody>
            <a:bodyPr wrap="square" rtlCol="0" anchor="ctr">
              <a:noAutofit/>
            </a:bodyPr>
            <a:lstStyle/>
            <a:p>
              <a:pPr algn="ctr">
                <a:lnSpc>
                  <a:spcPts val="3000"/>
                </a:lnSpc>
              </a:pPr>
              <a:r>
                <a:rPr lang="en-US" sz="2800" dirty="0">
                  <a:solidFill>
                    <a:schemeClr val="accent5">
                      <a:lumMod val="75000"/>
                    </a:schemeClr>
                  </a:solidFill>
                  <a:latin typeface="+mj-lt"/>
                </a:rPr>
                <a:t>Full (</a:t>
              </a:r>
              <a:r>
                <a:rPr lang="en-US" sz="2800" dirty="0" err="1">
                  <a:solidFill>
                    <a:schemeClr val="accent5">
                      <a:lumMod val="75000"/>
                    </a:schemeClr>
                  </a:solidFill>
                  <a:latin typeface="+mj-lt"/>
                </a:rPr>
                <a:t>Vdd</a:t>
              </a:r>
              <a:r>
                <a:rPr lang="en-US" sz="2800" dirty="0">
                  <a:solidFill>
                    <a:schemeClr val="accent5">
                      <a:lumMod val="75000"/>
                    </a:schemeClr>
                  </a:solidFill>
                  <a:latin typeface="+mj-lt"/>
                </a:rPr>
                <a:t>)</a:t>
              </a:r>
            </a:p>
          </p:txBody>
        </p:sp>
        <p:sp>
          <p:nvSpPr>
            <p:cNvPr id="155" name="TextBox 154"/>
            <p:cNvSpPr txBox="1"/>
            <p:nvPr/>
          </p:nvSpPr>
          <p:spPr>
            <a:xfrm>
              <a:off x="6090143" y="915447"/>
              <a:ext cx="1360010" cy="452308"/>
            </a:xfrm>
            <a:prstGeom prst="rect">
              <a:avLst/>
            </a:prstGeom>
            <a:noFill/>
          </p:spPr>
          <p:txBody>
            <a:bodyPr wrap="square" rtlCol="0" anchor="ctr">
              <a:noAutofit/>
            </a:bodyPr>
            <a:lstStyle/>
            <a:p>
              <a:pPr algn="ctr"/>
              <a:r>
                <a:rPr lang="en-US" sz="2800" dirty="0">
                  <a:solidFill>
                    <a:schemeClr val="accent5">
                      <a:lumMod val="75000"/>
                    </a:schemeClr>
                  </a:solidFill>
                  <a:latin typeface="+mj-lt"/>
                </a:rPr>
                <a:t>Half</a:t>
              </a:r>
            </a:p>
          </p:txBody>
        </p:sp>
      </p:grpSp>
      <p:sp>
        <p:nvSpPr>
          <p:cNvPr id="152" name="Arc 151"/>
          <p:cNvSpPr/>
          <p:nvPr/>
        </p:nvSpPr>
        <p:spPr>
          <a:xfrm rot="16200000">
            <a:off x="5715985" y="1985766"/>
            <a:ext cx="1143000" cy="1058369"/>
          </a:xfrm>
          <a:prstGeom prst="arc">
            <a:avLst/>
          </a:prstGeom>
          <a:ln w="57150">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51" name="Arc 150"/>
          <p:cNvSpPr/>
          <p:nvPr/>
        </p:nvSpPr>
        <p:spPr>
          <a:xfrm>
            <a:off x="6059547" y="1956258"/>
            <a:ext cx="1143000" cy="1058369"/>
          </a:xfrm>
          <a:prstGeom prst="arc">
            <a:avLst/>
          </a:prstGeom>
          <a:ln w="571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57" name="Arc 156"/>
          <p:cNvSpPr/>
          <p:nvPr/>
        </p:nvSpPr>
        <p:spPr>
          <a:xfrm rot="16200000">
            <a:off x="5718528" y="1983892"/>
            <a:ext cx="1143000" cy="1058369"/>
          </a:xfrm>
          <a:prstGeom prst="arc">
            <a:avLst/>
          </a:prstGeom>
          <a:ln w="5715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56" name="Arc 155"/>
          <p:cNvSpPr/>
          <p:nvPr/>
        </p:nvSpPr>
        <p:spPr>
          <a:xfrm>
            <a:off x="6062090" y="1954384"/>
            <a:ext cx="1143000" cy="1058369"/>
          </a:xfrm>
          <a:prstGeom prst="arc">
            <a:avLst/>
          </a:prstGeom>
          <a:ln w="57150">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0" name="Rectangle 79"/>
          <p:cNvSpPr/>
          <p:nvPr/>
        </p:nvSpPr>
        <p:spPr>
          <a:xfrm>
            <a:off x="228600" y="838200"/>
            <a:ext cx="3581400" cy="44196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Title 1"/>
          <p:cNvSpPr txBox="1">
            <a:spLocks/>
          </p:cNvSpPr>
          <p:nvPr/>
        </p:nvSpPr>
        <p:spPr>
          <a:xfrm>
            <a:off x="381000" y="152401"/>
            <a:ext cx="89916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3. Reducing </a:t>
            </a:r>
            <a:r>
              <a:rPr lang="en-US" sz="4400" b="1" dirty="0" err="1"/>
              <a:t>Precharge</a:t>
            </a:r>
            <a:r>
              <a:rPr lang="en-US" sz="4400" b="1" dirty="0"/>
              <a:t> Time</a:t>
            </a:r>
          </a:p>
        </p:txBody>
      </p:sp>
      <p:grpSp>
        <p:nvGrpSpPr>
          <p:cNvPr id="7" name="Group 6"/>
          <p:cNvGrpSpPr/>
          <p:nvPr/>
        </p:nvGrpSpPr>
        <p:grpSpPr>
          <a:xfrm>
            <a:off x="690373" y="2514951"/>
            <a:ext cx="2743200" cy="459105"/>
            <a:chOff x="4724400" y="2590800"/>
            <a:chExt cx="2743200" cy="459105"/>
          </a:xfrm>
          <a:solidFill>
            <a:schemeClr val="bg1"/>
          </a:solidFill>
        </p:grpSpPr>
        <p:sp>
          <p:nvSpPr>
            <p:cNvPr id="8" name="Oval 7"/>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Oval 12"/>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 name="Group 13"/>
          <p:cNvGrpSpPr/>
          <p:nvPr/>
        </p:nvGrpSpPr>
        <p:grpSpPr>
          <a:xfrm>
            <a:off x="693420" y="1981200"/>
            <a:ext cx="2740153" cy="3019157"/>
            <a:chOff x="4572000" y="1981200"/>
            <a:chExt cx="2740153" cy="3019157"/>
          </a:xfrm>
          <a:solidFill>
            <a:schemeClr val="tx1">
              <a:lumMod val="65000"/>
              <a:lumOff val="35000"/>
            </a:schemeClr>
          </a:solidFill>
        </p:grpSpPr>
        <p:cxnSp>
          <p:nvCxnSpPr>
            <p:cNvPr id="15" name="Straight Connector 14"/>
            <p:cNvCxnSpPr/>
            <p:nvPr/>
          </p:nvCxnSpPr>
          <p:spPr>
            <a:xfrm flipV="1">
              <a:off x="48006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6"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 name="Straight Connector 16"/>
            <p:cNvCxnSpPr/>
            <p:nvPr/>
          </p:nvCxnSpPr>
          <p:spPr>
            <a:xfrm flipV="1">
              <a:off x="52578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8"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9" name="Straight Connector 18"/>
            <p:cNvCxnSpPr/>
            <p:nvPr/>
          </p:nvCxnSpPr>
          <p:spPr>
            <a:xfrm flipH="1" flipV="1">
              <a:off x="57150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0"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flipH="1" flipV="1">
              <a:off x="61722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2"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3" name="Straight Connector 22"/>
            <p:cNvCxnSpPr/>
            <p:nvPr/>
          </p:nvCxnSpPr>
          <p:spPr>
            <a:xfrm flipV="1">
              <a:off x="66294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4"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p:cNvCxnSpPr/>
            <p:nvPr/>
          </p:nvCxnSpPr>
          <p:spPr>
            <a:xfrm flipV="1">
              <a:off x="7083553" y="1981200"/>
              <a:ext cx="3047"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6"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85" name="Group 84"/>
          <p:cNvGrpSpPr/>
          <p:nvPr/>
        </p:nvGrpSpPr>
        <p:grpSpPr>
          <a:xfrm>
            <a:off x="693420" y="2067086"/>
            <a:ext cx="2743200" cy="459105"/>
            <a:chOff x="1066800" y="2067086"/>
            <a:chExt cx="2743200" cy="459105"/>
          </a:xfrm>
        </p:grpSpPr>
        <p:sp>
          <p:nvSpPr>
            <p:cNvPr id="29" name="Oval 28"/>
            <p:cNvSpPr/>
            <p:nvPr/>
          </p:nvSpPr>
          <p:spPr>
            <a:xfrm>
              <a:off x="19812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p:cNvSpPr/>
            <p:nvPr/>
          </p:nvSpPr>
          <p:spPr>
            <a:xfrm>
              <a:off x="24384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28956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3352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1066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15240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 name="Group 39"/>
          <p:cNvGrpSpPr/>
          <p:nvPr/>
        </p:nvGrpSpPr>
        <p:grpSpPr>
          <a:xfrm>
            <a:off x="693420" y="2977676"/>
            <a:ext cx="2743200" cy="1367790"/>
            <a:chOff x="4572000" y="2977676"/>
            <a:chExt cx="2743200" cy="1367790"/>
          </a:xfrm>
          <a:solidFill>
            <a:schemeClr val="accent6">
              <a:lumMod val="75000"/>
            </a:schemeClr>
          </a:solidFill>
        </p:grpSpPr>
        <p:sp>
          <p:nvSpPr>
            <p:cNvPr id="41" name="Oval 40"/>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Oval 42"/>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Oval 43"/>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59" name="Group 58"/>
          <p:cNvGrpSpPr/>
          <p:nvPr/>
        </p:nvGrpSpPr>
        <p:grpSpPr>
          <a:xfrm>
            <a:off x="701803" y="2526381"/>
            <a:ext cx="2724912" cy="440817"/>
            <a:chOff x="4583430" y="2539526"/>
            <a:chExt cx="2724912" cy="440817"/>
          </a:xfrm>
        </p:grpSpPr>
        <p:sp>
          <p:nvSpPr>
            <p:cNvPr id="60" name="Oval 59"/>
            <p:cNvSpPr/>
            <p:nvPr/>
          </p:nvSpPr>
          <p:spPr>
            <a:xfrm>
              <a:off x="54978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9550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Oval 61"/>
            <p:cNvSpPr/>
            <p:nvPr/>
          </p:nvSpPr>
          <p:spPr>
            <a:xfrm>
              <a:off x="64122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Oval 62"/>
            <p:cNvSpPr/>
            <p:nvPr/>
          </p:nvSpPr>
          <p:spPr>
            <a:xfrm>
              <a:off x="6869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4583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50406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61" name="Group 160"/>
          <p:cNvGrpSpPr/>
          <p:nvPr/>
        </p:nvGrpSpPr>
        <p:grpSpPr>
          <a:xfrm>
            <a:off x="4764147" y="1676400"/>
            <a:ext cx="3276600" cy="4038600"/>
            <a:chOff x="5105400" y="1676400"/>
            <a:chExt cx="3276600" cy="4038600"/>
          </a:xfrm>
        </p:grpSpPr>
        <p:grpSp>
          <p:nvGrpSpPr>
            <p:cNvPr id="2" name="Group 1"/>
            <p:cNvGrpSpPr/>
            <p:nvPr/>
          </p:nvGrpSpPr>
          <p:grpSpPr>
            <a:xfrm>
              <a:off x="6541549" y="2979580"/>
              <a:ext cx="457200" cy="2054777"/>
              <a:chOff x="3846577" y="3212280"/>
              <a:chExt cx="457200" cy="2054777"/>
            </a:xfrm>
          </p:grpSpPr>
          <p:cxnSp>
            <p:nvCxnSpPr>
              <p:cNvPr id="82" name="Straight Connector 81"/>
              <p:cNvCxnSpPr/>
              <p:nvPr/>
            </p:nvCxnSpPr>
            <p:spPr>
              <a:xfrm flipH="1" flipV="1">
                <a:off x="4086828" y="3212280"/>
                <a:ext cx="2508" cy="1521378"/>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83" name="DRAM"/>
              <p:cNvSpPr/>
              <p:nvPr/>
            </p:nvSpPr>
            <p:spPr>
              <a:xfrm>
                <a:off x="3846577" y="4733657"/>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4" name="TextBox 83"/>
            <p:cNvSpPr txBox="1"/>
            <p:nvPr/>
          </p:nvSpPr>
          <p:spPr>
            <a:xfrm rot="16200000">
              <a:off x="5863989" y="3433432"/>
              <a:ext cx="1360010" cy="452308"/>
            </a:xfrm>
            <a:prstGeom prst="rect">
              <a:avLst/>
            </a:prstGeom>
            <a:noFill/>
          </p:spPr>
          <p:txBody>
            <a:bodyPr wrap="square" rtlCol="0" anchor="ctr">
              <a:noAutofit/>
            </a:bodyPr>
            <a:lstStyle/>
            <a:p>
              <a:pPr algn="ctr"/>
              <a:r>
                <a:rPr lang="en-US" sz="2800" dirty="0" err="1">
                  <a:latin typeface="+mj-lt"/>
                </a:rPr>
                <a:t>Bitline</a:t>
              </a:r>
              <a:endParaRPr lang="en-US" sz="2800" dirty="0">
                <a:latin typeface="+mj-lt"/>
              </a:endParaRPr>
            </a:p>
          </p:txBody>
        </p:sp>
        <p:sp>
          <p:nvSpPr>
            <p:cNvPr id="86" name="TextBox 85"/>
            <p:cNvSpPr txBox="1"/>
            <p:nvPr/>
          </p:nvSpPr>
          <p:spPr>
            <a:xfrm>
              <a:off x="5105400" y="4879645"/>
              <a:ext cx="3276600" cy="835355"/>
            </a:xfrm>
            <a:prstGeom prst="rect">
              <a:avLst/>
            </a:prstGeom>
            <a:noFill/>
          </p:spPr>
          <p:txBody>
            <a:bodyPr wrap="square" rtlCol="0" anchor="ctr">
              <a:noAutofit/>
            </a:bodyPr>
            <a:lstStyle/>
            <a:p>
              <a:pPr algn="ctr"/>
              <a:r>
                <a:rPr lang="en-US" sz="2800" dirty="0">
                  <a:solidFill>
                    <a:srgbClr val="000000"/>
                  </a:solidFill>
                  <a:latin typeface="+mj-lt"/>
                </a:rPr>
                <a:t>Sense amplifier</a:t>
              </a:r>
            </a:p>
          </p:txBody>
        </p:sp>
        <p:cxnSp>
          <p:nvCxnSpPr>
            <p:cNvPr id="119" name="Straight Connector 118"/>
            <p:cNvCxnSpPr/>
            <p:nvPr/>
          </p:nvCxnSpPr>
          <p:spPr>
            <a:xfrm>
              <a:off x="6779293" y="1676400"/>
              <a:ext cx="2507" cy="130318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cxnSp>
        <p:nvCxnSpPr>
          <p:cNvPr id="127" name="Straight Connector 126"/>
          <p:cNvCxnSpPr/>
          <p:nvPr/>
        </p:nvCxnSpPr>
        <p:spPr>
          <a:xfrm flipH="1">
            <a:off x="6440549" y="2462837"/>
            <a:ext cx="1142998" cy="508963"/>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284188" y="2439406"/>
            <a:ext cx="1153852" cy="532394"/>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126687" y="919292"/>
            <a:ext cx="1934495" cy="452308"/>
          </a:xfrm>
          <a:prstGeom prst="rect">
            <a:avLst/>
          </a:prstGeom>
          <a:noFill/>
        </p:spPr>
        <p:txBody>
          <a:bodyPr wrap="square" rtlCol="0" anchor="ctr">
            <a:noAutofit/>
          </a:bodyPr>
          <a:lstStyle/>
          <a:p>
            <a:pPr algn="ctr"/>
            <a:r>
              <a:rPr lang="en-US" sz="3600" dirty="0">
                <a:solidFill>
                  <a:schemeClr val="accent5">
                    <a:lumMod val="75000"/>
                  </a:schemeClr>
                </a:solidFill>
                <a:latin typeface="+mj-lt"/>
              </a:rPr>
              <a:t>Sensing</a:t>
            </a:r>
          </a:p>
        </p:txBody>
      </p:sp>
      <p:sp>
        <p:nvSpPr>
          <p:cNvPr id="164" name="TextBox 163"/>
          <p:cNvSpPr txBox="1"/>
          <p:nvPr/>
        </p:nvSpPr>
        <p:spPr>
          <a:xfrm>
            <a:off x="6828861" y="919292"/>
            <a:ext cx="2250946" cy="452308"/>
          </a:xfrm>
          <a:prstGeom prst="rect">
            <a:avLst/>
          </a:prstGeom>
          <a:noFill/>
        </p:spPr>
        <p:txBody>
          <a:bodyPr wrap="square" rtlCol="0" anchor="ctr">
            <a:noAutofit/>
          </a:bodyPr>
          <a:lstStyle/>
          <a:p>
            <a:pPr algn="ctr"/>
            <a:r>
              <a:rPr lang="en-US" sz="3600" dirty="0" err="1">
                <a:solidFill>
                  <a:srgbClr val="C00000"/>
                </a:solidFill>
                <a:latin typeface="+mj-lt"/>
              </a:rPr>
              <a:t>Precharge</a:t>
            </a:r>
            <a:endParaRPr lang="en-US" sz="3600" dirty="0">
              <a:solidFill>
                <a:srgbClr val="C00000"/>
              </a:solidFill>
              <a:latin typeface="+mj-lt"/>
            </a:endParaRPr>
          </a:p>
        </p:txBody>
      </p:sp>
      <p:sp>
        <p:nvSpPr>
          <p:cNvPr id="165" name="Punchline"/>
          <p:cNvSpPr txBox="1"/>
          <p:nvPr/>
        </p:nvSpPr>
        <p:spPr>
          <a:xfrm>
            <a:off x="304800" y="5334000"/>
            <a:ext cx="2362200" cy="1066802"/>
          </a:xfrm>
          <a:prstGeom prst="rect">
            <a:avLst/>
          </a:prstGeom>
          <a:noFill/>
        </p:spPr>
        <p:txBody>
          <a:bodyPr wrap="square" rtlCol="0" anchor="ctr">
            <a:noAutofit/>
          </a:bodyPr>
          <a:lstStyle/>
          <a:p>
            <a:pPr algn="ctr"/>
            <a:r>
              <a:rPr lang="en-US" sz="3600" dirty="0" err="1">
                <a:latin typeface="+mj-lt"/>
              </a:rPr>
              <a:t>Precharge</a:t>
            </a:r>
            <a:r>
              <a:rPr lang="en-US" sz="3600" dirty="0">
                <a:latin typeface="+mj-lt"/>
              </a:rPr>
              <a:t> ?</a:t>
            </a:r>
          </a:p>
        </p:txBody>
      </p:sp>
      <p:sp>
        <p:nvSpPr>
          <p:cNvPr id="166" name="Punchline"/>
          <p:cNvSpPr txBox="1"/>
          <p:nvPr/>
        </p:nvSpPr>
        <p:spPr>
          <a:xfrm>
            <a:off x="2667000" y="5334002"/>
            <a:ext cx="6477000" cy="1066802"/>
          </a:xfrm>
          <a:prstGeom prst="rect">
            <a:avLst/>
          </a:prstGeom>
          <a:noFill/>
        </p:spPr>
        <p:txBody>
          <a:bodyPr wrap="square" rtlCol="0" anchor="ctr">
            <a:noAutofit/>
          </a:bodyPr>
          <a:lstStyle/>
          <a:p>
            <a:r>
              <a:rPr lang="en-US" sz="3600" dirty="0">
                <a:latin typeface="+mj-lt"/>
              </a:rPr>
              <a:t>– Setting </a:t>
            </a:r>
            <a:r>
              <a:rPr lang="en-US" sz="3600" dirty="0" err="1">
                <a:latin typeface="+mj-lt"/>
              </a:rPr>
              <a:t>bitline</a:t>
            </a:r>
            <a:r>
              <a:rPr lang="en-US" sz="3600" dirty="0">
                <a:latin typeface="+mj-lt"/>
              </a:rPr>
              <a:t> to half-full charge </a:t>
            </a:r>
          </a:p>
        </p:txBody>
      </p:sp>
      <p:sp>
        <p:nvSpPr>
          <p:cNvPr id="88" name="Punchline"/>
          <p:cNvSpPr txBox="1"/>
          <p:nvPr/>
        </p:nvSpPr>
        <p:spPr>
          <a:xfrm>
            <a:off x="152400" y="838201"/>
            <a:ext cx="3733800" cy="1062989"/>
          </a:xfrm>
          <a:prstGeom prst="rect">
            <a:avLst/>
          </a:prstGeom>
          <a:noFill/>
        </p:spPr>
        <p:txBody>
          <a:bodyPr wrap="square" rtlCol="0" anchor="ctr">
            <a:noAutofit/>
          </a:bodyPr>
          <a:lstStyle/>
          <a:p>
            <a:pPr algn="ctr">
              <a:lnSpc>
                <a:spcPts val="3500"/>
              </a:lnSpc>
            </a:pPr>
            <a:r>
              <a:rPr lang="en-US" sz="3200" dirty="0">
                <a:latin typeface="+mj-lt"/>
              </a:rPr>
              <a:t>Typical DIMM at </a:t>
            </a:r>
          </a:p>
          <a:p>
            <a:pPr algn="ctr">
              <a:lnSpc>
                <a:spcPts val="3500"/>
              </a:lnSpc>
            </a:pPr>
            <a:r>
              <a:rPr lang="en-US" sz="3200" dirty="0">
                <a:latin typeface="+mj-lt"/>
              </a:rPr>
              <a:t>Low Temperature</a:t>
            </a:r>
          </a:p>
        </p:txBody>
      </p:sp>
    </p:spTree>
    <p:extLst>
      <p:ext uri="{BB962C8B-B14F-4D97-AF65-F5344CB8AC3E}">
        <p14:creationId xmlns:p14="http://schemas.microsoft.com/office/powerpoint/2010/main" val="190216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0"/>
                                        </p:tgtEl>
                                        <p:attrNameLst>
                                          <p:attrName>style.opacity</p:attrName>
                                        </p:attrNameLst>
                                      </p:cBhvr>
                                      <p:to>
                                        <p:strVal val="0.5"/>
                                      </p:to>
                                    </p:set>
                                    <p:animEffect filter="image" prLst="opacity: 0.5">
                                      <p:cBhvr rctx="IE">
                                        <p:cTn id="7" dur="indefinite"/>
                                        <p:tgtEl>
                                          <p:spTgt spid="40"/>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nodeType="withEffect">
                                  <p:stCondLst>
                                    <p:cond delay="0"/>
                                  </p:stCondLst>
                                  <p:childTnLst>
                                    <p:set>
                                      <p:cBhvr rctx="PPT">
                                        <p:cTn id="15" dur="indefinite"/>
                                        <p:tgtEl>
                                          <p:spTgt spid="85"/>
                                        </p:tgtEl>
                                        <p:attrNameLst>
                                          <p:attrName>style.opacity</p:attrName>
                                        </p:attrNameLst>
                                      </p:cBhvr>
                                      <p:to>
                                        <p:strVal val="0.5"/>
                                      </p:to>
                                    </p:set>
                                    <p:animEffect filter="image" prLst="opacity: 0.5">
                                      <p:cBhvr rctx="IE">
                                        <p:cTn id="16" dur="indefinite"/>
                                        <p:tgtEl>
                                          <p:spTgt spid="85"/>
                                        </p:tgtEl>
                                      </p:cBhvr>
                                    </p:animEffect>
                                  </p:childTnLst>
                                </p:cTn>
                              </p:par>
                              <p:par>
                                <p:cTn id="17" presetID="9" presetClass="emph" presetSubtype="0" nodeType="withEffect">
                                  <p:stCondLst>
                                    <p:cond delay="0"/>
                                  </p:stCondLst>
                                  <p:childTnLst>
                                    <p:set>
                                      <p:cBhvr rctx="PPT">
                                        <p:cTn id="18" dur="indefinite"/>
                                        <p:tgtEl>
                                          <p:spTgt spid="7"/>
                                        </p:tgtEl>
                                        <p:attrNameLst>
                                          <p:attrName>style.opacity</p:attrName>
                                        </p:attrNameLst>
                                      </p:cBhvr>
                                      <p:to>
                                        <p:strVal val="1"/>
                                      </p:to>
                                    </p:set>
                                    <p:animEffect filter="image" prLst="opacity: 1">
                                      <p:cBhvr rctx="IE">
                                        <p:cTn id="19" dur="indefinite"/>
                                        <p:tgtEl>
                                          <p:spTgt spid="7"/>
                                        </p:tgtEl>
                                      </p:cBhvr>
                                    </p:animEffect>
                                  </p:childTnLst>
                                </p:cTn>
                              </p:par>
                              <p:par>
                                <p:cTn id="20" presetID="9" presetClass="emph" presetSubtype="0" nodeType="withEffect">
                                  <p:stCondLst>
                                    <p:cond delay="0"/>
                                  </p:stCondLst>
                                  <p:childTnLst>
                                    <p:set>
                                      <p:cBhvr rctx="PPT">
                                        <p:cTn id="21" dur="indefinite"/>
                                        <p:tgtEl>
                                          <p:spTgt spid="59"/>
                                        </p:tgtEl>
                                        <p:attrNameLst>
                                          <p:attrName>style.opacity</p:attrName>
                                        </p:attrNameLst>
                                      </p:cBhvr>
                                      <p:to>
                                        <p:strVal val="1"/>
                                      </p:to>
                                    </p:set>
                                    <p:animEffect filter="image" prLst="opacity: 1">
                                      <p:cBhvr rctx="IE">
                                        <p:cTn id="22" dur="indefinite"/>
                                        <p:tgtEl>
                                          <p:spTgt spid="59"/>
                                        </p:tgtEl>
                                      </p:cBhvr>
                                    </p:animEffect>
                                  </p:childTnLst>
                                </p:cTn>
                              </p:par>
                              <p:par>
                                <p:cTn id="23" presetID="9" presetClass="emph" presetSubtype="0" nodeType="withEffect">
                                  <p:stCondLst>
                                    <p:cond delay="0"/>
                                  </p:stCondLst>
                                  <p:childTnLst>
                                    <p:set>
                                      <p:cBhvr rctx="PPT">
                                        <p:cTn id="24" dur="indefinite"/>
                                        <p:tgtEl>
                                          <p:spTgt spid="14"/>
                                        </p:tgtEl>
                                        <p:attrNameLst>
                                          <p:attrName>style.opacity</p:attrName>
                                        </p:attrNameLst>
                                      </p:cBhvr>
                                      <p:to>
                                        <p:strVal val="1"/>
                                      </p:to>
                                    </p:set>
                                    <p:animEffect filter="image" prLst="opacity: 1">
                                      <p:cBhvr rctx="IE">
                                        <p:cTn id="25" dur="indefinite"/>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14"/>
                                        </p:tgtEl>
                                        <p:attrNameLst>
                                          <p:attrName>style.opacity</p:attrName>
                                        </p:attrNameLst>
                                      </p:cBhvr>
                                      <p:to>
                                        <p:strVal val="0.5"/>
                                      </p:to>
                                    </p:set>
                                    <p:animEffect filter="image" prLst="opacity: 0.5">
                                      <p:cBhvr rctx="IE">
                                        <p:cTn id="30" dur="indefinite"/>
                                        <p:tgtEl>
                                          <p:spTgt spid="14"/>
                                        </p:tgtEl>
                                      </p:cBhvr>
                                    </p:animEffect>
                                  </p:childTnLst>
                                </p:cTn>
                              </p:par>
                              <p:par>
                                <p:cTn id="31" presetID="9" presetClass="emph" presetSubtype="0" nodeType="withEffect">
                                  <p:stCondLst>
                                    <p:cond delay="0"/>
                                  </p:stCondLst>
                                  <p:childTnLst>
                                    <p:set>
                                      <p:cBhvr rctx="PPT">
                                        <p:cTn id="32" dur="indefinite"/>
                                        <p:tgtEl>
                                          <p:spTgt spid="59"/>
                                        </p:tgtEl>
                                        <p:attrNameLst>
                                          <p:attrName>style.opacity</p:attrName>
                                        </p:attrNameLst>
                                      </p:cBhvr>
                                      <p:to>
                                        <p:strVal val="0.5"/>
                                      </p:to>
                                    </p:set>
                                    <p:animEffect filter="image" prLst="opacity: 0.5">
                                      <p:cBhvr rctx="IE">
                                        <p:cTn id="33" dur="indefinite"/>
                                        <p:tgtEl>
                                          <p:spTgt spid="59"/>
                                        </p:tgtEl>
                                      </p:cBhvr>
                                    </p:animEffect>
                                  </p:childTnLst>
                                </p:cTn>
                              </p:par>
                              <p:par>
                                <p:cTn id="34" presetID="9" presetClass="emph" presetSubtype="0" nodeType="with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300"/>
                                  </p:stCondLst>
                                  <p:childTnLst>
                                    <p:set>
                                      <p:cBhvr>
                                        <p:cTn id="57" dur="1" fill="hold">
                                          <p:stCondLst>
                                            <p:cond delay="0"/>
                                          </p:stCondLst>
                                        </p:cTn>
                                        <p:tgtEl>
                                          <p:spTgt spid="152"/>
                                        </p:tgtEl>
                                        <p:attrNameLst>
                                          <p:attrName>style.visibility</p:attrName>
                                        </p:attrNameLst>
                                      </p:cBhvr>
                                      <p:to>
                                        <p:strVal val="visible"/>
                                      </p:to>
                                    </p:set>
                                  </p:childTnLst>
                                </p:cTn>
                              </p:par>
                              <p:par>
                                <p:cTn id="58" presetID="1" presetClass="entr" presetSubtype="0" fill="hold" nodeType="withEffect">
                                  <p:stCondLst>
                                    <p:cond delay="30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5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5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6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5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5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27"/>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33"/>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16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2" grpId="1" animBg="1"/>
      <p:bldP spid="151" grpId="0" animBg="1"/>
      <p:bldP spid="151" grpId="1" animBg="1"/>
      <p:bldP spid="157" grpId="0" animBg="1"/>
      <p:bldP spid="156" grpId="0" animBg="1"/>
      <p:bldP spid="163" grpId="0"/>
      <p:bldP spid="163" grpId="1"/>
      <p:bldP spid="164" grpId="0"/>
      <p:bldP spid="165" grpId="0"/>
      <p:bldP spid="16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p:cNvGrpSpPr/>
          <p:nvPr/>
        </p:nvGrpSpPr>
        <p:grpSpPr>
          <a:xfrm>
            <a:off x="98831" y="1870533"/>
            <a:ext cx="5463769" cy="3234867"/>
            <a:chOff x="3957682" y="1021279"/>
            <a:chExt cx="5463769" cy="3234867"/>
          </a:xfrm>
        </p:grpSpPr>
        <p:sp>
          <p:nvSpPr>
            <p:cNvPr id="117" name="Oval 116"/>
            <p:cNvSpPr/>
            <p:nvPr/>
          </p:nvSpPr>
          <p:spPr>
            <a:xfrm>
              <a:off x="5403440" y="1512946"/>
              <a:ext cx="2743200" cy="2743200"/>
            </a:xfrm>
            <a:prstGeom prst="ellipse">
              <a:avLst/>
            </a:prstGeom>
            <a:solidFill>
              <a:schemeClr val="accent1">
                <a:lumMod val="20000"/>
                <a:lumOff val="80000"/>
                <a:alpha val="25000"/>
              </a:schemeClr>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latin typeface="+mj-lt"/>
              </a:endParaRPr>
            </a:p>
          </p:txBody>
        </p:sp>
        <p:cxnSp>
          <p:nvCxnSpPr>
            <p:cNvPr id="136" name="Straight Connector 135"/>
            <p:cNvCxnSpPr/>
            <p:nvPr/>
          </p:nvCxnSpPr>
          <p:spPr>
            <a:xfrm>
              <a:off x="5435188" y="2332787"/>
              <a:ext cx="142652" cy="71323"/>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985761" y="2377440"/>
              <a:ext cx="146684" cy="61967"/>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6779293" y="1451917"/>
              <a:ext cx="0" cy="139318"/>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957682" y="1949172"/>
              <a:ext cx="1551310" cy="452308"/>
            </a:xfrm>
            <a:prstGeom prst="rect">
              <a:avLst/>
            </a:prstGeom>
            <a:noFill/>
          </p:spPr>
          <p:txBody>
            <a:bodyPr wrap="square" rtlCol="0" anchor="ctr">
              <a:noAutofit/>
            </a:bodyPr>
            <a:lstStyle/>
            <a:p>
              <a:pPr algn="ctr"/>
              <a:r>
                <a:rPr lang="en-US" sz="2400" dirty="0">
                  <a:solidFill>
                    <a:schemeClr val="accent5"/>
                  </a:solidFill>
                  <a:latin typeface="+mj-lt"/>
                </a:rPr>
                <a:t>Empty (0V)</a:t>
              </a:r>
            </a:p>
          </p:txBody>
        </p:sp>
        <p:sp>
          <p:nvSpPr>
            <p:cNvPr id="154" name="TextBox 153"/>
            <p:cNvSpPr txBox="1"/>
            <p:nvPr/>
          </p:nvSpPr>
          <p:spPr>
            <a:xfrm>
              <a:off x="8061441" y="2040735"/>
              <a:ext cx="1360010" cy="452308"/>
            </a:xfrm>
            <a:prstGeom prst="rect">
              <a:avLst/>
            </a:prstGeom>
            <a:noFill/>
          </p:spPr>
          <p:txBody>
            <a:bodyPr wrap="square" rtlCol="0" anchor="ctr">
              <a:noAutofit/>
            </a:bodyPr>
            <a:lstStyle/>
            <a:p>
              <a:pPr algn="ctr"/>
              <a:r>
                <a:rPr lang="en-US" sz="2400" dirty="0">
                  <a:solidFill>
                    <a:schemeClr val="accent5"/>
                  </a:solidFill>
                  <a:latin typeface="+mj-lt"/>
                </a:rPr>
                <a:t>Full (</a:t>
              </a:r>
              <a:r>
                <a:rPr lang="en-US" sz="2400" dirty="0" err="1">
                  <a:solidFill>
                    <a:schemeClr val="accent5"/>
                  </a:solidFill>
                  <a:latin typeface="+mj-lt"/>
                </a:rPr>
                <a:t>Vdd</a:t>
              </a:r>
              <a:r>
                <a:rPr lang="en-US" sz="2400" dirty="0">
                  <a:solidFill>
                    <a:schemeClr val="accent5"/>
                  </a:solidFill>
                  <a:latin typeface="+mj-lt"/>
                </a:rPr>
                <a:t>)</a:t>
              </a:r>
            </a:p>
          </p:txBody>
        </p:sp>
        <p:sp>
          <p:nvSpPr>
            <p:cNvPr id="155" name="TextBox 154"/>
            <p:cNvSpPr txBox="1"/>
            <p:nvPr/>
          </p:nvSpPr>
          <p:spPr>
            <a:xfrm>
              <a:off x="6090143" y="1021279"/>
              <a:ext cx="1360010" cy="452308"/>
            </a:xfrm>
            <a:prstGeom prst="rect">
              <a:avLst/>
            </a:prstGeom>
            <a:noFill/>
          </p:spPr>
          <p:txBody>
            <a:bodyPr wrap="square" rtlCol="0" anchor="ctr">
              <a:noAutofit/>
            </a:bodyPr>
            <a:lstStyle/>
            <a:p>
              <a:pPr algn="ctr"/>
              <a:r>
                <a:rPr lang="en-US" sz="2400" dirty="0">
                  <a:solidFill>
                    <a:schemeClr val="accent5"/>
                  </a:solidFill>
                  <a:latin typeface="+mj-lt"/>
                </a:rPr>
                <a:t>Half</a:t>
              </a:r>
            </a:p>
          </p:txBody>
        </p:sp>
      </p:grpSp>
      <p:sp>
        <p:nvSpPr>
          <p:cNvPr id="157" name="Arc 156"/>
          <p:cNvSpPr/>
          <p:nvPr/>
        </p:nvSpPr>
        <p:spPr>
          <a:xfrm rot="16200000">
            <a:off x="2130880" y="3092910"/>
            <a:ext cx="953288" cy="728553"/>
          </a:xfrm>
          <a:prstGeom prst="arc">
            <a:avLst/>
          </a:prstGeom>
          <a:ln w="5715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4" name="TextBox 83"/>
          <p:cNvSpPr txBox="1"/>
          <p:nvPr/>
        </p:nvSpPr>
        <p:spPr>
          <a:xfrm>
            <a:off x="2243247" y="3967702"/>
            <a:ext cx="1360010" cy="452308"/>
          </a:xfrm>
          <a:prstGeom prst="rect">
            <a:avLst/>
          </a:prstGeom>
          <a:noFill/>
        </p:spPr>
        <p:txBody>
          <a:bodyPr wrap="square" rtlCol="0" anchor="ctr">
            <a:noAutofit/>
          </a:bodyPr>
          <a:lstStyle/>
          <a:p>
            <a:pPr algn="ctr"/>
            <a:r>
              <a:rPr lang="en-US" sz="2800" dirty="0" err="1">
                <a:latin typeface="+mj-lt"/>
              </a:rPr>
              <a:t>bitline</a:t>
            </a:r>
            <a:endParaRPr lang="en-US" sz="2800" dirty="0">
              <a:latin typeface="+mj-lt"/>
            </a:endParaRPr>
          </a:p>
        </p:txBody>
      </p:sp>
      <p:cxnSp>
        <p:nvCxnSpPr>
          <p:cNvPr id="119" name="Straight Connector 118"/>
          <p:cNvCxnSpPr/>
          <p:nvPr/>
        </p:nvCxnSpPr>
        <p:spPr>
          <a:xfrm>
            <a:off x="2438400" y="2514600"/>
            <a:ext cx="492169" cy="1311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2930571" y="3309551"/>
            <a:ext cx="1142998" cy="508963"/>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774210" y="3286120"/>
            <a:ext cx="1153852" cy="532394"/>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76200" y="1600200"/>
            <a:ext cx="2250946" cy="1063734"/>
          </a:xfrm>
          <a:prstGeom prst="rect">
            <a:avLst/>
          </a:prstGeom>
          <a:noFill/>
        </p:spPr>
        <p:txBody>
          <a:bodyPr wrap="square" rtlCol="0" anchor="ctr">
            <a:noAutofit/>
          </a:bodyPr>
          <a:lstStyle/>
          <a:p>
            <a:pPr algn="ctr">
              <a:lnSpc>
                <a:spcPts val="3000"/>
              </a:lnSpc>
            </a:pPr>
            <a:r>
              <a:rPr lang="en-US" sz="2800" dirty="0">
                <a:solidFill>
                  <a:srgbClr val="C00000"/>
                </a:solidFill>
                <a:latin typeface="+mj-lt"/>
              </a:rPr>
              <a:t>Not fully </a:t>
            </a:r>
            <a:r>
              <a:rPr lang="en-US" sz="2800" dirty="0" err="1">
                <a:solidFill>
                  <a:srgbClr val="C00000"/>
                </a:solidFill>
                <a:latin typeface="+mj-lt"/>
              </a:rPr>
              <a:t>precharged</a:t>
            </a:r>
            <a:endParaRPr lang="en-US" sz="2800" dirty="0">
              <a:solidFill>
                <a:srgbClr val="C00000"/>
              </a:solidFill>
              <a:latin typeface="+mj-lt"/>
            </a:endParaRPr>
          </a:p>
        </p:txBody>
      </p:sp>
      <p:sp>
        <p:nvSpPr>
          <p:cNvPr id="87" name="Arc 86"/>
          <p:cNvSpPr/>
          <p:nvPr/>
        </p:nvSpPr>
        <p:spPr>
          <a:xfrm rot="21322428">
            <a:off x="1600726" y="2739898"/>
            <a:ext cx="2153737" cy="1464141"/>
          </a:xfrm>
          <a:prstGeom prst="arc">
            <a:avLst/>
          </a:prstGeom>
          <a:ln w="117475">
            <a:solidFill>
              <a:schemeClr val="accent5"/>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8" name="TextBox 87"/>
          <p:cNvSpPr txBox="1"/>
          <p:nvPr/>
        </p:nvSpPr>
        <p:spPr>
          <a:xfrm>
            <a:off x="3505200" y="1544103"/>
            <a:ext cx="2743200" cy="1100941"/>
          </a:xfrm>
          <a:prstGeom prst="rect">
            <a:avLst/>
          </a:prstGeom>
          <a:noFill/>
        </p:spPr>
        <p:txBody>
          <a:bodyPr wrap="square" rtlCol="0" anchor="ctr">
            <a:noAutofit/>
          </a:bodyPr>
          <a:lstStyle/>
          <a:p>
            <a:pPr algn="ctr">
              <a:lnSpc>
                <a:spcPts val="3000"/>
              </a:lnSpc>
            </a:pPr>
            <a:r>
              <a:rPr lang="en-US" sz="2800" dirty="0">
                <a:solidFill>
                  <a:schemeClr val="accent5"/>
                </a:solidFill>
                <a:latin typeface="+mj-lt"/>
              </a:rPr>
              <a:t>More charge</a:t>
            </a:r>
          </a:p>
          <a:p>
            <a:pPr algn="ctr">
              <a:lnSpc>
                <a:spcPts val="3000"/>
              </a:lnSpc>
            </a:pPr>
            <a:r>
              <a:rPr lang="en-US" sz="2800" dirty="0">
                <a:solidFill>
                  <a:schemeClr val="accent5"/>
                </a:solidFill>
                <a:latin typeface="+mj-lt"/>
                <a:sym typeface="Wingdings" panose="05000000000000000000" pitchFamily="2" charset="2"/>
              </a:rPr>
              <a:t></a:t>
            </a:r>
            <a:r>
              <a:rPr lang="en-US" sz="2800" dirty="0">
                <a:solidFill>
                  <a:schemeClr val="accent5"/>
                </a:solidFill>
                <a:latin typeface="+mj-lt"/>
                <a:sym typeface="Wingdings"/>
              </a:rPr>
              <a:t> strong sensing</a:t>
            </a:r>
            <a:endParaRPr lang="en-US" sz="2800" dirty="0">
              <a:solidFill>
                <a:schemeClr val="accent5"/>
              </a:solidFill>
              <a:latin typeface="+mj-lt"/>
            </a:endParaRPr>
          </a:p>
        </p:txBody>
      </p:sp>
      <p:sp>
        <p:nvSpPr>
          <p:cNvPr id="93" name="TextBox 92"/>
          <p:cNvSpPr txBox="1"/>
          <p:nvPr/>
        </p:nvSpPr>
        <p:spPr>
          <a:xfrm>
            <a:off x="-228600" y="762000"/>
            <a:ext cx="3571188" cy="838200"/>
          </a:xfrm>
          <a:prstGeom prst="rect">
            <a:avLst/>
          </a:prstGeom>
          <a:noFill/>
        </p:spPr>
        <p:txBody>
          <a:bodyPr wrap="square" rtlCol="0" anchor="ctr">
            <a:noAutofit/>
          </a:bodyPr>
          <a:lstStyle/>
          <a:p>
            <a:pPr algn="ctr"/>
            <a:r>
              <a:rPr lang="en-US" sz="3200" dirty="0">
                <a:solidFill>
                  <a:srgbClr val="000000"/>
                </a:solidFill>
                <a:latin typeface="+mj-lt"/>
              </a:rPr>
              <a:t>Access empty cell</a:t>
            </a:r>
          </a:p>
        </p:txBody>
      </p:sp>
      <p:sp>
        <p:nvSpPr>
          <p:cNvPr id="94" name="TextBox 93"/>
          <p:cNvSpPr txBox="1"/>
          <p:nvPr/>
        </p:nvSpPr>
        <p:spPr>
          <a:xfrm>
            <a:off x="3429000" y="609600"/>
            <a:ext cx="2895600" cy="1153833"/>
          </a:xfrm>
          <a:prstGeom prst="rect">
            <a:avLst/>
          </a:prstGeom>
          <a:noFill/>
        </p:spPr>
        <p:txBody>
          <a:bodyPr wrap="square" rtlCol="0" anchor="ctr">
            <a:noAutofit/>
          </a:bodyPr>
          <a:lstStyle/>
          <a:p>
            <a:pPr algn="ctr"/>
            <a:r>
              <a:rPr lang="en-US" sz="3200" dirty="0">
                <a:solidFill>
                  <a:srgbClr val="000000"/>
                </a:solidFill>
                <a:latin typeface="+mj-lt"/>
              </a:rPr>
              <a:t>Access full cell</a:t>
            </a:r>
          </a:p>
        </p:txBody>
      </p:sp>
      <p:grpSp>
        <p:nvGrpSpPr>
          <p:cNvPr id="23" name="Group 22"/>
          <p:cNvGrpSpPr/>
          <p:nvPr/>
        </p:nvGrpSpPr>
        <p:grpSpPr>
          <a:xfrm>
            <a:off x="6172200" y="838200"/>
            <a:ext cx="2971800" cy="4419600"/>
            <a:chOff x="6172200" y="762000"/>
            <a:chExt cx="2971800" cy="4419600"/>
          </a:xfrm>
        </p:grpSpPr>
        <p:sp>
          <p:nvSpPr>
            <p:cNvPr id="24" name="Rectangle 23"/>
            <p:cNvSpPr/>
            <p:nvPr/>
          </p:nvSpPr>
          <p:spPr>
            <a:xfrm>
              <a:off x="6172200" y="762000"/>
              <a:ext cx="2971800" cy="4419600"/>
            </a:xfrm>
            <a:prstGeom prst="rect">
              <a:avLst/>
            </a:prstGeom>
            <a:solidFill>
              <a:srgbClr val="FFC000">
                <a:alpha val="50000"/>
              </a:srgbClr>
            </a:solidFill>
            <a:ln>
              <a:solidFill>
                <a:schemeClr val="accent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latin typeface="+mj-lt"/>
              </a:endParaRPr>
            </a:p>
            <a:p>
              <a:pPr algn="ctr"/>
              <a:endParaRPr lang="en-US" sz="2000" b="1" dirty="0">
                <a:solidFill>
                  <a:schemeClr val="tx1"/>
                </a:solidFill>
                <a:latin typeface="+mj-lt"/>
              </a:endParaRPr>
            </a:p>
            <a:p>
              <a:pPr algn="ctr"/>
              <a:r>
                <a:rPr lang="en-US" sz="4800" b="1" dirty="0">
                  <a:solidFill>
                    <a:schemeClr val="tx1"/>
                  </a:solidFill>
                  <a:latin typeface="+mj-lt"/>
                </a:rPr>
                <a:t>Timing</a:t>
              </a:r>
            </a:p>
            <a:p>
              <a:pPr algn="ctr">
                <a:lnSpc>
                  <a:spcPct val="70000"/>
                </a:lnSpc>
              </a:pPr>
              <a:r>
                <a:rPr lang="en-US" sz="3600" dirty="0">
                  <a:solidFill>
                    <a:schemeClr val="tx1"/>
                  </a:solidFill>
                  <a:latin typeface="Courier New" panose="02070309020205020404" pitchFamily="49" charset="0"/>
                  <a:cs typeface="Courier New" panose="02070309020205020404" pitchFamily="49" charset="0"/>
                </a:rPr>
                <a:t>(</a:t>
              </a:r>
              <a:r>
                <a:rPr lang="en-US" sz="3600" dirty="0" err="1">
                  <a:solidFill>
                    <a:schemeClr val="tx1"/>
                  </a:solidFill>
                  <a:latin typeface="Courier New" panose="02070309020205020404" pitchFamily="49" charset="0"/>
                  <a:cs typeface="Courier New" panose="02070309020205020404" pitchFamily="49" charset="0"/>
                </a:rPr>
                <a:t>tRP</a:t>
              </a:r>
              <a:r>
                <a:rPr lang="en-US" sz="3600" dirty="0">
                  <a:solidFill>
                    <a:schemeClr val="tx1"/>
                  </a:solidFill>
                  <a:latin typeface="Courier New" panose="02070309020205020404" pitchFamily="49" charset="0"/>
                  <a:cs typeface="Courier New" panose="02070309020205020404" pitchFamily="49" charset="0"/>
                </a:rPr>
                <a:t>)</a:t>
              </a:r>
            </a:p>
            <a:p>
              <a:pPr algn="ctr"/>
              <a:endParaRPr lang="en-US" sz="1400" b="1" dirty="0">
                <a:solidFill>
                  <a:schemeClr val="tx1"/>
                </a:solidFill>
                <a:latin typeface="+mj-lt"/>
              </a:endParaRPr>
            </a:p>
            <a:p>
              <a:pPr algn="ctr"/>
              <a:r>
                <a:rPr lang="en-US" sz="4800" b="1" dirty="0">
                  <a:solidFill>
                    <a:srgbClr val="CC0000"/>
                  </a:solidFill>
                  <a:latin typeface="+mj-lt"/>
                </a:rPr>
                <a:t>35% ↓</a:t>
              </a:r>
              <a:endParaRPr lang="en-US" sz="100" b="1" dirty="0">
                <a:solidFill>
                  <a:srgbClr val="CC0000"/>
                </a:solidFill>
                <a:latin typeface="+mj-lt"/>
              </a:endParaRPr>
            </a:p>
            <a:p>
              <a:pPr algn="ctr">
                <a:lnSpc>
                  <a:spcPct val="90000"/>
                </a:lnSpc>
              </a:pPr>
              <a:r>
                <a:rPr lang="en-US" sz="4800" b="1" dirty="0">
                  <a:solidFill>
                    <a:srgbClr val="CC0000"/>
                  </a:solidFill>
                  <a:latin typeface="+mj-lt"/>
                </a:rPr>
                <a:t> </a:t>
              </a:r>
              <a:r>
                <a:rPr lang="en-US" sz="4000" b="1" dirty="0">
                  <a:solidFill>
                    <a:srgbClr val="CC0000"/>
                  </a:solidFill>
                  <a:latin typeface="+mj-lt"/>
                </a:rPr>
                <a:t>No Errors</a:t>
              </a:r>
            </a:p>
            <a:p>
              <a:pPr algn="ctr"/>
              <a:endParaRPr lang="en-US" sz="1000" b="1" dirty="0">
                <a:solidFill>
                  <a:schemeClr val="tx1"/>
                </a:solidFill>
                <a:latin typeface="+mj-lt"/>
              </a:endParaRPr>
            </a:p>
          </p:txBody>
        </p:sp>
        <p:sp>
          <p:nvSpPr>
            <p:cNvPr id="25" name="Punchline"/>
            <p:cNvSpPr txBox="1"/>
            <p:nvPr/>
          </p:nvSpPr>
          <p:spPr>
            <a:xfrm>
              <a:off x="6172200" y="762000"/>
              <a:ext cx="2971800" cy="1066800"/>
            </a:xfrm>
            <a:prstGeom prst="rect">
              <a:avLst/>
            </a:prstGeom>
            <a:noFill/>
          </p:spPr>
          <p:txBody>
            <a:bodyPr wrap="square" rtlCol="0" anchor="ctr">
              <a:noAutofit/>
            </a:bodyPr>
            <a:lstStyle/>
            <a:p>
              <a:pPr algn="ctr">
                <a:lnSpc>
                  <a:spcPts val="3500"/>
                </a:lnSpc>
              </a:pPr>
              <a:r>
                <a:rPr lang="en-US" sz="3200" dirty="0">
                  <a:latin typeface="+mj-lt"/>
                </a:rPr>
                <a:t>115 DIMM </a:t>
              </a:r>
            </a:p>
            <a:p>
              <a:pPr algn="ctr">
                <a:lnSpc>
                  <a:spcPts val="3500"/>
                </a:lnSpc>
              </a:pPr>
              <a:r>
                <a:rPr lang="en-US" sz="3200" dirty="0">
                  <a:latin typeface="+mj-lt"/>
                </a:rPr>
                <a:t>characterization</a:t>
              </a:r>
            </a:p>
          </p:txBody>
        </p:sp>
      </p:grpSp>
      <p:sp>
        <p:nvSpPr>
          <p:cNvPr id="26" name="Punchline"/>
          <p:cNvSpPr txBox="1"/>
          <p:nvPr/>
        </p:nvSpPr>
        <p:spPr>
          <a:xfrm>
            <a:off x="0" y="5257800"/>
            <a:ext cx="9144000" cy="1066802"/>
          </a:xfrm>
          <a:prstGeom prst="rect">
            <a:avLst/>
          </a:prstGeom>
          <a:noFill/>
        </p:spPr>
        <p:txBody>
          <a:bodyPr wrap="square" rtlCol="0" anchor="ctr">
            <a:noAutofit/>
          </a:bodyPr>
          <a:lstStyle/>
          <a:p>
            <a:pPr algn="ctr"/>
            <a:r>
              <a:rPr lang="en-US" sz="3600" dirty="0">
                <a:solidFill>
                  <a:srgbClr val="000000"/>
                </a:solidFill>
                <a:latin typeface="+mj-lt"/>
              </a:rPr>
              <a:t>Typical DIMM at Lower Temperature</a:t>
            </a:r>
          </a:p>
          <a:p>
            <a:pPr algn="ctr"/>
            <a:r>
              <a:rPr lang="en-US" sz="3600" dirty="0">
                <a:solidFill>
                  <a:schemeClr val="accent5"/>
                </a:solidFill>
                <a:latin typeface="+mj-lt"/>
                <a:sym typeface="Wingdings" panose="05000000000000000000" pitchFamily="2" charset="2"/>
              </a:rPr>
              <a:t></a:t>
            </a:r>
            <a:r>
              <a:rPr lang="en-US" sz="3600" dirty="0">
                <a:solidFill>
                  <a:schemeClr val="accent5"/>
                </a:solidFill>
                <a:latin typeface="+mj-lt"/>
                <a:sym typeface="Wingdings"/>
              </a:rPr>
              <a:t> More charge </a:t>
            </a:r>
            <a:r>
              <a:rPr lang="en-US" sz="3600" dirty="0">
                <a:solidFill>
                  <a:schemeClr val="accent5"/>
                </a:solidFill>
                <a:latin typeface="+mj-lt"/>
                <a:sym typeface="Wingdings" panose="05000000000000000000" pitchFamily="2" charset="2"/>
              </a:rPr>
              <a:t></a:t>
            </a:r>
            <a:r>
              <a:rPr lang="en-US" sz="3600" dirty="0">
                <a:solidFill>
                  <a:schemeClr val="accent5"/>
                </a:solidFill>
                <a:latin typeface="+mj-lt"/>
                <a:sym typeface="Wingdings"/>
              </a:rPr>
              <a:t> </a:t>
            </a:r>
            <a:r>
              <a:rPr lang="en-US" sz="3600" dirty="0" err="1">
                <a:solidFill>
                  <a:schemeClr val="accent5"/>
                </a:solidFill>
                <a:latin typeface="+mj-lt"/>
                <a:sym typeface="Wingdings"/>
              </a:rPr>
              <a:t>Precharge</a:t>
            </a:r>
            <a:r>
              <a:rPr lang="en-US" sz="3600" dirty="0">
                <a:solidFill>
                  <a:schemeClr val="accent5"/>
                </a:solidFill>
                <a:latin typeface="+mj-lt"/>
                <a:sym typeface="Wingdings"/>
              </a:rPr>
              <a:t> time reduction</a:t>
            </a:r>
            <a:endParaRPr lang="en-US" sz="3600" dirty="0">
              <a:solidFill>
                <a:schemeClr val="accent5"/>
              </a:solidFill>
              <a:latin typeface="+mj-lt"/>
            </a:endParaRPr>
          </a:p>
        </p:txBody>
      </p:sp>
      <p:sp>
        <p:nvSpPr>
          <p:cNvPr id="27" name="Title 1"/>
          <p:cNvSpPr txBox="1">
            <a:spLocks/>
          </p:cNvSpPr>
          <p:nvPr/>
        </p:nvSpPr>
        <p:spPr>
          <a:xfrm>
            <a:off x="457200" y="152401"/>
            <a:ext cx="8915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3. Reducing </a:t>
            </a:r>
            <a:r>
              <a:rPr lang="en-US" sz="4400" b="1" dirty="0" err="1"/>
              <a:t>Precharge</a:t>
            </a:r>
            <a:r>
              <a:rPr lang="en-US" sz="4400" b="1" dirty="0"/>
              <a:t> Time</a:t>
            </a:r>
          </a:p>
        </p:txBody>
      </p:sp>
    </p:spTree>
    <p:extLst>
      <p:ext uri="{BB962C8B-B14F-4D97-AF65-F5344CB8AC3E}">
        <p14:creationId xmlns:p14="http://schemas.microsoft.com/office/powerpoint/2010/main" val="420419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64" grpId="0"/>
      <p:bldP spid="87" grpId="0" animBg="1"/>
      <p:bldP spid="88" grpId="0"/>
      <p:bldP spid="93" grpId="0"/>
      <p:bldP spid="94"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646"/>
            <a:ext cx="8229600" cy="1143000"/>
          </a:xfrm>
        </p:spPr>
        <p:txBody>
          <a:bodyPr>
            <a:normAutofit/>
          </a:bodyPr>
          <a:lstStyle/>
          <a:p>
            <a:r>
              <a:rPr lang="en-US" dirty="0"/>
              <a:t>Adaptive-Latency DRAM</a:t>
            </a:r>
          </a:p>
        </p:txBody>
      </p:sp>
      <p:sp>
        <p:nvSpPr>
          <p:cNvPr id="3" name="Content Placeholder 2"/>
          <p:cNvSpPr>
            <a:spLocks noGrp="1"/>
          </p:cNvSpPr>
          <p:nvPr>
            <p:ph idx="1"/>
          </p:nvPr>
        </p:nvSpPr>
        <p:spPr>
          <a:xfrm>
            <a:off x="26963" y="1242646"/>
            <a:ext cx="9144000" cy="4648200"/>
          </a:xfrm>
        </p:spPr>
        <p:txBody>
          <a:bodyPr/>
          <a:lstStyle/>
          <a:p>
            <a:pPr marL="457200" indent="-457200">
              <a:lnSpc>
                <a:spcPct val="100000"/>
              </a:lnSpc>
              <a:spcBef>
                <a:spcPts val="0"/>
              </a:spcBef>
            </a:pPr>
            <a:r>
              <a:rPr lang="en-US" dirty="0">
                <a:solidFill>
                  <a:srgbClr val="000000"/>
                </a:solidFill>
              </a:rPr>
              <a:t>Key idea</a:t>
            </a:r>
          </a:p>
          <a:p>
            <a:pPr marL="914400" lvl="1" indent="-457200">
              <a:lnSpc>
                <a:spcPct val="100000"/>
              </a:lnSpc>
              <a:spcBef>
                <a:spcPts val="0"/>
              </a:spcBef>
            </a:pPr>
            <a:r>
              <a:rPr lang="en-US" dirty="0"/>
              <a:t>Optimize DRAM timing parameters online</a:t>
            </a:r>
          </a:p>
          <a:p>
            <a:pPr marL="914400" lvl="1" indent="-457200">
              <a:lnSpc>
                <a:spcPct val="100000"/>
              </a:lnSpc>
              <a:spcBef>
                <a:spcPts val="0"/>
              </a:spcBef>
            </a:pPr>
            <a:endParaRPr lang="en-US" sz="2000" i="1" dirty="0">
              <a:solidFill>
                <a:srgbClr val="000000"/>
              </a:solidFill>
            </a:endParaRPr>
          </a:p>
          <a:p>
            <a:pPr marL="457200" indent="-457200">
              <a:lnSpc>
                <a:spcPct val="100000"/>
              </a:lnSpc>
              <a:spcBef>
                <a:spcPts val="0"/>
              </a:spcBef>
            </a:pPr>
            <a:r>
              <a:rPr lang="en-US" dirty="0">
                <a:solidFill>
                  <a:srgbClr val="000000"/>
                </a:solidFill>
              </a:rPr>
              <a:t>Two components</a:t>
            </a:r>
            <a:endParaRPr lang="en-US" sz="3200" dirty="0">
              <a:solidFill>
                <a:srgbClr val="000000"/>
              </a:solidFill>
            </a:endParaRPr>
          </a:p>
          <a:p>
            <a:pPr lvl="1">
              <a:lnSpc>
                <a:spcPct val="100000"/>
              </a:lnSpc>
              <a:spcBef>
                <a:spcPts val="0"/>
              </a:spcBef>
            </a:pPr>
            <a:r>
              <a:rPr lang="en-US" dirty="0">
                <a:solidFill>
                  <a:srgbClr val="000000"/>
                </a:solidFill>
                <a:ea typeface="Cambria Math" panose="02040503050406030204" pitchFamily="18" charset="0"/>
              </a:rPr>
              <a:t>DRAM manufacturer profiles multiple sets of </a:t>
            </a:r>
          </a:p>
          <a:p>
            <a:pPr marL="457200" lvl="1" indent="0">
              <a:lnSpc>
                <a:spcPct val="100000"/>
              </a:lnSpc>
              <a:spcBef>
                <a:spcPts val="0"/>
              </a:spcBef>
              <a:buNone/>
            </a:pPr>
            <a:r>
              <a:rPr lang="en-US" dirty="0">
                <a:solidFill>
                  <a:srgbClr val="000000"/>
                </a:solidFill>
                <a:ea typeface="Cambria Math" panose="02040503050406030204" pitchFamily="18" charset="0"/>
              </a:rPr>
              <a:t>reliable DRAM timing parameters at different temperatures for each DIMM</a:t>
            </a:r>
          </a:p>
          <a:p>
            <a:pPr lvl="1">
              <a:lnSpc>
                <a:spcPct val="100000"/>
              </a:lnSpc>
              <a:spcBef>
                <a:spcPts val="0"/>
              </a:spcBef>
            </a:pPr>
            <a:r>
              <a:rPr lang="en-US" dirty="0">
                <a:solidFill>
                  <a:srgbClr val="000000"/>
                </a:solidFill>
              </a:rPr>
              <a:t>System monitors DRAM temperature &amp; uses appropriate DRAM timing parameters</a:t>
            </a:r>
            <a:endParaRPr lang="en-US" sz="4000" dirty="0">
              <a:solidFill>
                <a:srgbClr val="000000"/>
              </a:solidFill>
            </a:endParaRPr>
          </a:p>
        </p:txBody>
      </p:sp>
      <p:sp>
        <p:nvSpPr>
          <p:cNvPr id="6" name="Content Placeholder 2"/>
          <p:cNvSpPr txBox="1">
            <a:spLocks/>
          </p:cNvSpPr>
          <p:nvPr/>
        </p:nvSpPr>
        <p:spPr>
          <a:xfrm>
            <a:off x="152400" y="3379763"/>
            <a:ext cx="5638800" cy="548640"/>
          </a:xfrm>
          <a:prstGeom prst="rect">
            <a:avLst/>
          </a:prstGeom>
          <a:solidFill>
            <a:schemeClr val="accent5"/>
          </a:solidFill>
          <a:effectLst>
            <a:softEdge rad="50800"/>
          </a:effectLst>
        </p:spPr>
        <p:txBody>
          <a:bodyPr vert="horz" wrap="none" lIns="0" tIns="0" rIns="0" bIns="91440" rtlCol="0" anchor="ct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200" dirty="0">
                <a:solidFill>
                  <a:schemeClr val="bg1"/>
                </a:solidFill>
                <a:ea typeface="Cambria Math" panose="02040503050406030204" pitchFamily="18" charset="0"/>
              </a:rPr>
              <a:t>reliable DRAM timing parameters</a:t>
            </a:r>
            <a:endParaRPr lang="en-US" sz="3200" dirty="0">
              <a:solidFill>
                <a:schemeClr val="bg1"/>
              </a:solidFill>
            </a:endParaRPr>
          </a:p>
        </p:txBody>
      </p:sp>
      <p:sp>
        <p:nvSpPr>
          <p:cNvPr id="7" name="Content Placeholder 2"/>
          <p:cNvSpPr txBox="1">
            <a:spLocks/>
          </p:cNvSpPr>
          <p:nvPr/>
        </p:nvSpPr>
        <p:spPr>
          <a:xfrm>
            <a:off x="3200400" y="4213860"/>
            <a:ext cx="3352800" cy="548640"/>
          </a:xfrm>
          <a:prstGeom prst="rect">
            <a:avLst/>
          </a:prstGeom>
          <a:solidFill>
            <a:schemeClr val="accent5"/>
          </a:solidFill>
          <a:effectLst>
            <a:softEdge rad="50800"/>
          </a:effectLst>
        </p:spPr>
        <p:txBody>
          <a:bodyPr vert="horz" lIns="0" tIns="0" rIns="0" bIns="91440" rtlCol="0" anchor="ct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200" dirty="0">
                <a:solidFill>
                  <a:schemeClr val="bg1"/>
                </a:solidFill>
                <a:ea typeface="Cambria Math" panose="02040503050406030204" pitchFamily="18" charset="0"/>
              </a:rPr>
              <a:t>DRAM temperature</a:t>
            </a:r>
            <a:endParaRPr lang="en-US" sz="3200" dirty="0">
              <a:solidFill>
                <a:schemeClr val="bg1"/>
              </a:solidFill>
            </a:endParaRPr>
          </a:p>
        </p:txBody>
      </p:sp>
    </p:spTree>
    <p:extLst>
      <p:ext uri="{BB962C8B-B14F-4D97-AF65-F5344CB8AC3E}">
        <p14:creationId xmlns:p14="http://schemas.microsoft.com/office/powerpoint/2010/main" val="38754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nvGraphicFramePr>
        <p:xfrm>
          <a:off x="461666" y="990600"/>
          <a:ext cx="8458200" cy="4267199"/>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54"/>
          <p:cNvSpPr txBox="1"/>
          <p:nvPr/>
        </p:nvSpPr>
        <p:spPr>
          <a:xfrm>
            <a:off x="3357266" y="1525280"/>
            <a:ext cx="1752600" cy="261610"/>
          </a:xfrm>
          <a:prstGeom prst="rect">
            <a:avLst/>
          </a:prstGeom>
          <a:solidFill>
            <a:schemeClr val="bg1"/>
          </a:solid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b="1" i="1" dirty="0">
              <a:ln>
                <a:noFill/>
              </a:ln>
              <a:solidFill>
                <a:srgbClr val="0000FF"/>
              </a:solidFill>
              <a:latin typeface="+mj-lt"/>
            </a:endParaRPr>
          </a:p>
        </p:txBody>
      </p:sp>
      <p:graphicFrame>
        <p:nvGraphicFramePr>
          <p:cNvPr id="13" name="Chart 12"/>
          <p:cNvGraphicFramePr>
            <a:graphicFrameLocks/>
          </p:cNvGraphicFramePr>
          <p:nvPr/>
        </p:nvGraphicFramePr>
        <p:xfrm>
          <a:off x="461666" y="990601"/>
          <a:ext cx="8458200" cy="4267199"/>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1"/>
          <p:cNvGrpSpPr/>
          <p:nvPr/>
        </p:nvGrpSpPr>
        <p:grpSpPr>
          <a:xfrm>
            <a:off x="461666" y="990600"/>
            <a:ext cx="8458200" cy="4267199"/>
            <a:chOff x="461666" y="1143000"/>
            <a:chExt cx="8458200" cy="4267199"/>
          </a:xfrm>
        </p:grpSpPr>
        <p:graphicFrame>
          <p:nvGraphicFramePr>
            <p:cNvPr id="14" name="Chart 13"/>
            <p:cNvGraphicFramePr>
              <a:graphicFrameLocks/>
            </p:cNvGraphicFramePr>
            <p:nvPr/>
          </p:nvGraphicFramePr>
          <p:xfrm>
            <a:off x="461666" y="1143000"/>
            <a:ext cx="8458200" cy="426719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54"/>
            <p:cNvSpPr txBox="1"/>
            <p:nvPr/>
          </p:nvSpPr>
          <p:spPr>
            <a:xfrm>
              <a:off x="7548251" y="2020897"/>
              <a:ext cx="914416" cy="430902"/>
            </a:xfrm>
            <a:prstGeom prst="rect">
              <a:avLst/>
            </a:prstGeom>
            <a:no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200" b="1" i="1" dirty="0">
                  <a:solidFill>
                    <a:schemeClr val="accent5"/>
                  </a:solidFill>
                  <a:latin typeface="+mj-lt"/>
                </a:rPr>
                <a:t>14.0%</a:t>
              </a:r>
            </a:p>
          </p:txBody>
        </p:sp>
        <p:sp>
          <p:nvSpPr>
            <p:cNvPr id="21" name="TextBox 54"/>
            <p:cNvSpPr txBox="1"/>
            <p:nvPr/>
          </p:nvSpPr>
          <p:spPr>
            <a:xfrm>
              <a:off x="6858000" y="2884992"/>
              <a:ext cx="914416" cy="430902"/>
            </a:xfrm>
            <a:prstGeom prst="rect">
              <a:avLst/>
            </a:prstGeom>
            <a:no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200" b="1" i="1" dirty="0">
                  <a:solidFill>
                    <a:schemeClr val="accent5"/>
                  </a:solidFill>
                  <a:latin typeface="+mj-lt"/>
                </a:rPr>
                <a:t>2.9%</a:t>
              </a:r>
            </a:p>
          </p:txBody>
        </p:sp>
      </p:grpSp>
      <p:grpSp>
        <p:nvGrpSpPr>
          <p:cNvPr id="5" name="Group 4"/>
          <p:cNvGrpSpPr/>
          <p:nvPr/>
        </p:nvGrpSpPr>
        <p:grpSpPr>
          <a:xfrm>
            <a:off x="461666" y="990600"/>
            <a:ext cx="8610617" cy="4267199"/>
            <a:chOff x="461666" y="1143000"/>
            <a:chExt cx="8610617" cy="4267199"/>
          </a:xfrm>
        </p:grpSpPr>
        <p:graphicFrame>
          <p:nvGraphicFramePr>
            <p:cNvPr id="15" name="Chart 14"/>
            <p:cNvGraphicFramePr>
              <a:graphicFrameLocks/>
            </p:cNvGraphicFramePr>
            <p:nvPr/>
          </p:nvGraphicFramePr>
          <p:xfrm>
            <a:off x="461666" y="1143000"/>
            <a:ext cx="8458200" cy="4267199"/>
          </p:xfrm>
          <a:graphic>
            <a:graphicData uri="http://schemas.openxmlformats.org/drawingml/2006/chart">
              <c:chart xmlns:c="http://schemas.openxmlformats.org/drawingml/2006/chart" xmlns:r="http://schemas.openxmlformats.org/officeDocument/2006/relationships" r:id="rId6"/>
            </a:graphicData>
          </a:graphic>
        </p:graphicFrame>
        <p:sp>
          <p:nvSpPr>
            <p:cNvPr id="19" name="TextBox 54"/>
            <p:cNvSpPr txBox="1"/>
            <p:nvPr/>
          </p:nvSpPr>
          <p:spPr>
            <a:xfrm>
              <a:off x="8157867" y="2312299"/>
              <a:ext cx="914416" cy="430901"/>
            </a:xfrm>
            <a:prstGeom prst="rect">
              <a:avLst/>
            </a:prstGeom>
            <a:no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200" b="1" i="1" dirty="0">
                  <a:solidFill>
                    <a:schemeClr val="accent5"/>
                  </a:solidFill>
                  <a:latin typeface="+mj-lt"/>
                </a:rPr>
                <a:t>10.4%</a:t>
              </a:r>
            </a:p>
          </p:txBody>
        </p:sp>
      </p:grpSp>
      <p:sp>
        <p:nvSpPr>
          <p:cNvPr id="7" name="Title 1"/>
          <p:cNvSpPr txBox="1">
            <a:spLocks/>
          </p:cNvSpPr>
          <p:nvPr/>
        </p:nvSpPr>
        <p:spPr>
          <a:xfrm>
            <a:off x="461666" y="152401"/>
            <a:ext cx="8682334"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rgbClr val="000000"/>
                </a:solidFill>
              </a:rPr>
              <a:t>Real System Evaluation</a:t>
            </a:r>
          </a:p>
        </p:txBody>
      </p:sp>
      <p:sp>
        <p:nvSpPr>
          <p:cNvPr id="16" name="Punchline"/>
          <p:cNvSpPr txBox="1"/>
          <p:nvPr/>
        </p:nvSpPr>
        <p:spPr>
          <a:xfrm>
            <a:off x="0" y="5181600"/>
            <a:ext cx="9144000" cy="1066802"/>
          </a:xfrm>
          <a:prstGeom prst="rect">
            <a:avLst/>
          </a:prstGeom>
          <a:noFill/>
        </p:spPr>
        <p:txBody>
          <a:bodyPr wrap="square" rtlCol="0" anchor="ctr">
            <a:noAutofit/>
          </a:bodyPr>
          <a:lstStyle/>
          <a:p>
            <a:pPr algn="ctr"/>
            <a:r>
              <a:rPr lang="en-US" sz="3600" dirty="0">
                <a:latin typeface="+mj-lt"/>
              </a:rPr>
              <a:t>AL-DRAM provides </a:t>
            </a:r>
            <a:r>
              <a:rPr lang="en-US" sz="3600" dirty="0">
                <a:solidFill>
                  <a:schemeClr val="accent5">
                    <a:lumMod val="75000"/>
                  </a:schemeClr>
                </a:solidFill>
                <a:latin typeface="+mj-lt"/>
              </a:rPr>
              <a:t>high performance improvement, greater for multi-core workloads</a:t>
            </a:r>
          </a:p>
        </p:txBody>
      </p:sp>
      <p:sp>
        <p:nvSpPr>
          <p:cNvPr id="10" name="TextBox 9"/>
          <p:cNvSpPr txBox="1"/>
          <p:nvPr/>
        </p:nvSpPr>
        <p:spPr>
          <a:xfrm rot="16200000">
            <a:off x="-1559868" y="2626666"/>
            <a:ext cx="3581402" cy="461665"/>
          </a:xfrm>
          <a:prstGeom prst="rect">
            <a:avLst/>
          </a:prstGeom>
          <a:noFill/>
        </p:spPr>
        <p:txBody>
          <a:bodyPr wrap="square" rtlCol="0">
            <a:spAutoFit/>
          </a:bodyPr>
          <a:lstStyle/>
          <a:p>
            <a:pPr algn="ctr"/>
            <a:r>
              <a:rPr lang="en-US" sz="2400" dirty="0">
                <a:latin typeface="+mj-lt"/>
              </a:rPr>
              <a:t>Performance Improvement</a:t>
            </a:r>
          </a:p>
        </p:txBody>
      </p:sp>
      <p:cxnSp>
        <p:nvCxnSpPr>
          <p:cNvPr id="11" name="Straight Connector 10"/>
          <p:cNvCxnSpPr/>
          <p:nvPr/>
        </p:nvCxnSpPr>
        <p:spPr>
          <a:xfrm>
            <a:off x="6858000" y="838200"/>
            <a:ext cx="0" cy="434340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8000" y="1005840"/>
            <a:ext cx="2286000" cy="861774"/>
          </a:xfrm>
          <a:prstGeom prst="rect">
            <a:avLst/>
          </a:prstGeom>
          <a:noFill/>
        </p:spPr>
        <p:txBody>
          <a:bodyPr wrap="square" rtlCol="0">
            <a:spAutoFit/>
          </a:bodyPr>
          <a:lstStyle/>
          <a:p>
            <a:pPr algn="ctr">
              <a:lnSpc>
                <a:spcPts val="3000"/>
              </a:lnSpc>
            </a:pPr>
            <a:r>
              <a:rPr lang="en-US" sz="2800" dirty="0">
                <a:latin typeface="+mj-lt"/>
              </a:rPr>
              <a:t>Average    </a:t>
            </a:r>
          </a:p>
          <a:p>
            <a:pPr algn="ctr">
              <a:lnSpc>
                <a:spcPts val="3000"/>
              </a:lnSpc>
            </a:pPr>
            <a:r>
              <a:rPr lang="en-US" sz="2800" dirty="0">
                <a:latin typeface="+mj-lt"/>
              </a:rPr>
              <a:t>Improvement</a:t>
            </a:r>
          </a:p>
        </p:txBody>
      </p:sp>
      <p:sp>
        <p:nvSpPr>
          <p:cNvPr id="18" name="TextBox 17"/>
          <p:cNvSpPr txBox="1"/>
          <p:nvPr/>
        </p:nvSpPr>
        <p:spPr>
          <a:xfrm rot="16200000">
            <a:off x="7431733" y="4379268"/>
            <a:ext cx="2514600" cy="461665"/>
          </a:xfrm>
          <a:prstGeom prst="rect">
            <a:avLst/>
          </a:prstGeom>
          <a:solidFill>
            <a:schemeClr val="bg1"/>
          </a:solidFill>
        </p:spPr>
        <p:txBody>
          <a:bodyPr wrap="square" rtlCol="0">
            <a:spAutoFit/>
          </a:bodyPr>
          <a:lstStyle/>
          <a:p>
            <a:pPr algn="r"/>
            <a:r>
              <a:rPr lang="en-US" sz="2400" dirty="0">
                <a:latin typeface="+mj-lt"/>
              </a:rPr>
              <a:t>all-35-workload</a:t>
            </a:r>
          </a:p>
        </p:txBody>
      </p:sp>
    </p:spTree>
    <p:extLst>
      <p:ext uri="{BB962C8B-B14F-4D97-AF65-F5344CB8AC3E}">
        <p14:creationId xmlns:p14="http://schemas.microsoft.com/office/powerpoint/2010/main" val="412550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152401"/>
            <a:ext cx="8534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Summary: AL-DRAM</a:t>
            </a:r>
          </a:p>
        </p:txBody>
      </p:sp>
      <p:sp>
        <p:nvSpPr>
          <p:cNvPr id="7" name="Content Placeholder 2"/>
          <p:cNvSpPr txBox="1">
            <a:spLocks/>
          </p:cNvSpPr>
          <p:nvPr/>
        </p:nvSpPr>
        <p:spPr>
          <a:xfrm>
            <a:off x="0" y="1143000"/>
            <a:ext cx="9144000" cy="5867400"/>
          </a:xfrm>
          <a:prstGeom prst="rect">
            <a:avLst/>
          </a:prstGeom>
        </p:spPr>
        <p:txBody>
          <a:bodyPr vert="horz" lIns="91440" tIns="45720" rIns="91440" bIns="4572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ts val="2500"/>
              </a:lnSpc>
              <a:spcBef>
                <a:spcPts val="600"/>
              </a:spcBef>
            </a:pPr>
            <a:r>
              <a:rPr lang="en-US" sz="3200" dirty="0"/>
              <a:t>Observation</a:t>
            </a:r>
          </a:p>
          <a:p>
            <a:pPr marL="914400" lvl="1" indent="-457200">
              <a:lnSpc>
                <a:spcPts val="2500"/>
              </a:lnSpc>
              <a:spcBef>
                <a:spcPts val="600"/>
              </a:spcBef>
            </a:pPr>
            <a:r>
              <a:rPr lang="en-US" sz="2800" spc="-100" dirty="0">
                <a:solidFill>
                  <a:srgbClr val="C00000"/>
                </a:solidFill>
              </a:rPr>
              <a:t>DRAM timing parameters are dictated by the worst-case cell  </a:t>
            </a:r>
            <a:r>
              <a:rPr lang="en-US" sz="2800" spc="-100" dirty="0"/>
              <a:t>(smallest cell at highest temperature)</a:t>
            </a:r>
          </a:p>
          <a:p>
            <a:pPr marL="914400" lvl="1" indent="-457200">
              <a:lnSpc>
                <a:spcPts val="1000"/>
              </a:lnSpc>
              <a:spcBef>
                <a:spcPts val="600"/>
              </a:spcBef>
            </a:pPr>
            <a:endParaRPr lang="en-US" sz="2800" i="1" spc="-100" dirty="0">
              <a:solidFill>
                <a:schemeClr val="accent5"/>
              </a:solidFill>
            </a:endParaRPr>
          </a:p>
          <a:p>
            <a:pPr marL="457200" indent="-457200">
              <a:lnSpc>
                <a:spcPts val="2500"/>
              </a:lnSpc>
              <a:spcBef>
                <a:spcPts val="600"/>
              </a:spcBef>
            </a:pPr>
            <a:r>
              <a:rPr lang="en-US" sz="3200" dirty="0"/>
              <a:t>Our Approach: </a:t>
            </a:r>
            <a:r>
              <a:rPr lang="en-US" sz="3200" i="1" dirty="0">
                <a:solidFill>
                  <a:schemeClr val="accent5">
                    <a:lumMod val="75000"/>
                  </a:schemeClr>
                </a:solidFill>
              </a:rPr>
              <a:t>Adaptive-Latency DRAM </a:t>
            </a:r>
            <a:r>
              <a:rPr lang="en-US" sz="3200" dirty="0">
                <a:solidFill>
                  <a:schemeClr val="accent5">
                    <a:lumMod val="75000"/>
                  </a:schemeClr>
                </a:solidFill>
              </a:rPr>
              <a:t>(AL-DRAM) </a:t>
            </a:r>
          </a:p>
          <a:p>
            <a:pPr marL="914400" lvl="1" indent="-457200">
              <a:lnSpc>
                <a:spcPts val="2500"/>
              </a:lnSpc>
              <a:spcBef>
                <a:spcPts val="600"/>
              </a:spcBef>
            </a:pPr>
            <a:r>
              <a:rPr lang="en-US" sz="2800" spc="-100" dirty="0">
                <a:solidFill>
                  <a:srgbClr val="000000"/>
                </a:solidFill>
              </a:rPr>
              <a:t>Optimizes DRAM timing parameters for </a:t>
            </a:r>
            <a:r>
              <a:rPr lang="en-US" sz="2800" i="1" spc="-100" dirty="0">
                <a:solidFill>
                  <a:schemeClr val="accent5">
                    <a:lumMod val="75000"/>
                  </a:schemeClr>
                </a:solidFill>
              </a:rPr>
              <a:t>the common case </a:t>
            </a:r>
            <a:r>
              <a:rPr lang="en-US" sz="2800" spc="-100" dirty="0"/>
              <a:t>(typical DIMM operating at low temperatures)</a:t>
            </a:r>
          </a:p>
          <a:p>
            <a:pPr marL="914400" lvl="1" indent="-457200">
              <a:lnSpc>
                <a:spcPts val="1000"/>
              </a:lnSpc>
              <a:spcBef>
                <a:spcPts val="600"/>
              </a:spcBef>
            </a:pPr>
            <a:endParaRPr lang="en-US" sz="2800" i="1" dirty="0">
              <a:solidFill>
                <a:srgbClr val="0000FF"/>
              </a:solidFill>
            </a:endParaRPr>
          </a:p>
          <a:p>
            <a:pPr marL="457200" indent="-457200">
              <a:lnSpc>
                <a:spcPts val="2500"/>
              </a:lnSpc>
              <a:spcBef>
                <a:spcPts val="600"/>
              </a:spcBef>
            </a:pPr>
            <a:r>
              <a:rPr lang="en-US" sz="3200" dirty="0">
                <a:solidFill>
                  <a:srgbClr val="000000"/>
                </a:solidFill>
              </a:rPr>
              <a:t>Analysis: Characterization of 115 DIMMs</a:t>
            </a:r>
          </a:p>
          <a:p>
            <a:pPr marL="914400" lvl="1" indent="-457200">
              <a:lnSpc>
                <a:spcPts val="2500"/>
              </a:lnSpc>
              <a:spcBef>
                <a:spcPts val="600"/>
              </a:spcBef>
            </a:pPr>
            <a:r>
              <a:rPr lang="en-US" sz="2800" spc="-100" dirty="0">
                <a:solidFill>
                  <a:srgbClr val="000000"/>
                </a:solidFill>
              </a:rPr>
              <a:t>Great potential to </a:t>
            </a:r>
            <a:r>
              <a:rPr lang="en-US" sz="2800" i="1" spc="-100" dirty="0">
                <a:solidFill>
                  <a:schemeClr val="accent5">
                    <a:lumMod val="75000"/>
                  </a:schemeClr>
                </a:solidFill>
              </a:rPr>
              <a:t>lower DRAM timing parameters </a:t>
            </a:r>
            <a:r>
              <a:rPr lang="en-US" sz="2800" spc="-100" dirty="0">
                <a:solidFill>
                  <a:schemeClr val="tx2"/>
                </a:solidFill>
              </a:rPr>
              <a:t>(</a:t>
            </a:r>
            <a:r>
              <a:rPr lang="en-US" sz="2800" spc="-100" dirty="0">
                <a:solidFill>
                  <a:schemeClr val="accent5">
                    <a:lumMod val="75000"/>
                  </a:schemeClr>
                </a:solidFill>
              </a:rPr>
              <a:t>17 – 54%</a:t>
            </a:r>
            <a:r>
              <a:rPr lang="en-US" sz="2800" spc="-100" dirty="0">
                <a:solidFill>
                  <a:schemeClr val="tx2"/>
                </a:solidFill>
              </a:rPr>
              <a:t>) </a:t>
            </a:r>
            <a:r>
              <a:rPr lang="en-US" sz="2800" spc="-100" dirty="0"/>
              <a:t>without any errors</a:t>
            </a:r>
          </a:p>
          <a:p>
            <a:pPr marL="914400" lvl="1" indent="-457200">
              <a:lnSpc>
                <a:spcPts val="1000"/>
              </a:lnSpc>
              <a:spcBef>
                <a:spcPts val="600"/>
              </a:spcBef>
            </a:pPr>
            <a:endParaRPr lang="en-US" sz="2800" i="1" dirty="0"/>
          </a:p>
          <a:p>
            <a:pPr marL="457200" indent="-457200">
              <a:lnSpc>
                <a:spcPts val="2500"/>
              </a:lnSpc>
              <a:spcBef>
                <a:spcPts val="600"/>
              </a:spcBef>
            </a:pPr>
            <a:r>
              <a:rPr lang="en-US" sz="3200" dirty="0"/>
              <a:t>Real System Performance Evaluation </a:t>
            </a:r>
          </a:p>
          <a:p>
            <a:pPr marL="914400" lvl="1" indent="-457200">
              <a:lnSpc>
                <a:spcPts val="2500"/>
              </a:lnSpc>
              <a:spcBef>
                <a:spcPts val="600"/>
              </a:spcBef>
            </a:pPr>
            <a:r>
              <a:rPr lang="en-US" sz="2800" spc="-100" dirty="0">
                <a:solidFill>
                  <a:srgbClr val="000000"/>
                </a:solidFill>
              </a:rPr>
              <a:t>Significant </a:t>
            </a:r>
            <a:r>
              <a:rPr lang="en-US" sz="2800" i="1" spc="-100" dirty="0">
                <a:solidFill>
                  <a:schemeClr val="accent5">
                    <a:lumMod val="75000"/>
                  </a:schemeClr>
                </a:solidFill>
              </a:rPr>
              <a:t>performance improvement </a:t>
            </a:r>
            <a:r>
              <a:rPr lang="en-US" sz="2800" spc="-100" dirty="0">
                <a:solidFill>
                  <a:schemeClr val="tx2"/>
                </a:solidFill>
              </a:rPr>
              <a:t>(</a:t>
            </a:r>
            <a:r>
              <a:rPr lang="en-US" sz="2800" spc="-100" dirty="0">
                <a:solidFill>
                  <a:schemeClr val="accent5">
                    <a:lumMod val="75000"/>
                  </a:schemeClr>
                </a:solidFill>
              </a:rPr>
              <a:t>14%</a:t>
            </a:r>
            <a:r>
              <a:rPr lang="en-US" sz="2800" spc="-100" dirty="0">
                <a:solidFill>
                  <a:schemeClr val="accent6">
                    <a:lumMod val="50000"/>
                  </a:schemeClr>
                </a:solidFill>
              </a:rPr>
              <a:t> </a:t>
            </a:r>
            <a:r>
              <a:rPr lang="en-US" sz="2800" spc="-100" dirty="0">
                <a:solidFill>
                  <a:srgbClr val="000000"/>
                </a:solidFill>
              </a:rPr>
              <a:t>for memory-intensive workloads) without errors (</a:t>
            </a:r>
            <a:r>
              <a:rPr lang="en-US" sz="2800" spc="-100" dirty="0">
                <a:solidFill>
                  <a:schemeClr val="accent5"/>
                </a:solidFill>
              </a:rPr>
              <a:t>33</a:t>
            </a:r>
            <a:r>
              <a:rPr lang="en-US" sz="2800" spc="-100" dirty="0">
                <a:solidFill>
                  <a:schemeClr val="tx2"/>
                </a:solidFill>
              </a:rPr>
              <a:t> </a:t>
            </a:r>
            <a:r>
              <a:rPr lang="en-US" sz="2800" spc="-100" dirty="0">
                <a:solidFill>
                  <a:srgbClr val="000000"/>
                </a:solidFill>
              </a:rPr>
              <a:t>days)</a:t>
            </a:r>
          </a:p>
        </p:txBody>
      </p:sp>
    </p:spTree>
    <p:extLst>
      <p:ext uri="{BB962C8B-B14F-4D97-AF65-F5344CB8AC3E}">
        <p14:creationId xmlns:p14="http://schemas.microsoft.com/office/powerpoint/2010/main" val="137344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500"/>
                                        <p:tgtEl>
                                          <p:spTgt spid="7">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fade">
                                      <p:cBhvr>
                                        <p:cTn id="18" dur="500"/>
                                        <p:tgtEl>
                                          <p:spTgt spid="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10" end="10"/>
                                            </p:txEl>
                                          </p:spTgt>
                                        </p:tgtEl>
                                        <p:attrNameLst>
                                          <p:attrName>style.visibility</p:attrName>
                                        </p:attrNameLst>
                                      </p:cBhvr>
                                      <p:to>
                                        <p:strVal val="visible"/>
                                      </p:to>
                                    </p:set>
                                    <p:animEffect transition="in" filter="fade">
                                      <p:cBhvr>
                                        <p:cTn id="26"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28600" y="990600"/>
            <a:ext cx="8686800" cy="1924051"/>
          </a:xfrm>
        </p:spPr>
        <p:txBody>
          <a:bodyPr>
            <a:noAutofit/>
          </a:bodyPr>
          <a:lstStyle/>
          <a:p>
            <a:r>
              <a:rPr lang="en-US" sz="4000" dirty="0"/>
              <a:t>Adaptive-Latency DRAM: Optimizing DRAM Timing for the Common-Case</a:t>
            </a:r>
            <a:endParaRPr lang="en-US" sz="4000" i="1" dirty="0">
              <a:latin typeface="+mj-lt"/>
            </a:endParaRPr>
          </a:p>
        </p:txBody>
      </p:sp>
      <p:sp>
        <p:nvSpPr>
          <p:cNvPr id="8" name="Subtitle 2"/>
          <p:cNvSpPr>
            <a:spLocks noGrp="1"/>
          </p:cNvSpPr>
          <p:nvPr>
            <p:ph type="subTitle" idx="1"/>
          </p:nvPr>
        </p:nvSpPr>
        <p:spPr>
          <a:xfrm>
            <a:off x="533400" y="3200400"/>
            <a:ext cx="8077200" cy="1295400"/>
          </a:xfrm>
        </p:spPr>
        <p:txBody>
          <a:bodyPr>
            <a:noAutofit/>
          </a:bodyPr>
          <a:lstStyle/>
          <a:p>
            <a:r>
              <a:rPr lang="en-CA" dirty="0" err="1"/>
              <a:t>Donghyuk</a:t>
            </a:r>
            <a:r>
              <a:rPr lang="en-CA" dirty="0"/>
              <a:t> Lee, </a:t>
            </a:r>
            <a:r>
              <a:rPr lang="en-CA" dirty="0" err="1"/>
              <a:t>Yoongu</a:t>
            </a:r>
            <a:r>
              <a:rPr lang="en-CA" dirty="0"/>
              <a:t> Kim, </a:t>
            </a:r>
          </a:p>
          <a:p>
            <a:r>
              <a:rPr lang="en-CA" dirty="0"/>
              <a:t>Gennady Pekhimenko, Samira Khan, </a:t>
            </a:r>
            <a:r>
              <a:rPr lang="en-CA" dirty="0" err="1"/>
              <a:t>Vivek</a:t>
            </a:r>
            <a:r>
              <a:rPr lang="en-CA" dirty="0"/>
              <a:t> </a:t>
            </a:r>
            <a:r>
              <a:rPr lang="en-CA" dirty="0" err="1"/>
              <a:t>Seshadri</a:t>
            </a:r>
            <a:r>
              <a:rPr lang="en-CA" dirty="0"/>
              <a:t>, Kevin Chang, and </a:t>
            </a:r>
            <a:r>
              <a:rPr lang="en-CA" dirty="0" err="1"/>
              <a:t>Onur</a:t>
            </a:r>
            <a:r>
              <a:rPr lang="en-CA" dirty="0"/>
              <a:t> </a:t>
            </a:r>
            <a:r>
              <a:rPr lang="en-CA" dirty="0" err="1"/>
              <a:t>Mutlu</a:t>
            </a:r>
            <a:endParaRPr lang="en-US" sz="3200" dirty="0">
              <a:solidFill>
                <a:schemeClr val="tx1">
                  <a:lumMod val="50000"/>
                  <a:lumOff val="50000"/>
                </a:schemeClr>
              </a:solidFill>
            </a:endParaRPr>
          </a:p>
        </p:txBody>
      </p:sp>
      <p:sp>
        <p:nvSpPr>
          <p:cNvPr id="10" name="Rectangle 9"/>
          <p:cNvSpPr/>
          <p:nvPr/>
        </p:nvSpPr>
        <p:spPr>
          <a:xfrm>
            <a:off x="8382000" y="624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584982" y="4775201"/>
            <a:ext cx="80772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Published</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in the proceedings of </a:t>
            </a:r>
            <a:r>
              <a:rPr lang="en-US" sz="2800" dirty="0">
                <a:solidFill>
                  <a:schemeClr val="tx1">
                    <a:lumMod val="50000"/>
                    <a:lumOff val="50000"/>
                  </a:schemeClr>
                </a:solidFill>
              </a:rPr>
              <a:t>21</a:t>
            </a:r>
            <a:r>
              <a:rPr kumimoji="0" lang="en-US" sz="2800" b="0" i="0" u="none" strike="noStrike" kern="1200" cap="none" spc="0" normalizeH="0" baseline="30000" noProof="0" dirty="0" err="1">
                <a:ln>
                  <a:noFill/>
                </a:ln>
                <a:solidFill>
                  <a:schemeClr val="tx1">
                    <a:lumMod val="50000"/>
                    <a:lumOff val="50000"/>
                  </a:schemeClr>
                </a:solidFill>
                <a:effectLst/>
                <a:uLnTx/>
                <a:uFillTx/>
                <a:latin typeface="+mn-lt"/>
                <a:ea typeface="+mn-ea"/>
                <a:cs typeface="+mn-cs"/>
              </a:rPr>
              <a:t>st</a:t>
            </a:r>
            <a:endParaRPr kumimoji="0" lang="en-US" sz="2800" b="0" i="0" u="none" strike="noStrike" kern="1200" cap="none" spc="0" normalizeH="0" baseline="30000" noProof="0" dirty="0">
              <a:ln>
                <a:noFill/>
              </a:ln>
              <a:solidFill>
                <a:schemeClr val="tx1">
                  <a:lumMod val="50000"/>
                  <a:lumOff val="50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t>International</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Symposium</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on</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H</a:t>
            </a:r>
            <a:r>
              <a:rPr kumimoji="0" lang="en-US" sz="2800" b="1" i="0" u="none" strike="noStrike" kern="1200" cap="none" spc="0" normalizeH="0" noProof="0" dirty="0" err="1">
                <a:ln>
                  <a:noFill/>
                </a:ln>
                <a:solidFill>
                  <a:schemeClr val="tx1"/>
                </a:solidFill>
                <a:effectLst/>
                <a:uLnTx/>
                <a:uFillTx/>
                <a:latin typeface="+mn-lt"/>
                <a:ea typeface="+mn-ea"/>
                <a:cs typeface="+mn-cs"/>
              </a:rPr>
              <a:t>igh</a:t>
            </a:r>
            <a:r>
              <a:rPr kumimoji="0" lang="en-US" sz="2800" b="1" i="0" u="none" strike="noStrike" kern="1200" cap="none" spc="0" normalizeH="0" noProof="0" dirty="0">
                <a:ln>
                  <a:noFill/>
                </a:ln>
                <a:solidFill>
                  <a:schemeClr val="tx1"/>
                </a:solidFill>
                <a:effectLst/>
                <a:uLnTx/>
                <a:uFillTx/>
                <a:latin typeface="+mn-lt"/>
                <a:ea typeface="+mn-ea"/>
                <a:cs typeface="+mn-cs"/>
              </a:rPr>
              <a:t> Performance Computer Architecture 2015</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57F1941-7121-4DD9-905F-76A0714B05EC}" type="slidenum">
              <a:rPr lang="en-US" smtClean="0"/>
              <a:pPr/>
              <a:t>68</a:t>
            </a:fld>
            <a:endParaRPr lang="en-US"/>
          </a:p>
        </p:txBody>
      </p:sp>
    </p:spTree>
    <p:extLst>
      <p:ext uri="{BB962C8B-B14F-4D97-AF65-F5344CB8AC3E}">
        <p14:creationId xmlns:p14="http://schemas.microsoft.com/office/powerpoint/2010/main" val="4223089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6868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a:t>
            </a:r>
          </a:p>
          <a:p>
            <a:pPr marL="400050" lvl="1" indent="0">
              <a:spcBef>
                <a:spcPts val="600"/>
              </a:spcBef>
              <a:buNone/>
            </a:pPr>
            <a:r>
              <a:rPr lang="en-US" dirty="0"/>
              <a:t>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4114800"/>
            <a:ext cx="8305800" cy="914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5105400"/>
            <a:ext cx="83058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57F1941-7121-4DD9-905F-76A0714B05EC}" type="slidenum">
              <a:rPr lang="en-US" smtClean="0"/>
              <a:pPr/>
              <a:t>69</a:t>
            </a:fld>
            <a:endParaRPr lang="en-US"/>
          </a:p>
        </p:txBody>
      </p:sp>
    </p:spTree>
    <p:extLst>
      <p:ext uri="{BB962C8B-B14F-4D97-AF65-F5344CB8AC3E}">
        <p14:creationId xmlns:p14="http://schemas.microsoft.com/office/powerpoint/2010/main" val="31344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10"/>
            <a:ext cx="8229600" cy="1143000"/>
          </a:xfrm>
        </p:spPr>
        <p:txBody>
          <a:bodyPr/>
          <a:lstStyle/>
          <a:p>
            <a:r>
              <a:rPr lang="en-US" sz="4400" dirty="0"/>
              <a:t>The Reliability Perspective</a:t>
            </a:r>
          </a:p>
        </p:txBody>
      </p:sp>
      <p:sp>
        <p:nvSpPr>
          <p:cNvPr id="3" name="Content Placeholder 2"/>
          <p:cNvSpPr>
            <a:spLocks noGrp="1"/>
          </p:cNvSpPr>
          <p:nvPr>
            <p:ph idx="1"/>
          </p:nvPr>
        </p:nvSpPr>
        <p:spPr>
          <a:xfrm>
            <a:off x="107504" y="908720"/>
            <a:ext cx="9036496" cy="5339680"/>
          </a:xfrm>
        </p:spPr>
        <p:txBody>
          <a:bodyPr/>
          <a:lstStyle/>
          <a:p>
            <a:r>
              <a:rPr lang="en-US" dirty="0">
                <a:solidFill>
                  <a:srgbClr val="FF0000"/>
                </a:solidFill>
              </a:rPr>
              <a:t>Data from all of Facebook’s servers worldwide</a:t>
            </a:r>
          </a:p>
          <a:p>
            <a:r>
              <a:rPr lang="en-US" sz="1800" dirty="0"/>
              <a:t>Meza+, “</a:t>
            </a:r>
            <a:r>
              <a:rPr lang="en-US" sz="1800" dirty="0">
                <a:solidFill>
                  <a:srgbClr val="0000FF"/>
                </a:solidFill>
              </a:rPr>
              <a:t>Revisiting Memory Errors in Large-Scale Production Data Centers</a:t>
            </a:r>
            <a:r>
              <a:rPr lang="en-US" sz="1800" dirty="0"/>
              <a:t>,” DSN’15.</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7</a:t>
            </a:fld>
            <a:endParaRPr lang="en-US" altLang="en-US">
              <a:solidFill>
                <a:srgbClr val="000000"/>
              </a:solidFill>
            </a:endParaRPr>
          </a:p>
        </p:txBody>
      </p:sp>
      <p:sp>
        <p:nvSpPr>
          <p:cNvPr id="5" name="Shape 402"/>
          <p:cNvSpPr/>
          <p:nvPr/>
        </p:nvSpPr>
        <p:spPr>
          <a:xfrm rot="548035">
            <a:off x="6981778" y="2908446"/>
            <a:ext cx="1526103" cy="2358594"/>
          </a:xfrm>
          <a:prstGeom prst="rect">
            <a:avLst/>
          </a:prstGeom>
          <a:solidFill>
            <a:srgbClr val="FFFFFF"/>
          </a:solidFill>
          <a:ln w="25400">
            <a:solidFill/>
            <a:miter lim="400000"/>
          </a:ln>
          <a:effectLst>
            <a:outerShdw blurRad="190500" dist="8455" dir="5400000" rotWithShape="0">
              <a:srgbClr val="000000"/>
            </a:outerShdw>
          </a:effectLst>
          <a:extLst>
            <a:ext uri="{C572A759-6A51-4108-AA02-DFA0A04FC94B}">
              <ma14:wrappingTextBoxFlag xmlns:ma14="http://schemas.microsoft.com/office/mac/drawingml/2011/main" xmlns="" val="1"/>
            </a:ext>
          </a:extLst>
        </p:spPr>
        <p:txBody>
          <a:bodyPr wrap="square" lIns="0" tIns="0" rIns="0" bIns="0" anchor="b">
            <a:spAutoFit/>
          </a:bodyPr>
          <a:lstStyle/>
          <a:p>
            <a:pPr algn="ctr" eaLnBrk="1" fontAlgn="auto" hangingPunct="1">
              <a:lnSpc>
                <a:spcPct val="80000"/>
              </a:lnSpc>
              <a:spcBef>
                <a:spcPts val="0"/>
              </a:spcBef>
              <a:spcAft>
                <a:spcPts val="0"/>
              </a:spcAft>
              <a:defRPr spc="0">
                <a:solidFill>
                  <a:srgbClr val="000000"/>
                </a:solidFill>
              </a:defRPr>
            </a:pPr>
            <a:r>
              <a:rPr sz="3800" i="1" spc="-38" dirty="0">
                <a:solidFill>
                  <a:srgbClr val="405F82"/>
                </a:solidFill>
                <a:latin typeface="Garamond"/>
                <a:ea typeface=""/>
                <a:sym typeface="Vista Sans OT Medium"/>
              </a:rPr>
              <a:t>Intuition:</a:t>
            </a:r>
            <a:br>
              <a:rPr sz="3800" i="1" spc="-38" dirty="0">
                <a:solidFill>
                  <a:srgbClr val="405F82"/>
                </a:solidFill>
                <a:latin typeface="Garamond"/>
                <a:ea typeface=""/>
                <a:sym typeface="Vista Sans OT Medium"/>
              </a:rPr>
            </a:br>
            <a:r>
              <a:rPr sz="3800" i="1" spc="-38" dirty="0">
                <a:solidFill>
                  <a:srgbClr val="0000FF"/>
                </a:solidFill>
                <a:latin typeface="Garamond"/>
                <a:ea typeface=""/>
                <a:sym typeface="Vista Sans OT Medium"/>
              </a:rPr>
              <a:t>quadratic</a:t>
            </a:r>
            <a:br>
              <a:rPr sz="3800" i="1" spc="-38" dirty="0">
                <a:solidFill>
                  <a:srgbClr val="0000FF"/>
                </a:solidFill>
                <a:latin typeface="Garamond"/>
                <a:ea typeface=""/>
                <a:sym typeface="Vista Sans OT Medium"/>
              </a:rPr>
            </a:br>
            <a:r>
              <a:rPr sz="3800" i="1" spc="-38" dirty="0">
                <a:solidFill>
                  <a:srgbClr val="0000FF"/>
                </a:solidFill>
                <a:latin typeface="Garamond"/>
                <a:ea typeface=""/>
                <a:sym typeface="Vista Sans OT Medium"/>
              </a:rPr>
              <a:t>increase in</a:t>
            </a:r>
            <a:br>
              <a:rPr sz="3800" i="1" spc="-38" dirty="0">
                <a:solidFill>
                  <a:srgbClr val="0000FF"/>
                </a:solidFill>
                <a:latin typeface="Garamond"/>
                <a:ea typeface=""/>
                <a:sym typeface="Vista Sans OT Medium"/>
              </a:rPr>
            </a:br>
            <a:r>
              <a:rPr sz="3800" i="1" spc="-38" dirty="0">
                <a:solidFill>
                  <a:srgbClr val="0000FF"/>
                </a:solidFill>
                <a:latin typeface="Garamond"/>
                <a:ea typeface=""/>
                <a:sym typeface="Vista Sans OT Medium"/>
              </a:rPr>
              <a:t>capacity</a:t>
            </a:r>
          </a:p>
        </p:txBody>
      </p:sp>
      <p:pic>
        <p:nvPicPr>
          <p:cNvPr id="6" name="Picture 5"/>
          <p:cNvPicPr>
            <a:picLocks noChangeAspect="1"/>
          </p:cNvPicPr>
          <p:nvPr/>
        </p:nvPicPr>
        <p:blipFill>
          <a:blip r:embed="rId2"/>
          <a:stretch>
            <a:fillRect/>
          </a:stretch>
        </p:blipFill>
        <p:spPr>
          <a:xfrm>
            <a:off x="1634751" y="1844824"/>
            <a:ext cx="4953473" cy="4968552"/>
          </a:xfrm>
          <a:prstGeom prst="rect">
            <a:avLst/>
          </a:prstGeom>
        </p:spPr>
      </p:pic>
    </p:spTree>
    <p:extLst>
      <p:ext uri="{BB962C8B-B14F-4D97-AF65-F5344CB8AC3E}">
        <p14:creationId xmlns:p14="http://schemas.microsoft.com/office/powerpoint/2010/main" val="90670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 Demand vs. Supply</a:t>
            </a:r>
          </a:p>
        </p:txBody>
      </p:sp>
      <p:pic>
        <p:nvPicPr>
          <p:cNvPr id="5" name="Picture 4" descr="intel.jpg"/>
          <p:cNvPicPr>
            <a:picLocks noChangeAspect="1"/>
          </p:cNvPicPr>
          <p:nvPr/>
        </p:nvPicPr>
        <p:blipFill>
          <a:blip r:embed="rId2" cstate="print"/>
          <a:srcRect l="5366" t="4603" b="21334"/>
          <a:stretch>
            <a:fillRect/>
          </a:stretch>
        </p:blipFill>
        <p:spPr>
          <a:xfrm>
            <a:off x="2688930" y="3276600"/>
            <a:ext cx="1730670" cy="1580250"/>
          </a:xfrm>
          <a:prstGeom prst="rect">
            <a:avLst/>
          </a:prstGeom>
        </p:spPr>
      </p:pic>
      <p:pic>
        <p:nvPicPr>
          <p:cNvPr id="6" name="Picture 5" descr="Micron-DRAM.jpg"/>
          <p:cNvPicPr>
            <a:picLocks noChangeAspect="1"/>
          </p:cNvPicPr>
          <p:nvPr/>
        </p:nvPicPr>
        <p:blipFill>
          <a:blip r:embed="rId3" cstate="print"/>
          <a:stretch>
            <a:fillRect/>
          </a:stretch>
        </p:blipFill>
        <p:spPr>
          <a:xfrm>
            <a:off x="4648200" y="3352800"/>
            <a:ext cx="2949456" cy="1426464"/>
          </a:xfrm>
          <a:prstGeom prst="rect">
            <a:avLst/>
          </a:prstGeom>
        </p:spPr>
      </p:pic>
      <p:sp>
        <p:nvSpPr>
          <p:cNvPr id="7" name="TextBox 6"/>
          <p:cNvSpPr txBox="1"/>
          <p:nvPr/>
        </p:nvSpPr>
        <p:spPr>
          <a:xfrm>
            <a:off x="1905082" y="1391550"/>
            <a:ext cx="1600118" cy="584775"/>
          </a:xfrm>
          <a:prstGeom prst="rect">
            <a:avLst/>
          </a:prstGeom>
          <a:noFill/>
        </p:spPr>
        <p:txBody>
          <a:bodyPr wrap="none" rtlCol="0">
            <a:spAutoFit/>
          </a:bodyPr>
          <a:lstStyle/>
          <a:p>
            <a:r>
              <a:rPr lang="en-US" sz="3200" dirty="0"/>
              <a:t>Demand</a:t>
            </a:r>
          </a:p>
        </p:txBody>
      </p:sp>
      <p:sp>
        <p:nvSpPr>
          <p:cNvPr id="8" name="TextBox 7"/>
          <p:cNvSpPr txBox="1"/>
          <p:nvPr/>
        </p:nvSpPr>
        <p:spPr>
          <a:xfrm>
            <a:off x="5715000" y="1391550"/>
            <a:ext cx="1303562" cy="584775"/>
          </a:xfrm>
          <a:prstGeom prst="rect">
            <a:avLst/>
          </a:prstGeom>
          <a:noFill/>
        </p:spPr>
        <p:txBody>
          <a:bodyPr wrap="none" rtlCol="0">
            <a:spAutoFit/>
          </a:bodyPr>
          <a:lstStyle/>
          <a:p>
            <a:r>
              <a:rPr lang="en-US" sz="3200" dirty="0"/>
              <a:t>Supply</a:t>
            </a:r>
          </a:p>
        </p:txBody>
      </p:sp>
      <p:sp>
        <p:nvSpPr>
          <p:cNvPr id="9" name="Oval 8"/>
          <p:cNvSpPr/>
          <p:nvPr/>
        </p:nvSpPr>
        <p:spPr>
          <a:xfrm>
            <a:off x="304800" y="2286000"/>
            <a:ext cx="2590800" cy="990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Out-of-order Execution</a:t>
            </a:r>
          </a:p>
        </p:txBody>
      </p:sp>
      <p:sp>
        <p:nvSpPr>
          <p:cNvPr id="10" name="Oval 9"/>
          <p:cNvSpPr/>
          <p:nvPr/>
        </p:nvSpPr>
        <p:spPr>
          <a:xfrm>
            <a:off x="228600" y="3886200"/>
            <a:ext cx="2286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Multi-cores</a:t>
            </a:r>
          </a:p>
        </p:txBody>
      </p:sp>
      <p:sp>
        <p:nvSpPr>
          <p:cNvPr id="11" name="Oval 10"/>
          <p:cNvSpPr/>
          <p:nvPr/>
        </p:nvSpPr>
        <p:spPr>
          <a:xfrm>
            <a:off x="1143000" y="5257800"/>
            <a:ext cx="2286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err="1"/>
              <a:t>Prefetchers</a:t>
            </a:r>
            <a:endParaRPr lang="en-US" sz="2400" dirty="0"/>
          </a:p>
        </p:txBody>
      </p:sp>
      <p:sp>
        <p:nvSpPr>
          <p:cNvPr id="15" name="Slide Number Placeholder 14"/>
          <p:cNvSpPr>
            <a:spLocks noGrp="1"/>
          </p:cNvSpPr>
          <p:nvPr>
            <p:ph type="sldNum" sz="quarter" idx="12"/>
          </p:nvPr>
        </p:nvSpPr>
        <p:spPr/>
        <p:txBody>
          <a:bodyPr/>
          <a:lstStyle/>
          <a:p>
            <a:fld id="{C57F1941-7121-4DD9-905F-76A0714B05EC}" type="slidenum">
              <a:rPr lang="en-US" smtClean="0"/>
              <a:pPr/>
              <a:t>70</a:t>
            </a:fld>
            <a:endParaRPr lang="en-US"/>
          </a:p>
        </p:txBody>
      </p:sp>
      <p:grpSp>
        <p:nvGrpSpPr>
          <p:cNvPr id="17" name="Group 16"/>
          <p:cNvGrpSpPr/>
          <p:nvPr/>
        </p:nvGrpSpPr>
        <p:grpSpPr>
          <a:xfrm rot="5400000">
            <a:off x="6934200" y="3200400"/>
            <a:ext cx="1981200" cy="1371600"/>
            <a:chOff x="5895692" y="4481892"/>
            <a:chExt cx="1114708" cy="928308"/>
          </a:xfrm>
        </p:grpSpPr>
        <p:pic>
          <p:nvPicPr>
            <p:cNvPr id="18" name="Picture 17" descr="chip.jpg"/>
            <p:cNvPicPr>
              <a:picLocks noChangeAspect="1"/>
            </p:cNvPicPr>
            <p:nvPr/>
          </p:nvPicPr>
          <p:blipFill>
            <a:blip r:embed="rId4" cstate="print"/>
            <a:stretch>
              <a:fillRect/>
            </a:stretch>
          </p:blipFill>
          <p:spPr>
            <a:xfrm>
              <a:off x="5895692" y="4481892"/>
              <a:ext cx="1114708" cy="928308"/>
            </a:xfrm>
            <a:prstGeom prst="rect">
              <a:avLst/>
            </a:prstGeom>
            <a:ln>
              <a:solidFill>
                <a:srgbClr val="C00000"/>
              </a:solidFill>
            </a:ln>
          </p:spPr>
        </p:pic>
        <p:sp>
          <p:nvSpPr>
            <p:cNvPr id="19" name="Rectangle 18"/>
            <p:cNvSpPr/>
            <p:nvPr/>
          </p:nvSpPr>
          <p:spPr>
            <a:xfrm>
              <a:off x="593472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2281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5069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818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93472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22281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5069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818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7291574" y="4953000"/>
            <a:ext cx="1414170" cy="954107"/>
          </a:xfrm>
          <a:prstGeom prst="rect">
            <a:avLst/>
          </a:prstGeom>
          <a:noFill/>
        </p:spPr>
        <p:txBody>
          <a:bodyPr wrap="none" rtlCol="0">
            <a:spAutoFit/>
          </a:bodyPr>
          <a:lstStyle/>
          <a:p>
            <a:pPr algn="ctr"/>
            <a:r>
              <a:rPr lang="en-US" sz="2800" dirty="0"/>
              <a:t>Multiple</a:t>
            </a:r>
          </a:p>
          <a:p>
            <a:pPr algn="ctr"/>
            <a:r>
              <a:rPr lang="en-US" sz="2800" dirty="0"/>
              <a:t>Banks</a:t>
            </a:r>
          </a:p>
        </p:txBody>
      </p:sp>
    </p:spTree>
    <p:extLst>
      <p:ext uri="{BB962C8B-B14F-4D97-AF65-F5344CB8AC3E}">
        <p14:creationId xmlns:p14="http://schemas.microsoft.com/office/powerpoint/2010/main" val="409168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Number of Banks?</a:t>
            </a:r>
          </a:p>
        </p:txBody>
      </p:sp>
      <p:sp>
        <p:nvSpPr>
          <p:cNvPr id="22" name="Rectangle 21"/>
          <p:cNvSpPr/>
          <p:nvPr/>
        </p:nvSpPr>
        <p:spPr>
          <a:xfrm>
            <a:off x="457200" y="5715000"/>
            <a:ext cx="81534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How to improve available parallelism within DRAM?</a:t>
            </a:r>
          </a:p>
        </p:txBody>
      </p:sp>
      <p:grpSp>
        <p:nvGrpSpPr>
          <p:cNvPr id="50" name="Group 49"/>
          <p:cNvGrpSpPr/>
          <p:nvPr/>
        </p:nvGrpSpPr>
        <p:grpSpPr>
          <a:xfrm>
            <a:off x="2667000" y="1524000"/>
            <a:ext cx="3962400" cy="2743200"/>
            <a:chOff x="5895692" y="4481892"/>
            <a:chExt cx="1114708" cy="928308"/>
          </a:xfrm>
        </p:grpSpPr>
        <p:pic>
          <p:nvPicPr>
            <p:cNvPr id="41" name="Picture 40" descr="chip.jpg"/>
            <p:cNvPicPr>
              <a:picLocks noChangeAspect="1"/>
            </p:cNvPicPr>
            <p:nvPr/>
          </p:nvPicPr>
          <p:blipFill>
            <a:blip r:embed="rId3" cstate="print"/>
            <a:stretch>
              <a:fillRect/>
            </a:stretch>
          </p:blipFill>
          <p:spPr>
            <a:xfrm>
              <a:off x="5895692" y="4481892"/>
              <a:ext cx="1114708" cy="928308"/>
            </a:xfrm>
            <a:prstGeom prst="rect">
              <a:avLst/>
            </a:prstGeom>
            <a:ln>
              <a:solidFill>
                <a:srgbClr val="C00000"/>
              </a:solidFill>
            </a:ln>
          </p:spPr>
        </p:pic>
        <p:sp>
          <p:nvSpPr>
            <p:cNvPr id="42" name="Rectangle 41"/>
            <p:cNvSpPr/>
            <p:nvPr/>
          </p:nvSpPr>
          <p:spPr>
            <a:xfrm>
              <a:off x="593472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22281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5069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7818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93472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22281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069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7818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533400" y="4495800"/>
            <a:ext cx="8153400" cy="1107996"/>
          </a:xfrm>
          <a:prstGeom prst="rect">
            <a:avLst/>
          </a:prstGeom>
          <a:noFill/>
        </p:spPr>
        <p:txBody>
          <a:bodyPr wrap="square" rtlCol="0">
            <a:spAutoFit/>
          </a:bodyPr>
          <a:lstStyle/>
          <a:p>
            <a:pPr algn="ctr">
              <a:spcAft>
                <a:spcPts val="1200"/>
              </a:spcAft>
            </a:pPr>
            <a:r>
              <a:rPr lang="en-US" sz="2800" dirty="0"/>
              <a:t>Adding more banks → Replication of shared structures</a:t>
            </a:r>
          </a:p>
          <a:p>
            <a:pPr algn="ctr"/>
            <a:r>
              <a:rPr lang="en-US" sz="2800" dirty="0"/>
              <a:t>Replication → Cost</a:t>
            </a:r>
          </a:p>
        </p:txBody>
      </p:sp>
      <p:sp>
        <p:nvSpPr>
          <p:cNvPr id="15" name="Slide Number Placeholder 14"/>
          <p:cNvSpPr>
            <a:spLocks noGrp="1"/>
          </p:cNvSpPr>
          <p:nvPr>
            <p:ph type="sldNum" sz="quarter" idx="12"/>
          </p:nvPr>
        </p:nvSpPr>
        <p:spPr/>
        <p:txBody>
          <a:bodyPr/>
          <a:lstStyle/>
          <a:p>
            <a:fld id="{C57F1941-7121-4DD9-905F-76A0714B05EC}" type="slidenum">
              <a:rPr lang="en-US" smtClean="0"/>
              <a:pPr/>
              <a:t>71</a:t>
            </a:fld>
            <a:endParaRPr lang="en-US"/>
          </a:p>
        </p:txBody>
      </p:sp>
    </p:spTree>
    <p:extLst>
      <p:ext uri="{BB962C8B-B14F-4D97-AF65-F5344CB8AC3E}">
        <p14:creationId xmlns:p14="http://schemas.microsoft.com/office/powerpoint/2010/main" val="13919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Observation</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72</a:t>
            </a:fld>
            <a:endParaRPr lang="en-US"/>
          </a:p>
        </p:txBody>
      </p:sp>
      <p:cxnSp>
        <p:nvCxnSpPr>
          <p:cNvPr id="6" name="Straight Arrow Connector 5"/>
          <p:cNvCxnSpPr/>
          <p:nvPr/>
        </p:nvCxnSpPr>
        <p:spPr>
          <a:xfrm>
            <a:off x="354695" y="5486400"/>
            <a:ext cx="7924800" cy="1588"/>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75983" y="5486400"/>
            <a:ext cx="906017" cy="523220"/>
          </a:xfrm>
          <a:prstGeom prst="rect">
            <a:avLst/>
          </a:prstGeom>
          <a:noFill/>
        </p:spPr>
        <p:txBody>
          <a:bodyPr wrap="none" rtlCol="0">
            <a:spAutoFit/>
          </a:bodyPr>
          <a:lstStyle/>
          <a:p>
            <a:r>
              <a:rPr lang="en-US" sz="2800" dirty="0"/>
              <a:t>Time</a:t>
            </a:r>
          </a:p>
        </p:txBody>
      </p:sp>
      <p:sp>
        <p:nvSpPr>
          <p:cNvPr id="8" name="Rectangle 7"/>
          <p:cNvSpPr/>
          <p:nvPr/>
        </p:nvSpPr>
        <p:spPr>
          <a:xfrm>
            <a:off x="430895" y="4429780"/>
            <a:ext cx="4572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888095" y="4429780"/>
            <a:ext cx="3048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1192895" y="4429780"/>
            <a:ext cx="11430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2335895" y="4429780"/>
            <a:ext cx="33528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5688695" y="4429780"/>
            <a:ext cx="4572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45895" y="4429780"/>
            <a:ext cx="8382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p:cNvSpPr txBox="1"/>
          <p:nvPr/>
        </p:nvSpPr>
        <p:spPr>
          <a:xfrm>
            <a:off x="1497695" y="2296180"/>
            <a:ext cx="2942665" cy="523220"/>
          </a:xfrm>
          <a:prstGeom prst="rect">
            <a:avLst/>
          </a:prstGeom>
          <a:noFill/>
        </p:spPr>
        <p:txBody>
          <a:bodyPr wrap="none" rtlCol="0">
            <a:spAutoFit/>
          </a:bodyPr>
          <a:lstStyle/>
          <a:p>
            <a:r>
              <a:rPr lang="en-US" sz="2800" dirty="0"/>
              <a:t>1. </a:t>
            </a:r>
            <a:r>
              <a:rPr lang="en-US" sz="2800" dirty="0" err="1"/>
              <a:t>Wordline</a:t>
            </a:r>
            <a:r>
              <a:rPr lang="en-US" sz="2800" dirty="0"/>
              <a:t> enable</a:t>
            </a:r>
          </a:p>
        </p:txBody>
      </p:sp>
      <p:cxnSp>
        <p:nvCxnSpPr>
          <p:cNvPr id="17" name="Shape 16"/>
          <p:cNvCxnSpPr>
            <a:stCxn id="8" idx="0"/>
          </p:cNvCxnSpPr>
          <p:nvPr/>
        </p:nvCxnSpPr>
        <p:spPr>
          <a:xfrm rot="5400000" flipH="1" flipV="1">
            <a:off x="66400" y="3150885"/>
            <a:ext cx="1871990" cy="685800"/>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73895" y="2839760"/>
            <a:ext cx="2703112" cy="523220"/>
          </a:xfrm>
          <a:prstGeom prst="rect">
            <a:avLst/>
          </a:prstGeom>
          <a:noFill/>
        </p:spPr>
        <p:txBody>
          <a:bodyPr wrap="none" rtlCol="0">
            <a:spAutoFit/>
          </a:bodyPr>
          <a:lstStyle/>
          <a:p>
            <a:r>
              <a:rPr lang="en-US" sz="2800" dirty="0"/>
              <a:t>2. Charge sharing</a:t>
            </a:r>
          </a:p>
        </p:txBody>
      </p:sp>
      <p:cxnSp>
        <p:nvCxnSpPr>
          <p:cNvPr id="19" name="Shape 18"/>
          <p:cNvCxnSpPr>
            <a:stCxn id="9" idx="0"/>
            <a:endCxn id="18" idx="1"/>
          </p:cNvCxnSpPr>
          <p:nvPr/>
        </p:nvCxnSpPr>
        <p:spPr>
          <a:xfrm rot="5400000" flipH="1" flipV="1">
            <a:off x="642990" y="3498875"/>
            <a:ext cx="1328410" cy="533400"/>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18538" y="3373160"/>
            <a:ext cx="2557239" cy="523220"/>
          </a:xfrm>
          <a:prstGeom prst="rect">
            <a:avLst/>
          </a:prstGeom>
          <a:noFill/>
        </p:spPr>
        <p:txBody>
          <a:bodyPr wrap="none" rtlCol="0">
            <a:spAutoFit/>
          </a:bodyPr>
          <a:lstStyle/>
          <a:p>
            <a:r>
              <a:rPr lang="en-US" sz="2800" dirty="0"/>
              <a:t>3. Sense amplify</a:t>
            </a:r>
          </a:p>
        </p:txBody>
      </p:sp>
      <p:cxnSp>
        <p:nvCxnSpPr>
          <p:cNvPr id="24" name="Shape 23"/>
          <p:cNvCxnSpPr>
            <a:endCxn id="23" idx="1"/>
          </p:cNvCxnSpPr>
          <p:nvPr/>
        </p:nvCxnSpPr>
        <p:spPr>
          <a:xfrm rot="5400000" flipH="1" flipV="1">
            <a:off x="1222512" y="3833755"/>
            <a:ext cx="795010" cy="397041"/>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63745" y="2296180"/>
            <a:ext cx="3244350" cy="523220"/>
          </a:xfrm>
          <a:prstGeom prst="rect">
            <a:avLst/>
          </a:prstGeom>
          <a:noFill/>
        </p:spPr>
        <p:txBody>
          <a:bodyPr wrap="none" rtlCol="0">
            <a:spAutoFit/>
          </a:bodyPr>
          <a:lstStyle/>
          <a:p>
            <a:r>
              <a:rPr lang="en-US" sz="2800" dirty="0"/>
              <a:t>4. Charge restoration</a:t>
            </a:r>
          </a:p>
        </p:txBody>
      </p:sp>
      <p:cxnSp>
        <p:nvCxnSpPr>
          <p:cNvPr id="29" name="Shape 28"/>
          <p:cNvCxnSpPr/>
          <p:nvPr/>
        </p:nvCxnSpPr>
        <p:spPr>
          <a:xfrm rot="5400000" flipH="1" flipV="1">
            <a:off x="3906099" y="3181345"/>
            <a:ext cx="1828801" cy="581692"/>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31495" y="2915960"/>
            <a:ext cx="2987549" cy="523220"/>
          </a:xfrm>
          <a:prstGeom prst="rect">
            <a:avLst/>
          </a:prstGeom>
          <a:noFill/>
        </p:spPr>
        <p:txBody>
          <a:bodyPr wrap="none" rtlCol="0">
            <a:spAutoFit/>
          </a:bodyPr>
          <a:lstStyle/>
          <a:p>
            <a:r>
              <a:rPr lang="en-US" sz="2800" dirty="0"/>
              <a:t>5. </a:t>
            </a:r>
            <a:r>
              <a:rPr lang="en-US" sz="2800" dirty="0" err="1"/>
              <a:t>Wordline</a:t>
            </a:r>
            <a:r>
              <a:rPr lang="en-US" sz="2800" dirty="0"/>
              <a:t> disable</a:t>
            </a:r>
          </a:p>
        </p:txBody>
      </p:sp>
      <p:sp>
        <p:nvSpPr>
          <p:cNvPr id="32" name="TextBox 31"/>
          <p:cNvSpPr txBox="1"/>
          <p:nvPr/>
        </p:nvSpPr>
        <p:spPr>
          <a:xfrm>
            <a:off x="5383895" y="3515380"/>
            <a:ext cx="3455305" cy="523220"/>
          </a:xfrm>
          <a:prstGeom prst="rect">
            <a:avLst/>
          </a:prstGeom>
          <a:noFill/>
        </p:spPr>
        <p:txBody>
          <a:bodyPr wrap="none" rtlCol="0">
            <a:spAutoFit/>
          </a:bodyPr>
          <a:lstStyle/>
          <a:p>
            <a:r>
              <a:rPr lang="en-US" sz="2800" dirty="0"/>
              <a:t>6. Restore sense-amps</a:t>
            </a:r>
          </a:p>
        </p:txBody>
      </p:sp>
      <p:cxnSp>
        <p:nvCxnSpPr>
          <p:cNvPr id="34" name="Shape 33"/>
          <p:cNvCxnSpPr>
            <a:stCxn id="13" idx="0"/>
            <a:endCxn id="31" idx="1"/>
          </p:cNvCxnSpPr>
          <p:nvPr/>
        </p:nvCxnSpPr>
        <p:spPr>
          <a:xfrm rot="16200000" flipV="1">
            <a:off x="4948290" y="3460775"/>
            <a:ext cx="1252210" cy="685800"/>
          </a:xfrm>
          <a:prstGeom prst="curvedConnector4">
            <a:avLst>
              <a:gd name="adj1" fmla="val 19270"/>
              <a:gd name="adj2" fmla="val 144444"/>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0"/>
          </p:cNvCxnSpPr>
          <p:nvPr/>
        </p:nvCxnSpPr>
        <p:spPr>
          <a:xfrm rot="5400000" flipH="1" flipV="1">
            <a:off x="6393545" y="4220230"/>
            <a:ext cx="381000" cy="38100"/>
          </a:xfrm>
          <a:prstGeom prst="straightConnector1">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35895" y="4876800"/>
            <a:ext cx="1905000" cy="381000"/>
          </a:xfrm>
          <a:prstGeom prst="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25" name="Rectangle 24"/>
          <p:cNvSpPr/>
          <p:nvPr/>
        </p:nvSpPr>
        <p:spPr>
          <a:xfrm>
            <a:off x="381000" y="2209800"/>
            <a:ext cx="8458200" cy="1905000"/>
          </a:xfrm>
          <a:prstGeom prst="rect">
            <a:avLst/>
          </a:prstGeom>
          <a:solidFill>
            <a:srgbClr val="C0C0C0">
              <a:alpha val="30196"/>
            </a:srgb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6508" y="1676400"/>
            <a:ext cx="2910092" cy="523220"/>
          </a:xfrm>
          <a:prstGeom prst="rect">
            <a:avLst/>
          </a:prstGeom>
          <a:noFill/>
        </p:spPr>
        <p:txBody>
          <a:bodyPr wrap="none" rtlCol="0">
            <a:spAutoFit/>
          </a:bodyPr>
          <a:lstStyle/>
          <a:p>
            <a:r>
              <a:rPr lang="en-US" sz="2800" dirty="0"/>
              <a:t>Local to a </a:t>
            </a:r>
            <a:r>
              <a:rPr lang="en-US" sz="2800" dirty="0" err="1"/>
              <a:t>subarray</a:t>
            </a:r>
            <a:endParaRPr lang="en-US" sz="2800" dirty="0"/>
          </a:p>
        </p:txBody>
      </p:sp>
    </p:spTree>
    <p:extLst>
      <p:ext uri="{BB962C8B-B14F-4D97-AF65-F5344CB8AC3E}">
        <p14:creationId xmlns:p14="http://schemas.microsoft.com/office/powerpoint/2010/main" val="11432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Subarray</a:t>
            </a:r>
            <a:r>
              <a:rPr lang="en-US" dirty="0"/>
              <a:t>-Level Parallelism</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73</a:t>
            </a:fld>
            <a:endParaRPr lang="en-US"/>
          </a:p>
        </p:txBody>
      </p:sp>
      <p:grpSp>
        <p:nvGrpSpPr>
          <p:cNvPr id="5" name="Group 222"/>
          <p:cNvGrpSpPr/>
          <p:nvPr/>
        </p:nvGrpSpPr>
        <p:grpSpPr>
          <a:xfrm>
            <a:off x="3811935" y="1557752"/>
            <a:ext cx="3198465" cy="4438685"/>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16"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7"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8"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25"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cxnSp>
        <p:nvCxnSpPr>
          <p:cNvPr id="226" name="Straight Arrow Connector 225"/>
          <p:cNvCxnSpPr>
            <a:stCxn id="224" idx="2"/>
          </p:cNvCxnSpPr>
          <p:nvPr/>
        </p:nvCxnSpPr>
        <p:spPr>
          <a:xfrm rot="5400000" flipH="1" flipV="1">
            <a:off x="240164" y="3949287"/>
            <a:ext cx="4974387" cy="38262"/>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2743200" y="2326226"/>
            <a:ext cx="1052976"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2743200" y="4775148"/>
            <a:ext cx="1044293"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1981200" y="6149495"/>
            <a:ext cx="1454053"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sp>
        <p:nvSpPr>
          <p:cNvPr id="232" name="Rectangle 231"/>
          <p:cNvSpPr/>
          <p:nvPr/>
        </p:nvSpPr>
        <p:spPr>
          <a:xfrm>
            <a:off x="4255353" y="6149495"/>
            <a:ext cx="2678518"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sp>
        <p:nvSpPr>
          <p:cNvPr id="212" name="Rectangle 211"/>
          <p:cNvSpPr/>
          <p:nvPr/>
        </p:nvSpPr>
        <p:spPr>
          <a:xfrm rot="16200000">
            <a:off x="2474032" y="2250369"/>
            <a:ext cx="1454053"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sp>
        <p:nvSpPr>
          <p:cNvPr id="215" name="Rectangle 214"/>
          <p:cNvSpPr/>
          <p:nvPr/>
        </p:nvSpPr>
        <p:spPr>
          <a:xfrm rot="16200000">
            <a:off x="2474032" y="4606315"/>
            <a:ext cx="1454053"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sp>
        <p:nvSpPr>
          <p:cNvPr id="217" name="TextBox 216"/>
          <p:cNvSpPr txBox="1"/>
          <p:nvPr/>
        </p:nvSpPr>
        <p:spPr>
          <a:xfrm>
            <a:off x="685800" y="3505200"/>
            <a:ext cx="1556195" cy="523220"/>
          </a:xfrm>
          <a:prstGeom prst="rect">
            <a:avLst/>
          </a:prstGeom>
          <a:noFill/>
        </p:spPr>
        <p:txBody>
          <a:bodyPr wrap="none" rtlCol="0">
            <a:spAutoFit/>
          </a:bodyPr>
          <a:lstStyle/>
          <a:p>
            <a:r>
              <a:rPr lang="en-US" sz="2800" b="1" dirty="0"/>
              <a:t>Replicate</a:t>
            </a:r>
          </a:p>
        </p:txBody>
      </p:sp>
      <p:cxnSp>
        <p:nvCxnSpPr>
          <p:cNvPr id="238" name="Straight Arrow Connector 237"/>
          <p:cNvCxnSpPr>
            <a:stCxn id="217" idx="0"/>
          </p:cNvCxnSpPr>
          <p:nvPr/>
        </p:nvCxnSpPr>
        <p:spPr>
          <a:xfrm rot="5400000" flipH="1" flipV="1">
            <a:off x="1913049" y="2370249"/>
            <a:ext cx="685800" cy="1584102"/>
          </a:xfrm>
          <a:prstGeom prst="straightConnector1">
            <a:avLst/>
          </a:prstGeom>
          <a:ln w="19050">
            <a:solidFill>
              <a:schemeClr val="tx1">
                <a:lumMod val="90000"/>
                <a:lumOff val="1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217" idx="2"/>
          </p:cNvCxnSpPr>
          <p:nvPr/>
        </p:nvCxnSpPr>
        <p:spPr>
          <a:xfrm rot="16200000" flipH="1">
            <a:off x="2022259" y="3470059"/>
            <a:ext cx="467380" cy="1584102"/>
          </a:xfrm>
          <a:prstGeom prst="straightConnector1">
            <a:avLst/>
          </a:prstGeom>
          <a:ln w="19050">
            <a:solidFill>
              <a:schemeClr val="tx1">
                <a:lumMod val="90000"/>
                <a:lumOff val="1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42" name="Curved Connector 241"/>
          <p:cNvCxnSpPr>
            <a:stCxn id="232" idx="3"/>
            <a:endCxn id="89" idx="6"/>
          </p:cNvCxnSpPr>
          <p:nvPr/>
        </p:nvCxnSpPr>
        <p:spPr>
          <a:xfrm flipH="1" flipV="1">
            <a:off x="6879851" y="5670063"/>
            <a:ext cx="54020" cy="632490"/>
          </a:xfrm>
          <a:prstGeom prst="curvedConnector3">
            <a:avLst>
              <a:gd name="adj1" fmla="val -398284"/>
            </a:avLst>
          </a:prstGeom>
          <a:ln w="19050">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32" idx="3"/>
            <a:endCxn id="170" idx="6"/>
          </p:cNvCxnSpPr>
          <p:nvPr/>
        </p:nvCxnSpPr>
        <p:spPr>
          <a:xfrm flipH="1" flipV="1">
            <a:off x="6879851" y="3254896"/>
            <a:ext cx="54020" cy="3047657"/>
          </a:xfrm>
          <a:prstGeom prst="curvedConnector3">
            <a:avLst>
              <a:gd name="adj1" fmla="val -1095282"/>
            </a:avLst>
          </a:prstGeom>
          <a:ln w="19050">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7162800" y="2819400"/>
            <a:ext cx="1823704" cy="523220"/>
          </a:xfrm>
          <a:prstGeom prst="rect">
            <a:avLst/>
          </a:prstGeom>
          <a:noFill/>
        </p:spPr>
        <p:txBody>
          <a:bodyPr wrap="none" rtlCol="0">
            <a:spAutoFit/>
          </a:bodyPr>
          <a:lstStyle/>
          <a:p>
            <a:r>
              <a:rPr lang="en-US" sz="2800" b="1" dirty="0"/>
              <a:t>Time share</a:t>
            </a:r>
          </a:p>
        </p:txBody>
      </p:sp>
    </p:spTree>
    <p:extLst>
      <p:ext uri="{BB962C8B-B14F-4D97-AF65-F5344CB8AC3E}">
        <p14:creationId xmlns:p14="http://schemas.microsoft.com/office/powerpoint/2010/main" val="15525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4"/>
                                        </p:tgtEl>
                                      </p:cBhvr>
                                    </p:animEffect>
                                    <p:set>
                                      <p:cBhvr>
                                        <p:cTn id="7" dur="1" fill="hold">
                                          <p:stCondLst>
                                            <p:cond delay="499"/>
                                          </p:stCondLst>
                                        </p:cTn>
                                        <p:tgtEl>
                                          <p:spTgt spid="22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15"/>
                                        </p:tgtEl>
                                        <p:attrNameLst>
                                          <p:attrName>style.visibility</p:attrName>
                                        </p:attrNameLst>
                                      </p:cBhvr>
                                      <p:to>
                                        <p:strVal val="visible"/>
                                      </p:to>
                                    </p:set>
                                    <p:animEffect transition="in" filter="fade">
                                      <p:cBhvr>
                                        <p:cTn id="10" dur="500"/>
                                        <p:tgtEl>
                                          <p:spTgt spid="2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2"/>
                                        </p:tgtEl>
                                        <p:attrNameLst>
                                          <p:attrName>style.visibility</p:attrName>
                                        </p:attrNameLst>
                                      </p:cBhvr>
                                      <p:to>
                                        <p:strVal val="visible"/>
                                      </p:to>
                                    </p:set>
                                    <p:animEffect transition="in" filter="fade">
                                      <p:cBhvr>
                                        <p:cTn id="13" dur="500"/>
                                        <p:tgtEl>
                                          <p:spTgt spid="2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7"/>
                                        </p:tgtEl>
                                        <p:attrNameLst>
                                          <p:attrName>style.visibility</p:attrName>
                                        </p:attrNameLst>
                                      </p:cBhvr>
                                      <p:to>
                                        <p:strVal val="visible"/>
                                      </p:to>
                                    </p:set>
                                    <p:animEffect transition="in" filter="fade">
                                      <p:cBhvr>
                                        <p:cTn id="16" dur="500"/>
                                        <p:tgtEl>
                                          <p:spTgt spid="217"/>
                                        </p:tgtEl>
                                      </p:cBhvr>
                                    </p:animEffect>
                                  </p:childTnLst>
                                </p:cTn>
                              </p:par>
                              <p:par>
                                <p:cTn id="17" presetID="10" presetClass="entr" presetSubtype="0"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fade">
                                      <p:cBhvr>
                                        <p:cTn id="19" dur="500"/>
                                        <p:tgtEl>
                                          <p:spTgt spid="238"/>
                                        </p:tgtEl>
                                      </p:cBhvr>
                                    </p:animEffect>
                                  </p:childTnLst>
                                </p:cTn>
                              </p:par>
                              <p:par>
                                <p:cTn id="20" presetID="10" presetClass="entr" presetSubtype="0" fill="hold" nodeType="withEffect">
                                  <p:stCondLst>
                                    <p:cond delay="0"/>
                                  </p:stCondLst>
                                  <p:childTnLst>
                                    <p:set>
                                      <p:cBhvr>
                                        <p:cTn id="21" dur="1" fill="hold">
                                          <p:stCondLst>
                                            <p:cond delay="0"/>
                                          </p:stCondLst>
                                        </p:cTn>
                                        <p:tgtEl>
                                          <p:spTgt spid="240"/>
                                        </p:tgtEl>
                                        <p:attrNameLst>
                                          <p:attrName>style.visibility</p:attrName>
                                        </p:attrNameLst>
                                      </p:cBhvr>
                                      <p:to>
                                        <p:strVal val="visible"/>
                                      </p:to>
                                    </p:set>
                                    <p:animEffect transition="in" filter="fade">
                                      <p:cBhvr>
                                        <p:cTn id="22" dur="500"/>
                                        <p:tgtEl>
                                          <p:spTgt spid="2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9"/>
                                        </p:tgtEl>
                                        <p:attrNameLst>
                                          <p:attrName>style.visibility</p:attrName>
                                        </p:attrNameLst>
                                      </p:cBhvr>
                                      <p:to>
                                        <p:strVal val="visible"/>
                                      </p:to>
                                    </p:set>
                                    <p:animEffect transition="in" filter="fade">
                                      <p:cBhvr>
                                        <p:cTn id="27" dur="500"/>
                                        <p:tgtEl>
                                          <p:spTgt spid="249"/>
                                        </p:tgtEl>
                                      </p:cBhvr>
                                    </p:animEffect>
                                  </p:childTnLst>
                                </p:cTn>
                              </p:par>
                              <p:par>
                                <p:cTn id="28" presetID="10" presetClass="entr" presetSubtype="0" fill="hold" nodeType="withEffect">
                                  <p:stCondLst>
                                    <p:cond delay="0"/>
                                  </p:stCondLst>
                                  <p:childTnLst>
                                    <p:set>
                                      <p:cBhvr>
                                        <p:cTn id="29" dur="1" fill="hold">
                                          <p:stCondLst>
                                            <p:cond delay="0"/>
                                          </p:stCondLst>
                                        </p:cTn>
                                        <p:tgtEl>
                                          <p:spTgt spid="245"/>
                                        </p:tgtEl>
                                        <p:attrNameLst>
                                          <p:attrName>style.visibility</p:attrName>
                                        </p:attrNameLst>
                                      </p:cBhvr>
                                      <p:to>
                                        <p:strVal val="visible"/>
                                      </p:to>
                                    </p:set>
                                    <p:animEffect transition="in" filter="fade">
                                      <p:cBhvr>
                                        <p:cTn id="30" dur="500"/>
                                        <p:tgtEl>
                                          <p:spTgt spid="245"/>
                                        </p:tgtEl>
                                      </p:cBhvr>
                                    </p:animEffect>
                                  </p:childTnLst>
                                </p:cTn>
                              </p:par>
                              <p:par>
                                <p:cTn id="31" presetID="10" presetClass="entr" presetSubtype="0" fill="hold" nodeType="withEffect">
                                  <p:stCondLst>
                                    <p:cond delay="0"/>
                                  </p:stCondLst>
                                  <p:childTnLst>
                                    <p:set>
                                      <p:cBhvr>
                                        <p:cTn id="32" dur="1" fill="hold">
                                          <p:stCondLst>
                                            <p:cond delay="0"/>
                                          </p:stCondLst>
                                        </p:cTn>
                                        <p:tgtEl>
                                          <p:spTgt spid="242"/>
                                        </p:tgtEl>
                                        <p:attrNameLst>
                                          <p:attrName>style.visibility</p:attrName>
                                        </p:attrNameLst>
                                      </p:cBhvr>
                                      <p:to>
                                        <p:strVal val="visible"/>
                                      </p:to>
                                    </p:set>
                                    <p:animEffect transition="in" filter="fade">
                                      <p:cBhvr>
                                        <p:cTn id="33"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12" grpId="0" animBg="1"/>
      <p:bldP spid="215" grpId="0" animBg="1"/>
      <p:bldP spid="217" grpId="0"/>
      <p:bldP spid="24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143000"/>
          </a:xfrm>
        </p:spPr>
        <p:txBody>
          <a:bodyPr>
            <a:normAutofit fontScale="90000"/>
          </a:bodyPr>
          <a:lstStyle/>
          <a:p>
            <a:r>
              <a:rPr lang="en-US" dirty="0" err="1"/>
              <a:t>Subarray</a:t>
            </a:r>
            <a:r>
              <a:rPr lang="en-US" dirty="0"/>
              <a:t>-Level Parallelism: Benefits</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74</a:t>
            </a:fld>
            <a:endParaRPr lang="en-US"/>
          </a:p>
        </p:txBody>
      </p:sp>
      <p:cxnSp>
        <p:nvCxnSpPr>
          <p:cNvPr id="6" name="Straight Arrow Connector 5"/>
          <p:cNvCxnSpPr/>
          <p:nvPr/>
        </p:nvCxnSpPr>
        <p:spPr>
          <a:xfrm>
            <a:off x="609600" y="3808412"/>
            <a:ext cx="7924800" cy="1588"/>
          </a:xfrm>
          <a:prstGeom prst="straightConnector1">
            <a:avLst/>
          </a:prstGeom>
          <a:ln w="3810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00" y="3820180"/>
            <a:ext cx="906017" cy="523220"/>
          </a:xfrm>
          <a:prstGeom prst="rect">
            <a:avLst/>
          </a:prstGeom>
          <a:noFill/>
        </p:spPr>
        <p:txBody>
          <a:bodyPr wrap="none" rtlCol="0">
            <a:spAutoFit/>
          </a:bodyPr>
          <a:lstStyle/>
          <a:p>
            <a:r>
              <a:rPr lang="en-US" sz="2800" dirty="0"/>
              <a:t>Time</a:t>
            </a:r>
          </a:p>
        </p:txBody>
      </p:sp>
      <p:sp>
        <p:nvSpPr>
          <p:cNvPr id="38" name="Rectangle 37"/>
          <p:cNvSpPr/>
          <p:nvPr/>
        </p:nvSpPr>
        <p:spPr>
          <a:xfrm>
            <a:off x="685800" y="22098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ectangle 46"/>
          <p:cNvSpPr/>
          <p:nvPr/>
        </p:nvSpPr>
        <p:spPr>
          <a:xfrm>
            <a:off x="914400" y="22098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ectangle 48"/>
          <p:cNvSpPr/>
          <p:nvPr/>
        </p:nvSpPr>
        <p:spPr>
          <a:xfrm>
            <a:off x="1219200" y="2209800"/>
            <a:ext cx="4572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ectangle 52"/>
          <p:cNvSpPr/>
          <p:nvPr/>
        </p:nvSpPr>
        <p:spPr>
          <a:xfrm>
            <a:off x="1676400" y="2209800"/>
            <a:ext cx="2209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3886200" y="22098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p:cNvSpPr/>
          <p:nvPr/>
        </p:nvSpPr>
        <p:spPr>
          <a:xfrm>
            <a:off x="4114800" y="22098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1676400" y="2428220"/>
            <a:ext cx="1676400" cy="381000"/>
          </a:xfrm>
          <a:prstGeom prst="rect">
            <a:avLst/>
          </a:prstGeom>
          <a:solidFill>
            <a:schemeClr val="tx1">
              <a:lumMod val="75000"/>
              <a:lumOff val="2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65" name="Rectangle 64"/>
          <p:cNvSpPr/>
          <p:nvPr/>
        </p:nvSpPr>
        <p:spPr>
          <a:xfrm>
            <a:off x="4419600" y="28295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p:cNvSpPr/>
          <p:nvPr/>
        </p:nvSpPr>
        <p:spPr>
          <a:xfrm>
            <a:off x="4648200" y="28295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p:cNvSpPr/>
          <p:nvPr/>
        </p:nvSpPr>
        <p:spPr>
          <a:xfrm>
            <a:off x="4953000" y="2829580"/>
            <a:ext cx="4572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Rectangle 67"/>
          <p:cNvSpPr/>
          <p:nvPr/>
        </p:nvSpPr>
        <p:spPr>
          <a:xfrm>
            <a:off x="5410200" y="2829580"/>
            <a:ext cx="2209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Rectangle 68"/>
          <p:cNvSpPr/>
          <p:nvPr/>
        </p:nvSpPr>
        <p:spPr>
          <a:xfrm>
            <a:off x="7620000" y="28295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Rectangle 69"/>
          <p:cNvSpPr/>
          <p:nvPr/>
        </p:nvSpPr>
        <p:spPr>
          <a:xfrm>
            <a:off x="7848600" y="28295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p:cNvSpPr/>
          <p:nvPr/>
        </p:nvSpPr>
        <p:spPr>
          <a:xfrm>
            <a:off x="5410200" y="3048000"/>
            <a:ext cx="1676400" cy="381000"/>
          </a:xfrm>
          <a:prstGeom prst="rect">
            <a:avLst/>
          </a:prstGeom>
          <a:solidFill>
            <a:schemeClr val="tx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72" name="Rectangle 71"/>
          <p:cNvSpPr/>
          <p:nvPr/>
        </p:nvSpPr>
        <p:spPr>
          <a:xfrm>
            <a:off x="685800" y="42672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p:cNvSpPr/>
          <p:nvPr/>
        </p:nvSpPr>
        <p:spPr>
          <a:xfrm>
            <a:off x="914400" y="42672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ectangle 73"/>
          <p:cNvSpPr/>
          <p:nvPr/>
        </p:nvSpPr>
        <p:spPr>
          <a:xfrm>
            <a:off x="1219200" y="4267200"/>
            <a:ext cx="4572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ectangle 74"/>
          <p:cNvSpPr/>
          <p:nvPr/>
        </p:nvSpPr>
        <p:spPr>
          <a:xfrm>
            <a:off x="1676400" y="4267200"/>
            <a:ext cx="2209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p:cNvSpPr/>
          <p:nvPr/>
        </p:nvSpPr>
        <p:spPr>
          <a:xfrm>
            <a:off x="3886200" y="42672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7" name="Rectangle 76"/>
          <p:cNvSpPr/>
          <p:nvPr/>
        </p:nvSpPr>
        <p:spPr>
          <a:xfrm>
            <a:off x="4114800" y="42672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Rectangle 77"/>
          <p:cNvSpPr/>
          <p:nvPr/>
        </p:nvSpPr>
        <p:spPr>
          <a:xfrm>
            <a:off x="1676400" y="4485620"/>
            <a:ext cx="1676400" cy="381000"/>
          </a:xfrm>
          <a:prstGeom prst="rect">
            <a:avLst/>
          </a:prstGeom>
          <a:solidFill>
            <a:schemeClr val="tx1">
              <a:lumMod val="75000"/>
              <a:lumOff val="2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79" name="Rectangle 78"/>
          <p:cNvSpPr/>
          <p:nvPr/>
        </p:nvSpPr>
        <p:spPr>
          <a:xfrm>
            <a:off x="914400" y="48869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0" name="Rectangle 79"/>
          <p:cNvSpPr/>
          <p:nvPr/>
        </p:nvSpPr>
        <p:spPr>
          <a:xfrm>
            <a:off x="1143000" y="48869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p:cNvSpPr/>
          <p:nvPr/>
        </p:nvSpPr>
        <p:spPr>
          <a:xfrm>
            <a:off x="1447800" y="4886980"/>
            <a:ext cx="4572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Rectangle 81"/>
          <p:cNvSpPr/>
          <p:nvPr/>
        </p:nvSpPr>
        <p:spPr>
          <a:xfrm>
            <a:off x="1905000" y="4886980"/>
            <a:ext cx="2209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Rectangle 82"/>
          <p:cNvSpPr/>
          <p:nvPr/>
        </p:nvSpPr>
        <p:spPr>
          <a:xfrm>
            <a:off x="5029200" y="48869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4" name="Rectangle 83"/>
          <p:cNvSpPr/>
          <p:nvPr/>
        </p:nvSpPr>
        <p:spPr>
          <a:xfrm>
            <a:off x="5257800" y="48869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5" name="Rectangle 84"/>
          <p:cNvSpPr/>
          <p:nvPr/>
        </p:nvSpPr>
        <p:spPr>
          <a:xfrm>
            <a:off x="3352800" y="5105400"/>
            <a:ext cx="1676400" cy="381000"/>
          </a:xfrm>
          <a:prstGeom prst="rect">
            <a:avLst/>
          </a:prstGeom>
          <a:solidFill>
            <a:schemeClr val="tx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cxnSp>
        <p:nvCxnSpPr>
          <p:cNvPr id="88" name="Straight Connector 87"/>
          <p:cNvCxnSpPr/>
          <p:nvPr/>
        </p:nvCxnSpPr>
        <p:spPr>
          <a:xfrm rot="5400000">
            <a:off x="7616399" y="4956601"/>
            <a:ext cx="1074003" cy="0"/>
          </a:xfrm>
          <a:prstGeom prst="line">
            <a:avLst/>
          </a:prstGeom>
          <a:ln w="19050">
            <a:solidFill>
              <a:schemeClr val="tx1">
                <a:lumMod val="90000"/>
                <a:lumOff val="1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638800" y="5105400"/>
            <a:ext cx="2514600" cy="1588"/>
          </a:xfrm>
          <a:prstGeom prst="straightConnector1">
            <a:avLst/>
          </a:prstGeom>
          <a:ln w="19050">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019801" y="5188803"/>
            <a:ext cx="1828799" cy="461665"/>
          </a:xfrm>
          <a:prstGeom prst="rect">
            <a:avLst/>
          </a:prstGeom>
          <a:noFill/>
        </p:spPr>
        <p:txBody>
          <a:bodyPr wrap="square" rtlCol="0">
            <a:spAutoFit/>
          </a:bodyPr>
          <a:lstStyle/>
          <a:p>
            <a:pPr algn="ctr"/>
            <a:r>
              <a:rPr lang="en-US" sz="2400" dirty="0"/>
              <a:t>Saved Time</a:t>
            </a:r>
          </a:p>
        </p:txBody>
      </p:sp>
      <p:sp>
        <p:nvSpPr>
          <p:cNvPr id="93" name="TextBox 92"/>
          <p:cNvSpPr txBox="1"/>
          <p:nvPr/>
        </p:nvSpPr>
        <p:spPr>
          <a:xfrm>
            <a:off x="685800" y="1447800"/>
            <a:ext cx="2961067" cy="523220"/>
          </a:xfrm>
          <a:prstGeom prst="rect">
            <a:avLst/>
          </a:prstGeom>
          <a:noFill/>
        </p:spPr>
        <p:txBody>
          <a:bodyPr wrap="none" rtlCol="0">
            <a:spAutoFit/>
          </a:bodyPr>
          <a:lstStyle/>
          <a:p>
            <a:r>
              <a:rPr lang="en-US" sz="2800" b="1" dirty="0"/>
              <a:t>Commodity DRAM</a:t>
            </a:r>
          </a:p>
        </p:txBody>
      </p:sp>
      <p:sp>
        <p:nvSpPr>
          <p:cNvPr id="94" name="TextBox 93"/>
          <p:cNvSpPr txBox="1"/>
          <p:nvPr/>
        </p:nvSpPr>
        <p:spPr>
          <a:xfrm>
            <a:off x="685800" y="5725180"/>
            <a:ext cx="4095352" cy="523220"/>
          </a:xfrm>
          <a:prstGeom prst="rect">
            <a:avLst/>
          </a:prstGeom>
          <a:noFill/>
        </p:spPr>
        <p:txBody>
          <a:bodyPr wrap="none" rtlCol="0">
            <a:spAutoFit/>
          </a:bodyPr>
          <a:lstStyle/>
          <a:p>
            <a:r>
              <a:rPr lang="en-US" sz="2800" b="1" dirty="0" err="1"/>
              <a:t>Subarray</a:t>
            </a:r>
            <a:r>
              <a:rPr lang="en-US" sz="2800" b="1" dirty="0"/>
              <a:t>-Level Parallelism</a:t>
            </a:r>
          </a:p>
        </p:txBody>
      </p:sp>
      <p:sp>
        <p:nvSpPr>
          <p:cNvPr id="95" name="TextBox 94"/>
          <p:cNvSpPr txBox="1"/>
          <p:nvPr/>
        </p:nvSpPr>
        <p:spPr>
          <a:xfrm>
            <a:off x="5867400" y="1295400"/>
            <a:ext cx="2667000" cy="1200329"/>
          </a:xfrm>
          <a:prstGeom prst="rect">
            <a:avLst/>
          </a:prstGeom>
          <a:noFill/>
        </p:spPr>
        <p:txBody>
          <a:bodyPr wrap="square" rtlCol="0">
            <a:spAutoFit/>
          </a:bodyPr>
          <a:lstStyle/>
          <a:p>
            <a:r>
              <a:rPr lang="en-US" sz="2400" dirty="0"/>
              <a:t>Two requests to different </a:t>
            </a:r>
            <a:r>
              <a:rPr lang="en-US" sz="2400" dirty="0" err="1"/>
              <a:t>subarrays</a:t>
            </a:r>
            <a:r>
              <a:rPr lang="en-US" sz="2400" dirty="0"/>
              <a:t> in same bank</a:t>
            </a:r>
          </a:p>
        </p:txBody>
      </p:sp>
      <p:cxnSp>
        <p:nvCxnSpPr>
          <p:cNvPr id="97" name="Shape 96"/>
          <p:cNvCxnSpPr>
            <a:stCxn id="95" idx="1"/>
            <a:endCxn id="54" idx="0"/>
          </p:cNvCxnSpPr>
          <p:nvPr/>
        </p:nvCxnSpPr>
        <p:spPr>
          <a:xfrm rot="10800000" flipV="1">
            <a:off x="4000500" y="1895564"/>
            <a:ext cx="1866900" cy="314235"/>
          </a:xfrm>
          <a:prstGeom prst="curvedConnector2">
            <a:avLst/>
          </a:prstGeom>
          <a:ln w="19050">
            <a:solidFill>
              <a:schemeClr val="tx1">
                <a:lumMod val="90000"/>
                <a:lumOff val="1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95" idx="1"/>
            <a:endCxn id="67" idx="0"/>
          </p:cNvCxnSpPr>
          <p:nvPr/>
        </p:nvCxnSpPr>
        <p:spPr>
          <a:xfrm rot="10800000" flipV="1">
            <a:off x="5181600" y="1895564"/>
            <a:ext cx="685800" cy="934015"/>
          </a:xfrm>
          <a:prstGeom prst="curvedConnector2">
            <a:avLst/>
          </a:prstGeom>
          <a:ln w="19050">
            <a:solidFill>
              <a:schemeClr val="tx1">
                <a:lumMod val="90000"/>
                <a:lumOff val="1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92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par>
                                <p:cTn id="47" presetID="10"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childTnLst>
                                </p:cTn>
                              </p:par>
                              <p:par>
                                <p:cTn id="50" presetID="10" presetClass="entr" presetSubtype="0" fill="hold"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90" grpId="0"/>
      <p:bldP spid="9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75</a:t>
            </a:fld>
            <a:endParaRPr lang="en-US"/>
          </a:p>
        </p:txBody>
      </p:sp>
      <p:graphicFrame>
        <p:nvGraphicFramePr>
          <p:cNvPr id="5" name="Chart 4"/>
          <p:cNvGraphicFramePr/>
          <p:nvPr/>
        </p:nvGraphicFramePr>
        <p:xfrm>
          <a:off x="609600" y="2133600"/>
          <a:ext cx="3733800" cy="4267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648200" y="2133600"/>
          <a:ext cx="37338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85800" y="1490990"/>
            <a:ext cx="304800" cy="304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0600" y="1381780"/>
            <a:ext cx="2895344" cy="523220"/>
          </a:xfrm>
          <a:prstGeom prst="rect">
            <a:avLst/>
          </a:prstGeom>
          <a:noFill/>
        </p:spPr>
        <p:txBody>
          <a:bodyPr wrap="none" rtlCol="0">
            <a:spAutoFit/>
          </a:bodyPr>
          <a:lstStyle/>
          <a:p>
            <a:r>
              <a:rPr lang="en-US" sz="2800" dirty="0"/>
              <a:t>Commodity DRAM</a:t>
            </a:r>
          </a:p>
        </p:txBody>
      </p:sp>
      <p:sp>
        <p:nvSpPr>
          <p:cNvPr id="9" name="Rectangle 8"/>
          <p:cNvSpPr/>
          <p:nvPr/>
        </p:nvSpPr>
        <p:spPr>
          <a:xfrm>
            <a:off x="4496056" y="1490990"/>
            <a:ext cx="304800" cy="304800"/>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4800856" y="1381780"/>
            <a:ext cx="3978269" cy="523220"/>
          </a:xfrm>
          <a:prstGeom prst="rect">
            <a:avLst/>
          </a:prstGeom>
          <a:noFill/>
        </p:spPr>
        <p:txBody>
          <a:bodyPr wrap="none" rtlCol="0">
            <a:spAutoFit/>
          </a:bodyPr>
          <a:lstStyle/>
          <a:p>
            <a:r>
              <a:rPr lang="en-US" sz="2800" dirty="0" err="1"/>
              <a:t>Subarray</a:t>
            </a:r>
            <a:r>
              <a:rPr lang="en-US" sz="2800" dirty="0"/>
              <a:t>-Level Parallelism</a:t>
            </a:r>
          </a:p>
        </p:txBody>
      </p:sp>
      <p:sp>
        <p:nvSpPr>
          <p:cNvPr id="12" name="TextBox 11"/>
          <p:cNvSpPr txBox="1"/>
          <p:nvPr/>
        </p:nvSpPr>
        <p:spPr>
          <a:xfrm>
            <a:off x="3612969" y="1991380"/>
            <a:ext cx="806631" cy="523220"/>
          </a:xfrm>
          <a:prstGeom prst="rect">
            <a:avLst/>
          </a:prstGeom>
          <a:solidFill>
            <a:schemeClr val="bg1"/>
          </a:solidFill>
        </p:spPr>
        <p:txBody>
          <a:bodyPr wrap="none" rtlCol="0">
            <a:spAutoFit/>
          </a:bodyPr>
          <a:lstStyle/>
          <a:p>
            <a:r>
              <a:rPr lang="en-US" sz="2800" dirty="0"/>
              <a:t>17%</a:t>
            </a:r>
          </a:p>
        </p:txBody>
      </p:sp>
      <p:sp>
        <p:nvSpPr>
          <p:cNvPr id="11" name="Oval 10"/>
          <p:cNvSpPr/>
          <p:nvPr/>
        </p:nvSpPr>
        <p:spPr>
          <a:xfrm>
            <a:off x="2590800" y="2362200"/>
            <a:ext cx="1295400" cy="609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24800" y="2600980"/>
            <a:ext cx="806631" cy="523220"/>
          </a:xfrm>
          <a:prstGeom prst="rect">
            <a:avLst/>
          </a:prstGeom>
          <a:solidFill>
            <a:schemeClr val="bg1"/>
          </a:solidFill>
        </p:spPr>
        <p:txBody>
          <a:bodyPr wrap="none" rtlCol="0">
            <a:spAutoFit/>
          </a:bodyPr>
          <a:lstStyle/>
          <a:p>
            <a:r>
              <a:rPr lang="en-US" sz="2800" dirty="0"/>
              <a:t>19%</a:t>
            </a:r>
          </a:p>
        </p:txBody>
      </p:sp>
      <p:sp>
        <p:nvSpPr>
          <p:cNvPr id="13" name="Oval 12"/>
          <p:cNvSpPr/>
          <p:nvPr/>
        </p:nvSpPr>
        <p:spPr>
          <a:xfrm>
            <a:off x="6604000" y="2667000"/>
            <a:ext cx="1295400" cy="9144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64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4" grpId="0" animBg="1"/>
      <p:bldP spid="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28600" y="990600"/>
            <a:ext cx="8686800" cy="1924051"/>
          </a:xfrm>
        </p:spPr>
        <p:txBody>
          <a:bodyPr>
            <a:noAutofit/>
          </a:bodyPr>
          <a:lstStyle/>
          <a:p>
            <a:pPr algn="ctr"/>
            <a:r>
              <a:rPr lang="en-US" sz="4000" dirty="0">
                <a:latin typeface="+mj-lt"/>
              </a:rPr>
              <a:t>A Case for Exploiting </a:t>
            </a:r>
            <a:r>
              <a:rPr lang="en-US" sz="4000" dirty="0" err="1">
                <a:latin typeface="+mj-lt"/>
              </a:rPr>
              <a:t>Subarray</a:t>
            </a:r>
            <a:r>
              <a:rPr lang="en-US" sz="4000" dirty="0">
                <a:latin typeface="+mj-lt"/>
              </a:rPr>
              <a:t>-Level Parallelism (SALP) in DRAM</a:t>
            </a:r>
            <a:endParaRPr lang="en-US" sz="4000" b="0" i="1" dirty="0">
              <a:latin typeface="+mj-lt"/>
            </a:endParaRPr>
          </a:p>
        </p:txBody>
      </p:sp>
      <p:sp>
        <p:nvSpPr>
          <p:cNvPr id="8" name="Subtitle 2"/>
          <p:cNvSpPr>
            <a:spLocks noGrp="1"/>
          </p:cNvSpPr>
          <p:nvPr>
            <p:ph type="subTitle" idx="1"/>
          </p:nvPr>
        </p:nvSpPr>
        <p:spPr>
          <a:xfrm>
            <a:off x="533400" y="3200400"/>
            <a:ext cx="8077200" cy="1295400"/>
          </a:xfrm>
        </p:spPr>
        <p:txBody>
          <a:bodyPr>
            <a:noAutofit/>
          </a:bodyPr>
          <a:lstStyle/>
          <a:p>
            <a:r>
              <a:rPr lang="en-US" sz="3200" dirty="0" err="1">
                <a:solidFill>
                  <a:schemeClr val="tx1">
                    <a:lumMod val="50000"/>
                    <a:lumOff val="50000"/>
                  </a:schemeClr>
                </a:solidFill>
              </a:rPr>
              <a:t>Yoongu</a:t>
            </a:r>
            <a:r>
              <a:rPr lang="en-US" sz="3200" dirty="0">
                <a:solidFill>
                  <a:schemeClr val="tx1">
                    <a:lumMod val="50000"/>
                    <a:lumOff val="50000"/>
                  </a:schemeClr>
                </a:solidFill>
              </a:rPr>
              <a:t> Kim, Vivek Seshadri, </a:t>
            </a:r>
            <a:r>
              <a:rPr lang="en-US" dirty="0" err="1">
                <a:solidFill>
                  <a:schemeClr val="tx1">
                    <a:lumMod val="50000"/>
                    <a:lumOff val="50000"/>
                  </a:schemeClr>
                </a:solidFill>
              </a:rPr>
              <a:t>Donghyuk</a:t>
            </a:r>
            <a:r>
              <a:rPr lang="en-US" dirty="0">
                <a:solidFill>
                  <a:schemeClr val="tx1">
                    <a:lumMod val="50000"/>
                    <a:lumOff val="50000"/>
                  </a:schemeClr>
                </a:solidFill>
              </a:rPr>
              <a:t> Lee,</a:t>
            </a:r>
            <a:r>
              <a:rPr lang="en-US" b="1" dirty="0">
                <a:solidFill>
                  <a:schemeClr val="tx1">
                    <a:lumMod val="50000"/>
                    <a:lumOff val="50000"/>
                  </a:schemeClr>
                </a:solidFill>
              </a:rPr>
              <a:t> </a:t>
            </a:r>
            <a:br>
              <a:rPr lang="en-US" sz="3200" dirty="0">
                <a:solidFill>
                  <a:schemeClr val="tx1">
                    <a:lumMod val="50000"/>
                    <a:lumOff val="50000"/>
                  </a:schemeClr>
                </a:solidFill>
              </a:rPr>
            </a:br>
            <a:r>
              <a:rPr lang="en-US" sz="3200" dirty="0">
                <a:solidFill>
                  <a:schemeClr val="tx1">
                    <a:lumMod val="50000"/>
                    <a:lumOff val="50000"/>
                  </a:schemeClr>
                </a:solidFill>
              </a:rPr>
              <a:t>Jamie Liu, Onur Mutlu</a:t>
            </a:r>
          </a:p>
        </p:txBody>
      </p:sp>
      <p:sp>
        <p:nvSpPr>
          <p:cNvPr id="10" name="Rectangle 9"/>
          <p:cNvSpPr/>
          <p:nvPr/>
        </p:nvSpPr>
        <p:spPr>
          <a:xfrm>
            <a:off x="8382000" y="624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533400" y="4648200"/>
            <a:ext cx="80772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Published</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in the proceedings of 39</a:t>
            </a:r>
            <a:r>
              <a:rPr kumimoji="0" lang="en-US" sz="2800" b="0" i="0" u="none" strike="noStrike" kern="1200" cap="none" spc="0" normalizeH="0" baseline="30000" noProof="0" dirty="0">
                <a:ln>
                  <a:noFill/>
                </a:ln>
                <a:solidFill>
                  <a:schemeClr val="tx1">
                    <a:lumMod val="50000"/>
                    <a:lumOff val="50000"/>
                  </a:schemeClr>
                </a:solidFill>
                <a:effectLst/>
                <a:uLnTx/>
                <a:uFillTx/>
                <a:latin typeface="+mn-lt"/>
                <a:ea typeface="+mn-ea"/>
                <a:cs typeface="+mn-cs"/>
              </a:rPr>
              <a:t>th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t>International</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Symposium</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on</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kumimoji="0" lang="en-US" sz="2800" b="1" i="0" u="none" strike="noStrike" kern="1200" cap="none" spc="0" normalizeH="0" noProof="0" dirty="0">
                <a:ln>
                  <a:noFill/>
                </a:ln>
                <a:solidFill>
                  <a:schemeClr val="tx1"/>
                </a:solidFill>
                <a:effectLst/>
                <a:uLnTx/>
                <a:uFillTx/>
                <a:latin typeface="+mn-lt"/>
                <a:ea typeface="+mn-ea"/>
                <a:cs typeface="+mn-cs"/>
              </a:rPr>
              <a:t>Computer Architecture 2012</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57F1941-7121-4DD9-905F-76A0714B05EC}" type="slidenum">
              <a:rPr lang="en-US" smtClean="0"/>
              <a:pPr/>
              <a:t>76</a:t>
            </a:fld>
            <a:endParaRPr lang="en-US"/>
          </a:p>
        </p:txBody>
      </p:sp>
    </p:spTree>
    <p:extLst>
      <p:ext uri="{BB962C8B-B14F-4D97-AF65-F5344CB8AC3E}">
        <p14:creationId xmlns:p14="http://schemas.microsoft.com/office/powerpoint/2010/main" val="28175988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1809-2523-4B75-9072-594F44E60FB8}"/>
              </a:ext>
            </a:extLst>
          </p:cNvPr>
          <p:cNvSpPr>
            <a:spLocks noGrp="1"/>
          </p:cNvSpPr>
          <p:nvPr>
            <p:ph type="title"/>
          </p:nvPr>
        </p:nvSpPr>
        <p:spPr/>
        <p:txBody>
          <a:bodyPr/>
          <a:lstStyle/>
          <a:p>
            <a:r>
              <a:rPr lang="en-US" dirty="0"/>
              <a:t>Review #4</a:t>
            </a:r>
            <a:endParaRPr lang="en-CA" dirty="0"/>
          </a:p>
        </p:txBody>
      </p:sp>
      <p:sp>
        <p:nvSpPr>
          <p:cNvPr id="3" name="Content Placeholder 2">
            <a:extLst>
              <a:ext uri="{FF2B5EF4-FFF2-40B4-BE49-F238E27FC236}">
                <a16:creationId xmlns:a16="http://schemas.microsoft.com/office/drawing/2014/main" id="{2639D818-3F4A-4547-BEE5-DA6CF871AB37}"/>
              </a:ext>
            </a:extLst>
          </p:cNvPr>
          <p:cNvSpPr>
            <a:spLocks noGrp="1"/>
          </p:cNvSpPr>
          <p:nvPr>
            <p:ph idx="1"/>
          </p:nvPr>
        </p:nvSpPr>
        <p:spPr/>
        <p:txBody>
          <a:bodyPr/>
          <a:lstStyle/>
          <a:p>
            <a:r>
              <a:rPr lang="en-CA" b="1" dirty="0" err="1">
                <a:solidFill>
                  <a:srgbClr val="0033CC"/>
                </a:solidFill>
                <a:latin typeface="Helvetica Neue"/>
              </a:rPr>
              <a:t>RowClone</a:t>
            </a:r>
            <a:r>
              <a:rPr lang="en-CA" b="1" dirty="0">
                <a:solidFill>
                  <a:srgbClr val="0033CC"/>
                </a:solidFill>
                <a:latin typeface="Helvetica Neue"/>
              </a:rPr>
              <a:t>: Fast and Energy-Efficient In-DRAM Bulk Data Copy and Initialization</a:t>
            </a:r>
            <a:br>
              <a:rPr lang="en-CA" dirty="0">
                <a:solidFill>
                  <a:srgbClr val="0033CC"/>
                </a:solidFill>
              </a:rPr>
            </a:br>
            <a:r>
              <a:rPr lang="en-CA" dirty="0" err="1">
                <a:solidFill>
                  <a:srgbClr val="333333"/>
                </a:solidFill>
                <a:latin typeface="Helvetica Neue"/>
              </a:rPr>
              <a:t>Vivek</a:t>
            </a:r>
            <a:r>
              <a:rPr lang="en-CA" dirty="0">
                <a:solidFill>
                  <a:srgbClr val="333333"/>
                </a:solidFill>
                <a:latin typeface="Helvetica Neue"/>
              </a:rPr>
              <a:t> </a:t>
            </a:r>
            <a:r>
              <a:rPr lang="en-CA" dirty="0" err="1">
                <a:solidFill>
                  <a:srgbClr val="333333"/>
                </a:solidFill>
                <a:latin typeface="Helvetica Neue"/>
              </a:rPr>
              <a:t>Seshadri</a:t>
            </a:r>
            <a:r>
              <a:rPr lang="en-CA" dirty="0">
                <a:solidFill>
                  <a:srgbClr val="333333"/>
                </a:solidFill>
                <a:latin typeface="Helvetica Neue"/>
              </a:rPr>
              <a:t> et al., </a:t>
            </a:r>
            <a:r>
              <a:rPr lang="en-CA" i="1" dirty="0">
                <a:solidFill>
                  <a:srgbClr val="333333"/>
                </a:solidFill>
                <a:latin typeface="Helvetica Neue"/>
              </a:rPr>
              <a:t>MICRO 2013</a:t>
            </a:r>
            <a:endParaRPr lang="en-CA" dirty="0"/>
          </a:p>
        </p:txBody>
      </p:sp>
      <p:sp>
        <p:nvSpPr>
          <p:cNvPr id="4" name="Slide Number Placeholder 3">
            <a:extLst>
              <a:ext uri="{FF2B5EF4-FFF2-40B4-BE49-F238E27FC236}">
                <a16:creationId xmlns:a16="http://schemas.microsoft.com/office/drawing/2014/main" id="{807A132B-88CD-434C-9C53-D4683D07BC4D}"/>
              </a:ext>
            </a:extLst>
          </p:cNvPr>
          <p:cNvSpPr>
            <a:spLocks noGrp="1"/>
          </p:cNvSpPr>
          <p:nvPr>
            <p:ph type="sldNum" sz="quarter" idx="12"/>
          </p:nvPr>
        </p:nvSpPr>
        <p:spPr/>
        <p:txBody>
          <a:bodyPr/>
          <a:lstStyle/>
          <a:p>
            <a:fld id="{323594FA-E141-4234-AE05-360401972BE7}" type="slidenum">
              <a:rPr lang="en-US" altLang="en-US" smtClean="0"/>
              <a:pPr/>
              <a:t>77</a:t>
            </a:fld>
            <a:endParaRPr lang="en-US" altLang="en-US" dirty="0"/>
          </a:p>
        </p:txBody>
      </p:sp>
    </p:spTree>
    <p:extLst>
      <p:ext uri="{BB962C8B-B14F-4D97-AF65-F5344CB8AC3E}">
        <p14:creationId xmlns:p14="http://schemas.microsoft.com/office/powerpoint/2010/main" val="4086345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Main Memory Fundamentals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2020</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923330"/>
          </a:xfrm>
          <a:prstGeom prst="rect">
            <a:avLst/>
          </a:prstGeom>
        </p:spPr>
        <p:txBody>
          <a:bodyPr wrap="square">
            <a:spAutoFit/>
          </a:bodyPr>
          <a:lstStyle/>
          <a:p>
            <a:pPr algn="ctr"/>
            <a:r>
              <a:rPr lang="en-US" b="1" i="1" dirty="0">
                <a:solidFill>
                  <a:schemeClr val="tx2"/>
                </a:solidFill>
              </a:rPr>
              <a:t>The content of this lecture is adapted from the slides of </a:t>
            </a:r>
          </a:p>
          <a:p>
            <a:pPr algn="ctr"/>
            <a:r>
              <a:rPr lang="en-US" b="1" i="1" dirty="0" err="1">
                <a:solidFill>
                  <a:schemeClr val="tx2"/>
                </a:solidFill>
              </a:rPr>
              <a:t>Vivek</a:t>
            </a:r>
            <a:r>
              <a:rPr lang="en-US" b="1" i="1" dirty="0">
                <a:solidFill>
                  <a:schemeClr val="tx2"/>
                </a:solidFill>
              </a:rPr>
              <a:t> </a:t>
            </a:r>
            <a:r>
              <a:rPr lang="en-US" b="1" i="1" dirty="0" err="1">
                <a:solidFill>
                  <a:schemeClr val="tx2"/>
                </a:solidFill>
              </a:rPr>
              <a:t>Seshadri</a:t>
            </a:r>
            <a:r>
              <a:rPr lang="en-US" b="1" i="1" dirty="0">
                <a:solidFill>
                  <a:schemeClr val="tx2"/>
                </a:solidFill>
              </a:rPr>
              <a:t>, </a:t>
            </a:r>
            <a:r>
              <a:rPr lang="en-US" b="1" i="1" dirty="0" err="1">
                <a:solidFill>
                  <a:schemeClr val="tx2"/>
                </a:solidFill>
              </a:rPr>
              <a:t>Donghyuk</a:t>
            </a:r>
            <a:r>
              <a:rPr lang="en-US" b="1" i="1" dirty="0">
                <a:solidFill>
                  <a:schemeClr val="tx2"/>
                </a:solidFill>
              </a:rPr>
              <a:t> Lee, </a:t>
            </a:r>
            <a:r>
              <a:rPr lang="en-US" b="1" i="1" dirty="0" err="1">
                <a:solidFill>
                  <a:schemeClr val="tx2"/>
                </a:solidFill>
              </a:rPr>
              <a:t>Yoongu</a:t>
            </a:r>
            <a:r>
              <a:rPr lang="en-US" b="1" i="1" dirty="0">
                <a:solidFill>
                  <a:schemeClr val="tx2"/>
                </a:solidFill>
              </a:rPr>
              <a:t> Kim, </a:t>
            </a:r>
          </a:p>
          <a:p>
            <a:pPr algn="ctr"/>
            <a:r>
              <a:rPr lang="en-US" b="1" i="1" dirty="0">
                <a:solidFill>
                  <a:schemeClr val="tx2"/>
                </a:solidFill>
              </a:rPr>
              <a:t>and lectures of </a:t>
            </a: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ETH and CMU</a:t>
            </a:r>
            <a:endParaRPr lang="en-US" dirty="0"/>
          </a:p>
        </p:txBody>
      </p:sp>
    </p:spTree>
    <p:extLst>
      <p:ext uri="{BB962C8B-B14F-4D97-AF65-F5344CB8AC3E}">
        <p14:creationId xmlns:p14="http://schemas.microsoft.com/office/powerpoint/2010/main" val="886054282"/>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50" y="-59798"/>
            <a:ext cx="8229600" cy="1143000"/>
          </a:xfrm>
        </p:spPr>
        <p:txBody>
          <a:bodyPr/>
          <a:lstStyle/>
          <a:p>
            <a:r>
              <a:rPr lang="en-US" sz="4400" dirty="0"/>
              <a:t>The Security Perspective</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8</a:t>
            </a:fld>
            <a:endParaRPr lang="en-US" altLang="en-US"/>
          </a:p>
        </p:txBody>
      </p:sp>
      <p:pic>
        <p:nvPicPr>
          <p:cNvPr id="5" name="Picture 4"/>
          <p:cNvPicPr>
            <a:picLocks noChangeAspect="1"/>
          </p:cNvPicPr>
          <p:nvPr/>
        </p:nvPicPr>
        <p:blipFill>
          <a:blip r:embed="rId3"/>
          <a:stretch>
            <a:fillRect/>
          </a:stretch>
        </p:blipFill>
        <p:spPr>
          <a:xfrm>
            <a:off x="0" y="1083202"/>
            <a:ext cx="9144000" cy="5658166"/>
          </a:xfrm>
          <a:prstGeom prst="rect">
            <a:avLst/>
          </a:prstGeom>
        </p:spPr>
      </p:pic>
      <p:pic>
        <p:nvPicPr>
          <p:cNvPr id="3" name="Picture 2"/>
          <p:cNvPicPr>
            <a:picLocks noChangeAspect="1"/>
          </p:cNvPicPr>
          <p:nvPr/>
        </p:nvPicPr>
        <p:blipFill>
          <a:blip r:embed="rId4"/>
          <a:stretch>
            <a:fillRect/>
          </a:stretch>
        </p:blipFill>
        <p:spPr>
          <a:xfrm>
            <a:off x="24960" y="908720"/>
            <a:ext cx="9144000" cy="6057900"/>
          </a:xfrm>
          <a:prstGeom prst="rect">
            <a:avLst/>
          </a:prstGeom>
        </p:spPr>
      </p:pic>
      <p:pic>
        <p:nvPicPr>
          <p:cNvPr id="6" name="Picture 5"/>
          <p:cNvPicPr>
            <a:picLocks noChangeAspect="1"/>
          </p:cNvPicPr>
          <p:nvPr/>
        </p:nvPicPr>
        <p:blipFill>
          <a:blip r:embed="rId5"/>
          <a:stretch>
            <a:fillRect/>
          </a:stretch>
        </p:blipFill>
        <p:spPr>
          <a:xfrm>
            <a:off x="683568" y="5157192"/>
            <a:ext cx="7810500" cy="1625600"/>
          </a:xfrm>
          <a:prstGeom prst="rect">
            <a:avLst/>
          </a:prstGeom>
        </p:spPr>
      </p:pic>
    </p:spTree>
    <p:extLst>
      <p:ext uri="{BB962C8B-B14F-4D97-AF65-F5344CB8AC3E}">
        <p14:creationId xmlns:p14="http://schemas.microsoft.com/office/powerpoint/2010/main" val="7963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ctrTitle"/>
          </p:nvPr>
        </p:nvSpPr>
        <p:spPr>
          <a:xfrm>
            <a:off x="396081" y="2286000"/>
            <a:ext cx="8428037" cy="822325"/>
          </a:xfrm>
        </p:spPr>
        <p:txBody>
          <a:bodyPr>
            <a:normAutofit/>
          </a:bodyPr>
          <a:lstStyle/>
          <a:p>
            <a:pPr algn="ctr" eaLnBrk="1" hangingPunct="1"/>
            <a:r>
              <a:rPr lang="en-US" sz="4000" b="1" dirty="0">
                <a:solidFill>
                  <a:srgbClr val="0033CC"/>
                </a:solidFill>
                <a:latin typeface="Garamond" charset="0"/>
              </a:rPr>
              <a:t>Why Is DRAM </a:t>
            </a:r>
            <a:r>
              <a:rPr lang="en-US" sz="4000" b="1" i="1" dirty="0">
                <a:solidFill>
                  <a:srgbClr val="0033CC"/>
                </a:solidFill>
                <a:latin typeface="Garamond" charset="0"/>
              </a:rPr>
              <a:t>So</a:t>
            </a:r>
            <a:r>
              <a:rPr lang="en-US" sz="4000" b="1" dirty="0">
                <a:solidFill>
                  <a:srgbClr val="0033CC"/>
                </a:solidFill>
                <a:latin typeface="Garamond" charset="0"/>
              </a:rPr>
              <a:t> Slow? </a:t>
            </a:r>
          </a:p>
        </p:txBody>
      </p:sp>
      <p:sp>
        <p:nvSpPr>
          <p:cNvPr id="7475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extLst>
      <p:ext uri="{BB962C8B-B14F-4D97-AF65-F5344CB8AC3E}">
        <p14:creationId xmlns:p14="http://schemas.microsoft.com/office/powerpoint/2010/main" val="1657741820"/>
      </p:ext>
    </p:extLst>
  </p:cSld>
  <p:clrMapOvr>
    <a:masterClrMapping/>
  </p:clrMapOvr>
</p:sld>
</file>

<file path=ppt/theme/theme1.xml><?xml version="1.0" encoding="utf-8"?>
<a:theme xmlns:a="http://schemas.openxmlformats.org/drawingml/2006/main" name="SAFARI_Templat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y">
    <a:dk1>
      <a:srgbClr val="262626"/>
    </a:dk1>
    <a:lt1>
      <a:sysClr val="window" lastClr="FFFFFF"/>
    </a:lt1>
    <a:dk2>
      <a:srgbClr val="0033CC"/>
    </a:dk2>
    <a:lt2>
      <a:srgbClr val="EEECE1"/>
    </a:lt2>
    <a:accent1>
      <a:srgbClr val="E36C09"/>
    </a:accent1>
    <a:accent2>
      <a:srgbClr val="5C5C5C"/>
    </a:accent2>
    <a:accent3>
      <a:srgbClr val="953734"/>
    </a:accent3>
    <a:accent4>
      <a:srgbClr val="17365D"/>
    </a:accent4>
    <a:accent5>
      <a:srgbClr val="4F6128"/>
    </a:accent5>
    <a:accent6>
      <a:srgbClr val="31859B"/>
    </a:accent6>
    <a:hlink>
      <a:srgbClr val="205867"/>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SAFARI_Template</Template>
  <TotalTime>0</TotalTime>
  <Words>4027</Words>
  <Application>Microsoft Office PowerPoint</Application>
  <PresentationFormat>On-screen Show (4:3)</PresentationFormat>
  <Paragraphs>957</Paragraphs>
  <Slides>78</Slides>
  <Notes>35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78</vt:i4>
      </vt:variant>
    </vt:vector>
  </HeadingPairs>
  <TitlesOfParts>
    <vt:vector size="92" baseType="lpstr">
      <vt:lpstr>Arial</vt:lpstr>
      <vt:lpstr>Calibri</vt:lpstr>
      <vt:lpstr>Calibri Light</vt:lpstr>
      <vt:lpstr>Cambria</vt:lpstr>
      <vt:lpstr>Cambria Math</vt:lpstr>
      <vt:lpstr>Consolas</vt:lpstr>
      <vt:lpstr>Courier New</vt:lpstr>
      <vt:lpstr>Garamond</vt:lpstr>
      <vt:lpstr>Helvetica Neue</vt:lpstr>
      <vt:lpstr>Tahoma</vt:lpstr>
      <vt:lpstr>Wingdings</vt:lpstr>
      <vt:lpstr>SAFARI_Template</vt:lpstr>
      <vt:lpstr>1_Edge</vt:lpstr>
      <vt:lpstr>Office Theme</vt:lpstr>
      <vt:lpstr>CSC 2224: Parallel Computer Architecture and Programming Main Memory Fundamentals</vt:lpstr>
      <vt:lpstr>Review #4</vt:lpstr>
      <vt:lpstr>Why Is Memory So Important? (Especially Today)</vt:lpstr>
      <vt:lpstr>The Performance Perspective</vt:lpstr>
      <vt:lpstr>The Energy Perspective</vt:lpstr>
      <vt:lpstr>The Energy Perspective</vt:lpstr>
      <vt:lpstr>The Reliability Perspective</vt:lpstr>
      <vt:lpstr>The Security Perspective</vt:lpstr>
      <vt:lpstr>Why Is DRAM So Slow? </vt:lpstr>
      <vt:lpstr>Motivation (by Vivek Seshadri)</vt:lpstr>
      <vt:lpstr>Understanding DRAM</vt:lpstr>
      <vt:lpstr>Outline</vt:lpstr>
      <vt:lpstr>What is DRAM?</vt:lpstr>
      <vt:lpstr>DRAM in Today’s Systems</vt:lpstr>
      <vt:lpstr>Von Neumann Model</vt:lpstr>
      <vt:lpstr>Factors that Affect Choice of Memory</vt:lpstr>
      <vt:lpstr>Why DRAM?</vt:lpstr>
      <vt:lpstr>Is DRAM Fast Enough?</vt:lpstr>
      <vt:lpstr>Outline</vt:lpstr>
      <vt:lpstr>PowerPoint Presentation</vt:lpstr>
      <vt:lpstr>PowerPoint Presentation</vt:lpstr>
      <vt:lpstr>Memory Element (Cell)</vt:lpstr>
      <vt:lpstr>Capacitor – Bucket of Electric Charge</vt:lpstr>
      <vt:lpstr>DRAM Chip</vt:lpstr>
      <vt:lpstr>Divide and Conquer</vt:lpstr>
      <vt:lpstr>Sense-Amplifier</vt:lpstr>
      <vt:lpstr>Outline</vt:lpstr>
      <vt:lpstr>DRAM Cell Read Operation</vt:lpstr>
      <vt:lpstr>DRAM Cell Read Operation</vt:lpstr>
      <vt:lpstr>Outline</vt:lpstr>
      <vt:lpstr>Problem</vt:lpstr>
      <vt:lpstr>Cost Amortization</vt:lpstr>
      <vt:lpstr>DRAM Array Operation</vt:lpstr>
      <vt:lpstr>Outline</vt:lpstr>
      <vt:lpstr>DRAM Bank</vt:lpstr>
      <vt:lpstr>DRAM Bank: Single DRAM Array?</vt:lpstr>
      <vt:lpstr>DRAM Bank: Collection of Arrays</vt:lpstr>
      <vt:lpstr>DRAM Operation: Summary</vt:lpstr>
      <vt:lpstr>DRAM Chip Hierarchy</vt:lpstr>
      <vt:lpstr>Outline</vt:lpstr>
      <vt:lpstr>Factors That Affect Performance</vt:lpstr>
      <vt:lpstr>DRAM Chip Hierarchy</vt:lpstr>
      <vt:lpstr>Outline</vt:lpstr>
      <vt:lpstr>Subarray Size: Rows/Subarray</vt:lpstr>
      <vt:lpstr>Subarray Size vs. Access Latency</vt:lpstr>
      <vt:lpstr>Subarray Size vs. Chip Area</vt:lpstr>
      <vt:lpstr>Chip Area vs. Access Latency</vt:lpstr>
      <vt:lpstr>Chip Area vs. Access Latency</vt:lpstr>
      <vt:lpstr>New Proposal</vt:lpstr>
      <vt:lpstr>Tiered-Latency DRAM</vt:lpstr>
      <vt:lpstr>Results Summary</vt:lpstr>
      <vt:lpstr>Tiered-Latency DRAM: A Low Latency and Low Cost DRAM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DRAM Testing Infrastructure</vt:lpstr>
      <vt:lpstr>PowerPoint Presentation</vt:lpstr>
      <vt:lpstr>PowerPoint Presentation</vt:lpstr>
      <vt:lpstr>PowerPoint Presentation</vt:lpstr>
      <vt:lpstr>PowerPoint Presentation</vt:lpstr>
      <vt:lpstr>Adaptive-Latency DRAM</vt:lpstr>
      <vt:lpstr>PowerPoint Presentation</vt:lpstr>
      <vt:lpstr>PowerPoint Presentation</vt:lpstr>
      <vt:lpstr>Adaptive-Latency DRAM: Optimizing DRAM Timing for the Common-Case</vt:lpstr>
      <vt:lpstr>Outline</vt:lpstr>
      <vt:lpstr>Parallelism: Demand vs. Supply</vt:lpstr>
      <vt:lpstr>Increasing Number of Banks?</vt:lpstr>
      <vt:lpstr>Our Observation</vt:lpstr>
      <vt:lpstr>Subarray-Level Parallelism</vt:lpstr>
      <vt:lpstr>Subarray-Level Parallelism: Benefits</vt:lpstr>
      <vt:lpstr>Results Summary</vt:lpstr>
      <vt:lpstr>A Case for Exploiting Subarray-Level Parallelism (SALP) in DRAM</vt:lpstr>
      <vt:lpstr>Review #4</vt:lpstr>
      <vt:lpstr>CSC 2224: Parallel Computer Architecture and Programming Main Memory Fundamentals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2011-01-11T20:10:42Z</dcterms:created>
  <dcterms:modified xsi:type="dcterms:W3CDTF">2020-10-01T14:43:27Z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gpekh@LAPTOP-TADA56Q5</vt:lpwstr>
  </property>
  <property fmtid="{D5CDD505-2E9C-101B-9397-08002B2CF9AE}" pid="5" name="MSIP_Label_f42aa342-8706-4288-bd11-ebb85995028c_SetDate">
    <vt:lpwstr>2018-10-02T14:14:50.0560095Z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