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Merriweather Light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Open Sans SemiBold"/>
      <p:regular r:id="rId31"/>
      <p:bold r:id="rId32"/>
      <p:italic r:id="rId33"/>
      <p:boldItalic r:id="rId34"/>
    </p:embeddedFont>
    <p:embeddedFont>
      <p:font typeface="Vidaloka"/>
      <p:regular r:id="rId35"/>
    </p:embeddedFont>
    <p:embeddedFont>
      <p:font typeface="Russo One"/>
      <p:regular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erriweatherLight-bold.fntdata"/><Relationship Id="rId23" Type="http://schemas.openxmlformats.org/officeDocument/2006/relationships/font" Target="fonts/Merriweather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erriweatherLight-boldItalic.fntdata"/><Relationship Id="rId25" Type="http://schemas.openxmlformats.org/officeDocument/2006/relationships/font" Target="fonts/MerriweatherLight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SemiBold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33" Type="http://schemas.openxmlformats.org/officeDocument/2006/relationships/font" Target="fonts/OpenSansSemiBold-italic.fntdata"/><Relationship Id="rId10" Type="http://schemas.openxmlformats.org/officeDocument/2006/relationships/slide" Target="slides/slide6.xml"/><Relationship Id="rId32" Type="http://schemas.openxmlformats.org/officeDocument/2006/relationships/font" Target="fonts/OpenSansSemiBold-bold.fntdata"/><Relationship Id="rId13" Type="http://schemas.openxmlformats.org/officeDocument/2006/relationships/slide" Target="slides/slide9.xml"/><Relationship Id="rId35" Type="http://schemas.openxmlformats.org/officeDocument/2006/relationships/font" Target="fonts/Vidaloka-regular.fntdata"/><Relationship Id="rId12" Type="http://schemas.openxmlformats.org/officeDocument/2006/relationships/slide" Target="slides/slide8.xml"/><Relationship Id="rId34" Type="http://schemas.openxmlformats.org/officeDocument/2006/relationships/font" Target="fonts/OpenSansSemiBold-boldItalic.fntdata"/><Relationship Id="rId15" Type="http://schemas.openxmlformats.org/officeDocument/2006/relationships/slide" Target="slides/slide11.xml"/><Relationship Id="rId37" Type="http://schemas.openxmlformats.org/officeDocument/2006/relationships/font" Target="fonts/OpenSans-regular.fntdata"/><Relationship Id="rId14" Type="http://schemas.openxmlformats.org/officeDocument/2006/relationships/slide" Target="slides/slide10.xml"/><Relationship Id="rId36" Type="http://schemas.openxmlformats.org/officeDocument/2006/relationships/font" Target="fonts/RussoOne-regular.fntdata"/><Relationship Id="rId17" Type="http://schemas.openxmlformats.org/officeDocument/2006/relationships/slide" Target="slides/slide13.xml"/><Relationship Id="rId39" Type="http://schemas.openxmlformats.org/officeDocument/2006/relationships/font" Target="fonts/OpenSans-italic.fntdata"/><Relationship Id="rId16" Type="http://schemas.openxmlformats.org/officeDocument/2006/relationships/slide" Target="slides/slide12.xml"/><Relationship Id="rId38" Type="http://schemas.openxmlformats.org/officeDocument/2006/relationships/font" Target="fonts/OpenSans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3e4fa3cdc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03e4fa3cdc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3e4fa3c6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03e4fa3c6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@henry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06194e3e7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06194e3e7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@daniel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06194e3e79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06194e3e79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@daniel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03e3f8bcc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03e3f8bcc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@daniel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069e661d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069e661d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@James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06194e3e79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06194e3e79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@James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06194e3e79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06194e3e79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@Stew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06194e3e79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06194e3e79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@Stew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06194e3e79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06194e3e79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@Stew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3e4fa3cdc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03e4fa3cdc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@henry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6194e3e79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06194e3e79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@henry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3e4fa3c6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03e4fa3c6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@henry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3e4fa3c6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03e4fa3c6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@henry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3e4fa3c6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03e4fa3c6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@henry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3e4fa3c6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3e4fa3c6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@henry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3e4fa3c6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03e4fa3c6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@henry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3e4fa3c6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3e4fa3c6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@henry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497763"/>
            <a:ext cx="7717500" cy="16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514325" y="327878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2410500" y="2932775"/>
            <a:ext cx="4323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2" name="Google Shape;92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1994850" y="1697488"/>
            <a:ext cx="5154300" cy="11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1" name="Google Shape;10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6" name="Google Shape;106;p17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07" name="Google Shape;107;p17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8" name="Google Shape;10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7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1043725" y="1185550"/>
            <a:ext cx="3123000" cy="20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14" name="Google Shape;114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idx="1" type="subTitle"/>
          </p:nvPr>
        </p:nvSpPr>
        <p:spPr>
          <a:xfrm>
            <a:off x="3509000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2" type="subTitle"/>
          </p:nvPr>
        </p:nvSpPr>
        <p:spPr>
          <a:xfrm>
            <a:off x="350902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3" type="subTitle"/>
          </p:nvPr>
        </p:nvSpPr>
        <p:spPr>
          <a:xfrm>
            <a:off x="953025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4" type="subTitle"/>
          </p:nvPr>
        </p:nvSpPr>
        <p:spPr>
          <a:xfrm>
            <a:off x="95312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5" type="subTitle"/>
          </p:nvPr>
        </p:nvSpPr>
        <p:spPr>
          <a:xfrm>
            <a:off x="6064875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6" type="subTitle"/>
          </p:nvPr>
        </p:nvSpPr>
        <p:spPr>
          <a:xfrm>
            <a:off x="606487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25" name="Google Shape;125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_2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3718325" y="3391775"/>
            <a:ext cx="1642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idx="2" type="subTitle"/>
          </p:nvPr>
        </p:nvSpPr>
        <p:spPr>
          <a:xfrm>
            <a:off x="3617675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idx="3" type="subTitle"/>
          </p:nvPr>
        </p:nvSpPr>
        <p:spPr>
          <a:xfrm>
            <a:off x="1328025" y="3391775"/>
            <a:ext cx="1642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idx="4" type="subTitle"/>
          </p:nvPr>
        </p:nvSpPr>
        <p:spPr>
          <a:xfrm>
            <a:off x="1227426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5" type="subTitle"/>
          </p:nvPr>
        </p:nvSpPr>
        <p:spPr>
          <a:xfrm>
            <a:off x="6108550" y="3391775"/>
            <a:ext cx="1643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6" type="subTitle"/>
          </p:nvPr>
        </p:nvSpPr>
        <p:spPr>
          <a:xfrm>
            <a:off x="6008050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35" name="Google Shape;135;p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1" type="subTitle"/>
          </p:nvPr>
        </p:nvSpPr>
        <p:spPr>
          <a:xfrm>
            <a:off x="3414050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2" type="subTitle"/>
          </p:nvPr>
        </p:nvSpPr>
        <p:spPr>
          <a:xfrm>
            <a:off x="3564200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3" type="subTitle"/>
          </p:nvPr>
        </p:nvSpPr>
        <p:spPr>
          <a:xfrm>
            <a:off x="705725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4" type="subTitle"/>
          </p:nvPr>
        </p:nvSpPr>
        <p:spPr>
          <a:xfrm>
            <a:off x="855875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5" type="subTitle"/>
          </p:nvPr>
        </p:nvSpPr>
        <p:spPr>
          <a:xfrm>
            <a:off x="6122325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6" type="subTitle"/>
          </p:nvPr>
        </p:nvSpPr>
        <p:spPr>
          <a:xfrm>
            <a:off x="6272475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7" type="subTitle"/>
          </p:nvPr>
        </p:nvSpPr>
        <p:spPr>
          <a:xfrm>
            <a:off x="3414050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5" name="Google Shape;145;p21"/>
          <p:cNvSpPr txBox="1"/>
          <p:nvPr>
            <p:ph idx="8" type="subTitle"/>
          </p:nvPr>
        </p:nvSpPr>
        <p:spPr>
          <a:xfrm>
            <a:off x="3564200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9" type="subTitle"/>
          </p:nvPr>
        </p:nvSpPr>
        <p:spPr>
          <a:xfrm>
            <a:off x="705725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7" name="Google Shape;147;p21"/>
          <p:cNvSpPr txBox="1"/>
          <p:nvPr>
            <p:ph idx="13" type="subTitle"/>
          </p:nvPr>
        </p:nvSpPr>
        <p:spPr>
          <a:xfrm>
            <a:off x="855875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4" type="subTitle"/>
          </p:nvPr>
        </p:nvSpPr>
        <p:spPr>
          <a:xfrm>
            <a:off x="6122325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9" name="Google Shape;149;p21"/>
          <p:cNvSpPr txBox="1"/>
          <p:nvPr>
            <p:ph idx="15" type="subTitle"/>
          </p:nvPr>
        </p:nvSpPr>
        <p:spPr>
          <a:xfrm>
            <a:off x="6272475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51" name="Google Shape;151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idx="1" type="subTitle"/>
          </p:nvPr>
        </p:nvSpPr>
        <p:spPr>
          <a:xfrm>
            <a:off x="4916850" y="1970400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5" name="Google Shape;155;p22"/>
          <p:cNvSpPr txBox="1"/>
          <p:nvPr>
            <p:ph idx="2" type="subTitle"/>
          </p:nvPr>
        </p:nvSpPr>
        <p:spPr>
          <a:xfrm>
            <a:off x="5058900" y="231041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3" type="subTitle"/>
          </p:nvPr>
        </p:nvSpPr>
        <p:spPr>
          <a:xfrm>
            <a:off x="1911150" y="1970400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7" name="Google Shape;157;p22"/>
          <p:cNvSpPr txBox="1"/>
          <p:nvPr>
            <p:ph idx="4" type="subTitle"/>
          </p:nvPr>
        </p:nvSpPr>
        <p:spPr>
          <a:xfrm>
            <a:off x="2053300" y="231041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2"/>
          <p:cNvSpPr txBox="1"/>
          <p:nvPr>
            <p:ph idx="5" type="subTitle"/>
          </p:nvPr>
        </p:nvSpPr>
        <p:spPr>
          <a:xfrm>
            <a:off x="4916850" y="362553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9" name="Google Shape;159;p22"/>
          <p:cNvSpPr txBox="1"/>
          <p:nvPr>
            <p:ph idx="6" type="subTitle"/>
          </p:nvPr>
        </p:nvSpPr>
        <p:spPr>
          <a:xfrm>
            <a:off x="5058900" y="3965550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idx="7" type="subTitle"/>
          </p:nvPr>
        </p:nvSpPr>
        <p:spPr>
          <a:xfrm>
            <a:off x="1911150" y="362553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1" name="Google Shape;161;p22"/>
          <p:cNvSpPr txBox="1"/>
          <p:nvPr>
            <p:ph idx="8" type="subTitle"/>
          </p:nvPr>
        </p:nvSpPr>
        <p:spPr>
          <a:xfrm>
            <a:off x="2053200" y="3965550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63" name="Google Shape;163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idx="1" type="subTitle"/>
          </p:nvPr>
        </p:nvSpPr>
        <p:spPr>
          <a:xfrm>
            <a:off x="3568125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7" name="Google Shape;167;p23"/>
          <p:cNvSpPr txBox="1"/>
          <p:nvPr>
            <p:ph idx="2" type="subTitle"/>
          </p:nvPr>
        </p:nvSpPr>
        <p:spPr>
          <a:xfrm>
            <a:off x="3568125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3"/>
          <p:cNvSpPr txBox="1"/>
          <p:nvPr>
            <p:ph idx="3" type="subTitle"/>
          </p:nvPr>
        </p:nvSpPr>
        <p:spPr>
          <a:xfrm>
            <a:off x="1088350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9" name="Google Shape;169;p23"/>
          <p:cNvSpPr txBox="1"/>
          <p:nvPr>
            <p:ph idx="4" type="subTitle"/>
          </p:nvPr>
        </p:nvSpPr>
        <p:spPr>
          <a:xfrm>
            <a:off x="1088450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3"/>
          <p:cNvSpPr txBox="1"/>
          <p:nvPr>
            <p:ph idx="5" type="subTitle"/>
          </p:nvPr>
        </p:nvSpPr>
        <p:spPr>
          <a:xfrm>
            <a:off x="6055450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1" name="Google Shape;171;p23"/>
          <p:cNvSpPr txBox="1"/>
          <p:nvPr>
            <p:ph idx="6" type="subTitle"/>
          </p:nvPr>
        </p:nvSpPr>
        <p:spPr>
          <a:xfrm>
            <a:off x="6055450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type="title"/>
          </p:nvPr>
        </p:nvSpPr>
        <p:spPr>
          <a:xfrm>
            <a:off x="713225" y="445025"/>
            <a:ext cx="476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73" name="Google Shape;173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3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5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idx="1" type="subTitle"/>
          </p:nvPr>
        </p:nvSpPr>
        <p:spPr>
          <a:xfrm>
            <a:off x="4750187" y="1722900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8" name="Google Shape;178;p24"/>
          <p:cNvSpPr txBox="1"/>
          <p:nvPr>
            <p:ph idx="2" type="subTitle"/>
          </p:nvPr>
        </p:nvSpPr>
        <p:spPr>
          <a:xfrm>
            <a:off x="4750184" y="206290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3" type="subTitle"/>
          </p:nvPr>
        </p:nvSpPr>
        <p:spPr>
          <a:xfrm>
            <a:off x="2306462" y="1722900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0" name="Google Shape;180;p24"/>
          <p:cNvSpPr txBox="1"/>
          <p:nvPr>
            <p:ph idx="4" type="subTitle"/>
          </p:nvPr>
        </p:nvSpPr>
        <p:spPr>
          <a:xfrm>
            <a:off x="2306462" y="206290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4"/>
          <p:cNvSpPr txBox="1"/>
          <p:nvPr>
            <p:ph idx="5" type="subTitle"/>
          </p:nvPr>
        </p:nvSpPr>
        <p:spPr>
          <a:xfrm>
            <a:off x="4750187" y="3158925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2" name="Google Shape;182;p24"/>
          <p:cNvSpPr txBox="1"/>
          <p:nvPr>
            <p:ph idx="6" type="subTitle"/>
          </p:nvPr>
        </p:nvSpPr>
        <p:spPr>
          <a:xfrm>
            <a:off x="4750184" y="3498925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4"/>
          <p:cNvSpPr txBox="1"/>
          <p:nvPr>
            <p:ph idx="7" type="subTitle"/>
          </p:nvPr>
        </p:nvSpPr>
        <p:spPr>
          <a:xfrm>
            <a:off x="2306462" y="3158925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4" name="Google Shape;184;p24"/>
          <p:cNvSpPr txBox="1"/>
          <p:nvPr>
            <p:ph idx="8" type="subTitle"/>
          </p:nvPr>
        </p:nvSpPr>
        <p:spPr>
          <a:xfrm>
            <a:off x="2306462" y="3498925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4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86" name="Google Shape;186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25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5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25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5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25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5" name="Google Shape;195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7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803750" y="2025800"/>
            <a:ext cx="4087500" cy="6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9" name="Google Shape;199;p26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0" name="Google Shape;200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7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204" name="Google Shape;204;p27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205" name="Google Shape;205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8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9" name="Google Shape;209;p28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10" name="Google Shape;210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8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9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15" name="Google Shape;215;p29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9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17" name="Google Shape;217;p29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9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19" name="Google Shape;219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3" name="Google Shape;223;p30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0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5" name="Google Shape;225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30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30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38975" y="26490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693175" y="26490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360375" y="1433050"/>
            <a:ext cx="172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2247500" y="1790050"/>
            <a:ext cx="5160300" cy="24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225400"/>
            <a:ext cx="6899100" cy="26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3225" y="539500"/>
            <a:ext cx="3557100" cy="9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M720XAI1pTANUQnGxZgPoRNY5u-ZhLB5/view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AL927gBgM1FIWN-ztALWZMxpLNIHNQyi/view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P642XzvHZX8UMOeVDDLEYIXBeV5YuHAO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fWtCt9WlPVinNvWWQqvjK5Hj0-ezA6mF/view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FFRn4-6MgIEHLxQzFKRB7-zXbBsX3Gmg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i5FzZuoJ-olGNF3zTnSgscXVp-_IJlhw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FHIR</a:t>
            </a:r>
            <a:r>
              <a:rPr lang="en"/>
              <a:t> Guidelines Library</a:t>
            </a:r>
            <a:endParaRPr/>
          </a:p>
        </p:txBody>
      </p:sp>
      <p:sp>
        <p:nvSpPr>
          <p:cNvPr id="246" name="Google Shape;246;p34"/>
          <p:cNvSpPr txBox="1"/>
          <p:nvPr>
            <p:ph idx="1" type="subTitle"/>
          </p:nvPr>
        </p:nvSpPr>
        <p:spPr>
          <a:xfrm>
            <a:off x="1040000" y="3377100"/>
            <a:ext cx="7064100" cy="11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6B65"/>
                </a:solidFill>
              </a:rPr>
              <a:t>CSC302</a:t>
            </a:r>
            <a:r>
              <a:rPr lang="en"/>
              <a:t> - Team </a:t>
            </a:r>
            <a:r>
              <a:rPr b="1" lang="en"/>
              <a:t>J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</a:t>
            </a:r>
            <a:r>
              <a:rPr b="1" lang="en"/>
              <a:t>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</a:t>
            </a:r>
            <a:r>
              <a:rPr b="1" lang="en"/>
              <a:t>H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</a:t>
            </a:r>
            <a:r>
              <a:rPr b="1" lang="en"/>
              <a:t>D</a:t>
            </a:r>
            <a:endParaRPr b="1"/>
          </a:p>
        </p:txBody>
      </p:sp>
      <p:pic>
        <p:nvPicPr>
          <p:cNvPr id="247" name="Google Shape;247;p34"/>
          <p:cNvPicPr preferRelativeResize="0"/>
          <p:nvPr/>
        </p:nvPicPr>
        <p:blipFill rotWithShape="1">
          <a:blip r:embed="rId3">
            <a:alphaModFix/>
          </a:blip>
          <a:srcRect b="0" l="0" r="55343" t="0"/>
          <a:stretch/>
        </p:blipFill>
        <p:spPr>
          <a:xfrm>
            <a:off x="-129982" y="290700"/>
            <a:ext cx="1807750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4"/>
          <p:cNvSpPr txBox="1"/>
          <p:nvPr>
            <p:ph idx="1" type="subTitle"/>
          </p:nvPr>
        </p:nvSpPr>
        <p:spPr>
          <a:xfrm>
            <a:off x="5324300" y="3377100"/>
            <a:ext cx="8613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43" title="Unit Testing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2700" y="264224"/>
            <a:ext cx="6151300" cy="461345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3"/>
          <p:cNvSpPr txBox="1"/>
          <p:nvPr>
            <p:ph idx="1" type="subTitle"/>
          </p:nvPr>
        </p:nvSpPr>
        <p:spPr>
          <a:xfrm>
            <a:off x="0" y="1213175"/>
            <a:ext cx="2879400" cy="3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It was a backend service with a few features:</a:t>
            </a:r>
            <a:endParaRPr sz="1100"/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Adding a new guideline to the library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Listing names of all available guidelines.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Getting the detailed definition of a guideline in json format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Updating the contents of a guideline.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Deleting a guideline from our database.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Unit tests and integration tests for each of these features.</a:t>
            </a:r>
            <a:endParaRPr b="1" sz="1100"/>
          </a:p>
        </p:txBody>
      </p:sp>
      <p:sp>
        <p:nvSpPr>
          <p:cNvPr id="312" name="Google Shape;312;p43"/>
          <p:cNvSpPr txBox="1"/>
          <p:nvPr>
            <p:ph type="title"/>
          </p:nvPr>
        </p:nvSpPr>
        <p:spPr>
          <a:xfrm>
            <a:off x="0" y="432800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we do?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4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it matter</a:t>
            </a:r>
            <a:r>
              <a:rPr lang="en"/>
              <a:t>?</a:t>
            </a:r>
            <a:endParaRPr/>
          </a:p>
        </p:txBody>
      </p:sp>
      <p:sp>
        <p:nvSpPr>
          <p:cNvPr id="318" name="Google Shape;318;p44"/>
          <p:cNvSpPr txBox="1"/>
          <p:nvPr>
            <p:ph idx="1" type="subTitle"/>
          </p:nvPr>
        </p:nvSpPr>
        <p:spPr>
          <a:xfrm>
            <a:off x="319725" y="1215950"/>
            <a:ext cx="3847200" cy="3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Target audience is other apps trying to access guideline data in with API requests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best place to get this guideline data is on a downloads page on the FHIR site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Other apps can’t easily fetch this data nor can they keep up to date without redownloading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Our server allows easy access to guideline data with </a:t>
            </a:r>
            <a:r>
              <a:rPr lang="en"/>
              <a:t>basic </a:t>
            </a:r>
            <a:r>
              <a:rPr lang="en"/>
              <a:t>CRUD operations</a:t>
            </a:r>
            <a:endParaRPr/>
          </a:p>
        </p:txBody>
      </p:sp>
      <p:pic>
        <p:nvPicPr>
          <p:cNvPr id="319" name="Google Shape;31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4717" y="1215952"/>
            <a:ext cx="4554057" cy="334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Decisions - Project Start</a:t>
            </a:r>
            <a:endParaRPr/>
          </a:p>
        </p:txBody>
      </p:sp>
      <p:sp>
        <p:nvSpPr>
          <p:cNvPr id="325" name="Google Shape;325;p45"/>
          <p:cNvSpPr txBox="1"/>
          <p:nvPr>
            <p:ph idx="1" type="subTitle"/>
          </p:nvPr>
        </p:nvSpPr>
        <p:spPr>
          <a:xfrm>
            <a:off x="319725" y="1215950"/>
            <a:ext cx="6331800" cy="3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General goals: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Want to minimize costs since this is not a project we’re expecting to support long term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</a:t>
            </a:r>
            <a:r>
              <a:rPr lang="en"/>
              <a:t>oncerns about the time that this course will take up, so any reductions in development/setup time is favoured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Concerns </a:t>
            </a:r>
            <a:r>
              <a:rPr lang="en"/>
              <a:t>that our workload from other courses will be high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Preference to use </a:t>
            </a:r>
            <a:r>
              <a:rPr lang="en">
                <a:solidFill>
                  <a:schemeClr val="dk1"/>
                </a:solidFill>
              </a:rPr>
              <a:t>familiar </a:t>
            </a:r>
            <a:r>
              <a:rPr lang="en"/>
              <a:t>knowledge and </a:t>
            </a:r>
            <a:r>
              <a:rPr lang="en">
                <a:solidFill>
                  <a:schemeClr val="dk1"/>
                </a:solidFill>
              </a:rPr>
              <a:t>tech stacks </a:t>
            </a:r>
            <a:r>
              <a:rPr lang="en"/>
              <a:t>if applicable to save time and minimize risk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Node.js backend + MongoDB 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Easy integration with mongoose between backend and db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Effective for unstructured data formats (e.g. JSON)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Jest Unit 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Self contained, does not require other dependencies</a:t>
            </a:r>
            <a:endParaRPr/>
          </a:p>
        </p:txBody>
      </p:sp>
      <p:pic>
        <p:nvPicPr>
          <p:cNvPr id="326" name="Google Shape;32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0375" y="445025"/>
            <a:ext cx="2074350" cy="155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5159" y="1859750"/>
            <a:ext cx="212479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8725" y="3482975"/>
            <a:ext cx="1375275" cy="13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0372" y="2791197"/>
            <a:ext cx="1267900" cy="90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6"/>
          <p:cNvSpPr txBox="1"/>
          <p:nvPr>
            <p:ph type="title"/>
          </p:nvPr>
        </p:nvSpPr>
        <p:spPr>
          <a:xfrm>
            <a:off x="713225" y="445025"/>
            <a:ext cx="70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Decisions - Project Execution</a:t>
            </a:r>
            <a:endParaRPr/>
          </a:p>
        </p:txBody>
      </p:sp>
      <p:sp>
        <p:nvSpPr>
          <p:cNvPr id="335" name="Google Shape;335;p46"/>
          <p:cNvSpPr txBox="1"/>
          <p:nvPr>
            <p:ph idx="1" type="subTitle"/>
          </p:nvPr>
        </p:nvSpPr>
        <p:spPr>
          <a:xfrm>
            <a:off x="319725" y="1215950"/>
            <a:ext cx="8427900" cy="3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Expanding Scope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Decided that the intended project scope was small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Added Create, Update and Delete as core features to our roadmap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Included several suggestions from our business partner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Added version tracking on </a:t>
            </a:r>
            <a:r>
              <a:rPr lang="en">
                <a:solidFill>
                  <a:schemeClr val="dk1"/>
                </a:solidFill>
              </a:rPr>
              <a:t>site and </a:t>
            </a:r>
            <a:r>
              <a:rPr lang="en"/>
              <a:t>records after Updates and Deletes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Added listing related objects to our roadmap as a stretch goal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Process Improvements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Assignment 2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Decided to have weekly group meetings in addition to the 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 meetings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Assignment 3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Decided to assign soft </a:t>
            </a:r>
            <a:r>
              <a:rPr lang="en"/>
              <a:t>deadlines to group members for 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blocking roadmap items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 txBox="1"/>
          <p:nvPr>
            <p:ph idx="1" type="subTitle"/>
          </p:nvPr>
        </p:nvSpPr>
        <p:spPr>
          <a:xfrm>
            <a:off x="895950" y="1682000"/>
            <a:ext cx="61176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acceptance criteria were used for each feature involved in the milestones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“I should be able to ________ to _________ .”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Unit tests act as a checklist for the acceptance criteria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Integration tests were involved with the final milestone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Specific edge cases were defined for the criteria to reduce ambiguity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41" name="Google Shape;341;p47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and Validation criteria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8"/>
          <p:cNvSpPr txBox="1"/>
          <p:nvPr>
            <p:ph idx="1" type="subTitle"/>
          </p:nvPr>
        </p:nvSpPr>
        <p:spPr>
          <a:xfrm>
            <a:off x="895950" y="1682000"/>
            <a:ext cx="59688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Satisfying the acceptance criteria is the measure of success for the project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acceptance criteria was reviewed with the industry partner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Aligns expectations between the team and the client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Each team member was assigned with a clear </a:t>
            </a:r>
            <a:r>
              <a:rPr i="1" lang="en" sz="1600">
                <a:solidFill>
                  <a:schemeClr val="dk1"/>
                </a:solidFill>
              </a:rPr>
              <a:t>yes/no</a:t>
            </a:r>
            <a:r>
              <a:rPr lang="en" sz="1600">
                <a:solidFill>
                  <a:schemeClr val="dk1"/>
                </a:solidFill>
              </a:rPr>
              <a:t> responsibility to easily monitor progress of the project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47" name="Google Shape;347;p48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success?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9"/>
          <p:cNvSpPr txBox="1"/>
          <p:nvPr>
            <p:ph idx="1" type="subTitle"/>
          </p:nvPr>
        </p:nvSpPr>
        <p:spPr>
          <a:xfrm>
            <a:off x="895950" y="1682000"/>
            <a:ext cx="45741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to properly run a meeting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Note Takers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Kept Short and to the Point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DevOps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Docker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Heroku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Testing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Integrated Testing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Jest, Supertest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Shortcomings of test frameworks</a:t>
            </a:r>
            <a:endParaRPr sz="1600"/>
          </a:p>
        </p:txBody>
      </p:sp>
      <p:sp>
        <p:nvSpPr>
          <p:cNvPr id="353" name="Google Shape;353;p49"/>
          <p:cNvSpPr txBox="1"/>
          <p:nvPr>
            <p:ph type="title"/>
          </p:nvPr>
        </p:nvSpPr>
        <p:spPr>
          <a:xfrm>
            <a:off x="713225" y="445025"/>
            <a:ext cx="648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Retrospectives: What was learned?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0"/>
          <p:cNvSpPr txBox="1"/>
          <p:nvPr>
            <p:ph idx="1" type="subTitle"/>
          </p:nvPr>
        </p:nvSpPr>
        <p:spPr>
          <a:xfrm>
            <a:off x="895950" y="1682000"/>
            <a:ext cx="67041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Improved Communication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More Frequent Meetings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Daily Updates (started </a:t>
            </a:r>
            <a:r>
              <a:rPr lang="en" sz="1600"/>
              <a:t>towards</a:t>
            </a:r>
            <a:r>
              <a:rPr lang="en" sz="1600"/>
              <a:t> end of semester)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Better Time Management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Pushed a lot of work to last week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Less work more frequently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Partly due to busy school semesters.</a:t>
            </a:r>
            <a:endParaRPr sz="1600"/>
          </a:p>
        </p:txBody>
      </p:sp>
      <p:sp>
        <p:nvSpPr>
          <p:cNvPr id="359" name="Google Shape;359;p50"/>
          <p:cNvSpPr txBox="1"/>
          <p:nvPr>
            <p:ph type="title"/>
          </p:nvPr>
        </p:nvSpPr>
        <p:spPr>
          <a:xfrm>
            <a:off x="713225" y="445025"/>
            <a:ext cx="648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Retrospectives: Adjustments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1"/>
          <p:cNvSpPr txBox="1"/>
          <p:nvPr>
            <p:ph idx="1" type="subTitle"/>
          </p:nvPr>
        </p:nvSpPr>
        <p:spPr>
          <a:xfrm>
            <a:off x="895950" y="1682000"/>
            <a:ext cx="67143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Developing the FHIR Guidelines Library taught us so many things: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Design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DevOps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Communicating with Client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believe our project met all the goals we wanted to reach.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Fantastic learning opportunity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365" name="Google Shape;365;p51"/>
          <p:cNvSpPr txBox="1"/>
          <p:nvPr>
            <p:ph type="title"/>
          </p:nvPr>
        </p:nvSpPr>
        <p:spPr>
          <a:xfrm>
            <a:off x="713225" y="445025"/>
            <a:ext cx="648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idx="1" type="subTitle"/>
          </p:nvPr>
        </p:nvSpPr>
        <p:spPr>
          <a:xfrm>
            <a:off x="302775" y="1232900"/>
            <a:ext cx="3847200" cy="31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9144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is it?</a:t>
            </a:r>
            <a:endParaRPr/>
          </a:p>
          <a:p>
            <a:pPr indent="0" lvl="0" marL="457200" marR="9144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7500" lvl="0" marL="457200" marR="9144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it does</a:t>
            </a:r>
            <a:endParaRPr/>
          </a:p>
          <a:p>
            <a:pPr indent="0" lvl="0" marL="457200" marR="9144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7500" lvl="0" marL="457200" marR="9144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Why it matters</a:t>
            </a:r>
            <a:r>
              <a:rPr lang="en"/>
              <a:t>?</a:t>
            </a:r>
            <a:endParaRPr/>
          </a:p>
          <a:p>
            <a:pPr indent="0" lvl="0" marL="457200" marR="9144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7500" lvl="0" marL="457200" marR="9144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Key decisions</a:t>
            </a:r>
            <a:endParaRPr/>
          </a:p>
          <a:p>
            <a:pPr indent="0" lvl="0" marL="457200" marR="9144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7500" lvl="0" marL="457200" marR="9144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is success?</a:t>
            </a:r>
            <a:endParaRPr/>
          </a:p>
          <a:p>
            <a:pPr indent="0" lvl="0" marL="457200" marR="9144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7500" lvl="0" marL="457200" marR="9144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Learnings</a:t>
            </a:r>
            <a:endParaRPr/>
          </a:p>
        </p:txBody>
      </p:sp>
      <p:sp>
        <p:nvSpPr>
          <p:cNvPr id="254" name="Google Shape;254;p35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Overview:</a:t>
            </a:r>
            <a:endParaRPr/>
          </a:p>
        </p:txBody>
      </p:sp>
      <p:pic>
        <p:nvPicPr>
          <p:cNvPr id="255" name="Google Shape;25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938" y="1322175"/>
            <a:ext cx="601027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idx="1" type="subTitle"/>
          </p:nvPr>
        </p:nvSpPr>
        <p:spPr>
          <a:xfrm>
            <a:off x="302775" y="1232900"/>
            <a:ext cx="3847200" cy="31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 a library for medical guidelines.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medical guidelines should be of “FHIR” format.</a:t>
            </a:r>
            <a:endParaRPr sz="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Goal is to allow other applications to retrieve these guidelines from our service.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Backend-focused, no real front-end but includes documentation in readme.</a:t>
            </a:r>
            <a:endParaRPr/>
          </a:p>
        </p:txBody>
      </p:sp>
      <p:sp>
        <p:nvSpPr>
          <p:cNvPr id="261" name="Google Shape;261;p36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our project about?</a:t>
            </a:r>
            <a:endParaRPr/>
          </a:p>
        </p:txBody>
      </p:sp>
      <p:pic>
        <p:nvPicPr>
          <p:cNvPr id="262" name="Google Shape;26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0475" y="1267125"/>
            <a:ext cx="3067324" cy="297774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>
            <p:ph idx="1" type="subTitle"/>
          </p:nvPr>
        </p:nvSpPr>
        <p:spPr>
          <a:xfrm>
            <a:off x="319725" y="1215950"/>
            <a:ext cx="3847200" cy="3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was a backend service with a few features: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Adding a new guideline to the library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Listing names of all available guidelines.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Getting the detailed definition of a guideline in json format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Updating the contents of a guideline.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Deleting a guideline from our database.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Unit tests and integration tests for each of these features.</a:t>
            </a:r>
            <a:endParaRPr/>
          </a:p>
        </p:txBody>
      </p:sp>
      <p:sp>
        <p:nvSpPr>
          <p:cNvPr id="268" name="Google Shape;268;p37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we do?</a:t>
            </a:r>
            <a:endParaRPr/>
          </a:p>
        </p:txBody>
      </p:sp>
      <p:pic>
        <p:nvPicPr>
          <p:cNvPr id="269" name="Google Shape;269;p37"/>
          <p:cNvPicPr preferRelativeResize="0"/>
          <p:nvPr/>
        </p:nvPicPr>
        <p:blipFill rotWithShape="1">
          <a:blip r:embed="rId3">
            <a:alphaModFix/>
          </a:blip>
          <a:srcRect b="28156" l="0" r="0" t="10580"/>
          <a:stretch/>
        </p:blipFill>
        <p:spPr>
          <a:xfrm>
            <a:off x="4598975" y="516900"/>
            <a:ext cx="3239150" cy="196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7"/>
          <p:cNvPicPr preferRelativeResize="0"/>
          <p:nvPr/>
        </p:nvPicPr>
        <p:blipFill rotWithShape="1">
          <a:blip r:embed="rId4">
            <a:alphaModFix/>
          </a:blip>
          <a:srcRect b="0" l="13828" r="33393" t="0"/>
          <a:stretch/>
        </p:blipFill>
        <p:spPr>
          <a:xfrm>
            <a:off x="5403975" y="2605737"/>
            <a:ext cx="3239148" cy="2088688"/>
          </a:xfrm>
          <a:prstGeom prst="rect">
            <a:avLst/>
          </a:prstGeom>
          <a:noFill/>
          <a:ln cap="flat" cmpd="sng" w="9525">
            <a:solidFill>
              <a:srgbClr val="667E9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>
            <p:ph idx="1" type="subTitle"/>
          </p:nvPr>
        </p:nvSpPr>
        <p:spPr>
          <a:xfrm>
            <a:off x="0" y="1213175"/>
            <a:ext cx="2801700" cy="3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It was a backend service with a few features:</a:t>
            </a:r>
            <a:endParaRPr sz="1100"/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Adding a new guideline to the library</a:t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Listing names of all available guidelines.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Getting the detailed definition of a guideline in json format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Updating the contents of a guideline.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Deleting a guideline from our database.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Unit tests and integration tests for each of these features.</a:t>
            </a:r>
            <a:endParaRPr sz="1100"/>
          </a:p>
        </p:txBody>
      </p:sp>
      <p:sp>
        <p:nvSpPr>
          <p:cNvPr id="276" name="Google Shape;276;p38"/>
          <p:cNvSpPr txBox="1"/>
          <p:nvPr>
            <p:ph type="title"/>
          </p:nvPr>
        </p:nvSpPr>
        <p:spPr>
          <a:xfrm>
            <a:off x="0" y="432800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we do?</a:t>
            </a:r>
            <a:endParaRPr/>
          </a:p>
        </p:txBody>
      </p:sp>
      <p:pic>
        <p:nvPicPr>
          <p:cNvPr id="277" name="Google Shape;277;p38" title="Add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5625" y="262375"/>
            <a:ext cx="6158375" cy="46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9" title="List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5625" y="258900"/>
            <a:ext cx="6158375" cy="461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9"/>
          <p:cNvSpPr txBox="1"/>
          <p:nvPr>
            <p:ph idx="1" type="subTitle"/>
          </p:nvPr>
        </p:nvSpPr>
        <p:spPr>
          <a:xfrm>
            <a:off x="0" y="1213175"/>
            <a:ext cx="2858400" cy="3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It was a backend service with a few features:</a:t>
            </a:r>
            <a:endParaRPr sz="1100"/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Adding a new guideline to the library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Listing names of all available guidelines.</a:t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Getting the detailed definition of a guideline in json format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Updating the contents of a guideline.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Deleting a guideline from our database.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Unit tests and integration tests for each of these features.</a:t>
            </a:r>
            <a:endParaRPr sz="1100"/>
          </a:p>
        </p:txBody>
      </p:sp>
      <p:sp>
        <p:nvSpPr>
          <p:cNvPr id="284" name="Google Shape;284;p39"/>
          <p:cNvSpPr txBox="1"/>
          <p:nvPr>
            <p:ph type="title"/>
          </p:nvPr>
        </p:nvSpPr>
        <p:spPr>
          <a:xfrm>
            <a:off x="0" y="432800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we do?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0" title="Get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6900" y="274857"/>
            <a:ext cx="6137100" cy="4602819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0"/>
          <p:cNvSpPr txBox="1"/>
          <p:nvPr>
            <p:ph idx="1" type="subTitle"/>
          </p:nvPr>
        </p:nvSpPr>
        <p:spPr>
          <a:xfrm>
            <a:off x="0" y="1213175"/>
            <a:ext cx="3006900" cy="3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It was a backend service with a few features:</a:t>
            </a:r>
            <a:endParaRPr sz="1100"/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Adding a new guideline to the library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Listing names of all available guidelines.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Getting the detailed definition of a guideline in json format</a:t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Updating the contents of a guideline.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Deleting a guideline from our database.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Unit tests and integration tests for each of these features.</a:t>
            </a:r>
            <a:endParaRPr sz="1100"/>
          </a:p>
        </p:txBody>
      </p:sp>
      <p:sp>
        <p:nvSpPr>
          <p:cNvPr id="291" name="Google Shape;291;p40"/>
          <p:cNvSpPr txBox="1"/>
          <p:nvPr>
            <p:ph type="title"/>
          </p:nvPr>
        </p:nvSpPr>
        <p:spPr>
          <a:xfrm>
            <a:off x="0" y="432800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we do?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41" title="Update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9775" y="269525"/>
            <a:ext cx="6144226" cy="460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1"/>
          <p:cNvSpPr txBox="1"/>
          <p:nvPr>
            <p:ph idx="1" type="subTitle"/>
          </p:nvPr>
        </p:nvSpPr>
        <p:spPr>
          <a:xfrm>
            <a:off x="0" y="1213175"/>
            <a:ext cx="2886600" cy="3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It was a backend service with a few features:</a:t>
            </a:r>
            <a:endParaRPr sz="1100"/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Adding a new guideline to the library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Listing names of all available guidelines.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Getting the detailed definition of a guideline in json format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Updating the contents of a guideline.</a:t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Deleting a guideline from our database.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Unit tests and integration tests for each of these features.</a:t>
            </a:r>
            <a:endParaRPr sz="1100"/>
          </a:p>
        </p:txBody>
      </p:sp>
      <p:sp>
        <p:nvSpPr>
          <p:cNvPr id="298" name="Google Shape;298;p41"/>
          <p:cNvSpPr txBox="1"/>
          <p:nvPr>
            <p:ph type="title"/>
          </p:nvPr>
        </p:nvSpPr>
        <p:spPr>
          <a:xfrm>
            <a:off x="0" y="432800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we do?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42" title="Delete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0025" y="254700"/>
            <a:ext cx="6163975" cy="4622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2"/>
          <p:cNvSpPr txBox="1"/>
          <p:nvPr>
            <p:ph idx="1" type="subTitle"/>
          </p:nvPr>
        </p:nvSpPr>
        <p:spPr>
          <a:xfrm>
            <a:off x="0" y="1213175"/>
            <a:ext cx="2886600" cy="3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It was a backend service with a few features:</a:t>
            </a:r>
            <a:endParaRPr sz="1100"/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Adding a new guideline to the library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Listing names of all available guidelines.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Getting the detailed definition of a guideline in json format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Updating the contents of a guideline.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Deleting a guideline from our database.</a:t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Unit tests and integration tests for each of these features.</a:t>
            </a:r>
            <a:endParaRPr sz="1100"/>
          </a:p>
        </p:txBody>
      </p:sp>
      <p:sp>
        <p:nvSpPr>
          <p:cNvPr id="305" name="Google Shape;305;p42"/>
          <p:cNvSpPr txBox="1"/>
          <p:nvPr>
            <p:ph type="title"/>
          </p:nvPr>
        </p:nvSpPr>
        <p:spPr>
          <a:xfrm>
            <a:off x="0" y="432800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we do?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