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a514e0eb_0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a514e0eb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e7a2de1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e7a2de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e7a2de1_35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e7a2de1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e7a2de1_35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e7a2de1_3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16a7b8d_37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16a7b8d_3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16a7b8d_37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16a7b8d_3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16a7b8d_37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16a7b8d_3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16a7b8d_37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16a7b8d_3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327adecb_2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327adecb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27adecb_2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327adecb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779be3e_0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779be3e_0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779be3e_0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779be3e_0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e7a2de1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e7a2de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e7a2de1_1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e7a2de1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e7a2de1_1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e7a2de1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16a7b8d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16a7b8d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 would we ever use thes ame column name twice and if so why?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e7a2de1_1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e7a2de1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e7a2de1_35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e7a2de1_3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Organization: Makes calls to</a:t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4582897" y="830575"/>
            <a:ext cx="11430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3986800" y="1478050"/>
            <a:ext cx="23352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CommandInterpreter: 50</a:t>
            </a:r>
            <a:endParaRPr/>
          </a:p>
        </p:txBody>
      </p:sp>
      <p:cxnSp>
        <p:nvCxnSpPr>
          <p:cNvPr id="32" name="Google Shape;32;p8"/>
          <p:cNvCxnSpPr>
            <a:stCxn id="30" idx="2"/>
            <a:endCxn id="31" idx="0"/>
          </p:cNvCxnSpPr>
          <p:nvPr/>
        </p:nvCxnSpPr>
        <p:spPr>
          <a:xfrm>
            <a:off x="5154397" y="1159075"/>
            <a:ext cx="0" cy="3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" name="Google Shape;33;p8"/>
          <p:cNvSpPr/>
          <p:nvPr/>
        </p:nvSpPr>
        <p:spPr>
          <a:xfrm>
            <a:off x="3140250" y="2331300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5614650" y="2331300"/>
            <a:ext cx="12054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6</a:t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5026500" y="3184550"/>
            <a:ext cx="11625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100</a:t>
            </a:r>
            <a:endParaRPr/>
          </a:p>
        </p:txBody>
      </p:sp>
      <p:cxnSp>
        <p:nvCxnSpPr>
          <p:cNvPr id="36" name="Google Shape;36;p8"/>
          <p:cNvCxnSpPr>
            <a:stCxn id="31" idx="2"/>
            <a:endCxn id="33" idx="0"/>
          </p:cNvCxnSpPr>
          <p:nvPr/>
        </p:nvCxnSpPr>
        <p:spPr>
          <a:xfrm flipH="1">
            <a:off x="3742900" y="1806550"/>
            <a:ext cx="14115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" name="Google Shape;37;p8"/>
          <p:cNvCxnSpPr>
            <a:stCxn id="31" idx="2"/>
            <a:endCxn id="34" idx="0"/>
          </p:cNvCxnSpPr>
          <p:nvPr/>
        </p:nvCxnSpPr>
        <p:spPr>
          <a:xfrm>
            <a:off x="5154400" y="1806550"/>
            <a:ext cx="10629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" name="Google Shape;38;p8"/>
          <p:cNvSpPr/>
          <p:nvPr/>
        </p:nvSpPr>
        <p:spPr>
          <a:xfrm>
            <a:off x="3269100" y="3873825"/>
            <a:ext cx="9477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Row: 10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5241150" y="4366900"/>
            <a:ext cx="947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69125" y="3785488"/>
            <a:ext cx="14445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Condition: 30</a:t>
            </a:r>
            <a:endParaRPr/>
          </a:p>
        </p:txBody>
      </p:sp>
      <p:cxnSp>
        <p:nvCxnSpPr>
          <p:cNvPr id="41" name="Google Shape;41;p8"/>
          <p:cNvCxnSpPr>
            <a:stCxn id="34" idx="2"/>
            <a:endCxn id="35" idx="0"/>
          </p:cNvCxnSpPr>
          <p:nvPr/>
        </p:nvCxnSpPr>
        <p:spPr>
          <a:xfrm flipH="1">
            <a:off x="5607750" y="2659800"/>
            <a:ext cx="6096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" name="Google Shape;42;p8"/>
          <p:cNvCxnSpPr>
            <a:stCxn id="35" idx="2"/>
            <a:endCxn id="38" idx="0"/>
          </p:cNvCxnSpPr>
          <p:nvPr/>
        </p:nvCxnSpPr>
        <p:spPr>
          <a:xfrm flipH="1">
            <a:off x="3742950" y="3513050"/>
            <a:ext cx="1864800" cy="36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" name="Google Shape;43;p8"/>
          <p:cNvCxnSpPr>
            <a:stCxn id="35" idx="2"/>
            <a:endCxn id="39" idx="0"/>
          </p:cNvCxnSpPr>
          <p:nvPr/>
        </p:nvCxnSpPr>
        <p:spPr>
          <a:xfrm>
            <a:off x="5607750" y="3513050"/>
            <a:ext cx="107400" cy="8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8"/>
          <p:cNvCxnSpPr>
            <a:stCxn id="35" idx="2"/>
            <a:endCxn id="40" idx="0"/>
          </p:cNvCxnSpPr>
          <p:nvPr/>
        </p:nvCxnSpPr>
        <p:spPr>
          <a:xfrm>
            <a:off x="5607750" y="3513050"/>
            <a:ext cx="1883700" cy="27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" name="Google Shape;45;p8"/>
          <p:cNvCxnSpPr>
            <a:stCxn id="40" idx="2"/>
            <a:endCxn id="39" idx="0"/>
          </p:cNvCxnSpPr>
          <p:nvPr/>
        </p:nvCxnSpPr>
        <p:spPr>
          <a:xfrm rot="5400000">
            <a:off x="6476775" y="3352287"/>
            <a:ext cx="252900" cy="17763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" name="Google Shape;46;p8"/>
          <p:cNvCxnSpPr>
            <a:stCxn id="40" idx="2"/>
            <a:endCxn id="38" idx="0"/>
          </p:cNvCxnSpPr>
          <p:nvPr/>
        </p:nvCxnSpPr>
        <p:spPr>
          <a:xfrm flipH="1" rot="5400000">
            <a:off x="5496975" y="2119587"/>
            <a:ext cx="240300" cy="3748500"/>
          </a:xfrm>
          <a:prstGeom prst="curvedConnector5">
            <a:avLst>
              <a:gd fmla="val -99095" name="adj1"/>
              <a:gd fmla="val 53312" name="adj2"/>
              <a:gd fmla="val 199038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" name="Google Shape;47;p8"/>
          <p:cNvCxnSpPr>
            <a:stCxn id="39" idx="2"/>
            <a:endCxn id="38" idx="0"/>
          </p:cNvCxnSpPr>
          <p:nvPr/>
        </p:nvCxnSpPr>
        <p:spPr>
          <a:xfrm flipH="1" rot="5400000">
            <a:off x="4318200" y="3298600"/>
            <a:ext cx="821700" cy="1971900"/>
          </a:xfrm>
          <a:prstGeom prst="curvedConnector5">
            <a:avLst>
              <a:gd fmla="val -28980" name="adj1"/>
              <a:gd fmla="val 50004" name="adj2"/>
              <a:gd fmla="val 128964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" name="Google Shape;48;p8"/>
          <p:cNvCxnSpPr>
            <a:stCxn id="39" idx="2"/>
            <a:endCxn id="35" idx="0"/>
          </p:cNvCxnSpPr>
          <p:nvPr/>
        </p:nvCxnSpPr>
        <p:spPr>
          <a:xfrm flipH="1" rot="5400000">
            <a:off x="4905900" y="3886300"/>
            <a:ext cx="1510800" cy="107400"/>
          </a:xfrm>
          <a:prstGeom prst="curvedConnector5">
            <a:avLst>
              <a:gd fmla="val -15762" name="adj1"/>
              <a:gd fmla="val -663059" name="adj2"/>
              <a:gd fmla="val 11576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" name="Google Shape;49;p8"/>
          <p:cNvCxnSpPr>
            <a:stCxn id="38" idx="2"/>
            <a:endCxn id="39" idx="0"/>
          </p:cNvCxnSpPr>
          <p:nvPr/>
        </p:nvCxnSpPr>
        <p:spPr>
          <a:xfrm flipH="1" rot="-5400000">
            <a:off x="4646700" y="3298575"/>
            <a:ext cx="164700" cy="1972200"/>
          </a:xfrm>
          <a:prstGeom prst="curvedConnector3">
            <a:avLst>
              <a:gd fmla="val 4996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" name="Google Shape;50;p8"/>
          <p:cNvSpPr/>
          <p:nvPr/>
        </p:nvSpPr>
        <p:spPr>
          <a:xfrm>
            <a:off x="289000" y="4037275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Utils</a:t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166804" y="4562025"/>
            <a:ext cx="1433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DBException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549000" y="1270925"/>
            <a:ext cx="2168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Tokenizer to parse user commands, and passes appropriate </a:t>
            </a:r>
            <a:endParaRPr/>
          </a:p>
        </p:txBody>
      </p:sp>
      <p:cxnSp>
        <p:nvCxnSpPr>
          <p:cNvPr id="53" name="Google Shape;53;p8"/>
          <p:cNvCxnSpPr>
            <a:stCxn id="31" idx="2"/>
            <a:endCxn id="35" idx="0"/>
          </p:cNvCxnSpPr>
          <p:nvPr/>
        </p:nvCxnSpPr>
        <p:spPr>
          <a:xfrm flipH="1" rot="-5400000">
            <a:off x="4692100" y="2268850"/>
            <a:ext cx="1377900" cy="453300"/>
          </a:xfrm>
          <a:prstGeom prst="curvedConnector3">
            <a:avLst>
              <a:gd fmla="val 7832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8"/>
          <p:cNvCxnSpPr>
            <a:stCxn id="31" idx="2"/>
            <a:endCxn id="40" idx="0"/>
          </p:cNvCxnSpPr>
          <p:nvPr/>
        </p:nvCxnSpPr>
        <p:spPr>
          <a:xfrm flipH="1" rot="-5400000">
            <a:off x="5333500" y="1627450"/>
            <a:ext cx="1978800" cy="2337000"/>
          </a:xfrm>
          <a:prstGeom prst="curvedConnector3">
            <a:avLst>
              <a:gd fmla="val 844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Table Select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075" y="2182675"/>
            <a:ext cx="4649525" cy="289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7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7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7"/>
          <p:cNvSpPr/>
          <p:nvPr/>
        </p:nvSpPr>
        <p:spPr>
          <a:xfrm>
            <a:off x="348500" y="1539425"/>
            <a:ext cx="14109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7"/>
          <p:cNvCxnSpPr>
            <a:stCxn id="198" idx="0"/>
          </p:cNvCxnSpPr>
          <p:nvPr/>
        </p:nvCxnSpPr>
        <p:spPr>
          <a:xfrm>
            <a:off x="1053950" y="1539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7"/>
          <p:cNvSpPr txBox="1"/>
          <p:nvPr/>
        </p:nvSpPr>
        <p:spPr>
          <a:xfrm>
            <a:off x="310025" y="1577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01" name="Google Shape;201;p17"/>
          <p:cNvSpPr txBox="1"/>
          <p:nvPr/>
        </p:nvSpPr>
        <p:spPr>
          <a:xfrm>
            <a:off x="1068330" y="1577903"/>
            <a:ext cx="641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02" name="Google Shape;202;p17"/>
          <p:cNvSpPr txBox="1"/>
          <p:nvPr/>
        </p:nvSpPr>
        <p:spPr>
          <a:xfrm>
            <a:off x="271550" y="1244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Table Select</a:t>
            </a:r>
            <a:endParaRPr/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8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243000" y="2187025"/>
            <a:ext cx="84438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c1 = new Column(???, ???)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… (how many columns?)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List&lt;Column&gt; ListOfColumns = List containing c1, …, ??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Row r0 = new Row(ListOfColumns, ???)</a:t>
            </a:r>
            <a:endParaRPr sz="2200"/>
          </a:p>
        </p:txBody>
      </p:sp>
      <p:sp>
        <p:nvSpPr>
          <p:cNvPr id="213" name="Google Shape;213;p18"/>
          <p:cNvSpPr/>
          <p:nvPr/>
        </p:nvSpPr>
        <p:spPr>
          <a:xfrm>
            <a:off x="348500" y="1539425"/>
            <a:ext cx="14109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8"/>
          <p:cNvCxnSpPr>
            <a:stCxn id="213" idx="0"/>
          </p:cNvCxnSpPr>
          <p:nvPr/>
        </p:nvCxnSpPr>
        <p:spPr>
          <a:xfrm>
            <a:off x="1053950" y="1539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8"/>
          <p:cNvSpPr txBox="1"/>
          <p:nvPr/>
        </p:nvSpPr>
        <p:spPr>
          <a:xfrm>
            <a:off x="310025" y="1577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16" name="Google Shape;216;p18"/>
          <p:cNvSpPr txBox="1"/>
          <p:nvPr/>
        </p:nvSpPr>
        <p:spPr>
          <a:xfrm>
            <a:off x="1068330" y="1577903"/>
            <a:ext cx="641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17" name="Google Shape;217;p18"/>
          <p:cNvSpPr txBox="1"/>
          <p:nvPr/>
        </p:nvSpPr>
        <p:spPr>
          <a:xfrm>
            <a:off x="271550" y="1244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Table Select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9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243000" y="2187025"/>
            <a:ext cx="84438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c1 = new Column(“Firstname”, students, enrolled)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c2 = new Column(“Grade”, students, enrolled)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List&lt;Column&gt; ListOfColumns = List containing c1, c2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Row r0 = new Row(ListOfColumns, row #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日</a:t>
            </a:r>
            <a:r>
              <a:rPr lang="en" sz="2200"/>
              <a:t>,  row #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" sz="2200"/>
              <a:t>)</a:t>
            </a:r>
            <a:endParaRPr sz="2200"/>
          </a:p>
        </p:txBody>
      </p:sp>
      <p:sp>
        <p:nvSpPr>
          <p:cNvPr id="228" name="Google Shape;228;p19"/>
          <p:cNvSpPr/>
          <p:nvPr/>
        </p:nvSpPr>
        <p:spPr>
          <a:xfrm>
            <a:off x="348500" y="1539425"/>
            <a:ext cx="14109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19"/>
          <p:cNvCxnSpPr>
            <a:stCxn id="228" idx="0"/>
          </p:cNvCxnSpPr>
          <p:nvPr/>
        </p:nvCxnSpPr>
        <p:spPr>
          <a:xfrm>
            <a:off x="1053950" y="1539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19"/>
          <p:cNvSpPr txBox="1"/>
          <p:nvPr/>
        </p:nvSpPr>
        <p:spPr>
          <a:xfrm>
            <a:off x="310025" y="1577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31" name="Google Shape;231;p19"/>
          <p:cNvSpPr txBox="1"/>
          <p:nvPr/>
        </p:nvSpPr>
        <p:spPr>
          <a:xfrm>
            <a:off x="1068330" y="1577903"/>
            <a:ext cx="641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32" name="Google Shape;232;p19"/>
          <p:cNvSpPr txBox="1"/>
          <p:nvPr/>
        </p:nvSpPr>
        <p:spPr>
          <a:xfrm>
            <a:off x="271550" y="1244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2110575" y="1692901"/>
            <a:ext cx="278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日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8768325" y="3777713"/>
            <a:ext cx="278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月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928950" y="1371800"/>
            <a:ext cx="7286100" cy="16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trickier example follows (not covered in video)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find this useful for really understanding how Two table select works.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Select Lastname, Grade, CCN from students, enrolled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1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243000" y="4519825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Similar to what we did in the video, let’s try to generate a row of this trickier table.</a:t>
            </a:r>
            <a:endParaRPr sz="1800"/>
          </a:p>
        </p:txBody>
      </p:sp>
      <p:sp>
        <p:nvSpPr>
          <p:cNvPr id="250" name="Google Shape;250;p21"/>
          <p:cNvSpPr/>
          <p:nvPr/>
        </p:nvSpPr>
        <p:spPr>
          <a:xfrm>
            <a:off x="348500" y="1158425"/>
            <a:ext cx="19455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1"/>
          <p:cNvCxnSpPr/>
          <p:nvPr/>
        </p:nvCxnSpPr>
        <p:spPr>
          <a:xfrm>
            <a:off x="1084775" y="1158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/>
        </p:nvSpPr>
        <p:spPr>
          <a:xfrm>
            <a:off x="310025" y="1196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53" name="Google Shape;253;p21"/>
          <p:cNvSpPr txBox="1"/>
          <p:nvPr/>
        </p:nvSpPr>
        <p:spPr>
          <a:xfrm>
            <a:off x="271550" y="863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  <p:cxnSp>
        <p:nvCxnSpPr>
          <p:cNvPr id="254" name="Google Shape;254;p21"/>
          <p:cNvCxnSpPr/>
          <p:nvPr/>
        </p:nvCxnSpPr>
        <p:spPr>
          <a:xfrm>
            <a:off x="1682450" y="1156350"/>
            <a:ext cx="0" cy="4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1"/>
          <p:cNvSpPr txBox="1"/>
          <p:nvPr/>
        </p:nvSpPr>
        <p:spPr>
          <a:xfrm>
            <a:off x="1068325" y="1196902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56" name="Google Shape;256;p21"/>
          <p:cNvSpPr txBox="1"/>
          <p:nvPr/>
        </p:nvSpPr>
        <p:spPr>
          <a:xfrm>
            <a:off x="1670626" y="1189028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21228</a:t>
            </a:r>
            <a:endParaRPr sz="1000"/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266" y="2187025"/>
            <a:ext cx="3151059" cy="24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Select Lastname, Grade, CCN from students, enrolled</a:t>
            </a: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2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2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243000" y="2187025"/>
            <a:ext cx="84438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c1 = new Column(???, ???)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… (how many columns?)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List&lt;Column&gt; ListOfColumns = List containing c1, …, ??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Row r0 = new Row(ListOfColumns, ???)</a:t>
            </a:r>
            <a:endParaRPr sz="2200"/>
          </a:p>
        </p:txBody>
      </p:sp>
      <p:sp>
        <p:nvSpPr>
          <p:cNvPr id="268" name="Google Shape;268;p22"/>
          <p:cNvSpPr/>
          <p:nvPr/>
        </p:nvSpPr>
        <p:spPr>
          <a:xfrm>
            <a:off x="1028700" y="3630200"/>
            <a:ext cx="5332800" cy="6621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the exercise from the video, but now where we need three columns instead of 2! Solution on next slide.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348500" y="1158425"/>
            <a:ext cx="19455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2"/>
          <p:cNvCxnSpPr/>
          <p:nvPr/>
        </p:nvCxnSpPr>
        <p:spPr>
          <a:xfrm>
            <a:off x="1084775" y="1158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2"/>
          <p:cNvSpPr txBox="1"/>
          <p:nvPr/>
        </p:nvSpPr>
        <p:spPr>
          <a:xfrm>
            <a:off x="310025" y="1196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72" name="Google Shape;272;p22"/>
          <p:cNvSpPr txBox="1"/>
          <p:nvPr/>
        </p:nvSpPr>
        <p:spPr>
          <a:xfrm>
            <a:off x="271550" y="863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  <p:cxnSp>
        <p:nvCxnSpPr>
          <p:cNvPr id="273" name="Google Shape;273;p22"/>
          <p:cNvCxnSpPr/>
          <p:nvPr/>
        </p:nvCxnSpPr>
        <p:spPr>
          <a:xfrm>
            <a:off x="1682450" y="1156350"/>
            <a:ext cx="0" cy="4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2"/>
          <p:cNvSpPr txBox="1"/>
          <p:nvPr/>
        </p:nvSpPr>
        <p:spPr>
          <a:xfrm>
            <a:off x="1068325" y="1196902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75" name="Google Shape;275;p22"/>
          <p:cNvSpPr txBox="1"/>
          <p:nvPr/>
        </p:nvSpPr>
        <p:spPr>
          <a:xfrm>
            <a:off x="1670626" y="1189028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21228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Select Lastname, Grade, CCN from students, enrolled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611125"/>
            <a:ext cx="45339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600" y="763525"/>
            <a:ext cx="1600200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3"/>
          <p:cNvCxnSpPr/>
          <p:nvPr/>
        </p:nvCxnSpPr>
        <p:spPr>
          <a:xfrm>
            <a:off x="2065200" y="2011350"/>
            <a:ext cx="48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/>
          <p:nvPr/>
        </p:nvCxnSpPr>
        <p:spPr>
          <a:xfrm rot="10800000">
            <a:off x="8686800" y="4097550"/>
            <a:ext cx="3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243000" y="2187025"/>
            <a:ext cx="84438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c1 = new Column(“Lastname”, </a:t>
            </a:r>
            <a:r>
              <a:rPr lang="en" sz="2200">
                <a:solidFill>
                  <a:srgbClr val="4A86E8"/>
                </a:solidFill>
              </a:rPr>
              <a:t>enrolled</a:t>
            </a:r>
            <a:r>
              <a:rPr lang="en" sz="2200"/>
              <a:t>, </a:t>
            </a:r>
            <a:r>
              <a:rPr lang="en" sz="2200">
                <a:solidFill>
                  <a:srgbClr val="FF0000"/>
                </a:solidFill>
              </a:rPr>
              <a:t>students</a:t>
            </a:r>
            <a:r>
              <a:rPr lang="en" sz="2200"/>
              <a:t>);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c2 = new Column(“Grade”, </a:t>
            </a:r>
            <a:r>
              <a:rPr lang="en" sz="2200">
                <a:solidFill>
                  <a:srgbClr val="4A86E8"/>
                </a:solidFill>
              </a:rPr>
              <a:t>enrolled</a:t>
            </a:r>
            <a:r>
              <a:rPr lang="en" sz="2200"/>
              <a:t>, </a:t>
            </a:r>
            <a:r>
              <a:rPr lang="en" sz="2200">
                <a:solidFill>
                  <a:srgbClr val="FF0000"/>
                </a:solidFill>
              </a:rPr>
              <a:t>students</a:t>
            </a:r>
            <a:r>
              <a:rPr lang="en" sz="2200"/>
              <a:t>);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Column c3 = new Column(“CCN”, </a:t>
            </a:r>
            <a:r>
              <a:rPr lang="en" sz="2200">
                <a:solidFill>
                  <a:srgbClr val="4A86E8"/>
                </a:solidFill>
              </a:rPr>
              <a:t>enrolled</a:t>
            </a:r>
            <a:r>
              <a:rPr lang="en" sz="2200"/>
              <a:t>, </a:t>
            </a:r>
            <a:r>
              <a:rPr lang="en" sz="2200">
                <a:solidFill>
                  <a:srgbClr val="FF0000"/>
                </a:solidFill>
              </a:rPr>
              <a:t>students</a:t>
            </a:r>
            <a:r>
              <a:rPr lang="en" sz="2200"/>
              <a:t>);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List&lt;Column&gt; ListOfColumns = List containing c1, c2, c3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Row r0 = new Row(ListOfColumns, row #</a:t>
            </a:r>
            <a:r>
              <a:rPr lang="en" sz="1800">
                <a:solidFill>
                  <a:srgbClr val="4A86E8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阝</a:t>
            </a:r>
            <a:r>
              <a:rPr lang="en" sz="2200"/>
              <a:t>, row #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鳌</a:t>
            </a:r>
            <a:r>
              <a:rPr lang="en" sz="18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sp>
        <p:nvSpPr>
          <p:cNvPr id="286" name="Google Shape;286;p23"/>
          <p:cNvSpPr/>
          <p:nvPr/>
        </p:nvSpPr>
        <p:spPr>
          <a:xfrm>
            <a:off x="348500" y="1158425"/>
            <a:ext cx="19455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1084775" y="1158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3"/>
          <p:cNvSpPr txBox="1"/>
          <p:nvPr/>
        </p:nvSpPr>
        <p:spPr>
          <a:xfrm>
            <a:off x="310025" y="1196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YANGFAN</a:t>
            </a:r>
            <a:endParaRPr sz="1000"/>
          </a:p>
        </p:txBody>
      </p:sp>
      <p:sp>
        <p:nvSpPr>
          <p:cNvPr id="289" name="Google Shape;289;p23"/>
          <p:cNvSpPr txBox="1"/>
          <p:nvPr/>
        </p:nvSpPr>
        <p:spPr>
          <a:xfrm>
            <a:off x="271550" y="863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  <p:cxnSp>
        <p:nvCxnSpPr>
          <p:cNvPr id="290" name="Google Shape;290;p23"/>
          <p:cNvCxnSpPr/>
          <p:nvPr/>
        </p:nvCxnSpPr>
        <p:spPr>
          <a:xfrm>
            <a:off x="1682450" y="1156350"/>
            <a:ext cx="0" cy="4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3"/>
          <p:cNvSpPr txBox="1"/>
          <p:nvPr/>
        </p:nvSpPr>
        <p:spPr>
          <a:xfrm>
            <a:off x="1068325" y="1196902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292" name="Google Shape;292;p23"/>
          <p:cNvSpPr txBox="1"/>
          <p:nvPr/>
        </p:nvSpPr>
        <p:spPr>
          <a:xfrm>
            <a:off x="1670626" y="1189028"/>
            <a:ext cx="641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21228</a:t>
            </a:r>
            <a:endParaRPr sz="1000"/>
          </a:p>
        </p:txBody>
      </p:sp>
      <p:sp>
        <p:nvSpPr>
          <p:cNvPr id="293" name="Google Shape;293;p23"/>
          <p:cNvSpPr txBox="1"/>
          <p:nvPr/>
        </p:nvSpPr>
        <p:spPr>
          <a:xfrm>
            <a:off x="2110575" y="1616701"/>
            <a:ext cx="278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</a:rPr>
              <a:t>鳌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8746303" y="3798150"/>
            <a:ext cx="278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  <a:highlight>
                  <a:srgbClr val="FDFDFD"/>
                </a:highlight>
              </a:rPr>
              <a:t>阝</a:t>
            </a:r>
            <a:endParaRPr sz="16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Two Table Select with No Conditions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natural inner join (as defined in the spec)</a:t>
            </a:r>
            <a:endParaRPr/>
          </a:p>
        </p:txBody>
      </p:sp>
      <p:sp>
        <p:nvSpPr>
          <p:cNvPr id="305" name="Google Shape;305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I have two tables stulittle.db and enrlittle.db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if we select firstname, Grade, CCN from both, we should only get 4 results (those pairs for which the SIDs match):</a:t>
            </a:r>
            <a:endParaRPr/>
          </a:p>
        </p:txBody>
      </p:sp>
      <p:pic>
        <p:nvPicPr>
          <p:cNvPr id="306" name="Google Shape;3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38" y="1261725"/>
            <a:ext cx="15144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" y="1261725"/>
            <a:ext cx="495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453" y="3689025"/>
            <a:ext cx="6031075" cy="1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 (full picture)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201897" y="830575"/>
            <a:ext cx="11430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3605800" y="1478050"/>
            <a:ext cx="23352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CommandInterpreter: 50</a:t>
            </a:r>
            <a:endParaRPr/>
          </a:p>
        </p:txBody>
      </p:sp>
      <p:cxnSp>
        <p:nvCxnSpPr>
          <p:cNvPr id="62" name="Google Shape;62;p9"/>
          <p:cNvCxnSpPr>
            <a:stCxn id="60" idx="2"/>
            <a:endCxn id="61" idx="0"/>
          </p:cNvCxnSpPr>
          <p:nvPr/>
        </p:nvCxnSpPr>
        <p:spPr>
          <a:xfrm>
            <a:off x="4773397" y="1159075"/>
            <a:ext cx="0" cy="3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9"/>
          <p:cNvSpPr/>
          <p:nvPr/>
        </p:nvSpPr>
        <p:spPr>
          <a:xfrm>
            <a:off x="1709725" y="2331300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623756" y="2331300"/>
            <a:ext cx="12054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6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4645500" y="3184550"/>
            <a:ext cx="11625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100</a:t>
            </a:r>
            <a:endParaRPr/>
          </a:p>
        </p:txBody>
      </p:sp>
      <p:cxnSp>
        <p:nvCxnSpPr>
          <p:cNvPr id="66" name="Google Shape;66;p9"/>
          <p:cNvCxnSpPr>
            <a:stCxn id="61" idx="2"/>
            <a:endCxn id="63" idx="0"/>
          </p:cNvCxnSpPr>
          <p:nvPr/>
        </p:nvCxnSpPr>
        <p:spPr>
          <a:xfrm flipH="1">
            <a:off x="2312500" y="1806550"/>
            <a:ext cx="24609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9"/>
          <p:cNvCxnSpPr>
            <a:stCxn id="61" idx="2"/>
            <a:endCxn id="64" idx="0"/>
          </p:cNvCxnSpPr>
          <p:nvPr/>
        </p:nvCxnSpPr>
        <p:spPr>
          <a:xfrm>
            <a:off x="4773400" y="1806550"/>
            <a:ext cx="4530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9"/>
          <p:cNvSpPr/>
          <p:nvPr/>
        </p:nvSpPr>
        <p:spPr>
          <a:xfrm>
            <a:off x="4752600" y="3948600"/>
            <a:ext cx="9477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Row: 10</a:t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7003850" y="4255275"/>
            <a:ext cx="947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755438" y="3184538"/>
            <a:ext cx="14445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Condition: 30</a:t>
            </a:r>
            <a:endParaRPr/>
          </a:p>
        </p:txBody>
      </p:sp>
      <p:cxnSp>
        <p:nvCxnSpPr>
          <p:cNvPr id="71" name="Google Shape;71;p9"/>
          <p:cNvCxnSpPr>
            <a:stCxn id="64" idx="2"/>
            <a:endCxn id="65" idx="0"/>
          </p:cNvCxnSpPr>
          <p:nvPr/>
        </p:nvCxnSpPr>
        <p:spPr>
          <a:xfrm>
            <a:off x="5226456" y="2659800"/>
            <a:ext cx="3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9"/>
          <p:cNvCxnSpPr>
            <a:stCxn id="65" idx="2"/>
            <a:endCxn id="68" idx="0"/>
          </p:cNvCxnSpPr>
          <p:nvPr/>
        </p:nvCxnSpPr>
        <p:spPr>
          <a:xfrm flipH="1">
            <a:off x="5226450" y="3513050"/>
            <a:ext cx="300" cy="4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9"/>
          <p:cNvSpPr/>
          <p:nvPr/>
        </p:nvSpPr>
        <p:spPr>
          <a:xfrm>
            <a:off x="289000" y="4037275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Utils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166804" y="4562025"/>
            <a:ext cx="1433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DBException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1193800" y="1094750"/>
            <a:ext cx="2168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Tokenizer to parse user commands, and interacts with database or creates conditions.</a:t>
            </a:r>
            <a:endParaRPr/>
          </a:p>
        </p:txBody>
      </p:sp>
      <p:cxnSp>
        <p:nvCxnSpPr>
          <p:cNvPr id="76" name="Google Shape;76;p9"/>
          <p:cNvCxnSpPr>
            <a:stCxn id="70" idx="2"/>
            <a:endCxn id="69" idx="0"/>
          </p:cNvCxnSpPr>
          <p:nvPr/>
        </p:nvCxnSpPr>
        <p:spPr>
          <a:xfrm>
            <a:off x="7477688" y="3513037"/>
            <a:ext cx="0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9"/>
          <p:cNvCxnSpPr>
            <a:stCxn id="61" idx="3"/>
            <a:endCxn id="70" idx="1"/>
          </p:cNvCxnSpPr>
          <p:nvPr/>
        </p:nvCxnSpPr>
        <p:spPr>
          <a:xfrm>
            <a:off x="5941000" y="1642300"/>
            <a:ext cx="814500" cy="17064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8E7CC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8" name="Google Shape;78;p9"/>
          <p:cNvSpPr txBox="1"/>
          <p:nvPr/>
        </p:nvSpPr>
        <p:spPr>
          <a:xfrm>
            <a:off x="6220600" y="1796275"/>
            <a:ext cx="1433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has a method for creating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441850" y="2256325"/>
            <a:ext cx="116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for Tables.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001775" y="2948750"/>
            <a:ext cx="360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brains of the project. Writes and reads from files. Performs db operations when given commands by CommandIntepreter.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2907700" y="3793575"/>
            <a:ext cx="186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single row of data.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5664825" y="4560204"/>
            <a:ext cx="266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Acts as an index of a column in a list of rows (a lil tricky)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7327513" y="2453700"/>
            <a:ext cx="2335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where condition in a select command.</a:t>
            </a:r>
            <a:endParaRPr/>
          </a:p>
        </p:txBody>
      </p:sp>
      <p:cxnSp>
        <p:nvCxnSpPr>
          <p:cNvPr id="84" name="Google Shape;84;p9"/>
          <p:cNvCxnSpPr>
            <a:stCxn id="69" idx="1"/>
            <a:endCxn id="68" idx="3"/>
          </p:cNvCxnSpPr>
          <p:nvPr/>
        </p:nvCxnSpPr>
        <p:spPr>
          <a:xfrm rot="10800000">
            <a:off x="5700350" y="4112925"/>
            <a:ext cx="1303500" cy="306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8E7CC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5" name="Google Shape;85;p9"/>
          <p:cNvSpPr txBox="1"/>
          <p:nvPr/>
        </p:nvSpPr>
        <p:spPr>
          <a:xfrm>
            <a:off x="5953900" y="3637800"/>
            <a:ext cx="1512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getFrom() helps construct</a:t>
            </a:r>
            <a:endParaRPr>
              <a:solidFill>
                <a:srgbClr val="8E7CC3"/>
              </a:solidFill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6373000" y="1031700"/>
            <a:ext cx="4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9"/>
          <p:cNvCxnSpPr/>
          <p:nvPr/>
        </p:nvCxnSpPr>
        <p:spPr>
          <a:xfrm>
            <a:off x="6373000" y="1260300"/>
            <a:ext cx="463500" cy="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8" name="Google Shape;88;p9"/>
          <p:cNvSpPr txBox="1"/>
          <p:nvPr/>
        </p:nvSpPr>
        <p:spPr>
          <a:xfrm>
            <a:off x="6847152" y="823804"/>
            <a:ext cx="2168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instance(s) of 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848775" y="1058179"/>
            <a:ext cx="2252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utility method for creating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 (Up through step 6 only) (phase I)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4201897" y="830575"/>
            <a:ext cx="11430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3605800" y="1478050"/>
            <a:ext cx="23352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CommandInterpreter: 50</a:t>
            </a:r>
            <a:endParaRPr/>
          </a:p>
        </p:txBody>
      </p:sp>
      <p:cxnSp>
        <p:nvCxnSpPr>
          <p:cNvPr id="97" name="Google Shape;97;p10"/>
          <p:cNvCxnSpPr>
            <a:stCxn id="95" idx="2"/>
            <a:endCxn id="96" idx="0"/>
          </p:cNvCxnSpPr>
          <p:nvPr/>
        </p:nvCxnSpPr>
        <p:spPr>
          <a:xfrm>
            <a:off x="4773397" y="1159075"/>
            <a:ext cx="0" cy="3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0"/>
          <p:cNvSpPr/>
          <p:nvPr/>
        </p:nvSpPr>
        <p:spPr>
          <a:xfrm>
            <a:off x="1709725" y="2331300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4623756" y="2331300"/>
            <a:ext cx="12054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6</a:t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4645500" y="3184550"/>
            <a:ext cx="11625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100</a:t>
            </a:r>
            <a:endParaRPr/>
          </a:p>
        </p:txBody>
      </p:sp>
      <p:cxnSp>
        <p:nvCxnSpPr>
          <p:cNvPr id="101" name="Google Shape;101;p10"/>
          <p:cNvCxnSpPr>
            <a:stCxn id="96" idx="2"/>
            <a:endCxn id="98" idx="0"/>
          </p:cNvCxnSpPr>
          <p:nvPr/>
        </p:nvCxnSpPr>
        <p:spPr>
          <a:xfrm flipH="1">
            <a:off x="2312500" y="1806550"/>
            <a:ext cx="24609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0"/>
          <p:cNvCxnSpPr>
            <a:stCxn id="96" idx="2"/>
            <a:endCxn id="99" idx="0"/>
          </p:cNvCxnSpPr>
          <p:nvPr/>
        </p:nvCxnSpPr>
        <p:spPr>
          <a:xfrm>
            <a:off x="4773400" y="1806550"/>
            <a:ext cx="4530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0"/>
          <p:cNvSpPr/>
          <p:nvPr/>
        </p:nvSpPr>
        <p:spPr>
          <a:xfrm>
            <a:off x="4752600" y="3948600"/>
            <a:ext cx="947700" cy="32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Row: 10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7003850" y="4255275"/>
            <a:ext cx="947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endParaRPr/>
          </a:p>
        </p:txBody>
      </p:sp>
      <p:cxnSp>
        <p:nvCxnSpPr>
          <p:cNvPr id="105" name="Google Shape;105;p10"/>
          <p:cNvCxnSpPr>
            <a:stCxn id="99" idx="2"/>
            <a:endCxn id="100" idx="0"/>
          </p:cNvCxnSpPr>
          <p:nvPr/>
        </p:nvCxnSpPr>
        <p:spPr>
          <a:xfrm>
            <a:off x="5226456" y="2659800"/>
            <a:ext cx="3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0"/>
          <p:cNvCxnSpPr>
            <a:stCxn id="100" idx="2"/>
            <a:endCxn id="103" idx="0"/>
          </p:cNvCxnSpPr>
          <p:nvPr/>
        </p:nvCxnSpPr>
        <p:spPr>
          <a:xfrm flipH="1">
            <a:off x="5226450" y="3513050"/>
            <a:ext cx="300" cy="4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0"/>
          <p:cNvSpPr/>
          <p:nvPr/>
        </p:nvSpPr>
        <p:spPr>
          <a:xfrm>
            <a:off x="289000" y="4037275"/>
            <a:ext cx="12054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Utils</a:t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166804" y="4562025"/>
            <a:ext cx="1433700" cy="32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DBException</a:t>
            </a:r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1193800" y="1094750"/>
            <a:ext cx="2168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Tokenizer to parse user commands, and interacts with database or creates conditions.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3441850" y="2256325"/>
            <a:ext cx="116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for Tables.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1001775" y="2948750"/>
            <a:ext cx="360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brains of the project. Writes and reads from files. Performs db operations when given commands by CommandIntepreter.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2907700" y="3793575"/>
            <a:ext cx="186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single row of data.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5664825" y="4560204"/>
            <a:ext cx="266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Acts as an index of a column in a list of rows (a lil tricky)</a:t>
            </a:r>
            <a:endParaRPr/>
          </a:p>
        </p:txBody>
      </p:sp>
      <p:cxnSp>
        <p:nvCxnSpPr>
          <p:cNvPr id="114" name="Google Shape;114;p10"/>
          <p:cNvCxnSpPr/>
          <p:nvPr/>
        </p:nvCxnSpPr>
        <p:spPr>
          <a:xfrm>
            <a:off x="6373000" y="1031700"/>
            <a:ext cx="4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373000" y="1260300"/>
            <a:ext cx="463500" cy="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6" name="Google Shape;116;p10"/>
          <p:cNvSpPr txBox="1"/>
          <p:nvPr/>
        </p:nvSpPr>
        <p:spPr>
          <a:xfrm>
            <a:off x="6847152" y="823804"/>
            <a:ext cx="2168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instance(s) of </a:t>
            </a:r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848775" y="1058179"/>
            <a:ext cx="2252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utility method for creating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Select Query #1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 from students</a:t>
            </a: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873150"/>
            <a:ext cx="7934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/>
          <p:nvPr/>
        </p:nvSpPr>
        <p:spPr>
          <a:xfrm>
            <a:off x="1402037" y="1709661"/>
            <a:ext cx="1581500" cy="2862250"/>
          </a:xfrm>
          <a:custGeom>
            <a:rect b="b" l="l" r="r" t="t"/>
            <a:pathLst>
              <a:path extrusionOk="0" h="114490" w="63260">
                <a:moveTo>
                  <a:pt x="28034" y="4574"/>
                </a:moveTo>
                <a:cubicBezTo>
                  <a:pt x="16204" y="11027"/>
                  <a:pt x="4697" y="22249"/>
                  <a:pt x="1921" y="35435"/>
                </a:cubicBezTo>
                <a:cubicBezTo>
                  <a:pt x="-1015" y="49383"/>
                  <a:pt x="339" y="63913"/>
                  <a:pt x="339" y="78166"/>
                </a:cubicBezTo>
                <a:cubicBezTo>
                  <a:pt x="339" y="91050"/>
                  <a:pt x="2518" y="112917"/>
                  <a:pt x="15373" y="113774"/>
                </a:cubicBezTo>
                <a:cubicBezTo>
                  <a:pt x="24418" y="114377"/>
                  <a:pt x="35163" y="115435"/>
                  <a:pt x="42278" y="109818"/>
                </a:cubicBezTo>
                <a:cubicBezTo>
                  <a:pt x="57543" y="97766"/>
                  <a:pt x="62852" y="74667"/>
                  <a:pt x="62852" y="55218"/>
                </a:cubicBezTo>
                <a:cubicBezTo>
                  <a:pt x="62852" y="43073"/>
                  <a:pt x="64465" y="30534"/>
                  <a:pt x="61269" y="18817"/>
                </a:cubicBezTo>
                <a:cubicBezTo>
                  <a:pt x="58962" y="10358"/>
                  <a:pt x="50311" y="-2897"/>
                  <a:pt x="42278" y="617"/>
                </a:cubicBezTo>
                <a:cubicBezTo>
                  <a:pt x="36616" y="3094"/>
                  <a:pt x="34215" y="12487"/>
                  <a:pt x="28034" y="12487"/>
                </a:cubicBezTo>
                <a:cubicBezTo>
                  <a:pt x="25646" y="12487"/>
                  <a:pt x="20913" y="14084"/>
                  <a:pt x="20913" y="11696"/>
                </a:cubicBezTo>
              </a:path>
            </a:pathLst>
          </a:cu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11"/>
          <p:cNvSpPr/>
          <p:nvPr/>
        </p:nvSpPr>
        <p:spPr>
          <a:xfrm rot="-5400000">
            <a:off x="5638125" y="-302675"/>
            <a:ext cx="356100" cy="306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6141475" y="1256150"/>
            <a:ext cx="216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empty condition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Select Query #2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Lastname, FirstName from students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873150"/>
            <a:ext cx="7934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2"/>
          <p:cNvSpPr/>
          <p:nvPr/>
        </p:nvSpPr>
        <p:spPr>
          <a:xfrm rot="-5400000">
            <a:off x="6645825" y="137425"/>
            <a:ext cx="356100" cy="2186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6141475" y="1256150"/>
            <a:ext cx="216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empty condition</a:t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1486683" y="2014696"/>
            <a:ext cx="2783250" cy="2745350"/>
          </a:xfrm>
          <a:custGeom>
            <a:rect b="b" l="l" r="r" t="t"/>
            <a:pathLst>
              <a:path extrusionOk="0" h="109814" w="111330">
                <a:moveTo>
                  <a:pt x="8705" y="5824"/>
                </a:moveTo>
                <a:cubicBezTo>
                  <a:pt x="2253" y="10984"/>
                  <a:pt x="2233" y="21327"/>
                  <a:pt x="1583" y="29563"/>
                </a:cubicBezTo>
                <a:cubicBezTo>
                  <a:pt x="876" y="38519"/>
                  <a:pt x="0" y="47484"/>
                  <a:pt x="0" y="56468"/>
                </a:cubicBezTo>
                <a:cubicBezTo>
                  <a:pt x="0" y="65997"/>
                  <a:pt x="1260" y="75492"/>
                  <a:pt x="2374" y="84955"/>
                </a:cubicBezTo>
                <a:cubicBezTo>
                  <a:pt x="3291" y="92744"/>
                  <a:pt x="3944" y="102499"/>
                  <a:pt x="10287" y="107112"/>
                </a:cubicBezTo>
                <a:cubicBezTo>
                  <a:pt x="16914" y="111931"/>
                  <a:pt x="26624" y="108694"/>
                  <a:pt x="34818" y="108694"/>
                </a:cubicBezTo>
                <a:cubicBezTo>
                  <a:pt x="56313" y="108694"/>
                  <a:pt x="81154" y="107022"/>
                  <a:pt x="97331" y="92868"/>
                </a:cubicBezTo>
                <a:cubicBezTo>
                  <a:pt x="102850" y="88039"/>
                  <a:pt x="109639" y="82703"/>
                  <a:pt x="110783" y="75459"/>
                </a:cubicBezTo>
                <a:cubicBezTo>
                  <a:pt x="112970" y="61609"/>
                  <a:pt x="105979" y="47215"/>
                  <a:pt x="98914" y="35103"/>
                </a:cubicBezTo>
                <a:cubicBezTo>
                  <a:pt x="93911" y="26526"/>
                  <a:pt x="88803" y="16595"/>
                  <a:pt x="79922" y="12155"/>
                </a:cubicBezTo>
                <a:cubicBezTo>
                  <a:pt x="68058" y="6223"/>
                  <a:pt x="55156" y="1418"/>
                  <a:pt x="41940" y="285"/>
                </a:cubicBezTo>
                <a:cubicBezTo>
                  <a:pt x="35286" y="-285"/>
                  <a:pt x="28636" y="1830"/>
                  <a:pt x="22157" y="3450"/>
                </a:cubicBezTo>
                <a:cubicBezTo>
                  <a:pt x="21348" y="3652"/>
                  <a:pt x="19783" y="3408"/>
                  <a:pt x="19783" y="4242"/>
                </a:cubicBezTo>
              </a:path>
            </a:pathLst>
          </a:cu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Select Query #3</a:t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 from students where SID &gt; ‘102’</a:t>
            </a: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873150"/>
            <a:ext cx="7934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/>
          <p:nvPr/>
        </p:nvSpPr>
        <p:spPr>
          <a:xfrm>
            <a:off x="1448899" y="3149450"/>
            <a:ext cx="1364800" cy="1380075"/>
          </a:xfrm>
          <a:custGeom>
            <a:rect b="b" l="l" r="r" t="t"/>
            <a:pathLst>
              <a:path extrusionOk="0" h="55203" w="54592">
                <a:moveTo>
                  <a:pt x="21968" y="791"/>
                </a:moveTo>
                <a:cubicBezTo>
                  <a:pt x="15207" y="791"/>
                  <a:pt x="6215" y="1978"/>
                  <a:pt x="2977" y="7913"/>
                </a:cubicBezTo>
                <a:cubicBezTo>
                  <a:pt x="-2846" y="18587"/>
                  <a:pt x="1506" y="32778"/>
                  <a:pt x="5351" y="44313"/>
                </a:cubicBezTo>
                <a:cubicBezTo>
                  <a:pt x="7403" y="50468"/>
                  <a:pt x="16322" y="52213"/>
                  <a:pt x="22760" y="53017"/>
                </a:cubicBezTo>
                <a:cubicBezTo>
                  <a:pt x="30616" y="53999"/>
                  <a:pt x="39148" y="56748"/>
                  <a:pt x="46499" y="53808"/>
                </a:cubicBezTo>
                <a:cubicBezTo>
                  <a:pt x="60249" y="48309"/>
                  <a:pt x="54402" y="19334"/>
                  <a:pt x="43334" y="9495"/>
                </a:cubicBezTo>
                <a:cubicBezTo>
                  <a:pt x="40155" y="6669"/>
                  <a:pt x="36482" y="3635"/>
                  <a:pt x="32255" y="3165"/>
                </a:cubicBezTo>
                <a:cubicBezTo>
                  <a:pt x="26135" y="2485"/>
                  <a:pt x="16812" y="5506"/>
                  <a:pt x="14055" y="0"/>
                </a:cubicBezTo>
              </a:path>
            </a:pathLst>
          </a:cu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13"/>
          <p:cNvSpPr/>
          <p:nvPr/>
        </p:nvSpPr>
        <p:spPr>
          <a:xfrm rot="-5400000">
            <a:off x="5102025" y="157225"/>
            <a:ext cx="356100" cy="214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6141475" y="1256150"/>
            <a:ext cx="216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Nonempty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Restricts ROWS only!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Select Query #3.5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 from students where Firstname &gt; Lastname</a:t>
            </a: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873150"/>
            <a:ext cx="7934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 rot="-5400000">
            <a:off x="5850975" y="-591725"/>
            <a:ext cx="356100" cy="364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6141475" y="1256150"/>
            <a:ext cx="216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Nonempty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Restricts ROWS only!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2825022" y="3462768"/>
            <a:ext cx="1492300" cy="984800"/>
          </a:xfrm>
          <a:custGeom>
            <a:rect b="b" l="l" r="r" t="t"/>
            <a:pathLst>
              <a:path extrusionOk="0" h="39392" w="59692">
                <a:moveTo>
                  <a:pt x="9970" y="1022"/>
                </a:moveTo>
                <a:cubicBezTo>
                  <a:pt x="6660" y="2678"/>
                  <a:pt x="6040" y="1792"/>
                  <a:pt x="3349" y="4333"/>
                </a:cubicBezTo>
                <a:cubicBezTo>
                  <a:pt x="-3265" y="10580"/>
                  <a:pt x="980" y="25057"/>
                  <a:pt x="7605" y="31292"/>
                </a:cubicBezTo>
                <a:cubicBezTo>
                  <a:pt x="15208" y="38447"/>
                  <a:pt x="27439" y="39042"/>
                  <a:pt x="37875" y="39332"/>
                </a:cubicBezTo>
                <a:cubicBezTo>
                  <a:pt x="44565" y="39518"/>
                  <a:pt x="52860" y="39166"/>
                  <a:pt x="57267" y="34129"/>
                </a:cubicBezTo>
                <a:cubicBezTo>
                  <a:pt x="65067" y="25215"/>
                  <a:pt x="51780" y="7738"/>
                  <a:pt x="41186" y="2441"/>
                </a:cubicBezTo>
                <a:cubicBezTo>
                  <a:pt x="33269" y="-1517"/>
                  <a:pt x="23551" y="549"/>
                  <a:pt x="14700" y="549"/>
                </a:cubicBezTo>
              </a:path>
            </a:pathLst>
          </a:custGeom>
          <a:noFill/>
          <a:ln cap="flat" cmpd="sng" w="762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14"/>
          <p:cNvSpPr/>
          <p:nvPr/>
        </p:nvSpPr>
        <p:spPr>
          <a:xfrm>
            <a:off x="2908318" y="2785847"/>
            <a:ext cx="1056925" cy="434775"/>
          </a:xfrm>
          <a:custGeom>
            <a:rect b="b" l="l" r="r" t="t"/>
            <a:pathLst>
              <a:path extrusionOk="0" h="17391" w="42277">
                <a:moveTo>
                  <a:pt x="13260" y="3032"/>
                </a:moveTo>
                <a:cubicBezTo>
                  <a:pt x="9949" y="3032"/>
                  <a:pt x="6221" y="1424"/>
                  <a:pt x="3327" y="3032"/>
                </a:cubicBezTo>
                <a:cubicBezTo>
                  <a:pt x="381" y="4669"/>
                  <a:pt x="-1261" y="10942"/>
                  <a:pt x="1435" y="12964"/>
                </a:cubicBezTo>
                <a:cubicBezTo>
                  <a:pt x="8445" y="18222"/>
                  <a:pt x="18686" y="16748"/>
                  <a:pt x="27449" y="16748"/>
                </a:cubicBezTo>
                <a:cubicBezTo>
                  <a:pt x="32220" y="16748"/>
                  <a:pt x="39321" y="19027"/>
                  <a:pt x="41637" y="14856"/>
                </a:cubicBezTo>
                <a:cubicBezTo>
                  <a:pt x="44377" y="9921"/>
                  <a:pt x="37181" y="2509"/>
                  <a:pt x="31705" y="1140"/>
                </a:cubicBezTo>
                <a:cubicBezTo>
                  <a:pt x="22986" y="-1040"/>
                  <a:pt x="13734" y="667"/>
                  <a:pt x="4746" y="667"/>
                </a:cubicBezTo>
              </a:path>
            </a:pathLst>
          </a:custGeom>
          <a:noFill/>
          <a:ln cap="flat" cmpd="sng" w="762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Select Query #4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243000" y="556500"/>
            <a:ext cx="863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 from students where SID &gt; ‘102’ and Major = ‘EECS’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873150"/>
            <a:ext cx="79343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/>
          <p:nvPr/>
        </p:nvSpPr>
        <p:spPr>
          <a:xfrm>
            <a:off x="1353587" y="3403675"/>
            <a:ext cx="1644900" cy="770575"/>
          </a:xfrm>
          <a:custGeom>
            <a:rect b="b" l="l" r="r" t="t"/>
            <a:pathLst>
              <a:path extrusionOk="0" h="30823" w="65796">
                <a:moveTo>
                  <a:pt x="28038" y="0"/>
                </a:moveTo>
                <a:cubicBezTo>
                  <a:pt x="21474" y="1010"/>
                  <a:pt x="14556" y="274"/>
                  <a:pt x="8255" y="2374"/>
                </a:cubicBezTo>
                <a:cubicBezTo>
                  <a:pt x="1448" y="4643"/>
                  <a:pt x="-2380" y="17208"/>
                  <a:pt x="1925" y="22948"/>
                </a:cubicBezTo>
                <a:cubicBezTo>
                  <a:pt x="8105" y="31189"/>
                  <a:pt x="21694" y="30070"/>
                  <a:pt x="31995" y="30070"/>
                </a:cubicBezTo>
                <a:cubicBezTo>
                  <a:pt x="43325" y="30070"/>
                  <a:pt x="60162" y="33081"/>
                  <a:pt x="65230" y="22948"/>
                </a:cubicBezTo>
                <a:cubicBezTo>
                  <a:pt x="67496" y="18416"/>
                  <a:pt x="59158" y="14814"/>
                  <a:pt x="55734" y="11079"/>
                </a:cubicBezTo>
                <a:cubicBezTo>
                  <a:pt x="49246" y="4001"/>
                  <a:pt x="38427" y="1059"/>
                  <a:pt x="28829" y="792"/>
                </a:cubicBezTo>
                <a:cubicBezTo>
                  <a:pt x="22365" y="612"/>
                  <a:pt x="16304" y="4748"/>
                  <a:pt x="9838" y="4748"/>
                </a:cubicBezTo>
              </a:path>
            </a:pathLst>
          </a:cu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Google Shape;167;p15"/>
          <p:cNvSpPr/>
          <p:nvPr/>
        </p:nvSpPr>
        <p:spPr>
          <a:xfrm rot="-5400000">
            <a:off x="6277575" y="-1018325"/>
            <a:ext cx="356100" cy="449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6522475" y="1256150"/>
            <a:ext cx="216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conditions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Implementation of a select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Lastname, FirstName from students</a:t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58" y="1111150"/>
            <a:ext cx="6394991" cy="21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243000" y="3247825"/>
            <a:ext cx="84438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 cL = new Column(“Lastname”, studentsTable)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 cF = new Column(“Firstname”, studentsTable)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List&lt;Column&gt; ListOfColumns = List containing cL, cF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Row r0 = new Row(ListOfColumns, row 0 of studentsTable)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7433825" y="3265150"/>
            <a:ext cx="2899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_table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_column 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2957743" y="1582233"/>
            <a:ext cx="2496850" cy="1769025"/>
          </a:xfrm>
          <a:custGeom>
            <a:rect b="b" l="l" r="r" t="t"/>
            <a:pathLst>
              <a:path extrusionOk="0" h="70761" w="99874">
                <a:moveTo>
                  <a:pt x="8964" y="62412"/>
                </a:moveTo>
                <a:cubicBezTo>
                  <a:pt x="25740" y="62412"/>
                  <a:pt x="42410" y="65114"/>
                  <a:pt x="59090" y="66901"/>
                </a:cubicBezTo>
                <a:cubicBezTo>
                  <a:pt x="71491" y="68229"/>
                  <a:pt x="85804" y="74068"/>
                  <a:pt x="96497" y="67649"/>
                </a:cubicBezTo>
                <a:cubicBezTo>
                  <a:pt x="97798" y="66868"/>
                  <a:pt x="96996" y="64656"/>
                  <a:pt x="97245" y="63160"/>
                </a:cubicBezTo>
                <a:cubicBezTo>
                  <a:pt x="98318" y="56722"/>
                  <a:pt x="99490" y="50236"/>
                  <a:pt x="99490" y="43709"/>
                </a:cubicBezTo>
                <a:cubicBezTo>
                  <a:pt x="99490" y="36976"/>
                  <a:pt x="99490" y="30242"/>
                  <a:pt x="99490" y="23509"/>
                </a:cubicBezTo>
                <a:cubicBezTo>
                  <a:pt x="99490" y="20257"/>
                  <a:pt x="100632" y="16429"/>
                  <a:pt x="98742" y="13783"/>
                </a:cubicBezTo>
                <a:cubicBezTo>
                  <a:pt x="89354" y="641"/>
                  <a:pt x="67759" y="2561"/>
                  <a:pt x="51609" y="2561"/>
                </a:cubicBezTo>
                <a:cubicBezTo>
                  <a:pt x="38140" y="2561"/>
                  <a:pt x="23985" y="-2452"/>
                  <a:pt x="11209" y="1812"/>
                </a:cubicBezTo>
                <a:cubicBezTo>
                  <a:pt x="8125" y="2841"/>
                  <a:pt x="7427" y="7134"/>
                  <a:pt x="5972" y="10042"/>
                </a:cubicBezTo>
                <a:cubicBezTo>
                  <a:pt x="-626" y="23231"/>
                  <a:pt x="-1684" y="40192"/>
                  <a:pt x="2979" y="54183"/>
                </a:cubicBezTo>
                <a:cubicBezTo>
                  <a:pt x="4319" y="58205"/>
                  <a:pt x="4725" y="65405"/>
                  <a:pt x="8964" y="65405"/>
                </a:cubicBezTo>
              </a:path>
            </a:pathLst>
          </a:custGeom>
          <a:noFill/>
          <a:ln cap="flat" cmpd="sng" w="762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16"/>
          <p:cNvSpPr txBox="1"/>
          <p:nvPr/>
        </p:nvSpPr>
        <p:spPr>
          <a:xfrm>
            <a:off x="7433825" y="3722350"/>
            <a:ext cx="2899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_table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_column =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>
            <a:off x="7032725" y="3591425"/>
            <a:ext cx="2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7032725" y="4048625"/>
            <a:ext cx="2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1823575" y="1770300"/>
            <a:ext cx="5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6"/>
          <p:cNvSpPr/>
          <p:nvPr/>
        </p:nvSpPr>
        <p:spPr>
          <a:xfrm>
            <a:off x="348500" y="1539425"/>
            <a:ext cx="1410900" cy="410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6"/>
          <p:cNvCxnSpPr>
            <a:stCxn id="183" idx="0"/>
          </p:cNvCxnSpPr>
          <p:nvPr/>
        </p:nvCxnSpPr>
        <p:spPr>
          <a:xfrm>
            <a:off x="1053950" y="1539425"/>
            <a:ext cx="0" cy="4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 txBox="1"/>
          <p:nvPr/>
        </p:nvSpPr>
        <p:spPr>
          <a:xfrm>
            <a:off x="310025" y="1577900"/>
            <a:ext cx="872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KNOWLES</a:t>
            </a:r>
            <a:endParaRPr sz="1000"/>
          </a:p>
        </p:txBody>
      </p:sp>
      <p:sp>
        <p:nvSpPr>
          <p:cNvPr id="186" name="Google Shape;186;p16"/>
          <p:cNvSpPr txBox="1"/>
          <p:nvPr/>
        </p:nvSpPr>
        <p:spPr>
          <a:xfrm>
            <a:off x="1068330" y="1577903"/>
            <a:ext cx="641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JASON</a:t>
            </a:r>
            <a:endParaRPr sz="1000"/>
          </a:p>
        </p:txBody>
      </p:sp>
      <p:sp>
        <p:nvSpPr>
          <p:cNvPr id="187" name="Google Shape;187;p16"/>
          <p:cNvSpPr txBox="1"/>
          <p:nvPr/>
        </p:nvSpPr>
        <p:spPr>
          <a:xfrm>
            <a:off x="271550" y="1244400"/>
            <a:ext cx="1410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Row: r0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