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89" r:id="rId4"/>
    <p:sldId id="290" r:id="rId5"/>
    <p:sldId id="294" r:id="rId6"/>
    <p:sldId id="291" r:id="rId7"/>
    <p:sldId id="277" r:id="rId8"/>
    <p:sldId id="292" r:id="rId9"/>
    <p:sldId id="306" r:id="rId10"/>
    <p:sldId id="293" r:id="rId11"/>
    <p:sldId id="285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EC7"/>
    <a:srgbClr val="F59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92" d="100"/>
          <a:sy n="92" d="100"/>
        </p:scale>
        <p:origin x="92" y="36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78057-9890-4972-AD04-FE41BFE73C2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2022/12/12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4FE758-9082-4166-BA81-012291D913CB}" type="datetime1">
              <a:rPr lang="zh-CN" altLang="en-US" smtClean="0"/>
              <a:pPr/>
              <a:t>2022/12/12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60DC36-8EFA-4378-9855-E019C55AC47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88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36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88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75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90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05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A31EF-B9B9-409B-BBF0-B345AB28EDB0}" type="datetime1">
              <a:rPr lang="zh-CN" altLang="en-US" noProof="0" smtClean="0"/>
              <a:t>2022/12/12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08C40-4C8D-4FFE-ACD0-E62DF1F5BBC0}" type="datetime1">
              <a:rPr lang="zh-CN" altLang="en-US" noProof="0" smtClean="0"/>
              <a:t>2022/12/12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4F6AD-10C8-4BA0-8CFC-75631B46EB59}" type="datetime1">
              <a:rPr lang="zh-CN" altLang="en-US" noProof="0" smtClean="0"/>
              <a:t>2022/12/12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753A00-A173-4B35-8570-B0BE56E0F143}" type="datetime1">
              <a:rPr lang="zh-CN" altLang="en-US" noProof="0" smtClean="0"/>
              <a:t>2022/12/12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2D4FE-02B9-46D7-8257-25A9AEF3A147}" type="datetime1">
              <a:rPr lang="zh-CN" altLang="en-US" noProof="0" smtClean="0"/>
              <a:t>2022/12/12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04CFCD-E821-4DE3-A3DD-F74C44E68C62}" type="datetime1">
              <a:rPr lang="zh-CN" altLang="en-US" noProof="0" smtClean="0"/>
              <a:t>2022/12/12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2AFDC-0474-4D7D-BC9F-7654C848FF49}" type="datetime1">
              <a:rPr lang="zh-CN" altLang="en-US" noProof="0" smtClean="0"/>
              <a:t>2022/12/12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95206-47B0-4537-84D6-9B23D59A7E20}" type="datetime1">
              <a:rPr lang="zh-CN" altLang="en-US" noProof="0" smtClean="0"/>
              <a:t>2022/12/12</a:t>
            </a:fld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0DAF0E-C112-4EF2-A85A-4730A92E27B4}" type="datetime1">
              <a:rPr lang="zh-CN" altLang="en-US" noProof="0" smtClean="0"/>
              <a:t>2022/12/12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A47A5-5DE6-438E-BBF1-E7F2254BE3D3}" type="datetime1">
              <a:rPr lang="zh-CN" altLang="en-US" noProof="0" smtClean="0"/>
              <a:t>2022/12/12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ED034B-947A-455B-BAEF-24122D8FF58E}" type="datetime1">
              <a:rPr lang="zh-CN" altLang="en-US" noProof="0" smtClean="0"/>
              <a:t>2022/12/12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407DBA-2850-42B8-9337-287B2A36E393}" type="datetime1">
              <a:rPr lang="zh-CN" altLang="en-US" smtClean="0"/>
              <a:t>2022/12/12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FEDF93-2BFD-41CA-ABC7-B039102F37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20528"/>
            <a:ext cx="9144000" cy="1842236"/>
          </a:xfrm>
        </p:spPr>
        <p:txBody>
          <a:bodyPr lIns="0" tIns="0" rIns="0" bIns="0" rtlCol="0" anchor="t">
            <a:spAutoFit/>
          </a:bodyPr>
          <a:lstStyle/>
          <a:p>
            <a:pPr rtl="0">
              <a:lnSpc>
                <a:spcPct val="150000"/>
              </a:lnSpc>
            </a:pPr>
            <a:r>
              <a:rPr lang="en-US" altLang="zh-CN" sz="4800" b="1" dirty="0">
                <a:solidFill>
                  <a:srgbClr val="F59F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Group Project</a:t>
            </a:r>
            <a:br>
              <a:rPr lang="zh-CN" altLang="en-US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600" b="1" dirty="0">
                <a:solidFill>
                  <a:schemeClr val="bg1"/>
                </a:solidFill>
              </a:rPr>
              <a:t>Team 3 – Option 3</a:t>
            </a:r>
            <a:endParaRPr lang="zh-CN" altLang="en-US" sz="5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 6" descr="图表图标。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85062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任意多边形(F)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6DC7DBC-BE91-6F03-630D-E368C49A8614}"/>
              </a:ext>
            </a:extLst>
          </p:cNvPr>
          <p:cNvSpPr txBox="1"/>
          <p:nvPr/>
        </p:nvSpPr>
        <p:spPr>
          <a:xfrm>
            <a:off x="2466306" y="4245619"/>
            <a:ext cx="6334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F59F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Members: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FB92C3-C929-11B5-63D9-43AC231DB87F}"/>
              </a:ext>
            </a:extLst>
          </p:cNvPr>
          <p:cNvSpPr txBox="1"/>
          <p:nvPr/>
        </p:nvSpPr>
        <p:spPr>
          <a:xfrm>
            <a:off x="2472556" y="4785988"/>
            <a:ext cx="2750128" cy="1289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Chen Dekun</a:t>
            </a:r>
          </a:p>
          <a:p>
            <a:pPr>
              <a:lnSpc>
                <a:spcPct val="150000"/>
              </a:lnSpc>
            </a:pPr>
            <a:r>
              <a:rPr lang="en-US" altLang="zh-CN" sz="1800" b="1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Chen Qingyuan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1800" b="1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Li Ming 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520BD3-FE1C-7EF4-AA67-A12FC5151C8B}"/>
              </a:ext>
            </a:extLst>
          </p:cNvPr>
          <p:cNvSpPr txBox="1"/>
          <p:nvPr/>
        </p:nvSpPr>
        <p:spPr>
          <a:xfrm>
            <a:off x="4346144" y="4785795"/>
            <a:ext cx="2062696" cy="1289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120090336</a:t>
            </a:r>
          </a:p>
          <a:p>
            <a:pPr>
              <a:lnSpc>
                <a:spcPct val="150000"/>
              </a:lnSpc>
            </a:pPr>
            <a:r>
              <a:rPr lang="en-US" altLang="zh-CN" sz="1800" b="1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120090747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1800" b="1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120090675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1CBB11-82CD-623D-2B50-E1EB447A5D3A}"/>
              </a:ext>
            </a:extLst>
          </p:cNvPr>
          <p:cNvSpPr txBox="1"/>
          <p:nvPr/>
        </p:nvSpPr>
        <p:spPr>
          <a:xfrm>
            <a:off x="6339570" y="4785795"/>
            <a:ext cx="2368012" cy="1289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800" b="1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Nasr Alae-</a:t>
            </a:r>
            <a:r>
              <a:rPr lang="en-GB" altLang="zh-CN" sz="1800" b="1" kern="12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eddine</a:t>
            </a:r>
            <a:endParaRPr lang="en-GB" altLang="zh-CN" sz="18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Zhang </a:t>
            </a:r>
            <a:r>
              <a:rPr lang="en-US" altLang="zh-CN" sz="1800" b="1" kern="12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Jiayu</a:t>
            </a:r>
            <a:r>
              <a:rPr lang="en-US" altLang="zh-CN" sz="1800" b="1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1800" b="1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Zhang </a:t>
            </a:r>
            <a:r>
              <a:rPr lang="en-US" altLang="zh-CN" sz="1800" b="1" kern="12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Haomin</a:t>
            </a:r>
            <a:r>
              <a:rPr lang="en-US" altLang="zh-CN" sz="1800" b="1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475EC5B-9557-3252-876A-5A22976C506D}"/>
              </a:ext>
            </a:extLst>
          </p:cNvPr>
          <p:cNvSpPr txBox="1"/>
          <p:nvPr/>
        </p:nvSpPr>
        <p:spPr>
          <a:xfrm>
            <a:off x="8449938" y="4785795"/>
            <a:ext cx="1821872" cy="1289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119010531</a:t>
            </a:r>
          </a:p>
          <a:p>
            <a:pPr>
              <a:lnSpc>
                <a:spcPct val="150000"/>
              </a:lnSpc>
            </a:pPr>
            <a:r>
              <a:rPr lang="en-US" altLang="zh-CN" sz="1800" b="1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120010027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1800" b="1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118010408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57065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286A725-8F50-623F-940E-75C3914A5862}"/>
              </a:ext>
            </a:extLst>
          </p:cNvPr>
          <p:cNvSpPr txBox="1">
            <a:spLocks/>
          </p:cNvSpPr>
          <p:nvPr/>
        </p:nvSpPr>
        <p:spPr>
          <a:xfrm>
            <a:off x="228600" y="235141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Conclusion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椭圆形 2">
            <a:extLst>
              <a:ext uri="{FF2B5EF4-FFF2-40B4-BE49-F238E27FC236}">
                <a16:creationId xmlns:a16="http://schemas.microsoft.com/office/drawing/2014/main" id="{B2B74A3A-3FB6-1688-5114-42676517A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618" y="1772449"/>
            <a:ext cx="2389405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椭圆形 40">
            <a:extLst>
              <a:ext uri="{FF2B5EF4-FFF2-40B4-BE49-F238E27FC236}">
                <a16:creationId xmlns:a16="http://schemas.microsoft.com/office/drawing/2014/main" id="{EECCFFE2-0BB3-3331-CC69-5723A0615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618" y="4057472"/>
            <a:ext cx="2389405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椭圆形 41">
            <a:extLst>
              <a:ext uri="{FF2B5EF4-FFF2-40B4-BE49-F238E27FC236}">
                <a16:creationId xmlns:a16="http://schemas.microsoft.com/office/drawing/2014/main" id="{B96A37BE-6628-81EB-089F-15C31261F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0534" y="2914960"/>
            <a:ext cx="2083737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椭圆形 72">
            <a:extLst>
              <a:ext uri="{FF2B5EF4-FFF2-40B4-BE49-F238E27FC236}">
                <a16:creationId xmlns:a16="http://schemas.microsoft.com/office/drawing/2014/main" id="{723B9FB7-FF14-A573-1D1B-B9B534E17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1202" y="2914959"/>
            <a:ext cx="2083737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椭圆形 74">
            <a:extLst>
              <a:ext uri="{FF2B5EF4-FFF2-40B4-BE49-F238E27FC236}">
                <a16:creationId xmlns:a16="http://schemas.microsoft.com/office/drawing/2014/main" id="{AA1F32AB-6123-EB15-15BA-E3E1300E8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539" y="2914960"/>
            <a:ext cx="2389405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75">
            <a:extLst>
              <a:ext uri="{FF2B5EF4-FFF2-40B4-BE49-F238E27FC236}">
                <a16:creationId xmlns:a16="http://schemas.microsoft.com/office/drawing/2014/main" id="{67D7624B-A19A-553A-6AE7-A9ECFE419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539" y="1093979"/>
            <a:ext cx="2389405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椭圆形 76">
            <a:extLst>
              <a:ext uri="{FF2B5EF4-FFF2-40B4-BE49-F238E27FC236}">
                <a16:creationId xmlns:a16="http://schemas.microsoft.com/office/drawing/2014/main" id="{7958A29C-B1A7-57B0-83A7-C6FB8EE06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539" y="4735941"/>
            <a:ext cx="2389405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连接符：肘形 9">
            <a:extLst>
              <a:ext uri="{FF2B5EF4-FFF2-40B4-BE49-F238E27FC236}">
                <a16:creationId xmlns:a16="http://schemas.microsoft.com/office/drawing/2014/main" id="{FF3EBC3A-588C-2238-F8E0-C21F28226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" idx="6"/>
            <a:endCxn id="6" idx="6"/>
          </p:cNvCxnSpPr>
          <p:nvPr/>
        </p:nvCxnSpPr>
        <p:spPr>
          <a:xfrm>
            <a:off x="2902023" y="2566199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型箭头连接符 12">
            <a:extLst>
              <a:ext uri="{FF2B5EF4-FFF2-40B4-BE49-F238E27FC236}">
                <a16:creationId xmlns:a16="http://schemas.microsoft.com/office/drawing/2014/main" id="{D1869DC8-9F0C-8BA7-5968-D69AD6596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131416" y="3708710"/>
            <a:ext cx="569118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型箭头连接符 77">
            <a:extLst>
              <a:ext uri="{FF2B5EF4-FFF2-40B4-BE49-F238E27FC236}">
                <a16:creationId xmlns:a16="http://schemas.microsoft.com/office/drawing/2014/main" id="{ADF45EF5-5572-0E0D-D9B2-B6C2D1E69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784271" y="3708709"/>
            <a:ext cx="606931" cy="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型箭头连接符 78">
            <a:extLst>
              <a:ext uri="{FF2B5EF4-FFF2-40B4-BE49-F238E27FC236}">
                <a16:creationId xmlns:a16="http://schemas.microsoft.com/office/drawing/2014/main" id="{9E50174A-3743-8831-6F44-DDDBAD2A5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474939" y="3708709"/>
            <a:ext cx="856600" cy="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：肘形 20">
            <a:extLst>
              <a:ext uri="{FF2B5EF4-FFF2-40B4-BE49-F238E27FC236}">
                <a16:creationId xmlns:a16="http://schemas.microsoft.com/office/drawing/2014/main" id="{A38DE321-0E36-13B8-D22A-91F7E950A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2"/>
            <a:endCxn id="12" idx="2"/>
          </p:cNvCxnSpPr>
          <p:nvPr/>
        </p:nvCxnSpPr>
        <p:spPr>
          <a:xfrm rot="10800000" flipV="1">
            <a:off x="9331539" y="1887729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长方形 79">
            <a:extLst>
              <a:ext uri="{FF2B5EF4-FFF2-40B4-BE49-F238E27FC236}">
                <a16:creationId xmlns:a16="http://schemas.microsoft.com/office/drawing/2014/main" id="{2F4085AE-DB21-50A3-6E41-9C6DABC9B60C}"/>
              </a:ext>
            </a:extLst>
          </p:cNvPr>
          <p:cNvSpPr/>
          <p:nvPr/>
        </p:nvSpPr>
        <p:spPr>
          <a:xfrm>
            <a:off x="446050" y="2107490"/>
            <a:ext cx="2522539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Maven Management</a:t>
            </a:r>
            <a:endParaRPr lang="zh-CN" altLang="en-US" sz="2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长方形 80">
            <a:extLst>
              <a:ext uri="{FF2B5EF4-FFF2-40B4-BE49-F238E27FC236}">
                <a16:creationId xmlns:a16="http://schemas.microsoft.com/office/drawing/2014/main" id="{F63A4B13-E941-5208-CAFE-2A48339040DE}"/>
              </a:ext>
            </a:extLst>
          </p:cNvPr>
          <p:cNvSpPr/>
          <p:nvPr/>
        </p:nvSpPr>
        <p:spPr>
          <a:xfrm>
            <a:off x="402719" y="4550895"/>
            <a:ext cx="2609200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Step-by-step Checklist</a:t>
            </a:r>
            <a:endParaRPr lang="zh-CN" altLang="en-US" sz="2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81">
            <a:extLst>
              <a:ext uri="{FF2B5EF4-FFF2-40B4-BE49-F238E27FC236}">
                <a16:creationId xmlns:a16="http://schemas.microsoft.com/office/drawing/2014/main" id="{7B032001-DCAD-7A58-8557-E310164F3963}"/>
              </a:ext>
            </a:extLst>
          </p:cNvPr>
          <p:cNvSpPr/>
          <p:nvPr/>
        </p:nvSpPr>
        <p:spPr>
          <a:xfrm>
            <a:off x="3813246" y="3524043"/>
            <a:ext cx="1897208" cy="3693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Implement</a:t>
            </a:r>
            <a:endParaRPr lang="zh-CN" altLang="en-US" sz="2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长方形 82">
            <a:extLst>
              <a:ext uri="{FF2B5EF4-FFF2-40B4-BE49-F238E27FC236}">
                <a16:creationId xmlns:a16="http://schemas.microsoft.com/office/drawing/2014/main" id="{E3138177-851F-D3E7-61A4-B58F30551AE3}"/>
              </a:ext>
            </a:extLst>
          </p:cNvPr>
          <p:cNvSpPr/>
          <p:nvPr/>
        </p:nvSpPr>
        <p:spPr>
          <a:xfrm>
            <a:off x="6754956" y="3529031"/>
            <a:ext cx="1371600" cy="3693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Tests</a:t>
            </a:r>
            <a:endParaRPr lang="zh-CN" altLang="en-US" sz="2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83">
            <a:extLst>
              <a:ext uri="{FF2B5EF4-FFF2-40B4-BE49-F238E27FC236}">
                <a16:creationId xmlns:a16="http://schemas.microsoft.com/office/drawing/2014/main" id="{3D9E90B8-A119-F0B7-BE66-126BD3D8337C}"/>
              </a:ext>
            </a:extLst>
          </p:cNvPr>
          <p:cNvSpPr/>
          <p:nvPr/>
        </p:nvSpPr>
        <p:spPr>
          <a:xfrm>
            <a:off x="9677758" y="3247044"/>
            <a:ext cx="1709666" cy="92333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Successful on small databases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长方形 84">
            <a:extLst>
              <a:ext uri="{FF2B5EF4-FFF2-40B4-BE49-F238E27FC236}">
                <a16:creationId xmlns:a16="http://schemas.microsoft.com/office/drawing/2014/main" id="{A3D004FB-3250-199D-AF87-D63EC5F4BF7F}"/>
              </a:ext>
            </a:extLst>
          </p:cNvPr>
          <p:cNvSpPr/>
          <p:nvPr/>
        </p:nvSpPr>
        <p:spPr>
          <a:xfrm>
            <a:off x="9846791" y="1475633"/>
            <a:ext cx="1371600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US" altLang="zh-CN" sz="2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Basic DBMS </a:t>
            </a:r>
            <a:endParaRPr lang="zh-CN" altLang="en-US" sz="2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长方形 85">
            <a:extLst>
              <a:ext uri="{FF2B5EF4-FFF2-40B4-BE49-F238E27FC236}">
                <a16:creationId xmlns:a16="http://schemas.microsoft.com/office/drawing/2014/main" id="{1C2D3847-2810-111E-D95C-B35700BC2B97}"/>
              </a:ext>
            </a:extLst>
          </p:cNvPr>
          <p:cNvSpPr/>
          <p:nvPr/>
        </p:nvSpPr>
        <p:spPr>
          <a:xfrm>
            <a:off x="9454062" y="5114192"/>
            <a:ext cx="2117439" cy="83099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Need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more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functions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more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efficiency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92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菱形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US" altLang="zh-CN" sz="7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</a:t>
            </a:r>
            <a:endParaRPr lang="zh-CN" altLang="en-US" sz="7200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形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514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形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Team 3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：圆角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Environment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：圆角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Implementation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：圆角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Conclusion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矩形：圆角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Abstract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：圆角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Strategy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椭圆形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：圆角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Live Test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椭圆形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1" name="组 30" descr="带有条形图和线状图的图标。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3966360" y="352147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任意多边形(F)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(F)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4" name="任意多边形(F) 1676" descr="复选框图标。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756452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任意多边形(F) 4665" descr="图形图标。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786324" y="3530425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6" name="组 35" descr="带有人类和齿轮的图标。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任意多边形(F)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(F)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9" name="组 38" descr="齿轮图标。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127700" y="1786324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任意多边形(F)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(F)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2" name="任意多边形(F) 4346" descr="箱形图图标。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716621" y="5361241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286A725-8F50-623F-940E-75C3914A5862}"/>
              </a:ext>
            </a:extLst>
          </p:cNvPr>
          <p:cNvSpPr txBox="1">
            <a:spLocks/>
          </p:cNvSpPr>
          <p:nvPr/>
        </p:nvSpPr>
        <p:spPr>
          <a:xfrm>
            <a:off x="228600" y="23514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Abstract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83504E-1EF2-CDB5-0587-57A494709FA8}"/>
              </a:ext>
            </a:extLst>
          </p:cNvPr>
          <p:cNvSpPr/>
          <p:nvPr/>
        </p:nvSpPr>
        <p:spPr>
          <a:xfrm>
            <a:off x="1517071" y="1911927"/>
            <a:ext cx="3768435" cy="966814"/>
          </a:xfrm>
          <a:prstGeom prst="rect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What The Project Is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7A3C8D-9FFF-09FC-DE4C-3EA3B655F230}"/>
              </a:ext>
            </a:extLst>
          </p:cNvPr>
          <p:cNvSpPr txBox="1"/>
          <p:nvPr/>
        </p:nvSpPr>
        <p:spPr>
          <a:xfrm>
            <a:off x="5819339" y="1765684"/>
            <a:ext cx="4717473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DB61B</a:t>
            </a:r>
          </a:p>
          <a:p>
            <a:pPr marL="342900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GB" altLang="zh-CN" sz="24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miniature Relational Database Management System (DBMS)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BE3A4B-D2FB-31CA-FE6F-BB97EDC5FA41}"/>
              </a:ext>
            </a:extLst>
          </p:cNvPr>
          <p:cNvSpPr/>
          <p:nvPr/>
        </p:nvSpPr>
        <p:spPr>
          <a:xfrm>
            <a:off x="1517071" y="4120808"/>
            <a:ext cx="3768435" cy="966814"/>
          </a:xfrm>
          <a:prstGeom prst="rect">
            <a:avLst/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What The Final Goal Is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FC7860-6C92-EE9F-2B4E-9F3C972C43AF}"/>
              </a:ext>
            </a:extLst>
          </p:cNvPr>
          <p:cNvSpPr txBox="1"/>
          <p:nvPr/>
        </p:nvSpPr>
        <p:spPr>
          <a:xfrm>
            <a:off x="5763921" y="4219494"/>
            <a:ext cx="4717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functions:</a:t>
            </a:r>
          </a:p>
          <a:p>
            <a:pPr lvl="1"/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load, insert, select, …</a:t>
            </a:r>
          </a:p>
        </p:txBody>
      </p:sp>
    </p:spTree>
    <p:extLst>
      <p:ext uri="{BB962C8B-B14F-4D97-AF65-F5344CB8AC3E}">
        <p14:creationId xmlns:p14="http://schemas.microsoft.com/office/powerpoint/2010/main" val="263300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2346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286A725-8F50-623F-940E-75C3914A5862}"/>
              </a:ext>
            </a:extLst>
          </p:cNvPr>
          <p:cNvSpPr txBox="1">
            <a:spLocks/>
          </p:cNvSpPr>
          <p:nvPr/>
        </p:nvSpPr>
        <p:spPr>
          <a:xfrm>
            <a:off x="228600" y="23514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Strategy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CAE16A8-91CE-FB6D-646D-C71BED300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r="4956"/>
          <a:stretch/>
        </p:blipFill>
        <p:spPr>
          <a:xfrm>
            <a:off x="2612335" y="1406253"/>
            <a:ext cx="8492083" cy="5154262"/>
          </a:xfrm>
          <a:prstGeom prst="rect">
            <a:avLst/>
          </a:prstGeom>
          <a:ln w="88900" cmpd="tri">
            <a:solidFill>
              <a:srgbClr val="F59F26"/>
            </a:solidFill>
          </a:ln>
        </p:spPr>
      </p:pic>
      <p:sp>
        <p:nvSpPr>
          <p:cNvPr id="18" name="矩形：圆角 24">
            <a:extLst>
              <a:ext uri="{FF2B5EF4-FFF2-40B4-BE49-F238E27FC236}">
                <a16:creationId xmlns:a16="http://schemas.microsoft.com/office/drawing/2014/main" id="{0DEC9E66-6131-FD0C-8C36-0589A3993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27" y="1003885"/>
            <a:ext cx="3214615" cy="1544894"/>
          </a:xfrm>
          <a:prstGeom prst="roundRect">
            <a:avLst>
              <a:gd name="adj" fmla="val 331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50000"/>
              </a:lnSpc>
            </a:pPr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</a:t>
            </a:r>
          </a:p>
          <a:p>
            <a:pPr algn="ctr" rtl="0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Object-Oriented</a:t>
            </a:r>
            <a:endParaRPr lang="zh-CN" alt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7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286A725-8F50-623F-940E-75C3914A5862}"/>
              </a:ext>
            </a:extLst>
          </p:cNvPr>
          <p:cNvSpPr txBox="1">
            <a:spLocks/>
          </p:cNvSpPr>
          <p:nvPr/>
        </p:nvSpPr>
        <p:spPr>
          <a:xfrm>
            <a:off x="228600" y="23514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Strategy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：圆角 24">
            <a:extLst>
              <a:ext uri="{FF2B5EF4-FFF2-40B4-BE49-F238E27FC236}">
                <a16:creationId xmlns:a16="http://schemas.microsoft.com/office/drawing/2014/main" id="{0DEC9E66-6131-FD0C-8C36-0589A3993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9536" y="910153"/>
            <a:ext cx="3228830" cy="793288"/>
          </a:xfrm>
          <a:prstGeom prst="roundRect">
            <a:avLst>
              <a:gd name="adj" fmla="val 33173"/>
            </a:avLst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Our Checklist</a:t>
            </a:r>
            <a:endParaRPr lang="zh-CN" altLang="en-US" sz="28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47B12B-CE24-1BD3-12AC-FFAD91ECF1D6}"/>
              </a:ext>
            </a:extLst>
          </p:cNvPr>
          <p:cNvSpPr txBox="1"/>
          <p:nvPr/>
        </p:nvSpPr>
        <p:spPr>
          <a:xfrm>
            <a:off x="1259536" y="1859977"/>
            <a:ext cx="9892144" cy="4680512"/>
          </a:xfrm>
          <a:prstGeom prst="rect">
            <a:avLst/>
          </a:prstGeom>
          <a:noFill/>
          <a:ln w="88900" cmpd="thickThin">
            <a:solidFill>
              <a:srgbClr val="11AEC7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0" i="0" dirty="0">
                <a:effectLst/>
                <a:latin typeface="-apple-system"/>
              </a:rPr>
              <a:t>Complete the 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printing of prompts</a:t>
            </a:r>
          </a:p>
          <a:p>
            <a:pPr marL="342900" indent="-3429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0" i="0" dirty="0">
                <a:effectLst/>
                <a:latin typeface="-apple-system"/>
              </a:rPr>
              <a:t>Ran 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first Test</a:t>
            </a:r>
          </a:p>
          <a:p>
            <a:pPr marL="342900" indent="-3429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0" i="0" dirty="0">
                <a:effectLst/>
                <a:latin typeface="-apple-system"/>
              </a:rPr>
              <a:t>Implement the 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Row class </a:t>
            </a:r>
            <a:r>
              <a:rPr lang="en-US" altLang="zh-CN" sz="2000" b="0" i="0" dirty="0">
                <a:effectLst/>
                <a:latin typeface="-apple-system"/>
              </a:rPr>
              <a:t>(except for the constructor)</a:t>
            </a:r>
          </a:p>
          <a:p>
            <a:pPr marL="342900" indent="-3429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0" i="0" dirty="0">
                <a:effectLst/>
                <a:latin typeface="-apple-system"/>
              </a:rPr>
              <a:t>Implement the parts of the Table class: 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Create a new Table, Add a Row to it, and Print an entire Table</a:t>
            </a:r>
            <a:r>
              <a:rPr lang="en-US" altLang="zh-CN" sz="2000" b="0" i="0" dirty="0"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0" i="0" dirty="0">
                <a:effectLst/>
                <a:latin typeface="-apple-system"/>
              </a:rPr>
              <a:t>Implement the 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Database class</a:t>
            </a:r>
            <a:r>
              <a:rPr lang="en-US" altLang="zh-CN" sz="2000" b="0" i="0" dirty="0"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0" i="0" dirty="0">
                <a:effectLst/>
                <a:latin typeface="-apple-system"/>
              </a:rPr>
              <a:t>Implement the 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Condition class</a:t>
            </a:r>
            <a:r>
              <a:rPr lang="en-US" altLang="zh-CN" sz="2000" b="0" i="0" dirty="0"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0" i="0" dirty="0">
                <a:effectLst/>
                <a:latin typeface="-apple-system"/>
              </a:rPr>
              <a:t>Implement 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insert and load</a:t>
            </a:r>
            <a:r>
              <a:rPr lang="en-US" altLang="zh-CN" sz="2000" b="0" i="0" dirty="0"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0" i="0" dirty="0">
                <a:effectLst/>
                <a:latin typeface="-apple-system"/>
              </a:rPr>
              <a:t>Implement the kind of 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select that takes a single table and has no conditions</a:t>
            </a:r>
            <a:r>
              <a:rPr lang="en-US" altLang="zh-CN" sz="2000" b="0" i="0" dirty="0"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0" i="0" dirty="0">
                <a:effectLst/>
                <a:latin typeface="-apple-system"/>
              </a:rPr>
              <a:t>Implement the 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Row</a:t>
            </a:r>
            <a:r>
              <a:rPr lang="en-US" altLang="zh-CN" sz="2000" b="1" dirty="0">
                <a:solidFill>
                  <a:srgbClr val="C00000"/>
                </a:solidFill>
                <a:latin typeface="-apple-system"/>
              </a:rPr>
              <a:t> 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constructor</a:t>
            </a:r>
            <a:r>
              <a:rPr lang="en-US" altLang="zh-CN" sz="2000" b="0" i="0" dirty="0"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0" i="0" dirty="0">
                <a:effectLst/>
                <a:latin typeface="-apple-system"/>
              </a:rPr>
              <a:t>Get 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single-table select with conditions</a:t>
            </a:r>
            <a:r>
              <a:rPr lang="en-US" altLang="zh-CN" sz="2000" b="1" i="0" dirty="0">
                <a:effectLst/>
                <a:latin typeface="-apple-system"/>
              </a:rPr>
              <a:t> </a:t>
            </a:r>
            <a:r>
              <a:rPr lang="en-US" altLang="zh-CN" sz="2000" b="0" i="0" dirty="0">
                <a:effectLst/>
                <a:latin typeface="-apple-system"/>
              </a:rPr>
              <a:t>to work.</a:t>
            </a:r>
          </a:p>
          <a:p>
            <a:pPr marL="342900" indent="-3429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0" i="0" dirty="0">
                <a:effectLst/>
                <a:latin typeface="-apple-system"/>
              </a:rPr>
              <a:t>Work on the 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two-table variety of select</a:t>
            </a:r>
            <a:r>
              <a:rPr lang="en-US" altLang="zh-CN" sz="2000" b="0" i="0" dirty="0"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07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2D10265-2A0E-6DE0-FCE5-27D602DED28F}"/>
              </a:ext>
            </a:extLst>
          </p:cNvPr>
          <p:cNvSpPr txBox="1">
            <a:spLocks/>
          </p:cNvSpPr>
          <p:nvPr/>
        </p:nvSpPr>
        <p:spPr>
          <a:xfrm>
            <a:off x="228600" y="23514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Live Test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：圆角 24">
            <a:extLst>
              <a:ext uri="{FF2B5EF4-FFF2-40B4-BE49-F238E27FC236}">
                <a16:creationId xmlns:a16="http://schemas.microsoft.com/office/drawing/2014/main" id="{92CFDC21-A524-F922-2FF6-1851E14D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44952" y="1568912"/>
            <a:ext cx="3882448" cy="1150105"/>
          </a:xfrm>
          <a:prstGeom prst="roundRect">
            <a:avLst>
              <a:gd name="adj" fmla="val 331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 Load &amp; Store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：圆角 24">
            <a:extLst>
              <a:ext uri="{FF2B5EF4-FFF2-40B4-BE49-F238E27FC236}">
                <a16:creationId xmlns:a16="http://schemas.microsoft.com/office/drawing/2014/main" id="{57C73237-E080-03E2-40F9-6B012B52D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44951" y="3256121"/>
            <a:ext cx="3882448" cy="1150105"/>
          </a:xfrm>
          <a:prstGeom prst="roundRect">
            <a:avLst>
              <a:gd name="adj" fmla="val 33173"/>
            </a:avLst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 Select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：圆角 24">
            <a:extLst>
              <a:ext uri="{FF2B5EF4-FFF2-40B4-BE49-F238E27FC236}">
                <a16:creationId xmlns:a16="http://schemas.microsoft.com/office/drawing/2014/main" id="{AC3DE32B-616C-0F6C-9F03-A0F22E21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44951" y="4943330"/>
            <a:ext cx="3882448" cy="1150105"/>
          </a:xfrm>
          <a:prstGeom prst="roundRect">
            <a:avLst>
              <a:gd name="adj" fmla="val 331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 Print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：圆角 24">
            <a:extLst>
              <a:ext uri="{FF2B5EF4-FFF2-40B4-BE49-F238E27FC236}">
                <a16:creationId xmlns:a16="http://schemas.microsoft.com/office/drawing/2014/main" id="{B313DD72-E3E0-E8DA-9F90-A5F59EB54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64600" y="1568910"/>
            <a:ext cx="3882448" cy="1150105"/>
          </a:xfrm>
          <a:prstGeom prst="roundRect">
            <a:avLst>
              <a:gd name="adj" fmla="val 33173"/>
            </a:avLst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 xxx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：圆角 24">
            <a:extLst>
              <a:ext uri="{FF2B5EF4-FFF2-40B4-BE49-F238E27FC236}">
                <a16:creationId xmlns:a16="http://schemas.microsoft.com/office/drawing/2014/main" id="{AD279EA7-1CAB-21AD-923F-3C0BA3D2B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64600" y="3256121"/>
            <a:ext cx="3882448" cy="1150105"/>
          </a:xfrm>
          <a:prstGeom prst="roundRect">
            <a:avLst>
              <a:gd name="adj" fmla="val 331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 xxx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：圆角 24">
            <a:extLst>
              <a:ext uri="{FF2B5EF4-FFF2-40B4-BE49-F238E27FC236}">
                <a16:creationId xmlns:a16="http://schemas.microsoft.com/office/drawing/2014/main" id="{732EBD27-091F-C161-FE97-020923686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64600" y="4943330"/>
            <a:ext cx="3882448" cy="1150105"/>
          </a:xfrm>
          <a:prstGeom prst="roundRect">
            <a:avLst>
              <a:gd name="adj" fmla="val 33173"/>
            </a:avLst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 xxx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54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梯形 2">
            <a:extLst>
              <a:ext uri="{FF2B5EF4-FFF2-40B4-BE49-F238E27FC236}">
                <a16:creationId xmlns:a16="http://schemas.microsoft.com/office/drawing/2014/main" id="{C196064D-3B0A-857D-3B70-4B14DB0CD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508262" y="2369322"/>
            <a:ext cx="4336142" cy="2236052"/>
          </a:xfrm>
          <a:prstGeom prst="trapezoid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D0B5D0D8-0A63-A36A-3679-20A82A329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435829" y="2369322"/>
            <a:ext cx="4336142" cy="2236052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梯形 9">
            <a:extLst>
              <a:ext uri="{FF2B5EF4-FFF2-40B4-BE49-F238E27FC236}">
                <a16:creationId xmlns:a16="http://schemas.microsoft.com/office/drawing/2014/main" id="{4F08A346-4E5C-4B2A-53B0-ED90016C8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79919" y="2369322"/>
            <a:ext cx="4336142" cy="2236052"/>
          </a:xfrm>
          <a:prstGeom prst="trapezoid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B63FF21F-CB16-A3CD-751B-2AA7997C2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324009" y="2369322"/>
            <a:ext cx="4336142" cy="2236052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8884D8CD-B3B7-0F77-D5D8-696D317EE0E6}"/>
              </a:ext>
            </a:extLst>
          </p:cNvPr>
          <p:cNvSpPr txBox="1">
            <a:spLocks/>
          </p:cNvSpPr>
          <p:nvPr/>
        </p:nvSpPr>
        <p:spPr>
          <a:xfrm>
            <a:off x="228600" y="23514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Environment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(F) 4346" descr="箱形图图标。 ">
            <a:extLst>
              <a:ext uri="{FF2B5EF4-FFF2-40B4-BE49-F238E27FC236}">
                <a16:creationId xmlns:a16="http://schemas.microsoft.com/office/drawing/2014/main" id="{BC59BC1D-E458-5D69-AA4D-BB2E9862A3BE}"/>
              </a:ext>
            </a:extLst>
          </p:cNvPr>
          <p:cNvSpPr>
            <a:spLocks noEditPoints="1"/>
          </p:cNvSpPr>
          <p:nvPr/>
        </p:nvSpPr>
        <p:spPr bwMode="auto">
          <a:xfrm>
            <a:off x="10319201" y="1944704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291678-58ED-0B5B-98AD-64730FA7730E}"/>
              </a:ext>
            </a:extLst>
          </p:cNvPr>
          <p:cNvSpPr txBox="1"/>
          <p:nvPr/>
        </p:nvSpPr>
        <p:spPr>
          <a:xfrm>
            <a:off x="581894" y="2364894"/>
            <a:ext cx="23786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Program Language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4B16F2-15F3-4D01-7597-F97591F1C9EA}"/>
              </a:ext>
            </a:extLst>
          </p:cNvPr>
          <p:cNvSpPr txBox="1"/>
          <p:nvPr/>
        </p:nvSpPr>
        <p:spPr>
          <a:xfrm>
            <a:off x="694446" y="2783416"/>
            <a:ext cx="2083390" cy="212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for functions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 for running tests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6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任意多边形(F) 4665" descr="图形图标。 ">
            <a:extLst>
              <a:ext uri="{FF2B5EF4-FFF2-40B4-BE49-F238E27FC236}">
                <a16:creationId xmlns:a16="http://schemas.microsoft.com/office/drawing/2014/main" id="{F97F3A41-AA81-8241-1395-E8BB9E2E9151}"/>
              </a:ext>
            </a:extLst>
          </p:cNvPr>
          <p:cNvSpPr>
            <a:spLocks/>
          </p:cNvSpPr>
          <p:nvPr/>
        </p:nvSpPr>
        <p:spPr bwMode="auto">
          <a:xfrm>
            <a:off x="4430060" y="1939168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D943D45-8A54-83F2-7A6F-81EA1967881C}"/>
              </a:ext>
            </a:extLst>
          </p:cNvPr>
          <p:cNvSpPr txBox="1"/>
          <p:nvPr/>
        </p:nvSpPr>
        <p:spPr>
          <a:xfrm>
            <a:off x="3668583" y="2364894"/>
            <a:ext cx="23786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Management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8ADD02-2813-D465-936B-00C86A7225E1}"/>
              </a:ext>
            </a:extLst>
          </p:cNvPr>
          <p:cNvSpPr txBox="1"/>
          <p:nvPr/>
        </p:nvSpPr>
        <p:spPr>
          <a:xfrm>
            <a:off x="3638536" y="2801863"/>
            <a:ext cx="2083390" cy="1203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600" b="1" dirty="0">
              <a:solidFill>
                <a:schemeClr val="accent5">
                  <a:lumMod val="20000"/>
                  <a:lumOff val="8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2" name="组 38" descr="齿轮图标。 ">
            <a:extLst>
              <a:ext uri="{FF2B5EF4-FFF2-40B4-BE49-F238E27FC236}">
                <a16:creationId xmlns:a16="http://schemas.microsoft.com/office/drawing/2014/main" id="{687039C3-5C06-4D79-6DFA-AD400BEE8545}"/>
              </a:ext>
            </a:extLst>
          </p:cNvPr>
          <p:cNvGrpSpPr/>
          <p:nvPr/>
        </p:nvGrpSpPr>
        <p:grpSpPr>
          <a:xfrm>
            <a:off x="7376071" y="193916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3" name="任意多边形(F) 4359">
              <a:extLst>
                <a:ext uri="{FF2B5EF4-FFF2-40B4-BE49-F238E27FC236}">
                  <a16:creationId xmlns:a16="http://schemas.microsoft.com/office/drawing/2014/main" id="{1B49D32F-E271-D681-FD67-729268750C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(F) 4360">
              <a:extLst>
                <a:ext uri="{FF2B5EF4-FFF2-40B4-BE49-F238E27FC236}">
                  <a16:creationId xmlns:a16="http://schemas.microsoft.com/office/drawing/2014/main" id="{15950788-3404-1D79-DBB8-75DFC9F904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2554913-236F-D9E4-9339-CDA0410824B7}"/>
              </a:ext>
            </a:extLst>
          </p:cNvPr>
          <p:cNvSpPr txBox="1"/>
          <p:nvPr/>
        </p:nvSpPr>
        <p:spPr>
          <a:xfrm>
            <a:off x="6821527" y="2362650"/>
            <a:ext cx="23786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Dependency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D605A0-72EF-C0D7-E2D7-9FD9FE98EE37}"/>
              </a:ext>
            </a:extLst>
          </p:cNvPr>
          <p:cNvSpPr txBox="1"/>
          <p:nvPr/>
        </p:nvSpPr>
        <p:spPr>
          <a:xfrm>
            <a:off x="6537989" y="2780849"/>
            <a:ext cx="2083390" cy="129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Maven details..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6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7" name="组 35" descr="带有人类和齿轮的图标。 ">
            <a:extLst>
              <a:ext uri="{FF2B5EF4-FFF2-40B4-BE49-F238E27FC236}">
                <a16:creationId xmlns:a16="http://schemas.microsoft.com/office/drawing/2014/main" id="{414754AF-8496-F5EC-163E-CDA0A6B8043A}"/>
              </a:ext>
            </a:extLst>
          </p:cNvPr>
          <p:cNvGrpSpPr/>
          <p:nvPr/>
        </p:nvGrpSpPr>
        <p:grpSpPr>
          <a:xfrm>
            <a:off x="1490772" y="191131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8" name="任意多边形(F) 3673">
              <a:extLst>
                <a:ext uri="{FF2B5EF4-FFF2-40B4-BE49-F238E27FC236}">
                  <a16:creationId xmlns:a16="http://schemas.microsoft.com/office/drawing/2014/main" id="{6B92D722-F12D-E3E3-98FD-FF51B29ED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(F) 3674">
              <a:extLst>
                <a:ext uri="{FF2B5EF4-FFF2-40B4-BE49-F238E27FC236}">
                  <a16:creationId xmlns:a16="http://schemas.microsoft.com/office/drawing/2014/main" id="{656033A9-D028-DD62-0A6E-A61E95A0B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17CBAA2A-5E92-796E-9BB3-65B15305898B}"/>
              </a:ext>
            </a:extLst>
          </p:cNvPr>
          <p:cNvSpPr txBox="1"/>
          <p:nvPr/>
        </p:nvSpPr>
        <p:spPr>
          <a:xfrm>
            <a:off x="10041949" y="2400299"/>
            <a:ext cx="12148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2BE12E-ED5B-DB69-1F1F-83533E7C4527}"/>
              </a:ext>
            </a:extLst>
          </p:cNvPr>
          <p:cNvSpPr txBox="1"/>
          <p:nvPr/>
        </p:nvSpPr>
        <p:spPr>
          <a:xfrm>
            <a:off x="9607688" y="2848690"/>
            <a:ext cx="2083390" cy="1203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600" b="1" dirty="0">
              <a:solidFill>
                <a:schemeClr val="accent5">
                  <a:lumMod val="20000"/>
                  <a:lumOff val="8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286A725-8F50-623F-940E-75C3914A5862}"/>
              </a:ext>
            </a:extLst>
          </p:cNvPr>
          <p:cNvSpPr txBox="1">
            <a:spLocks/>
          </p:cNvSpPr>
          <p:nvPr/>
        </p:nvSpPr>
        <p:spPr>
          <a:xfrm>
            <a:off x="228600" y="235141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Implementation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：圆角 24">
            <a:extLst>
              <a:ext uri="{FF2B5EF4-FFF2-40B4-BE49-F238E27FC236}">
                <a16:creationId xmlns:a16="http://schemas.microsoft.com/office/drawing/2014/main" id="{3C3757F8-A969-99B5-0AF9-12F400A7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165" y="923223"/>
            <a:ext cx="3069502" cy="803399"/>
          </a:xfrm>
          <a:prstGeom prst="roundRect">
            <a:avLst>
              <a:gd name="adj" fmla="val 331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Selection Clause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9C330C-E11C-A938-1C97-CB74C5BB3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805" y="733739"/>
            <a:ext cx="3680806" cy="1703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12D669-7619-E37E-F493-A70CFE5D0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965" y="3569387"/>
            <a:ext cx="4336137" cy="1703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62EB82-2B79-0C3D-C1F5-34912866A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65" y="2160963"/>
            <a:ext cx="5028896" cy="33195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BDEACA-D2A2-F901-007F-7926661D385C}"/>
              </a:ext>
            </a:extLst>
          </p:cNvPr>
          <p:cNvSpPr txBox="1"/>
          <p:nvPr/>
        </p:nvSpPr>
        <p:spPr>
          <a:xfrm>
            <a:off x="4818954" y="1045442"/>
            <a:ext cx="3680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Step 1: Create a new table using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columns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9969EF-F955-5BA2-C80D-5D6393CBD99B}"/>
              </a:ext>
            </a:extLst>
          </p:cNvPr>
          <p:cNvSpPr txBox="1"/>
          <p:nvPr/>
        </p:nvSpPr>
        <p:spPr>
          <a:xfrm>
            <a:off x="7950080" y="5507672"/>
            <a:ext cx="3680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Step 2: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Create 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Arraylist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to store selected tables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箭头: 环形 16">
            <a:extLst>
              <a:ext uri="{FF2B5EF4-FFF2-40B4-BE49-F238E27FC236}">
                <a16:creationId xmlns:a16="http://schemas.microsoft.com/office/drawing/2014/main" id="{F9672792-F03F-4E74-723F-0A2C60754D4C}"/>
              </a:ext>
            </a:extLst>
          </p:cNvPr>
          <p:cNvSpPr/>
          <p:nvPr/>
        </p:nvSpPr>
        <p:spPr>
          <a:xfrm rot="18071014" flipH="1">
            <a:off x="7247103" y="1746198"/>
            <a:ext cx="1405953" cy="19411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38324"/>
              <a:gd name="adj5" fmla="val 1407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环形 17">
            <a:extLst>
              <a:ext uri="{FF2B5EF4-FFF2-40B4-BE49-F238E27FC236}">
                <a16:creationId xmlns:a16="http://schemas.microsoft.com/office/drawing/2014/main" id="{AC991BDE-A59C-671B-A8EE-027C438D5792}"/>
              </a:ext>
            </a:extLst>
          </p:cNvPr>
          <p:cNvSpPr/>
          <p:nvPr/>
        </p:nvSpPr>
        <p:spPr>
          <a:xfrm rot="8807227">
            <a:off x="5672407" y="3815354"/>
            <a:ext cx="1452296" cy="214259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566552"/>
              <a:gd name="adj5" fmla="val 1407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F9EB5D-827D-4AFC-F3DC-7A27FD53BCA3}"/>
              </a:ext>
            </a:extLst>
          </p:cNvPr>
          <p:cNvSpPr txBox="1"/>
          <p:nvPr/>
        </p:nvSpPr>
        <p:spPr>
          <a:xfrm>
            <a:off x="1408488" y="5581725"/>
            <a:ext cx="3680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Step 3: Execute selection</a:t>
            </a:r>
          </a:p>
        </p:txBody>
      </p:sp>
    </p:spTree>
    <p:extLst>
      <p:ext uri="{BB962C8B-B14F-4D97-AF65-F5344CB8AC3E}">
        <p14:creationId xmlns:p14="http://schemas.microsoft.com/office/powerpoint/2010/main" val="33910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15FDEE0-998B-1E70-A478-0F4465F75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8" y="2113140"/>
            <a:ext cx="5423179" cy="34799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970368-1085-8277-B841-7999971B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72" y="2785085"/>
            <a:ext cx="5559093" cy="3488166"/>
          </a:xfrm>
          <a:prstGeom prst="rect">
            <a:avLst/>
          </a:prstGeom>
        </p:spPr>
      </p:pic>
      <p:cxnSp>
        <p:nvCxnSpPr>
          <p:cNvPr id="2" name="直接连接符​​(S) 7">
            <a:extLst>
              <a:ext uri="{FF2B5EF4-FFF2-40B4-BE49-F238E27FC236}">
                <a16:creationId xmlns:a16="http://schemas.microsoft.com/office/drawing/2014/main" id="{9456ED6A-E2F2-FBF1-C4B7-CDE8F018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​​(S) 13">
            <a:extLst>
              <a:ext uri="{FF2B5EF4-FFF2-40B4-BE49-F238E27FC236}">
                <a16:creationId xmlns:a16="http://schemas.microsoft.com/office/drawing/2014/main" id="{0CD3DCA7-746C-C604-CEAC-32202CDD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0C6C8E3A-0D61-B806-A7E3-8AC518E68AC3}"/>
              </a:ext>
            </a:extLst>
          </p:cNvPr>
          <p:cNvSpPr txBox="1">
            <a:spLocks/>
          </p:cNvSpPr>
          <p:nvPr/>
        </p:nvSpPr>
        <p:spPr>
          <a:xfrm>
            <a:off x="228600" y="235141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Implementation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：圆角 24">
            <a:extLst>
              <a:ext uri="{FF2B5EF4-FFF2-40B4-BE49-F238E27FC236}">
                <a16:creationId xmlns:a16="http://schemas.microsoft.com/office/drawing/2014/main" id="{D7C74228-86AF-3320-8714-C08CCCBD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4042" y="927703"/>
            <a:ext cx="4533594" cy="741770"/>
          </a:xfrm>
          <a:prstGeom prst="roundRect">
            <a:avLst>
              <a:gd name="adj" fmla="val 331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Selection with conditions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4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86_TF78455520" id="{4AE470DB-D5C1-4C65-BA40-518832E5445B}" vid="{07FF6017-F241-4564-8821-811B6AC40C8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项目分析，24 张幻灯片</Template>
  <TotalTime>556</TotalTime>
  <Words>301</Words>
  <Application>Microsoft Office PowerPoint</Application>
  <PresentationFormat>宽屏</PresentationFormat>
  <Paragraphs>102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Microsoft YaHei UI</vt:lpstr>
      <vt:lpstr>Arial</vt:lpstr>
      <vt:lpstr>Calibri</vt:lpstr>
      <vt:lpstr>Segoe UI Light</vt:lpstr>
      <vt:lpstr>Wingdings</vt:lpstr>
      <vt:lpstr>Office 主题</vt:lpstr>
      <vt:lpstr>Group Project Team 3 – Option 3</vt:lpstr>
      <vt:lpstr>项目分析幻灯片 2</vt:lpstr>
      <vt:lpstr>项目分析幻灯片 11</vt:lpstr>
      <vt:lpstr>项目分析幻灯片 11</vt:lpstr>
      <vt:lpstr>项目分析幻灯片 11</vt:lpstr>
      <vt:lpstr>项目分析幻灯片 6</vt:lpstr>
      <vt:lpstr>项目分析幻灯片 3</vt:lpstr>
      <vt:lpstr>项目分析幻灯片 11</vt:lpstr>
      <vt:lpstr>PowerPoint 演示文稿</vt:lpstr>
      <vt:lpstr>项目分析幻灯片 11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项目分析 演示文稿</dc:title>
  <dc:creator>张 昊旻</dc:creator>
  <cp:lastModifiedBy>德坤 陈</cp:lastModifiedBy>
  <cp:revision>18</cp:revision>
  <dcterms:created xsi:type="dcterms:W3CDTF">2022-12-10T14:55:30Z</dcterms:created>
  <dcterms:modified xsi:type="dcterms:W3CDTF">2022-12-12T13:01:50Z</dcterms:modified>
</cp:coreProperties>
</file>