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58" r:id="rId4"/>
    <p:sldId id="267" r:id="rId5"/>
    <p:sldId id="272" r:id="rId6"/>
    <p:sldId id="268" r:id="rId7"/>
    <p:sldId id="278" r:id="rId8"/>
    <p:sldId id="279" r:id="rId9"/>
    <p:sldId id="269" r:id="rId10"/>
    <p:sldId id="274" r:id="rId11"/>
    <p:sldId id="276" r:id="rId12"/>
    <p:sldId id="275" r:id="rId13"/>
    <p:sldId id="280" r:id="rId14"/>
    <p:sldId id="277" r:id="rId15"/>
    <p:sldId id="284" r:id="rId16"/>
    <p:sldId id="285" r:id="rId17"/>
    <p:sldId id="286" r:id="rId18"/>
    <p:sldId id="283" r:id="rId19"/>
    <p:sldId id="270" r:id="rId20"/>
    <p:sldId id="265" r:id="rId21"/>
    <p:sldId id="288" r:id="rId22"/>
    <p:sldId id="289" r:id="rId23"/>
    <p:sldId id="273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50" autoAdjust="0"/>
    <p:restoredTop sz="87717" autoAdjust="0"/>
  </p:normalViewPr>
  <p:slideViewPr>
    <p:cSldViewPr snapToGrid="0" snapToObjects="1">
      <p:cViewPr varScale="1">
        <p:scale>
          <a:sx n="97" d="100"/>
          <a:sy n="97" d="100"/>
        </p:scale>
        <p:origin x="-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9A2C6-8387-DF42-8BD1-B8C54C84ACB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86BB-0C7F-0342-8F6F-1A1D13A7E0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OR, could be critical of current solutions:</a:t>
            </a:r>
          </a:p>
          <a:p>
            <a:r>
              <a:rPr lang="en-US" dirty="0" smtClean="0"/>
              <a:t>-independent</a:t>
            </a:r>
            <a:r>
              <a:rPr lang="en-US" baseline="0" dirty="0" smtClean="0"/>
              <a:t> sensors</a:t>
            </a:r>
          </a:p>
          <a:p>
            <a:r>
              <a:rPr lang="en-US" baseline="0" dirty="0" smtClean="0"/>
              <a:t>-apps that have a lot of useless fluff, and not enough advice specific to diabetes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•to help the user learn how to manage diabetes</a:t>
            </a:r>
          </a:p>
          <a:p>
            <a:r>
              <a:rPr lang="en-US" baseline="0" dirty="0" smtClean="0"/>
              <a:t>•to help them interpret data and make good decisions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rationales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up, and mention how these meet user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D86BB-0C7F-0342-8F6F-1A1D13A7E00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Managing Diabetes</a:t>
            </a:r>
            <a:br>
              <a:rPr lang="en-US" dirty="0" smtClean="0"/>
            </a:br>
            <a:r>
              <a:rPr lang="en-US" sz="3600" dirty="0" smtClean="0"/>
              <a:t>-Group 10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different </a:t>
            </a:r>
            <a:r>
              <a:rPr lang="en-US" dirty="0" smtClean="0"/>
              <a:t>designs for smartphone apps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5" name="Picture 14" descr="http://i.gyazo.com/d018abf17d71ed1e5e4e31de2a72ce86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a14="http://schemas.microsoft.com/office/drawing/2010/main" xmlns:pic="http://schemas.openxmlformats.org/drawingml/2006/picture" xmlns:a="http://schemas.openxmlformats.org/drawingml/2006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r="http://schemas.openxmlformats.org/officeDocument/2006/relationships" xmlns:o="urn:schemas-microsoft-com:office:office" xmlns:mc="http://schemas.openxmlformats.org/markup-compatibility/2006" xmlns:wpc="http://schemas.microsoft.com/office/word/2010/wordprocessingCanvas" xmlns="" xmlns:p="http://schemas.openxmlformats.org/presentationml/2006/main" xmlns:mv="urn:schemas-microsoft-com:mac:vml" val="0"/>
              </a:ext>
            </a:extLst>
          </a:blip>
          <a:srcRect/>
          <a:stretch>
            <a:fillRect/>
          </a:stretch>
        </p:blipFill>
        <p:spPr bwMode="auto">
          <a:xfrm>
            <a:off x="544734" y="3055322"/>
            <a:ext cx="8082166" cy="239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analysis of individual designs</a:t>
            </a:r>
          </a:p>
          <a:p>
            <a:pPr lvl="1"/>
            <a:r>
              <a:rPr lang="en-US" dirty="0" smtClean="0"/>
              <a:t>each design was reviewed by all group members</a:t>
            </a:r>
          </a:p>
          <a:p>
            <a:pPr lvl="1"/>
            <a:r>
              <a:rPr lang="en-US" dirty="0" smtClean="0"/>
              <a:t>some consensus was reached about the best points of each design, and some common shortcomings</a:t>
            </a:r>
          </a:p>
          <a:p>
            <a:r>
              <a:rPr lang="en-US" dirty="0" smtClean="0"/>
              <a:t>Picking the best ideas</a:t>
            </a:r>
          </a:p>
          <a:p>
            <a:pPr lvl="1"/>
            <a:r>
              <a:rPr lang="en-US" dirty="0" smtClean="0"/>
              <a:t>brainstorming session followed to list all of the ideas that were generated</a:t>
            </a:r>
          </a:p>
          <a:p>
            <a:pPr lvl="1"/>
            <a:r>
              <a:rPr lang="en-US" dirty="0" smtClean="0"/>
              <a:t>the creative brief was reviewed to reiterate the project objectives</a:t>
            </a:r>
          </a:p>
          <a:p>
            <a:pPr lvl="1"/>
            <a:r>
              <a:rPr lang="en-US" dirty="0" smtClean="0"/>
              <a:t>a coherent set of ideas was selected to create the collective design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78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Features that help the user learn to manage diabetes, help them interpret data, and make good decisions</a:t>
            </a:r>
          </a:p>
          <a:p>
            <a:pPr lvl="1"/>
            <a:r>
              <a:rPr lang="en-US" dirty="0" smtClean="0"/>
              <a:t>preloaded prescription information</a:t>
            </a:r>
          </a:p>
          <a:p>
            <a:pPr lvl="1"/>
            <a:r>
              <a:rPr lang="en-US" dirty="0" smtClean="0"/>
              <a:t>preloaded meal and exercise suggestions</a:t>
            </a:r>
          </a:p>
          <a:p>
            <a:pPr lvl="1"/>
            <a:r>
              <a:rPr lang="en-US" dirty="0" smtClean="0"/>
              <a:t>database for nutritional values</a:t>
            </a:r>
          </a:p>
          <a:p>
            <a:pPr lvl="1"/>
            <a:r>
              <a:rPr lang="en-US" dirty="0" smtClean="0"/>
              <a:t>reminder/alert settings</a:t>
            </a:r>
          </a:p>
          <a:p>
            <a:pPr lvl="1"/>
            <a:r>
              <a:rPr lang="en-US" dirty="0" smtClean="0"/>
              <a:t>manual data input</a:t>
            </a:r>
          </a:p>
          <a:p>
            <a:pPr lvl="1"/>
            <a:r>
              <a:rPr lang="en-US" dirty="0" smtClean="0"/>
              <a:t>logging of historical data</a:t>
            </a:r>
          </a:p>
          <a:p>
            <a:pPr lvl="1"/>
            <a:r>
              <a:rPr lang="en-US" dirty="0" smtClean="0"/>
              <a:t>scatter-plot for blood glucose data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that makes it easier for the user to understand the interface: no mode changes</a:t>
            </a:r>
          </a:p>
          <a:p>
            <a:pPr lvl="1"/>
            <a:r>
              <a:rPr lang="en-US" dirty="0" smtClean="0"/>
              <a:t>drop-down menus instead of scroll </a:t>
            </a:r>
            <a:r>
              <a:rPr lang="en-US" dirty="0" smtClean="0"/>
              <a:t>bars, for usability</a:t>
            </a:r>
          </a:p>
          <a:p>
            <a:pPr lvl="1"/>
            <a:r>
              <a:rPr lang="en-US" dirty="0" smtClean="0"/>
              <a:t>central and persistent menu bar for navigation</a:t>
            </a:r>
          </a:p>
          <a:p>
            <a:pPr lvl="1"/>
            <a:r>
              <a:rPr lang="en-US" dirty="0" smtClean="0"/>
              <a:t>pop-ups for settings</a:t>
            </a:r>
          </a:p>
          <a:p>
            <a:pPr lvl="1"/>
            <a:r>
              <a:rPr lang="en-US" dirty="0" smtClean="0"/>
              <a:t>consistent page format for different data types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screen calendar</a:t>
            </a:r>
          </a:p>
          <a:p>
            <a:pPr lvl="1"/>
            <a:r>
              <a:rPr lang="en-US" dirty="0" smtClean="0"/>
              <a:t>orient the user to focus</a:t>
            </a:r>
            <a:br>
              <a:rPr lang="en-US" dirty="0" smtClean="0"/>
            </a:br>
            <a:r>
              <a:rPr lang="en-US" dirty="0" smtClean="0"/>
              <a:t>on the events that</a:t>
            </a:r>
            <a:br>
              <a:rPr lang="en-US" dirty="0" smtClean="0"/>
            </a:br>
            <a:r>
              <a:rPr lang="en-US" dirty="0" smtClean="0"/>
              <a:t>determine blood glucose</a:t>
            </a:r>
          </a:p>
          <a:p>
            <a:pPr lvl="1"/>
            <a:r>
              <a:rPr lang="en-US" dirty="0" smtClean="0"/>
              <a:t>the main menu bar provides</a:t>
            </a:r>
            <a:br>
              <a:rPr lang="en-US" dirty="0" smtClean="0"/>
            </a:br>
            <a:r>
              <a:rPr lang="en-US" dirty="0" smtClean="0"/>
              <a:t>a consistent point of </a:t>
            </a:r>
            <a:br>
              <a:rPr lang="en-US" dirty="0" smtClean="0"/>
            </a:br>
            <a:r>
              <a:rPr lang="en-US" dirty="0" smtClean="0"/>
              <a:t>reference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600200"/>
            <a:ext cx="2425700" cy="3759200"/>
          </a:xfrm>
          <a:prstGeom prst="rect">
            <a:avLst/>
          </a:prstGeom>
        </p:spPr>
      </p:pic>
      <p:sp>
        <p:nvSpPr>
          <p:cNvPr id="18" name="Left Brace 17"/>
          <p:cNvSpPr/>
          <p:nvPr/>
        </p:nvSpPr>
        <p:spPr>
          <a:xfrm>
            <a:off x="5523521" y="2112147"/>
            <a:ext cx="476368" cy="2086232"/>
          </a:xfrm>
          <a:prstGeom prst="leftBrace">
            <a:avLst>
              <a:gd name="adj1" fmla="val 8333"/>
              <a:gd name="adj2" fmla="val 3385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21" name="Straight Arrow Connector 20"/>
          <p:cNvCxnSpPr/>
          <p:nvPr/>
        </p:nvCxnSpPr>
        <p:spPr>
          <a:xfrm>
            <a:off x="4777178" y="4392748"/>
            <a:ext cx="1222711" cy="62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Meal recommendations</a:t>
            </a:r>
            <a:endParaRPr lang="en-US" dirty="0" smtClean="0"/>
          </a:p>
          <a:p>
            <a:pPr lvl="1"/>
            <a:r>
              <a:rPr lang="en-US" dirty="0" smtClean="0"/>
              <a:t>provide feedback to the</a:t>
            </a:r>
            <a:br>
              <a:rPr lang="en-US" dirty="0" smtClean="0"/>
            </a:br>
            <a:r>
              <a:rPr lang="en-US" dirty="0" smtClean="0"/>
              <a:t>user about their choices</a:t>
            </a:r>
          </a:p>
          <a:p>
            <a:pPr lvl="1"/>
            <a:r>
              <a:rPr lang="en-US" dirty="0" smtClean="0"/>
              <a:t>provide suggestions from</a:t>
            </a:r>
            <a:br>
              <a:rPr lang="en-US" dirty="0" smtClean="0"/>
            </a:br>
            <a:r>
              <a:rPr lang="en-US" dirty="0" smtClean="0"/>
              <a:t>the healthy options </a:t>
            </a:r>
            <a:br>
              <a:rPr lang="en-US" dirty="0" smtClean="0"/>
            </a:b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encourage forming good</a:t>
            </a:r>
            <a:br>
              <a:rPr lang="en-US" dirty="0" smtClean="0"/>
            </a:br>
            <a:r>
              <a:rPr lang="en-US" dirty="0" smtClean="0"/>
              <a:t>habits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4630493" y="3800831"/>
            <a:ext cx="1516081" cy="122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600200"/>
            <a:ext cx="2451100" cy="381635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0040" y="2410180"/>
            <a:ext cx="1149485" cy="31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36814" y="2902583"/>
            <a:ext cx="1263075" cy="971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history</a:t>
            </a:r>
          </a:p>
          <a:p>
            <a:pPr lvl="1"/>
            <a:r>
              <a:rPr lang="en-US" dirty="0" smtClean="0"/>
              <a:t>provide blood glucose data </a:t>
            </a:r>
            <a:br>
              <a:rPr lang="en-US" dirty="0" smtClean="0"/>
            </a:br>
            <a:r>
              <a:rPr lang="en-US" dirty="0" smtClean="0"/>
              <a:t>to learn from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600200"/>
            <a:ext cx="2413000" cy="374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remind the user of critical</a:t>
            </a:r>
            <a:br>
              <a:rPr lang="en-US" dirty="0" smtClean="0"/>
            </a:b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help the user establish </a:t>
            </a:r>
            <a:br>
              <a:rPr lang="en-US" dirty="0" smtClean="0"/>
            </a:br>
            <a:r>
              <a:rPr lang="en-US" dirty="0" smtClean="0"/>
              <a:t>healthy habits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600200"/>
            <a:ext cx="2457450" cy="3822700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>
            <a:off x="5523521" y="2946157"/>
            <a:ext cx="476368" cy="1741507"/>
          </a:xfrm>
          <a:prstGeom prst="leftBrace">
            <a:avLst>
              <a:gd name="adj1" fmla="val 8333"/>
              <a:gd name="adj2" fmla="val 42874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18" name="Straight Arrow Connector 17"/>
          <p:cNvCxnSpPr/>
          <p:nvPr/>
        </p:nvCxnSpPr>
        <p:spPr>
          <a:xfrm flipV="1">
            <a:off x="5093275" y="2222182"/>
            <a:ext cx="866250" cy="52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Interaction: a</a:t>
            </a:r>
            <a:r>
              <a:rPr lang="en-US" dirty="0" smtClean="0"/>
              <a:t>dding </a:t>
            </a:r>
            <a:r>
              <a:rPr lang="en-US" dirty="0" smtClean="0"/>
              <a:t>an </a:t>
            </a:r>
            <a:r>
              <a:rPr lang="en-US" dirty="0" smtClean="0"/>
              <a:t>activity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86" y="2270781"/>
            <a:ext cx="6803822" cy="337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5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1</a:t>
            </a:r>
            <a:endParaRPr lang="en-US" sz="6000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5497" y="57991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prototype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group prototype evaluations</a:t>
            </a:r>
          </a:p>
          <a:p>
            <a:pPr lvl="1"/>
            <a:r>
              <a:rPr lang="en-US" dirty="0" smtClean="0"/>
              <a:t>mostly positive feedback</a:t>
            </a:r>
          </a:p>
          <a:p>
            <a:pPr lvl="1"/>
            <a:r>
              <a:rPr lang="en-US" dirty="0" smtClean="0"/>
              <a:t>suggestion: main menu buttons need some explanation</a:t>
            </a:r>
          </a:p>
          <a:p>
            <a:pPr lvl="1"/>
            <a:r>
              <a:rPr lang="en-US" dirty="0" smtClean="0"/>
              <a:t>suggestion: provide more evident feedback about meal and exercise choices</a:t>
            </a:r>
          </a:p>
          <a:p>
            <a:pPr lvl="1"/>
            <a:r>
              <a:rPr lang="en-US" dirty="0" smtClean="0"/>
              <a:t>suggestion: provide prominent visual and auditory aids</a:t>
            </a:r>
          </a:p>
          <a:p>
            <a:pPr lvl="1"/>
            <a:r>
              <a:rPr lang="en-US" dirty="0" smtClean="0"/>
              <a:t>suggestion: add an explanation for the graph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dirty="0" smtClean="0"/>
              <a:t> 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screen calendar</a:t>
            </a:r>
          </a:p>
          <a:p>
            <a:pPr lvl="1"/>
            <a:r>
              <a:rPr lang="en-US" dirty="0" smtClean="0"/>
              <a:t>shift the ‘+ NEW event’</a:t>
            </a:r>
            <a:br>
              <a:rPr lang="en-US" dirty="0" smtClean="0"/>
            </a:br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add accessibility feature</a:t>
            </a:r>
            <a:br>
              <a:rPr lang="en-US" dirty="0" smtClean="0"/>
            </a:br>
            <a:r>
              <a:rPr lang="en-US" dirty="0" smtClean="0"/>
              <a:t>for visually impaired</a:t>
            </a:r>
          </a:p>
          <a:p>
            <a:pPr lvl="1"/>
            <a:r>
              <a:rPr lang="en-US" dirty="0" smtClean="0"/>
              <a:t>provide feedback on </a:t>
            </a:r>
            <a:br>
              <a:rPr lang="en-US" dirty="0" smtClean="0"/>
            </a:br>
            <a:r>
              <a:rPr lang="en-US" dirty="0" smtClean="0"/>
              <a:t>the day’s plans</a:t>
            </a:r>
          </a:p>
          <a:p>
            <a:pPr lvl="1"/>
            <a:r>
              <a:rPr lang="en-US" dirty="0" smtClean="0"/>
              <a:t>clarify the meaning of</a:t>
            </a:r>
            <a:br>
              <a:rPr lang="en-US" dirty="0" smtClean="0"/>
            </a:br>
            <a:r>
              <a:rPr lang="en-US" dirty="0" smtClean="0"/>
              <a:t>the main menu icons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7178" y="4307937"/>
            <a:ext cx="1222711" cy="170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40" y="1600200"/>
            <a:ext cx="2486660" cy="3806825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777178" y="2239080"/>
            <a:ext cx="1222711" cy="41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77178" y="1898635"/>
            <a:ext cx="3615597" cy="166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7178" y="5054297"/>
            <a:ext cx="12227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dirty="0" smtClean="0"/>
              <a:t> 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/>
          </a:bodyPr>
          <a:lstStyle/>
          <a:p>
            <a:r>
              <a:rPr lang="en-US" dirty="0" smtClean="0"/>
              <a:t>Data history</a:t>
            </a:r>
          </a:p>
          <a:p>
            <a:pPr lvl="1"/>
            <a:r>
              <a:rPr lang="en-US" dirty="0" smtClean="0"/>
              <a:t>add some explanation</a:t>
            </a:r>
          </a:p>
          <a:p>
            <a:pPr lvl="1"/>
            <a:r>
              <a:rPr lang="en-US" dirty="0" smtClean="0"/>
              <a:t>reorient the menu icons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543969" y="3441246"/>
            <a:ext cx="1689130" cy="1222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77178" y="2474773"/>
            <a:ext cx="1222711" cy="523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65" y="1600201"/>
            <a:ext cx="2451735" cy="379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system’s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system will</a:t>
            </a:r>
          </a:p>
          <a:p>
            <a:pPr lvl="1"/>
            <a:r>
              <a:rPr lang="en-US" dirty="0" smtClean="0"/>
              <a:t>provide centralized access to blood-glucose current data and history</a:t>
            </a:r>
          </a:p>
          <a:p>
            <a:pPr lvl="1"/>
            <a:r>
              <a:rPr lang="en-US" dirty="0" smtClean="0"/>
              <a:t>have an expert system for predicting short-term blood-glucose levels and use this for providing advice on healthy choices</a:t>
            </a:r>
          </a:p>
          <a:p>
            <a:pPr lvl="1"/>
            <a:r>
              <a:rPr lang="en-US" dirty="0" smtClean="0"/>
              <a:t>provide a database of healthy meal options</a:t>
            </a:r>
          </a:p>
          <a:p>
            <a:pPr lvl="1"/>
            <a:r>
              <a:rPr lang="en-US" dirty="0" smtClean="0"/>
              <a:t>present a straightforward interface to the user</a:t>
            </a:r>
          </a:p>
          <a:p>
            <a:pPr lvl="1"/>
            <a:r>
              <a:rPr lang="en-US" dirty="0" smtClean="0"/>
              <a:t>anticipate user needs to reduce the need for user input</a:t>
            </a:r>
          </a:p>
          <a:p>
            <a:pPr lvl="1"/>
            <a:r>
              <a:rPr lang="en-US" dirty="0" smtClean="0"/>
              <a:t>provide reminders for scheduled insulin doses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3600" dirty="0" smtClean="0"/>
              <a:t>-Group 10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problem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89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Diabetes:</a:t>
            </a:r>
          </a:p>
          <a:p>
            <a:pPr lvl="1"/>
            <a:r>
              <a:rPr lang="en-US" dirty="0" smtClean="0"/>
              <a:t>has several different forms, but all related to the body not produce enough insulin, or not responding to it.</a:t>
            </a:r>
          </a:p>
          <a:p>
            <a:pPr lvl="1"/>
            <a:r>
              <a:rPr lang="en-US" dirty="0" smtClean="0"/>
              <a:t>insulin metabolizes glucose (sugar), so is critical to ensuring energy is available</a:t>
            </a:r>
          </a:p>
          <a:p>
            <a:r>
              <a:rPr lang="en-US" dirty="0" smtClean="0"/>
              <a:t>Complications:</a:t>
            </a:r>
          </a:p>
          <a:p>
            <a:pPr lvl="1"/>
            <a:r>
              <a:rPr lang="en-US" dirty="0" smtClean="0"/>
              <a:t>failing to manage diabetes can result in loss of limbs, loss of sight, and even premature death</a:t>
            </a:r>
          </a:p>
          <a:p>
            <a:r>
              <a:rPr lang="en-US" dirty="0" smtClean="0"/>
              <a:t>Seniors:</a:t>
            </a:r>
          </a:p>
          <a:p>
            <a:pPr lvl="1"/>
            <a:r>
              <a:rPr lang="en-US" dirty="0" smtClean="0"/>
              <a:t>are most commonly diagnosed with type 2 diabetes</a:t>
            </a:r>
          </a:p>
          <a:p>
            <a:pPr lvl="1"/>
            <a:r>
              <a:rPr lang="en-US" dirty="0" smtClean="0"/>
              <a:t>are less apt to use sophisticated technologies to assist daily tasks</a:t>
            </a:r>
          </a:p>
          <a:p>
            <a:pPr lvl="1"/>
            <a:r>
              <a:rPr lang="en-US" dirty="0" smtClean="0"/>
              <a:t>may have the least support to manage health issues</a:t>
            </a:r>
          </a:p>
          <a:p>
            <a:r>
              <a:rPr lang="en-US" dirty="0" smtClean="0"/>
              <a:t>Quantified self:</a:t>
            </a:r>
          </a:p>
          <a:p>
            <a:pPr lvl="1"/>
            <a:r>
              <a:rPr lang="en-US" dirty="0" smtClean="0"/>
              <a:t>smartphones are becoming commonly used to manage fitness, diet, and health</a:t>
            </a:r>
          </a:p>
          <a:p>
            <a:pPr lvl="1"/>
            <a:r>
              <a:rPr lang="en-US" dirty="0" smtClean="0"/>
              <a:t>the diabetes health condition must also be carefully managed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5497" y="57991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2</a:t>
            </a:r>
            <a:endParaRPr lang="en-US" sz="6000" dirty="0"/>
          </a:p>
        </p:txBody>
      </p:sp>
      <p:sp>
        <p:nvSpPr>
          <p:cNvPr id="4" name="Right Arrow 3"/>
          <p:cNvSpPr/>
          <p:nvPr/>
        </p:nvSpPr>
        <p:spPr>
          <a:xfrm>
            <a:off x="2126456" y="5935754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7726" y="5910354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7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interview script</a:t>
            </a:r>
          </a:p>
          <a:p>
            <a:pPr lvl="1"/>
            <a:r>
              <a:rPr lang="en-US" dirty="0" smtClean="0"/>
              <a:t>planned to be the primary instrument</a:t>
            </a:r>
          </a:p>
          <a:p>
            <a:r>
              <a:rPr lang="en-US" dirty="0" smtClean="0"/>
              <a:t>prepared questionnaire and observation plan</a:t>
            </a:r>
          </a:p>
          <a:p>
            <a:r>
              <a:rPr lang="en-US" dirty="0" smtClean="0"/>
              <a:t>recruited relatives, friends, and friends of friends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6456" y="5935754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7726" y="5910354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47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3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needs:</a:t>
            </a:r>
          </a:p>
          <a:p>
            <a:pPr lvl="1"/>
            <a:r>
              <a:rPr lang="en-US" dirty="0" smtClean="0"/>
              <a:t>learn how to use the tools and devices</a:t>
            </a:r>
          </a:p>
          <a:p>
            <a:pPr lvl="1"/>
            <a:r>
              <a:rPr lang="en-US" dirty="0" smtClean="0"/>
              <a:t>learn how to interpret the device information</a:t>
            </a:r>
          </a:p>
          <a:p>
            <a:pPr lvl="1"/>
            <a:r>
              <a:rPr lang="en-US" dirty="0" smtClean="0"/>
              <a:t>learn what decisions to make and when</a:t>
            </a:r>
          </a:p>
          <a:p>
            <a:pPr lvl="1"/>
            <a:r>
              <a:rPr lang="en-US" dirty="0" smtClean="0"/>
              <a:t>learn how to balance diet, exercise,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insulin </a:t>
            </a:r>
            <a:r>
              <a:rPr lang="en-US" dirty="0" smtClean="0"/>
              <a:t>dosing</a:t>
            </a:r>
          </a:p>
          <a:p>
            <a:pPr lvl="1"/>
            <a:r>
              <a:rPr lang="en-US" dirty="0" smtClean="0"/>
              <a:t>develop and maintain healthy habits</a:t>
            </a:r>
          </a:p>
          <a:p>
            <a:pPr lvl="1"/>
            <a:r>
              <a:rPr lang="en-US" dirty="0" smtClean="0"/>
              <a:t>receive encouragement and advice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healthy choices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pic>
        <p:nvPicPr>
          <p:cNvPr id="15" name="image19.jpg" descr="Changing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7707" y="3809377"/>
            <a:ext cx="2208905" cy="156256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/>
          </a:bodyPr>
          <a:lstStyle/>
          <a:p>
            <a:r>
              <a:rPr lang="en-US" dirty="0" smtClean="0"/>
              <a:t>persona</a:t>
            </a:r>
          </a:p>
          <a:p>
            <a:pPr lvl="1"/>
            <a:r>
              <a:rPr lang="en-US" dirty="0" smtClean="0"/>
              <a:t>decided to focus on seniors newly diagnosed with diabetes, as their needs are the most acute</a:t>
            </a:r>
          </a:p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users faced with unfamiliar situations and requiring guidance to make decisions about meals and exercise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4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855</Words>
  <Application>Microsoft Macintosh PowerPoint</Application>
  <PresentationFormat>On-screen Show (4:3)</PresentationFormat>
  <Paragraphs>151</Paragraphs>
  <Slides>24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Senior Managing Diabetes -Group 10</vt:lpstr>
      <vt:lpstr>Phase 1</vt:lpstr>
      <vt:lpstr>introduction to problem space</vt:lpstr>
      <vt:lpstr>Phase 2</vt:lpstr>
      <vt:lpstr>user research</vt:lpstr>
      <vt:lpstr>Phase 3</vt:lpstr>
      <vt:lpstr>user research</vt:lpstr>
      <vt:lpstr>targeted population</vt:lpstr>
      <vt:lpstr>Phase 4</vt:lpstr>
      <vt:lpstr>design summary</vt:lpstr>
      <vt:lpstr>design evaluations</vt:lpstr>
      <vt:lpstr>design decisions</vt:lpstr>
      <vt:lpstr>design decisions</vt:lpstr>
      <vt:lpstr>design mock-up</vt:lpstr>
      <vt:lpstr>design mock-up</vt:lpstr>
      <vt:lpstr>design mock-up</vt:lpstr>
      <vt:lpstr>design mock-up</vt:lpstr>
      <vt:lpstr>design mock-up</vt:lpstr>
      <vt:lpstr>Phase 5</vt:lpstr>
      <vt:lpstr>P4 prototype evaluation</vt:lpstr>
      <vt:lpstr>design refinements</vt:lpstr>
      <vt:lpstr>design refinements</vt:lpstr>
      <vt:lpstr>our system’s advantages</vt:lpstr>
      <vt:lpstr>Thank you! -Group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 de Niverville</dc:creator>
  <cp:lastModifiedBy>Marc de Niverville</cp:lastModifiedBy>
  <cp:revision>16</cp:revision>
  <dcterms:created xsi:type="dcterms:W3CDTF">2015-03-30T17:02:08Z</dcterms:created>
  <dcterms:modified xsi:type="dcterms:W3CDTF">2015-03-31T01:27:27Z</dcterms:modified>
</cp:coreProperties>
</file>