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67" r:id="rId5"/>
    <p:sldId id="272" r:id="rId6"/>
    <p:sldId id="268" r:id="rId7"/>
    <p:sldId id="260" r:id="rId8"/>
    <p:sldId id="278" r:id="rId9"/>
    <p:sldId id="279" r:id="rId10"/>
    <p:sldId id="269" r:id="rId11"/>
    <p:sldId id="274" r:id="rId12"/>
    <p:sldId id="276" r:id="rId13"/>
    <p:sldId id="275" r:id="rId14"/>
    <p:sldId id="280" r:id="rId15"/>
    <p:sldId id="277" r:id="rId16"/>
    <p:sldId id="281" r:id="rId17"/>
    <p:sldId id="270" r:id="rId18"/>
    <p:sldId id="265" r:id="rId19"/>
    <p:sldId id="261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50" autoAdjust="0"/>
    <p:restoredTop sz="94646" autoAdjust="0"/>
  </p:normalViewPr>
  <p:slideViewPr>
    <p:cSldViewPr snapToGrid="0" snapToObjects="1">
      <p:cViewPr varScale="1">
        <p:scale>
          <a:sx n="106" d="100"/>
          <a:sy n="106" d="100"/>
        </p:scale>
        <p:origin x="-7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3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4D72-016B-FF47-8A31-0268EEB1275B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70F-8FF6-1342-AD28-7A9E224F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4D72-016B-FF47-8A31-0268EEB1275B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70F-8FF6-1342-AD28-7A9E224F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4D72-016B-FF47-8A31-0268EEB1275B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70F-8FF6-1342-AD28-7A9E224F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4D72-016B-FF47-8A31-0268EEB1275B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70F-8FF6-1342-AD28-7A9E224F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4D72-016B-FF47-8A31-0268EEB1275B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70F-8FF6-1342-AD28-7A9E224F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4D72-016B-FF47-8A31-0268EEB1275B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70F-8FF6-1342-AD28-7A9E224F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4D72-016B-FF47-8A31-0268EEB1275B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70F-8FF6-1342-AD28-7A9E224F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4D72-016B-FF47-8A31-0268EEB1275B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70F-8FF6-1342-AD28-7A9E224F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4D72-016B-FF47-8A31-0268EEB1275B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70F-8FF6-1342-AD28-7A9E224F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4D72-016B-FF47-8A31-0268EEB1275B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70F-8FF6-1342-AD28-7A9E224F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4D72-016B-FF47-8A31-0268EEB1275B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2570F-8FF6-1342-AD28-7A9E224F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C4D72-016B-FF47-8A31-0268EEB1275B}" type="datetimeFigureOut">
              <a:rPr lang="en-US" smtClean="0"/>
              <a:pPr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2570F-8FF6-1342-AD28-7A9E224F9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Senior Managing Diabetes</a:t>
            </a:r>
            <a:br>
              <a:rPr lang="en-US" dirty="0" smtClean="0"/>
            </a:br>
            <a:r>
              <a:rPr lang="en-US" sz="3600" dirty="0" smtClean="0"/>
              <a:t>-Group 10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Phase 4</a:t>
            </a:r>
            <a:endParaRPr lang="en-US" sz="6000" dirty="0"/>
          </a:p>
        </p:txBody>
      </p:sp>
      <p:sp>
        <p:nvSpPr>
          <p:cNvPr id="36" name="Right Arrow 35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5455814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467084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515004" y="579801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A4 individual design work</a:t>
            </a:r>
          </a:p>
          <a:p>
            <a:pPr lvl="1"/>
            <a:r>
              <a:rPr lang="en-US" dirty="0" smtClean="0"/>
              <a:t>5 different designs for smartphone </a:t>
            </a:r>
            <a:r>
              <a:rPr lang="en-US" dirty="0" smtClean="0"/>
              <a:t>apps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55814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67084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15004" y="579801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pic>
        <p:nvPicPr>
          <p:cNvPr id="15" name="Picture 14" descr="http://i.gyazo.com/d018abf17d71ed1e5e4e31de2a72ce86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="http://schemas.openxmlformats.org/drawingml/2006/main" xmlns:pic="http://schemas.openxmlformats.org/drawingml/2006/picture" xmlns:a14="http://schemas.microsoft.com/office/drawing/2010/main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44734" y="3055322"/>
            <a:ext cx="8082166" cy="239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Group analysis </a:t>
            </a:r>
            <a:r>
              <a:rPr lang="en-US" dirty="0" smtClean="0"/>
              <a:t>of individual designs</a:t>
            </a:r>
            <a:endParaRPr lang="en-US" dirty="0" smtClean="0"/>
          </a:p>
          <a:p>
            <a:pPr lvl="1"/>
            <a:r>
              <a:rPr lang="en-US" dirty="0" smtClean="0"/>
              <a:t>each design was reviewed by all group members</a:t>
            </a:r>
          </a:p>
          <a:p>
            <a:pPr lvl="1"/>
            <a:r>
              <a:rPr lang="en-US" dirty="0" smtClean="0"/>
              <a:t>some consensus was reached about the best points of each design, and some common shortcomings</a:t>
            </a:r>
          </a:p>
          <a:p>
            <a:r>
              <a:rPr lang="en-US" dirty="0" smtClean="0"/>
              <a:t>Picking the best ideas</a:t>
            </a:r>
          </a:p>
          <a:p>
            <a:pPr lvl="1"/>
            <a:r>
              <a:rPr lang="en-US" dirty="0" smtClean="0"/>
              <a:t>brainstorming session followed to list all of the ideas that were generated</a:t>
            </a:r>
          </a:p>
          <a:p>
            <a:pPr lvl="1"/>
            <a:r>
              <a:rPr lang="en-US" dirty="0" smtClean="0"/>
              <a:t>the creative brief was reviewed to reiterate the project objectives</a:t>
            </a:r>
          </a:p>
          <a:p>
            <a:pPr lvl="1"/>
            <a:r>
              <a:rPr lang="en-US" dirty="0" smtClean="0"/>
              <a:t>a coherent set of ideas was selected to create the collective </a:t>
            </a:r>
            <a:r>
              <a:rPr lang="en-US" dirty="0" smtClean="0"/>
              <a:t>design</a:t>
            </a:r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55814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67084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15004" y="579801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preloaded prescription information</a:t>
            </a:r>
          </a:p>
          <a:p>
            <a:pPr lvl="1"/>
            <a:r>
              <a:rPr lang="en-US" dirty="0" smtClean="0"/>
              <a:t>preloaded meal and exercise suggestions</a:t>
            </a:r>
          </a:p>
          <a:p>
            <a:pPr lvl="1"/>
            <a:r>
              <a:rPr lang="en-US" dirty="0" smtClean="0"/>
              <a:t>database for nutritional values</a:t>
            </a:r>
          </a:p>
          <a:p>
            <a:pPr lvl="1"/>
            <a:r>
              <a:rPr lang="en-US" dirty="0" smtClean="0"/>
              <a:t>reminder/alert settings</a:t>
            </a:r>
          </a:p>
          <a:p>
            <a:pPr lvl="1"/>
            <a:r>
              <a:rPr lang="en-US" dirty="0" smtClean="0"/>
              <a:t>manual data input</a:t>
            </a:r>
          </a:p>
          <a:p>
            <a:pPr lvl="1"/>
            <a:r>
              <a:rPr lang="en-US" dirty="0" smtClean="0"/>
              <a:t>logging </a:t>
            </a:r>
            <a:r>
              <a:rPr lang="en-US" dirty="0" smtClean="0"/>
              <a:t>of historical data</a:t>
            </a:r>
          </a:p>
          <a:p>
            <a:pPr lvl="1"/>
            <a:r>
              <a:rPr lang="en-US" dirty="0" smtClean="0"/>
              <a:t>scatter-plot for blood glucose data</a:t>
            </a:r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55814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67084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15004" y="579801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drop-down menus instead of scroll bars</a:t>
            </a:r>
          </a:p>
          <a:p>
            <a:pPr lvl="1"/>
            <a:r>
              <a:rPr lang="en-US" dirty="0" smtClean="0"/>
              <a:t>central and persistent menu bar for navigation</a:t>
            </a:r>
          </a:p>
          <a:p>
            <a:pPr lvl="1"/>
            <a:r>
              <a:rPr lang="en-US" dirty="0" smtClean="0"/>
              <a:t>pop-ups for settings</a:t>
            </a:r>
          </a:p>
          <a:p>
            <a:pPr lvl="1"/>
            <a:r>
              <a:rPr lang="en-US" dirty="0" smtClean="0"/>
              <a:t>consistent page format for different data types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55814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67084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15004" y="579801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mock-up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an activity to the day’s events</a:t>
            </a:r>
          </a:p>
          <a:p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55814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67084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15004" y="579801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86" y="2270781"/>
            <a:ext cx="6803822" cy="33786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mock-up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settings and historical blood glucose data</a:t>
            </a:r>
          </a:p>
          <a:p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55814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67084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15004" y="579801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16" y="2317663"/>
            <a:ext cx="4425854" cy="330524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Phase 5</a:t>
            </a:r>
            <a:endParaRPr lang="en-US" sz="6000" dirty="0"/>
          </a:p>
        </p:txBody>
      </p:sp>
      <p:sp>
        <p:nvSpPr>
          <p:cNvPr id="36" name="Right Arrow 35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455814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67084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7137400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48670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222393" y="5803282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prototype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30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Peer group prototype evaluations</a:t>
            </a:r>
          </a:p>
          <a:p>
            <a:pPr lvl="1"/>
            <a:r>
              <a:rPr lang="en-US" dirty="0" smtClean="0"/>
              <a:t>mostly positive feedback</a:t>
            </a:r>
          </a:p>
          <a:p>
            <a:pPr lvl="1"/>
            <a:r>
              <a:rPr lang="en-US" dirty="0" smtClean="0"/>
              <a:t>suggestion: main menu buttons need some explanation</a:t>
            </a:r>
          </a:p>
          <a:p>
            <a:pPr lvl="1"/>
            <a:r>
              <a:rPr lang="en-US" dirty="0" smtClean="0"/>
              <a:t>suggestion: provide more evident feedback about meal and exercise choices</a:t>
            </a:r>
          </a:p>
          <a:p>
            <a:pPr lvl="1"/>
            <a:r>
              <a:rPr lang="en-US" dirty="0" smtClean="0"/>
              <a:t>suggestion: provide prominent visual and auditory aids</a:t>
            </a:r>
          </a:p>
          <a:p>
            <a:pPr lvl="1"/>
            <a:r>
              <a:rPr lang="en-US" dirty="0" smtClean="0"/>
              <a:t>suggestion: add an explanation for the graph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455814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67084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137400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48670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222393" y="5803282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Enhancements</a:t>
            </a:r>
          </a:p>
          <a:p>
            <a:pPr lvl="1"/>
            <a:r>
              <a:rPr lang="en-US" dirty="0" smtClean="0"/>
              <a:t>provide clear indication of purpose of main menu buttons</a:t>
            </a:r>
          </a:p>
          <a:p>
            <a:pPr lvl="1"/>
            <a:r>
              <a:rPr lang="en-US" dirty="0" smtClean="0"/>
              <a:t>relocate the ‘+ NEW EVENT’ button in the calendar view</a:t>
            </a:r>
          </a:p>
          <a:p>
            <a:pPr lvl="1"/>
            <a:r>
              <a:rPr lang="en-US" dirty="0" smtClean="0"/>
              <a:t>reserve a space in the calendar view for advice, encouragement, assessment of the day’s plans for meals and exercise</a:t>
            </a:r>
            <a:endParaRPr lang="en-US" dirty="0" smtClean="0"/>
          </a:p>
          <a:p>
            <a:pPr lvl="1"/>
            <a:r>
              <a:rPr lang="en-US" dirty="0" smtClean="0"/>
              <a:t>provide accessibility features to compensate for visual </a:t>
            </a:r>
            <a:r>
              <a:rPr lang="en-US" dirty="0" smtClean="0"/>
              <a:t>impairments</a:t>
            </a:r>
            <a:endParaRPr lang="en-US" dirty="0" smtClean="0"/>
          </a:p>
        </p:txBody>
      </p:sp>
      <p:sp>
        <p:nvSpPr>
          <p:cNvPr id="14" name="Right Arrow 1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455814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67084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137400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148670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222393" y="5803282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Phase 1</a:t>
            </a:r>
            <a:endParaRPr lang="en-US" sz="6000" dirty="0"/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55814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67084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45497" y="57991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system’s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308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our system will</a:t>
            </a:r>
          </a:p>
          <a:p>
            <a:pPr lvl="1"/>
            <a:r>
              <a:rPr lang="en-US" dirty="0" smtClean="0"/>
              <a:t>provide centralized access to blood-glucose current data and history</a:t>
            </a:r>
          </a:p>
          <a:p>
            <a:pPr lvl="1"/>
            <a:r>
              <a:rPr lang="en-US" dirty="0" smtClean="0"/>
              <a:t>have an expert system for predicting short-term blood-glucose levels and use this for providing advice on healthy choices</a:t>
            </a:r>
          </a:p>
          <a:p>
            <a:pPr lvl="1"/>
            <a:r>
              <a:rPr lang="en-US" dirty="0" smtClean="0"/>
              <a:t>provide a database of healthy meal options</a:t>
            </a:r>
          </a:p>
          <a:p>
            <a:pPr lvl="1"/>
            <a:r>
              <a:rPr lang="en-US" dirty="0" smtClean="0"/>
              <a:t>present a straightforward interface to the user</a:t>
            </a:r>
          </a:p>
          <a:p>
            <a:pPr lvl="1"/>
            <a:r>
              <a:rPr lang="en-US" dirty="0" smtClean="0"/>
              <a:t>anticipate user needs to reduce the need for user input</a:t>
            </a:r>
          </a:p>
          <a:p>
            <a:pPr lvl="1"/>
            <a:r>
              <a:rPr lang="en-US" dirty="0" smtClean="0"/>
              <a:t>provide reminders for scheduled insulin doses</a:t>
            </a:r>
            <a:endParaRPr lang="en-US" dirty="0" smtClean="0"/>
          </a:p>
        </p:txBody>
      </p:sp>
      <p:sp>
        <p:nvSpPr>
          <p:cNvPr id="15" name="Right Arrow 14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455814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467084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137400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148670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222393" y="5803282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r>
              <a:rPr lang="en-US" dirty="0" smtClean="0"/>
              <a:t> to </a:t>
            </a:r>
            <a:r>
              <a:rPr lang="en-US" dirty="0" smtClean="0"/>
              <a:t>problem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894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Diabetes:</a:t>
            </a:r>
          </a:p>
          <a:p>
            <a:pPr lvl="1"/>
            <a:r>
              <a:rPr lang="en-US" dirty="0" smtClean="0"/>
              <a:t>has several different forms, but all related to the body not produce enough insulin, or not responding to it.</a:t>
            </a:r>
          </a:p>
          <a:p>
            <a:pPr lvl="1"/>
            <a:r>
              <a:rPr lang="en-US" dirty="0" smtClean="0"/>
              <a:t>insulin metabolizes glucose (sugar), so is critical to ensuring energy is </a:t>
            </a:r>
            <a:r>
              <a:rPr lang="en-US" dirty="0" smtClean="0"/>
              <a:t>available</a:t>
            </a:r>
          </a:p>
          <a:p>
            <a:r>
              <a:rPr lang="en-US" dirty="0" smtClean="0"/>
              <a:t>Complications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failing to manage diabetes can result in loss of limbs, loss of sight, and even premature </a:t>
            </a:r>
            <a:r>
              <a:rPr lang="en-US" dirty="0" smtClean="0"/>
              <a:t>death</a:t>
            </a:r>
          </a:p>
          <a:p>
            <a:r>
              <a:rPr lang="en-US" dirty="0" smtClean="0"/>
              <a:t>Seniors:</a:t>
            </a:r>
          </a:p>
          <a:p>
            <a:pPr lvl="1"/>
            <a:r>
              <a:rPr lang="en-US" dirty="0" smtClean="0"/>
              <a:t>are most commonly diagnosed with type 2 diabetes</a:t>
            </a:r>
          </a:p>
          <a:p>
            <a:pPr lvl="1"/>
            <a:r>
              <a:rPr lang="en-US" dirty="0" smtClean="0"/>
              <a:t>are less apt to use sophisticated technologies to assist daily tasks</a:t>
            </a:r>
          </a:p>
          <a:p>
            <a:pPr lvl="1"/>
            <a:r>
              <a:rPr lang="en-US" dirty="0" smtClean="0"/>
              <a:t>may have the least support to manage health </a:t>
            </a:r>
            <a:r>
              <a:rPr lang="en-US" dirty="0" smtClean="0"/>
              <a:t>issues</a:t>
            </a:r>
          </a:p>
          <a:p>
            <a:r>
              <a:rPr lang="en-US" dirty="0" smtClean="0"/>
              <a:t>Quantified self:</a:t>
            </a:r>
          </a:p>
          <a:p>
            <a:pPr lvl="1"/>
            <a:r>
              <a:rPr lang="en-US" dirty="0" smtClean="0"/>
              <a:t>smartphones are becoming commonly used to manage fitness, diet, and health</a:t>
            </a:r>
          </a:p>
          <a:p>
            <a:pPr lvl="1"/>
            <a:r>
              <a:rPr lang="en-US" dirty="0" smtClean="0"/>
              <a:t>the diabetes health condition must also be carefully managed</a:t>
            </a:r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55814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67084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45497" y="57991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Phase 2</a:t>
            </a:r>
            <a:endParaRPr lang="en-US" sz="6000" dirty="0"/>
          </a:p>
        </p:txBody>
      </p:sp>
      <p:sp>
        <p:nvSpPr>
          <p:cNvPr id="4" name="Right Arrow 3"/>
          <p:cNvSpPr/>
          <p:nvPr/>
        </p:nvSpPr>
        <p:spPr>
          <a:xfrm>
            <a:off x="2126456" y="5935754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37726" y="5910354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55814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67084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14753" y="5803282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prepared interview script</a:t>
            </a:r>
          </a:p>
          <a:p>
            <a:pPr lvl="1"/>
            <a:r>
              <a:rPr lang="en-US" dirty="0" smtClean="0"/>
              <a:t>planned to be the primary instrument</a:t>
            </a:r>
            <a:endParaRPr lang="en-US" dirty="0" smtClean="0"/>
          </a:p>
          <a:p>
            <a:r>
              <a:rPr lang="en-US" dirty="0" smtClean="0"/>
              <a:t>prepared questionnaire and observation plan</a:t>
            </a:r>
          </a:p>
          <a:p>
            <a:r>
              <a:rPr lang="en-US" dirty="0" smtClean="0"/>
              <a:t>recruited relatives, friends, and friends of friends</a:t>
            </a:r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2126456" y="5935754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137726" y="5910354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79877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1004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55814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67084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14753" y="5803282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Phase 3</a:t>
            </a:r>
            <a:endParaRPr lang="en-US" sz="6000" dirty="0"/>
          </a:p>
        </p:txBody>
      </p:sp>
      <p:sp>
        <p:nvSpPr>
          <p:cNvPr id="36" name="Right Arrow 35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455814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67084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3798770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810040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891953" y="5803282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3082"/>
          </a:xfrm>
        </p:spPr>
        <p:txBody>
          <a:bodyPr>
            <a:normAutofit/>
          </a:bodyPr>
          <a:lstStyle/>
          <a:p>
            <a:r>
              <a:rPr lang="en-US" dirty="0" smtClean="0"/>
              <a:t>summary </a:t>
            </a:r>
            <a:r>
              <a:rPr lang="en-US" dirty="0" smtClean="0"/>
              <a:t>of research:</a:t>
            </a:r>
            <a:endParaRPr lang="en-US" dirty="0" smtClean="0"/>
          </a:p>
          <a:p>
            <a:pPr lvl="1"/>
            <a:r>
              <a:rPr lang="en-US" dirty="0" smtClean="0"/>
              <a:t>found that users had a broad range of experiences with diabetes</a:t>
            </a:r>
          </a:p>
          <a:p>
            <a:pPr lvl="1"/>
            <a:r>
              <a:rPr lang="en-US" dirty="0" smtClean="0"/>
              <a:t>found </a:t>
            </a:r>
            <a:r>
              <a:rPr lang="en-US" dirty="0" smtClean="0"/>
              <a:t>out how users manage diabetes: what tools they use and how they do it</a:t>
            </a:r>
          </a:p>
          <a:p>
            <a:pPr lvl="1"/>
            <a:r>
              <a:rPr lang="en-US" dirty="0" smtClean="0"/>
              <a:t>found</a:t>
            </a:r>
            <a:r>
              <a:rPr lang="en-US" dirty="0" smtClean="0"/>
              <a:t> a wide spectrum of attitudes towards computing technologies</a:t>
            </a:r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455814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67084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798770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10040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91953" y="5803282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3082"/>
          </a:xfrm>
        </p:spPr>
        <p:txBody>
          <a:bodyPr>
            <a:normAutofit/>
          </a:bodyPr>
          <a:lstStyle/>
          <a:p>
            <a:r>
              <a:rPr lang="en-US" dirty="0" smtClean="0"/>
              <a:t>user needs:</a:t>
            </a:r>
          </a:p>
          <a:p>
            <a:pPr lvl="1"/>
            <a:r>
              <a:rPr lang="en-US" dirty="0" smtClean="0"/>
              <a:t>learn how to use the tools and devices</a:t>
            </a:r>
          </a:p>
          <a:p>
            <a:pPr lvl="1"/>
            <a:r>
              <a:rPr lang="en-US" dirty="0" smtClean="0"/>
              <a:t>learn how to interpret the device information</a:t>
            </a:r>
          </a:p>
          <a:p>
            <a:pPr lvl="1"/>
            <a:r>
              <a:rPr lang="en-US" dirty="0" smtClean="0"/>
              <a:t>learn what decisions to make and when</a:t>
            </a:r>
          </a:p>
          <a:p>
            <a:pPr lvl="1"/>
            <a:r>
              <a:rPr lang="en-US" dirty="0" smtClean="0"/>
              <a:t>learn how to balance diet, exercise, insulin dosing</a:t>
            </a:r>
          </a:p>
          <a:p>
            <a:pPr lvl="1"/>
            <a:r>
              <a:rPr lang="en-US" dirty="0" smtClean="0"/>
              <a:t>develop and maintain healthy habits</a:t>
            </a:r>
          </a:p>
          <a:p>
            <a:pPr lvl="1"/>
            <a:r>
              <a:rPr lang="en-US" dirty="0" smtClean="0"/>
              <a:t>receive encouragement and advice for healthy choices</a:t>
            </a:r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455814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67084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798770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10040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91953" y="5803282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targeted </a:t>
            </a:r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3082"/>
          </a:xfrm>
        </p:spPr>
        <p:txBody>
          <a:bodyPr>
            <a:normAutofit/>
          </a:bodyPr>
          <a:lstStyle/>
          <a:p>
            <a:r>
              <a:rPr lang="en-US" dirty="0" smtClean="0"/>
              <a:t>persona</a:t>
            </a:r>
          </a:p>
          <a:p>
            <a:pPr lvl="1"/>
            <a:r>
              <a:rPr lang="en-US" dirty="0" smtClean="0"/>
              <a:t>decided </a:t>
            </a:r>
            <a:r>
              <a:rPr lang="en-US" dirty="0" smtClean="0"/>
              <a:t>to focus on seniors newly diagnosed with diabetes, as their needs are the most acute</a:t>
            </a:r>
            <a:endParaRPr lang="en-US" dirty="0" smtClean="0"/>
          </a:p>
          <a:p>
            <a:r>
              <a:rPr lang="en-US" dirty="0" smtClean="0"/>
              <a:t>key scenarios</a:t>
            </a:r>
          </a:p>
          <a:p>
            <a:pPr lvl="1"/>
            <a:r>
              <a:rPr lang="en-US" dirty="0" smtClean="0"/>
              <a:t>users </a:t>
            </a:r>
            <a:r>
              <a:rPr lang="en-US" dirty="0" smtClean="0"/>
              <a:t>faced with unfamiliar situations and requiring guidance to make decisions about meals and exercise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572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684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455814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67084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137400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48670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798770" y="5936883"/>
            <a:ext cx="978408" cy="484632"/>
          </a:xfrm>
          <a:prstGeom prst="rightArrow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10040" y="5911483"/>
            <a:ext cx="538130" cy="53813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126456" y="5931620"/>
            <a:ext cx="978408" cy="484632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37726" y="5906220"/>
            <a:ext cx="538130" cy="53813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44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91953" y="5803282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641</Words>
  <Application>Microsoft Macintosh PowerPoint</Application>
  <PresentationFormat>On-screen Show (4:3)</PresentationFormat>
  <Paragraphs>112</Paragraphs>
  <Slides>20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Senior Managing Diabetes -Group 10</vt:lpstr>
      <vt:lpstr>Phase 1</vt:lpstr>
      <vt:lpstr>introduction to problem space</vt:lpstr>
      <vt:lpstr>Phase 2</vt:lpstr>
      <vt:lpstr>user research</vt:lpstr>
      <vt:lpstr>Phase 3</vt:lpstr>
      <vt:lpstr>user research</vt:lpstr>
      <vt:lpstr>user research</vt:lpstr>
      <vt:lpstr>targeted population</vt:lpstr>
      <vt:lpstr>Phase 4</vt:lpstr>
      <vt:lpstr>design summary</vt:lpstr>
      <vt:lpstr>design evaluations</vt:lpstr>
      <vt:lpstr>design decisions</vt:lpstr>
      <vt:lpstr>design decisions</vt:lpstr>
      <vt:lpstr>design mock-up</vt:lpstr>
      <vt:lpstr>design mock-up</vt:lpstr>
      <vt:lpstr>Phase 5</vt:lpstr>
      <vt:lpstr>P4 prototype evaluation</vt:lpstr>
      <vt:lpstr>design decisions</vt:lpstr>
      <vt:lpstr>our system’s advantages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 de Niverville</dc:creator>
  <cp:lastModifiedBy>Marc de Niverville</cp:lastModifiedBy>
  <cp:revision>8</cp:revision>
  <dcterms:created xsi:type="dcterms:W3CDTF">2015-03-30T13:53:46Z</dcterms:created>
  <dcterms:modified xsi:type="dcterms:W3CDTF">2015-03-30T15:52:22Z</dcterms:modified>
</cp:coreProperties>
</file>