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Average"/>
      <p:regular r:id="rId13"/>
    </p:embeddedFont>
    <p:embeddedFont>
      <p:font typeface="Oswald"/>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Average-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Oswald-bold.fntdata"/><Relationship Id="rId14"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b06ff2a3c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b06ff2a3c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b06ff2a3c7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b06ff2a3c7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b06ff2a3c7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b06ff2a3c7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b06ff2a3c7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b06ff2a3c7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06ff2a3c7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06ff2a3c7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06ff2a3c7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06ff2a3c7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5.png"/><Relationship Id="rId5" Type="http://schemas.openxmlformats.org/officeDocument/2006/relationships/image" Target="../media/image16.png"/><Relationship Id="rId6"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10.png"/><Relationship Id="rId5"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7.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CSC335-ereader-team1</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Ali Hamza, Jack Guerin, Sultan Alnhari, Anthony Lau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Landing Page, no Book opened.</a:t>
            </a:r>
            <a:endParaRPr/>
          </a:p>
        </p:txBody>
      </p:sp>
      <p:sp>
        <p:nvSpPr>
          <p:cNvPr id="66" name="Google Shape;66;p14"/>
          <p:cNvSpPr txBox="1"/>
          <p:nvPr>
            <p:ph idx="1" type="body"/>
          </p:nvPr>
        </p:nvSpPr>
        <p:spPr>
          <a:xfrm>
            <a:off x="311700" y="1152475"/>
            <a:ext cx="2728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Landing page shows blank rectangle instead of text, current page is 0, prev/next page buttons not functional. </a:t>
            </a:r>
            <a:endParaRPr/>
          </a:p>
          <a:p>
            <a:pPr indent="0" lvl="0" marL="0" rtl="0" algn="l">
              <a:spcBef>
                <a:spcPts val="1600"/>
              </a:spcBef>
              <a:spcAft>
                <a:spcPts val="1600"/>
              </a:spcAft>
              <a:buNone/>
            </a:pPr>
            <a:r>
              <a:rPr lang="en"/>
              <a:t>Left is light mode version, Right is dark mode. </a:t>
            </a:r>
            <a:endParaRPr/>
          </a:p>
        </p:txBody>
      </p:sp>
      <p:pic>
        <p:nvPicPr>
          <p:cNvPr id="67" name="Google Shape;67;p14"/>
          <p:cNvPicPr preferRelativeResize="0"/>
          <p:nvPr/>
        </p:nvPicPr>
        <p:blipFill>
          <a:blip r:embed="rId3">
            <a:alphaModFix/>
          </a:blip>
          <a:stretch>
            <a:fillRect/>
          </a:stretch>
        </p:blipFill>
        <p:spPr>
          <a:xfrm>
            <a:off x="3192900" y="1170125"/>
            <a:ext cx="2728800" cy="3291145"/>
          </a:xfrm>
          <a:prstGeom prst="rect">
            <a:avLst/>
          </a:prstGeom>
          <a:noFill/>
          <a:ln>
            <a:noFill/>
          </a:ln>
        </p:spPr>
      </p:pic>
      <p:pic>
        <p:nvPicPr>
          <p:cNvPr id="68" name="Google Shape;68;p14"/>
          <p:cNvPicPr preferRelativeResize="0"/>
          <p:nvPr/>
        </p:nvPicPr>
        <p:blipFill>
          <a:blip r:embed="rId4">
            <a:alphaModFix/>
          </a:blip>
          <a:stretch>
            <a:fillRect/>
          </a:stretch>
        </p:blipFill>
        <p:spPr>
          <a:xfrm>
            <a:off x="6262800" y="1170125"/>
            <a:ext cx="2728800" cy="329111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Import New Book (plaintext file)</a:t>
            </a:r>
            <a:endParaRPr/>
          </a:p>
        </p:txBody>
      </p:sp>
      <p:sp>
        <p:nvSpPr>
          <p:cNvPr id="74" name="Google Shape;74;p15"/>
          <p:cNvSpPr txBox="1"/>
          <p:nvPr>
            <p:ph idx="1" type="body"/>
          </p:nvPr>
        </p:nvSpPr>
        <p:spPr>
          <a:xfrm>
            <a:off x="311700" y="1152475"/>
            <a:ext cx="2637600" cy="36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Accessed under </a:t>
            </a:r>
            <a:endParaRPr/>
          </a:p>
          <a:p>
            <a:pPr indent="0" lvl="0" marL="0" rtl="0" algn="l">
              <a:spcBef>
                <a:spcPts val="1600"/>
              </a:spcBef>
              <a:spcAft>
                <a:spcPts val="0"/>
              </a:spcAft>
              <a:buNone/>
            </a:pPr>
            <a:r>
              <a:rPr lang="en"/>
              <a:t>File &gt; Import…</a:t>
            </a:r>
            <a:endParaRPr/>
          </a:p>
          <a:p>
            <a:pPr indent="0" lvl="0" marL="0" rtl="0" algn="l">
              <a:spcBef>
                <a:spcPts val="1600"/>
              </a:spcBef>
              <a:spcAft>
                <a:spcPts val="0"/>
              </a:spcAft>
              <a:buNone/>
            </a:pPr>
            <a:r>
              <a:rPr lang="en"/>
              <a:t>Opens a new window, type in filename, if in program’s working directory, or file path to text file. </a:t>
            </a:r>
            <a:endParaRPr/>
          </a:p>
          <a:p>
            <a:pPr indent="0" lvl="0" marL="0" rtl="0" algn="l">
              <a:spcBef>
                <a:spcPts val="1600"/>
              </a:spcBef>
              <a:spcAft>
                <a:spcPts val="1600"/>
              </a:spcAft>
              <a:buNone/>
            </a:pPr>
            <a:r>
              <a:rPr lang="en"/>
              <a:t>Shows an Error message if book/path-to-book does not exist. </a:t>
            </a:r>
            <a:endParaRPr/>
          </a:p>
        </p:txBody>
      </p:sp>
      <p:pic>
        <p:nvPicPr>
          <p:cNvPr id="75" name="Google Shape;75;p15"/>
          <p:cNvPicPr preferRelativeResize="0"/>
          <p:nvPr/>
        </p:nvPicPr>
        <p:blipFill rotWithShape="1">
          <a:blip r:embed="rId3">
            <a:alphaModFix/>
          </a:blip>
          <a:srcRect b="87741" l="0" r="82083" t="0"/>
          <a:stretch/>
        </p:blipFill>
        <p:spPr>
          <a:xfrm>
            <a:off x="3060850" y="1170124"/>
            <a:ext cx="2152326" cy="1775997"/>
          </a:xfrm>
          <a:prstGeom prst="rect">
            <a:avLst/>
          </a:prstGeom>
          <a:noFill/>
          <a:ln>
            <a:noFill/>
          </a:ln>
        </p:spPr>
      </p:pic>
      <p:pic>
        <p:nvPicPr>
          <p:cNvPr id="76" name="Google Shape;76;p15"/>
          <p:cNvPicPr preferRelativeResize="0"/>
          <p:nvPr/>
        </p:nvPicPr>
        <p:blipFill rotWithShape="1">
          <a:blip r:embed="rId4">
            <a:alphaModFix/>
          </a:blip>
          <a:srcRect b="0" l="7475" r="0" t="0"/>
          <a:stretch/>
        </p:blipFill>
        <p:spPr>
          <a:xfrm>
            <a:off x="5365025" y="1170125"/>
            <a:ext cx="3146075" cy="1981200"/>
          </a:xfrm>
          <a:prstGeom prst="rect">
            <a:avLst/>
          </a:prstGeom>
          <a:noFill/>
          <a:ln>
            <a:noFill/>
          </a:ln>
        </p:spPr>
      </p:pic>
      <p:pic>
        <p:nvPicPr>
          <p:cNvPr id="77" name="Google Shape;77;p15"/>
          <p:cNvPicPr preferRelativeResize="0"/>
          <p:nvPr/>
        </p:nvPicPr>
        <p:blipFill>
          <a:blip r:embed="rId5">
            <a:alphaModFix/>
          </a:blip>
          <a:stretch>
            <a:fillRect/>
          </a:stretch>
        </p:blipFill>
        <p:spPr>
          <a:xfrm>
            <a:off x="3101700" y="3151325"/>
            <a:ext cx="3146087" cy="1687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Display Book (plaintext file)</a:t>
            </a:r>
            <a:endParaRPr/>
          </a:p>
        </p:txBody>
      </p:sp>
      <p:sp>
        <p:nvSpPr>
          <p:cNvPr id="83" name="Google Shape;83;p16"/>
          <p:cNvSpPr txBox="1"/>
          <p:nvPr>
            <p:ph idx="1" type="body"/>
          </p:nvPr>
        </p:nvSpPr>
        <p:spPr>
          <a:xfrm>
            <a:off x="311700" y="1152475"/>
            <a:ext cx="2595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Displays each page as a 150-word-long block of text, with the current page number displayed at the bottom and the progress bar representing overall progression filling up as the user gets higher page numbers. </a:t>
            </a:r>
            <a:endParaRPr/>
          </a:p>
          <a:p>
            <a:pPr indent="0" lvl="0" marL="0" rtl="0" algn="l">
              <a:spcBef>
                <a:spcPts val="1600"/>
              </a:spcBef>
              <a:spcAft>
                <a:spcPts val="1600"/>
              </a:spcAft>
              <a:buNone/>
            </a:pPr>
            <a:r>
              <a:rPr lang="en"/>
              <a:t>Prev/next buttons now work.</a:t>
            </a:r>
            <a:endParaRPr/>
          </a:p>
        </p:txBody>
      </p:sp>
      <p:pic>
        <p:nvPicPr>
          <p:cNvPr id="84" name="Google Shape;84;p16"/>
          <p:cNvPicPr preferRelativeResize="0"/>
          <p:nvPr/>
        </p:nvPicPr>
        <p:blipFill rotWithShape="1">
          <a:blip r:embed="rId3">
            <a:alphaModFix/>
          </a:blip>
          <a:srcRect b="0" l="0" r="0" t="93443"/>
          <a:stretch/>
        </p:blipFill>
        <p:spPr>
          <a:xfrm>
            <a:off x="5958875" y="768648"/>
            <a:ext cx="3149674" cy="249077"/>
          </a:xfrm>
          <a:prstGeom prst="rect">
            <a:avLst/>
          </a:prstGeom>
          <a:noFill/>
          <a:ln>
            <a:noFill/>
          </a:ln>
        </p:spPr>
      </p:pic>
      <p:pic>
        <p:nvPicPr>
          <p:cNvPr id="85" name="Google Shape;85;p16"/>
          <p:cNvPicPr preferRelativeResize="0"/>
          <p:nvPr/>
        </p:nvPicPr>
        <p:blipFill rotWithShape="1">
          <a:blip r:embed="rId4">
            <a:alphaModFix/>
          </a:blip>
          <a:srcRect b="0" l="3976" r="3985" t="93965"/>
          <a:stretch/>
        </p:blipFill>
        <p:spPr>
          <a:xfrm>
            <a:off x="5958875" y="445025"/>
            <a:ext cx="3149674" cy="249074"/>
          </a:xfrm>
          <a:prstGeom prst="rect">
            <a:avLst/>
          </a:prstGeom>
          <a:noFill/>
          <a:ln>
            <a:noFill/>
          </a:ln>
        </p:spPr>
      </p:pic>
      <p:pic>
        <p:nvPicPr>
          <p:cNvPr id="86" name="Google Shape;86;p16"/>
          <p:cNvPicPr preferRelativeResize="0"/>
          <p:nvPr/>
        </p:nvPicPr>
        <p:blipFill>
          <a:blip r:embed="rId5">
            <a:alphaModFix/>
          </a:blip>
          <a:stretch>
            <a:fillRect/>
          </a:stretch>
        </p:blipFill>
        <p:spPr>
          <a:xfrm>
            <a:off x="3059100" y="1170125"/>
            <a:ext cx="2832654" cy="3416400"/>
          </a:xfrm>
          <a:prstGeom prst="rect">
            <a:avLst/>
          </a:prstGeom>
          <a:noFill/>
          <a:ln>
            <a:noFill/>
          </a:ln>
        </p:spPr>
      </p:pic>
      <p:pic>
        <p:nvPicPr>
          <p:cNvPr id="87" name="Google Shape;87;p16"/>
          <p:cNvPicPr preferRelativeResize="0"/>
          <p:nvPr/>
        </p:nvPicPr>
        <p:blipFill>
          <a:blip r:embed="rId6">
            <a:alphaModFix/>
          </a:blip>
          <a:stretch>
            <a:fillRect/>
          </a:stretch>
        </p:blipFill>
        <p:spPr>
          <a:xfrm>
            <a:off x="6158950" y="1170125"/>
            <a:ext cx="2832649" cy="341637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Display Book (cont’d)</a:t>
            </a:r>
            <a:endParaRPr/>
          </a:p>
        </p:txBody>
      </p:sp>
      <p:sp>
        <p:nvSpPr>
          <p:cNvPr id="93" name="Google Shape;93;p17"/>
          <p:cNvSpPr txBox="1"/>
          <p:nvPr>
            <p:ph idx="1" type="body"/>
          </p:nvPr>
        </p:nvSpPr>
        <p:spPr>
          <a:xfrm>
            <a:off x="311700" y="1152475"/>
            <a:ext cx="2951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Settings menu has options for Text Font (TypeFace), Text Size, and a toggle for Dark/Light Mode. Changes are applied after clicking “Apply” when page changes, or new book is opened. </a:t>
            </a:r>
            <a:endParaRPr/>
          </a:p>
          <a:p>
            <a:pPr indent="0" lvl="0" marL="0" rtl="0" algn="l">
              <a:spcBef>
                <a:spcPts val="1600"/>
              </a:spcBef>
              <a:spcAft>
                <a:spcPts val="1600"/>
              </a:spcAft>
              <a:buNone/>
            </a:pPr>
            <a:r>
              <a:rPr lang="en"/>
              <a:t>Times New Roman, 12, Light Mode → Arial, 16, Dark Mode</a:t>
            </a:r>
            <a:endParaRPr/>
          </a:p>
        </p:txBody>
      </p:sp>
      <p:pic>
        <p:nvPicPr>
          <p:cNvPr id="94" name="Google Shape;94;p17"/>
          <p:cNvPicPr preferRelativeResize="0"/>
          <p:nvPr/>
        </p:nvPicPr>
        <p:blipFill rotWithShape="1">
          <a:blip r:embed="rId3">
            <a:alphaModFix/>
          </a:blip>
          <a:srcRect b="81029" l="0" r="65684" t="0"/>
          <a:stretch/>
        </p:blipFill>
        <p:spPr>
          <a:xfrm>
            <a:off x="3520900" y="30563"/>
            <a:ext cx="2102197" cy="1401626"/>
          </a:xfrm>
          <a:prstGeom prst="rect">
            <a:avLst/>
          </a:prstGeom>
          <a:noFill/>
          <a:ln>
            <a:noFill/>
          </a:ln>
        </p:spPr>
      </p:pic>
      <p:pic>
        <p:nvPicPr>
          <p:cNvPr id="95" name="Google Shape;95;p17"/>
          <p:cNvPicPr preferRelativeResize="0"/>
          <p:nvPr/>
        </p:nvPicPr>
        <p:blipFill>
          <a:blip r:embed="rId4">
            <a:alphaModFix/>
          </a:blip>
          <a:stretch>
            <a:fillRect/>
          </a:stretch>
        </p:blipFill>
        <p:spPr>
          <a:xfrm>
            <a:off x="3348300" y="1432187"/>
            <a:ext cx="2710975" cy="3269641"/>
          </a:xfrm>
          <a:prstGeom prst="rect">
            <a:avLst/>
          </a:prstGeom>
          <a:noFill/>
          <a:ln>
            <a:noFill/>
          </a:ln>
        </p:spPr>
      </p:pic>
      <p:pic>
        <p:nvPicPr>
          <p:cNvPr id="96" name="Google Shape;96;p17"/>
          <p:cNvPicPr preferRelativeResize="0"/>
          <p:nvPr/>
        </p:nvPicPr>
        <p:blipFill>
          <a:blip r:embed="rId5">
            <a:alphaModFix/>
          </a:blip>
          <a:stretch>
            <a:fillRect/>
          </a:stretch>
        </p:blipFill>
        <p:spPr>
          <a:xfrm>
            <a:off x="6209600" y="1432188"/>
            <a:ext cx="2710975" cy="3269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Library (Book List)</a:t>
            </a:r>
            <a:endParaRPr/>
          </a:p>
        </p:txBody>
      </p:sp>
      <p:sp>
        <p:nvSpPr>
          <p:cNvPr id="102" name="Google Shape;102;p18"/>
          <p:cNvSpPr txBox="1"/>
          <p:nvPr>
            <p:ph idx="1" type="body"/>
          </p:nvPr>
        </p:nvSpPr>
        <p:spPr>
          <a:xfrm>
            <a:off x="311700" y="1152475"/>
            <a:ext cx="27405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Displays a list of books that have been opened before. Can be represented as file names or as paths. </a:t>
            </a:r>
            <a:endParaRPr/>
          </a:p>
          <a:p>
            <a:pPr indent="0" lvl="0" marL="0" rtl="0" algn="l">
              <a:spcBef>
                <a:spcPts val="1600"/>
              </a:spcBef>
              <a:spcAft>
                <a:spcPts val="1600"/>
              </a:spcAft>
              <a:buNone/>
            </a:pPr>
            <a:r>
              <a:rPr lang="en"/>
              <a:t>arc28.3.txt → book1.txt</a:t>
            </a:r>
            <a:endParaRPr/>
          </a:p>
        </p:txBody>
      </p:sp>
      <p:pic>
        <p:nvPicPr>
          <p:cNvPr id="103" name="Google Shape;103;p18"/>
          <p:cNvPicPr preferRelativeResize="0"/>
          <p:nvPr/>
        </p:nvPicPr>
        <p:blipFill rotWithShape="1">
          <a:blip r:embed="rId3">
            <a:alphaModFix/>
          </a:blip>
          <a:srcRect b="82521" l="0" r="56838" t="0"/>
          <a:stretch/>
        </p:blipFill>
        <p:spPr>
          <a:xfrm>
            <a:off x="3119125" y="244000"/>
            <a:ext cx="2534299" cy="1237776"/>
          </a:xfrm>
          <a:prstGeom prst="rect">
            <a:avLst/>
          </a:prstGeom>
          <a:noFill/>
          <a:ln>
            <a:noFill/>
          </a:ln>
        </p:spPr>
      </p:pic>
      <p:pic>
        <p:nvPicPr>
          <p:cNvPr id="104" name="Google Shape;104;p18"/>
          <p:cNvPicPr preferRelativeResize="0"/>
          <p:nvPr/>
        </p:nvPicPr>
        <p:blipFill>
          <a:blip r:embed="rId4">
            <a:alphaModFix/>
          </a:blip>
          <a:stretch>
            <a:fillRect/>
          </a:stretch>
        </p:blipFill>
        <p:spPr>
          <a:xfrm>
            <a:off x="3052200" y="1546200"/>
            <a:ext cx="2832654" cy="3416400"/>
          </a:xfrm>
          <a:prstGeom prst="rect">
            <a:avLst/>
          </a:prstGeom>
          <a:noFill/>
          <a:ln>
            <a:noFill/>
          </a:ln>
        </p:spPr>
      </p:pic>
      <p:pic>
        <p:nvPicPr>
          <p:cNvPr id="105" name="Google Shape;105;p18"/>
          <p:cNvPicPr preferRelativeResize="0"/>
          <p:nvPr/>
        </p:nvPicPr>
        <p:blipFill>
          <a:blip r:embed="rId5">
            <a:alphaModFix/>
          </a:blip>
          <a:stretch>
            <a:fillRect/>
          </a:stretch>
        </p:blipFill>
        <p:spPr>
          <a:xfrm>
            <a:off x="6130450" y="1546229"/>
            <a:ext cx="2832649" cy="341637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Bookmarks</a:t>
            </a:r>
            <a:endParaRPr/>
          </a:p>
        </p:txBody>
      </p:sp>
      <p:sp>
        <p:nvSpPr>
          <p:cNvPr id="111" name="Google Shape;111;p19"/>
          <p:cNvSpPr txBox="1"/>
          <p:nvPr>
            <p:ph idx="1" type="body"/>
          </p:nvPr>
        </p:nvSpPr>
        <p:spPr>
          <a:xfrm>
            <a:off x="311700" y="1152475"/>
            <a:ext cx="2754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Clicking the Save button will bookmark the Book at the specified page. This will cause the Book to always open at that page when accessed via import or library until it is updated again with save. </a:t>
            </a:r>
            <a:endParaRPr/>
          </a:p>
          <a:p>
            <a:pPr indent="0" lvl="0" marL="0" rtl="0" algn="l">
              <a:spcBef>
                <a:spcPts val="1600"/>
              </a:spcBef>
              <a:spcAft>
                <a:spcPts val="1600"/>
              </a:spcAft>
              <a:buNone/>
            </a:pPr>
            <a:r>
              <a:rPr lang="en"/>
              <a:t>book1.txt, page 1 → arc28.3.txt, page 33</a:t>
            </a:r>
            <a:endParaRPr/>
          </a:p>
        </p:txBody>
      </p:sp>
      <p:pic>
        <p:nvPicPr>
          <p:cNvPr id="112" name="Google Shape;112;p19"/>
          <p:cNvPicPr preferRelativeResize="0"/>
          <p:nvPr/>
        </p:nvPicPr>
        <p:blipFill rotWithShape="1">
          <a:blip r:embed="rId3">
            <a:alphaModFix/>
          </a:blip>
          <a:srcRect b="87257" l="0" r="81702" t="0"/>
          <a:stretch/>
        </p:blipFill>
        <p:spPr>
          <a:xfrm>
            <a:off x="3066575" y="56651"/>
            <a:ext cx="1606726" cy="1349451"/>
          </a:xfrm>
          <a:prstGeom prst="rect">
            <a:avLst/>
          </a:prstGeom>
          <a:noFill/>
          <a:ln>
            <a:noFill/>
          </a:ln>
        </p:spPr>
      </p:pic>
      <p:pic>
        <p:nvPicPr>
          <p:cNvPr id="113" name="Google Shape;113;p19"/>
          <p:cNvPicPr preferRelativeResize="0"/>
          <p:nvPr/>
        </p:nvPicPr>
        <p:blipFill>
          <a:blip r:embed="rId4">
            <a:alphaModFix/>
          </a:blip>
          <a:stretch>
            <a:fillRect/>
          </a:stretch>
        </p:blipFill>
        <p:spPr>
          <a:xfrm>
            <a:off x="3155675" y="1474975"/>
            <a:ext cx="2832654" cy="3416400"/>
          </a:xfrm>
          <a:prstGeom prst="rect">
            <a:avLst/>
          </a:prstGeom>
          <a:noFill/>
          <a:ln>
            <a:noFill/>
          </a:ln>
        </p:spPr>
      </p:pic>
      <p:pic>
        <p:nvPicPr>
          <p:cNvPr id="114" name="Google Shape;114;p19"/>
          <p:cNvPicPr preferRelativeResize="0"/>
          <p:nvPr/>
        </p:nvPicPr>
        <p:blipFill>
          <a:blip r:embed="rId5">
            <a:alphaModFix/>
          </a:blip>
          <a:stretch>
            <a:fillRect/>
          </a:stretch>
        </p:blipFill>
        <p:spPr>
          <a:xfrm>
            <a:off x="6077404" y="1464000"/>
            <a:ext cx="2850872" cy="343836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