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917047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917047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5917453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5917453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9170470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9170470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917453b0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917453b0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917453b0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17453b0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170470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170470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5.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2314500" y="2840050"/>
            <a:ext cx="61437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2314575" y="1583350"/>
            <a:ext cx="61437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 (1).gif" id="13" name="Google Shape;13;p2"/>
          <p:cNvPicPr preferRelativeResize="0"/>
          <p:nvPr/>
        </p:nvPicPr>
        <p:blipFill>
          <a:blip r:embed="rId3">
            <a:alphaModFix/>
          </a:blip>
          <a:stretch>
            <a:fillRect/>
          </a:stretch>
        </p:blipFill>
        <p:spPr>
          <a:xfrm>
            <a:off x="381525" y="1504250"/>
            <a:ext cx="1823700" cy="1677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Font typeface="Roboto"/>
              <a:buNone/>
              <a:defRPr>
                <a:latin typeface="Roboto"/>
                <a:ea typeface="Roboto"/>
                <a:cs typeface="Roboto"/>
                <a:sym typeface="Roboto"/>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3"/>
          <p:cNvSpPr txBox="1"/>
          <p:nvPr>
            <p:ph idx="1" type="body"/>
          </p:nvPr>
        </p:nvSpPr>
        <p:spPr>
          <a:xfrm>
            <a:off x="520750" y="1200150"/>
            <a:ext cx="8166000" cy="3618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Font typeface="Roboto"/>
              <a:buChar char="●"/>
              <a:defRPr>
                <a:latin typeface="Roboto"/>
                <a:ea typeface="Roboto"/>
                <a:cs typeface="Roboto"/>
                <a:sym typeface="Roboto"/>
              </a:defRPr>
            </a:lvl1pPr>
            <a:lvl2pPr indent="-381000" lvl="1" marL="914400">
              <a:spcBef>
                <a:spcPts val="0"/>
              </a:spcBef>
              <a:spcAft>
                <a:spcPts val="0"/>
              </a:spcAft>
              <a:buSzPts val="2400"/>
              <a:buFont typeface="Roboto"/>
              <a:buChar char="○"/>
              <a:defRPr>
                <a:latin typeface="Roboto"/>
                <a:ea typeface="Roboto"/>
                <a:cs typeface="Roboto"/>
                <a:sym typeface="Roboto"/>
              </a:defRPr>
            </a:lvl2pPr>
            <a:lvl3pPr indent="-381000" lvl="2" marL="1371600">
              <a:spcBef>
                <a:spcPts val="0"/>
              </a:spcBef>
              <a:spcAft>
                <a:spcPts val="0"/>
              </a:spcAft>
              <a:buSzPts val="2400"/>
              <a:buFont typeface="Roboto"/>
              <a:buChar char="■"/>
              <a:defRPr>
                <a:latin typeface="Roboto"/>
                <a:ea typeface="Roboto"/>
                <a:cs typeface="Roboto"/>
                <a:sym typeface="Roboto"/>
              </a:defRPr>
            </a:lvl3pPr>
            <a:lvl4pPr indent="-342900" lvl="3" marL="1828800">
              <a:spcBef>
                <a:spcPts val="0"/>
              </a:spcBef>
              <a:spcAft>
                <a:spcPts val="0"/>
              </a:spcAft>
              <a:buSzPts val="1800"/>
              <a:buFont typeface="Roboto"/>
              <a:buChar char="●"/>
              <a:defRPr>
                <a:latin typeface="Roboto"/>
                <a:ea typeface="Roboto"/>
                <a:cs typeface="Roboto"/>
                <a:sym typeface="Roboto"/>
              </a:defRPr>
            </a:lvl4pPr>
            <a:lvl5pPr indent="-342900" lvl="4" marL="2286000">
              <a:spcBef>
                <a:spcPts val="0"/>
              </a:spcBef>
              <a:spcAft>
                <a:spcPts val="0"/>
              </a:spcAft>
              <a:buSzPts val="1800"/>
              <a:buFont typeface="Roboto"/>
              <a:buChar char="○"/>
              <a:defRPr>
                <a:latin typeface="Roboto"/>
                <a:ea typeface="Roboto"/>
                <a:cs typeface="Roboto"/>
                <a:sym typeface="Roboto"/>
              </a:defRPr>
            </a:lvl5pPr>
            <a:lvl6pPr indent="-342900" lvl="5" marL="2743200">
              <a:spcBef>
                <a:spcPts val="0"/>
              </a:spcBef>
              <a:spcAft>
                <a:spcPts val="0"/>
              </a:spcAft>
              <a:buSzPts val="1800"/>
              <a:buFont typeface="Roboto"/>
              <a:buChar char="■"/>
              <a:defRPr>
                <a:latin typeface="Roboto"/>
                <a:ea typeface="Roboto"/>
                <a:cs typeface="Roboto"/>
                <a:sym typeface="Roboto"/>
              </a:defRPr>
            </a:lvl6pPr>
            <a:lvl7pPr indent="-342900" lvl="6" marL="3200400">
              <a:spcBef>
                <a:spcPts val="0"/>
              </a:spcBef>
              <a:spcAft>
                <a:spcPts val="0"/>
              </a:spcAft>
              <a:buSzPts val="1800"/>
              <a:buFont typeface="Roboto"/>
              <a:buChar char="●"/>
              <a:defRPr>
                <a:latin typeface="Roboto"/>
                <a:ea typeface="Roboto"/>
                <a:cs typeface="Roboto"/>
                <a:sym typeface="Roboto"/>
              </a:defRPr>
            </a:lvl7pPr>
            <a:lvl8pPr indent="-342900" lvl="7" marL="3657600">
              <a:spcBef>
                <a:spcPts val="0"/>
              </a:spcBef>
              <a:spcAft>
                <a:spcPts val="0"/>
              </a:spcAft>
              <a:buSzPts val="1800"/>
              <a:buFont typeface="Roboto"/>
              <a:buChar char="○"/>
              <a:defRPr>
                <a:latin typeface="Roboto"/>
                <a:ea typeface="Roboto"/>
                <a:cs typeface="Roboto"/>
                <a:sym typeface="Roboto"/>
              </a:defRPr>
            </a:lvl8pPr>
            <a:lvl9pPr indent="-342900" lvl="8" marL="4114800">
              <a:spcBef>
                <a:spcPts val="0"/>
              </a:spcBef>
              <a:spcAft>
                <a:spcPts val="0"/>
              </a:spcAft>
              <a:buSzPts val="1800"/>
              <a:buFont typeface="Roboto"/>
              <a:buChar char="■"/>
              <a:defRPr>
                <a:latin typeface="Roboto"/>
                <a:ea typeface="Roboto"/>
                <a:cs typeface="Roboto"/>
                <a:sym typeface="Roboto"/>
              </a:defRPr>
            </a:lvl9pPr>
          </a:lstStyle>
          <a:p/>
        </p:txBody>
      </p:sp>
      <p:sp>
        <p:nvSpPr>
          <p:cNvPr id="17" name="Google Shape;17;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gif" id="18" name="Google Shape;18;p3"/>
          <p:cNvPicPr preferRelativeResize="0"/>
          <p:nvPr/>
        </p:nvPicPr>
        <p:blipFill>
          <a:blip r:embed="rId3">
            <a:alphaModFix/>
          </a:blip>
          <a:stretch>
            <a:fillRect/>
          </a:stretch>
        </p:blipFill>
        <p:spPr>
          <a:xfrm>
            <a:off x="152400" y="4749850"/>
            <a:ext cx="427829"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4"/>
          <p:cNvSpPr txBox="1"/>
          <p:nvPr>
            <p:ph idx="1" type="body"/>
          </p:nvPr>
        </p:nvSpPr>
        <p:spPr>
          <a:xfrm>
            <a:off x="520750" y="1200150"/>
            <a:ext cx="3930900" cy="3618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2" type="body"/>
          </p:nvPr>
        </p:nvSpPr>
        <p:spPr>
          <a:xfrm>
            <a:off x="4755875" y="1200150"/>
            <a:ext cx="3930900" cy="3618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gif" id="24" name="Google Shape;24;p4"/>
          <p:cNvPicPr preferRelativeResize="0"/>
          <p:nvPr/>
        </p:nvPicPr>
        <p:blipFill>
          <a:blip r:embed="rId3">
            <a:alphaModFix/>
          </a:blip>
          <a:stretch>
            <a:fillRect/>
          </a:stretch>
        </p:blipFill>
        <p:spPr>
          <a:xfrm>
            <a:off x="152400" y="4749850"/>
            <a:ext cx="427829"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gif" id="28" name="Google Shape;28;p5"/>
          <p:cNvPicPr preferRelativeResize="0"/>
          <p:nvPr/>
        </p:nvPicPr>
        <p:blipFill>
          <a:blip r:embed="rId3">
            <a:alphaModFix/>
          </a:blip>
          <a:stretch>
            <a:fillRect/>
          </a:stretch>
        </p:blipFill>
        <p:spPr>
          <a:xfrm>
            <a:off x="152400" y="4749850"/>
            <a:ext cx="427829"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31" name="Google Shape;31;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gif" id="32" name="Google Shape;32;p6"/>
          <p:cNvPicPr preferRelativeResize="0"/>
          <p:nvPr/>
        </p:nvPicPr>
        <p:blipFill>
          <a:blip r:embed="rId3">
            <a:alphaModFix/>
          </a:blip>
          <a:stretch>
            <a:fillRect/>
          </a:stretch>
        </p:blipFill>
        <p:spPr>
          <a:xfrm>
            <a:off x="152400" y="4749850"/>
            <a:ext cx="427829"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outreach-University_of_Arizona_logo.gif" id="35" name="Google Shape;35;p7"/>
          <p:cNvPicPr preferRelativeResize="0"/>
          <p:nvPr/>
        </p:nvPicPr>
        <p:blipFill>
          <a:blip r:embed="rId3">
            <a:alphaModFix/>
          </a:blip>
          <a:stretch>
            <a:fillRect/>
          </a:stretch>
        </p:blipFill>
        <p:spPr>
          <a:xfrm>
            <a:off x="152400" y="4749850"/>
            <a:ext cx="427829"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Font typeface="Roboto"/>
              <a:buChar char="●"/>
              <a:defRPr sz="3000">
                <a:latin typeface="Roboto"/>
                <a:ea typeface="Roboto"/>
                <a:cs typeface="Roboto"/>
                <a:sym typeface="Roboto"/>
              </a:defRPr>
            </a:lvl1pPr>
            <a:lvl2pPr indent="-381000" lvl="1" marL="914400">
              <a:spcBef>
                <a:spcPts val="0"/>
              </a:spcBef>
              <a:spcAft>
                <a:spcPts val="0"/>
              </a:spcAft>
              <a:buSzPts val="2400"/>
              <a:buFont typeface="Roboto"/>
              <a:buChar char="○"/>
              <a:defRPr sz="2400">
                <a:latin typeface="Roboto"/>
                <a:ea typeface="Roboto"/>
                <a:cs typeface="Roboto"/>
                <a:sym typeface="Roboto"/>
              </a:defRPr>
            </a:lvl2pPr>
            <a:lvl3pPr indent="-381000" lvl="2" marL="1371600">
              <a:spcBef>
                <a:spcPts val="0"/>
              </a:spcBef>
              <a:spcAft>
                <a:spcPts val="0"/>
              </a:spcAft>
              <a:buSzPts val="2400"/>
              <a:buFont typeface="Roboto"/>
              <a:buChar char="■"/>
              <a:defRPr sz="2400">
                <a:latin typeface="Roboto"/>
                <a:ea typeface="Roboto"/>
                <a:cs typeface="Roboto"/>
                <a:sym typeface="Roboto"/>
              </a:defRPr>
            </a:lvl3pPr>
            <a:lvl4pPr indent="-342900" lvl="3" marL="1828800">
              <a:spcBef>
                <a:spcPts val="0"/>
              </a:spcBef>
              <a:spcAft>
                <a:spcPts val="0"/>
              </a:spcAft>
              <a:buSzPts val="1800"/>
              <a:buFont typeface="Roboto"/>
              <a:buChar char="●"/>
              <a:defRPr sz="1800">
                <a:latin typeface="Roboto"/>
                <a:ea typeface="Roboto"/>
                <a:cs typeface="Roboto"/>
                <a:sym typeface="Roboto"/>
              </a:defRPr>
            </a:lvl4pPr>
            <a:lvl5pPr indent="-342900" lvl="4" marL="2286000">
              <a:spcBef>
                <a:spcPts val="0"/>
              </a:spcBef>
              <a:spcAft>
                <a:spcPts val="0"/>
              </a:spcAft>
              <a:buSzPts val="1800"/>
              <a:buFont typeface="Roboto"/>
              <a:buChar char="○"/>
              <a:defRPr sz="1800">
                <a:latin typeface="Roboto"/>
                <a:ea typeface="Roboto"/>
                <a:cs typeface="Roboto"/>
                <a:sym typeface="Roboto"/>
              </a:defRPr>
            </a:lvl5pPr>
            <a:lvl6pPr indent="-342900" lvl="5" marL="2743200">
              <a:spcBef>
                <a:spcPts val="0"/>
              </a:spcBef>
              <a:spcAft>
                <a:spcPts val="0"/>
              </a:spcAft>
              <a:buSzPts val="1800"/>
              <a:buFont typeface="Roboto"/>
              <a:buChar char="■"/>
              <a:defRPr sz="1800">
                <a:latin typeface="Roboto"/>
                <a:ea typeface="Roboto"/>
                <a:cs typeface="Roboto"/>
                <a:sym typeface="Roboto"/>
              </a:defRPr>
            </a:lvl6pPr>
            <a:lvl7pPr indent="-342900" lvl="6" marL="3200400">
              <a:spcBef>
                <a:spcPts val="0"/>
              </a:spcBef>
              <a:spcAft>
                <a:spcPts val="0"/>
              </a:spcAft>
              <a:buSzPts val="1800"/>
              <a:buFont typeface="Roboto"/>
              <a:buChar char="●"/>
              <a:defRPr sz="1800">
                <a:latin typeface="Roboto"/>
                <a:ea typeface="Roboto"/>
                <a:cs typeface="Roboto"/>
                <a:sym typeface="Roboto"/>
              </a:defRPr>
            </a:lvl7pPr>
            <a:lvl8pPr indent="-342900" lvl="7" marL="3657600">
              <a:spcBef>
                <a:spcPts val="0"/>
              </a:spcBef>
              <a:spcAft>
                <a:spcPts val="0"/>
              </a:spcAft>
              <a:buSzPts val="1800"/>
              <a:buFont typeface="Roboto"/>
              <a:buChar char="○"/>
              <a:defRPr sz="1800">
                <a:latin typeface="Roboto"/>
                <a:ea typeface="Roboto"/>
                <a:cs typeface="Roboto"/>
                <a:sym typeface="Roboto"/>
              </a:defRPr>
            </a:lvl8pPr>
            <a:lvl9pPr indent="-342900" lvl="8" marL="4114800">
              <a:spcBef>
                <a:spcPts val="0"/>
              </a:spcBef>
              <a:spcAft>
                <a:spcPts val="0"/>
              </a:spcAft>
              <a:buSzPts val="1800"/>
              <a:buFont typeface="Roboto"/>
              <a:buChar char="■"/>
              <a:defRPr sz="1800">
                <a:latin typeface="Roboto"/>
                <a:ea typeface="Roboto"/>
                <a:cs typeface="Roboto"/>
                <a:sym typeface="Roboto"/>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8"/>
          <p:cNvSpPr txBox="1"/>
          <p:nvPr>
            <p:ph type="ctrTitle"/>
          </p:nvPr>
        </p:nvSpPr>
        <p:spPr>
          <a:xfrm>
            <a:off x="2314575" y="1583350"/>
            <a:ext cx="614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Pokemon Gun</a:t>
            </a:r>
            <a:endParaRPr/>
          </a:p>
        </p:txBody>
      </p:sp>
      <p:sp>
        <p:nvSpPr>
          <p:cNvPr id="41" name="Google Shape;41;p8"/>
          <p:cNvSpPr txBox="1"/>
          <p:nvPr>
            <p:ph idx="1" type="subTitle"/>
          </p:nvPr>
        </p:nvSpPr>
        <p:spPr>
          <a:xfrm>
            <a:off x="2314500" y="2840050"/>
            <a:ext cx="61437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CSC 335: Group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a:t>
            </a:r>
            <a:endParaRPr/>
          </a:p>
        </p:txBody>
      </p:sp>
      <p:sp>
        <p:nvSpPr>
          <p:cNvPr id="47" name="Google Shape;47;p9"/>
          <p:cNvSpPr txBox="1"/>
          <p:nvPr>
            <p:ph idx="1" type="body"/>
          </p:nvPr>
        </p:nvSpPr>
        <p:spPr>
          <a:xfrm>
            <a:off x="520750" y="1200150"/>
            <a:ext cx="8166000" cy="36189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Denny </a:t>
            </a:r>
            <a:endParaRPr/>
          </a:p>
          <a:p>
            <a:pPr indent="-419100" lvl="0" marL="457200" rtl="0" algn="l">
              <a:spcBef>
                <a:spcPts val="0"/>
              </a:spcBef>
              <a:spcAft>
                <a:spcPts val="0"/>
              </a:spcAft>
              <a:buSzPts val="3000"/>
              <a:buChar char="●"/>
            </a:pPr>
            <a:r>
              <a:rPr lang="en"/>
              <a:t>Mayank </a:t>
            </a:r>
            <a:endParaRPr/>
          </a:p>
          <a:p>
            <a:pPr indent="-419100" lvl="0" marL="457200" rtl="0" algn="l">
              <a:spcBef>
                <a:spcPts val="0"/>
              </a:spcBef>
              <a:spcAft>
                <a:spcPts val="0"/>
              </a:spcAft>
              <a:buSzPts val="3000"/>
              <a:buChar char="●"/>
            </a:pPr>
            <a:r>
              <a:rPr lang="en"/>
              <a:t>Ryan</a:t>
            </a:r>
            <a:endParaRPr/>
          </a:p>
          <a:p>
            <a:pPr indent="-419100" lvl="0" marL="457200" rtl="0" algn="l">
              <a:spcBef>
                <a:spcPts val="0"/>
              </a:spcBef>
              <a:spcAft>
                <a:spcPts val="0"/>
              </a:spcAft>
              <a:buSzPts val="3000"/>
              <a:buChar char="●"/>
            </a:pPr>
            <a:r>
              <a:rPr lang="en"/>
              <a:t>Zach</a:t>
            </a:r>
            <a:endParaRPr/>
          </a:p>
        </p:txBody>
      </p:sp>
      <p:pic>
        <p:nvPicPr>
          <p:cNvPr id="48" name="Google Shape;48;p9"/>
          <p:cNvPicPr preferRelativeResize="0"/>
          <p:nvPr/>
        </p:nvPicPr>
        <p:blipFill>
          <a:blip r:embed="rId3">
            <a:alphaModFix/>
          </a:blip>
          <a:stretch>
            <a:fillRect/>
          </a:stretch>
        </p:blipFill>
        <p:spPr>
          <a:xfrm>
            <a:off x="4447725" y="355525"/>
            <a:ext cx="3444250" cy="37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Premise</a:t>
            </a:r>
            <a:endParaRPr/>
          </a:p>
        </p:txBody>
      </p:sp>
      <p:sp>
        <p:nvSpPr>
          <p:cNvPr id="54" name="Google Shape;54;p10"/>
          <p:cNvSpPr txBox="1"/>
          <p:nvPr>
            <p:ph idx="1" type="body"/>
          </p:nvPr>
        </p:nvSpPr>
        <p:spPr>
          <a:xfrm>
            <a:off x="520750" y="924450"/>
            <a:ext cx="8166000" cy="3618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Game is a top down shooter. You win when you kill the boss. You are already armed to the </a:t>
            </a:r>
            <a:r>
              <a:rPr lang="en" sz="2400"/>
              <a:t>teeth</a:t>
            </a:r>
            <a:r>
              <a:rPr lang="en" sz="2400"/>
              <a:t> with a pokeball projectile.</a:t>
            </a:r>
            <a:endParaRPr sz="2400"/>
          </a:p>
          <a:p>
            <a:pPr indent="-381000" lvl="0" marL="457200" rtl="0" algn="l">
              <a:spcBef>
                <a:spcPts val="0"/>
              </a:spcBef>
              <a:spcAft>
                <a:spcPts val="0"/>
              </a:spcAft>
              <a:buSzPts val="2400"/>
              <a:buChar char="-"/>
            </a:pPr>
            <a:r>
              <a:rPr lang="en" sz="2400"/>
              <a:t>Controls are the Arrow Buttons for Movement, SpaceBar to Fire, and then Esc for the Menu.  </a:t>
            </a:r>
            <a:endParaRPr sz="2400"/>
          </a:p>
        </p:txBody>
      </p:sp>
      <p:pic>
        <p:nvPicPr>
          <p:cNvPr id="55" name="Google Shape;55;p10"/>
          <p:cNvPicPr preferRelativeResize="0"/>
          <p:nvPr/>
        </p:nvPicPr>
        <p:blipFill>
          <a:blip r:embed="rId3">
            <a:alphaModFix/>
          </a:blip>
          <a:stretch>
            <a:fillRect/>
          </a:stretch>
        </p:blipFill>
        <p:spPr>
          <a:xfrm>
            <a:off x="1546125" y="3551325"/>
            <a:ext cx="971550" cy="1409700"/>
          </a:xfrm>
          <a:prstGeom prst="rect">
            <a:avLst/>
          </a:prstGeom>
          <a:noFill/>
          <a:ln>
            <a:noFill/>
          </a:ln>
        </p:spPr>
      </p:pic>
      <p:pic>
        <p:nvPicPr>
          <p:cNvPr id="56" name="Google Shape;56;p10"/>
          <p:cNvPicPr preferRelativeResize="0"/>
          <p:nvPr/>
        </p:nvPicPr>
        <p:blipFill>
          <a:blip r:embed="rId4">
            <a:alphaModFix/>
          </a:blip>
          <a:stretch>
            <a:fillRect/>
          </a:stretch>
        </p:blipFill>
        <p:spPr>
          <a:xfrm>
            <a:off x="3379675" y="3861500"/>
            <a:ext cx="931800" cy="931800"/>
          </a:xfrm>
          <a:prstGeom prst="rect">
            <a:avLst/>
          </a:prstGeom>
          <a:noFill/>
          <a:ln>
            <a:noFill/>
          </a:ln>
        </p:spPr>
      </p:pic>
      <p:pic>
        <p:nvPicPr>
          <p:cNvPr id="57" name="Google Shape;57;p10"/>
          <p:cNvPicPr preferRelativeResize="0"/>
          <p:nvPr/>
        </p:nvPicPr>
        <p:blipFill>
          <a:blip r:embed="rId5">
            <a:alphaModFix/>
          </a:blip>
          <a:stretch>
            <a:fillRect/>
          </a:stretch>
        </p:blipFill>
        <p:spPr>
          <a:xfrm>
            <a:off x="5891725" y="3136675"/>
            <a:ext cx="1650300" cy="177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Various Stages</a:t>
            </a:r>
            <a:endParaRPr/>
          </a:p>
        </p:txBody>
      </p:sp>
      <p:sp>
        <p:nvSpPr>
          <p:cNvPr id="63" name="Google Shape;63;p11"/>
          <p:cNvSpPr txBox="1"/>
          <p:nvPr>
            <p:ph idx="1" type="body"/>
          </p:nvPr>
        </p:nvSpPr>
        <p:spPr>
          <a:xfrm>
            <a:off x="317400" y="1063375"/>
            <a:ext cx="3592800" cy="3618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This is the general format of the world. The Stage that leads to the final boss room (colored in black) will change depending on whether the player has picked up the key.</a:t>
            </a:r>
            <a:endParaRPr sz="1800"/>
          </a:p>
          <a:p>
            <a:pPr indent="-342900" lvl="0" marL="457200" rtl="0" algn="l">
              <a:spcBef>
                <a:spcPts val="0"/>
              </a:spcBef>
              <a:spcAft>
                <a:spcPts val="0"/>
              </a:spcAft>
              <a:buSzPts val="1800"/>
              <a:buChar char="-"/>
            </a:pPr>
            <a:r>
              <a:rPr lang="en" sz="1800"/>
              <a:t>There are also stairs that will lead the player to different parts of the map.</a:t>
            </a:r>
            <a:endParaRPr sz="1800"/>
          </a:p>
          <a:p>
            <a:pPr indent="-342900" lvl="1" marL="914400" rtl="0" algn="l">
              <a:spcBef>
                <a:spcPts val="0"/>
              </a:spcBef>
              <a:spcAft>
                <a:spcPts val="0"/>
              </a:spcAft>
              <a:buSzPts val="1800"/>
              <a:buChar char="-"/>
            </a:pPr>
            <a:r>
              <a:rPr lang="en" sz="1800"/>
              <a:t>(2-2 Leads to 3-1)</a:t>
            </a:r>
            <a:endParaRPr sz="1800"/>
          </a:p>
          <a:p>
            <a:pPr indent="-342900" lvl="1" marL="914400" rtl="0" algn="l">
              <a:spcBef>
                <a:spcPts val="0"/>
              </a:spcBef>
              <a:spcAft>
                <a:spcPts val="0"/>
              </a:spcAft>
              <a:buSzPts val="1800"/>
              <a:buChar char="-"/>
            </a:pPr>
            <a:r>
              <a:rPr lang="en" sz="1800"/>
              <a:t>(1-3 Leads to 3-2)</a:t>
            </a:r>
            <a:endParaRPr sz="1800"/>
          </a:p>
        </p:txBody>
      </p:sp>
      <p:pic>
        <p:nvPicPr>
          <p:cNvPr id="64" name="Google Shape;64;p11"/>
          <p:cNvPicPr preferRelativeResize="0"/>
          <p:nvPr/>
        </p:nvPicPr>
        <p:blipFill>
          <a:blip r:embed="rId3">
            <a:alphaModFix/>
          </a:blip>
          <a:stretch>
            <a:fillRect/>
          </a:stretch>
        </p:blipFill>
        <p:spPr>
          <a:xfrm>
            <a:off x="4168575" y="750925"/>
            <a:ext cx="4666900" cy="3117476"/>
          </a:xfrm>
          <a:prstGeom prst="rect">
            <a:avLst/>
          </a:prstGeom>
          <a:noFill/>
          <a:ln>
            <a:noFill/>
          </a:ln>
        </p:spPr>
      </p:pic>
      <p:sp>
        <p:nvSpPr>
          <p:cNvPr id="65" name="Google Shape;65;p11"/>
          <p:cNvSpPr txBox="1"/>
          <p:nvPr/>
        </p:nvSpPr>
        <p:spPr>
          <a:xfrm>
            <a:off x="4625200" y="1036250"/>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1-1</a:t>
            </a:r>
            <a:endParaRPr>
              <a:solidFill>
                <a:srgbClr val="FFFFFF"/>
              </a:solidFill>
              <a:latin typeface="Roboto"/>
              <a:ea typeface="Roboto"/>
              <a:cs typeface="Roboto"/>
              <a:sym typeface="Roboto"/>
            </a:endParaRPr>
          </a:p>
        </p:txBody>
      </p:sp>
      <p:sp>
        <p:nvSpPr>
          <p:cNvPr id="66" name="Google Shape;66;p11"/>
          <p:cNvSpPr txBox="1"/>
          <p:nvPr/>
        </p:nvSpPr>
        <p:spPr>
          <a:xfrm>
            <a:off x="6144425" y="1063375"/>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2-1</a:t>
            </a:r>
            <a:endParaRPr>
              <a:solidFill>
                <a:srgbClr val="FFFFFF"/>
              </a:solidFill>
              <a:latin typeface="Roboto"/>
              <a:ea typeface="Roboto"/>
              <a:cs typeface="Roboto"/>
              <a:sym typeface="Roboto"/>
            </a:endParaRPr>
          </a:p>
        </p:txBody>
      </p:sp>
      <p:sp>
        <p:nvSpPr>
          <p:cNvPr id="67" name="Google Shape;67;p11"/>
          <p:cNvSpPr txBox="1"/>
          <p:nvPr/>
        </p:nvSpPr>
        <p:spPr>
          <a:xfrm>
            <a:off x="7759725" y="1036250"/>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3-1</a:t>
            </a:r>
            <a:endParaRPr>
              <a:solidFill>
                <a:srgbClr val="FFFFFF"/>
              </a:solidFill>
              <a:latin typeface="Roboto"/>
              <a:ea typeface="Roboto"/>
              <a:cs typeface="Roboto"/>
              <a:sym typeface="Roboto"/>
            </a:endParaRPr>
          </a:p>
        </p:txBody>
      </p:sp>
      <p:sp>
        <p:nvSpPr>
          <p:cNvPr id="68" name="Google Shape;68;p11"/>
          <p:cNvSpPr txBox="1"/>
          <p:nvPr/>
        </p:nvSpPr>
        <p:spPr>
          <a:xfrm>
            <a:off x="4625200" y="2094263"/>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1-2</a:t>
            </a:r>
            <a:endParaRPr>
              <a:solidFill>
                <a:srgbClr val="FFFFFF"/>
              </a:solidFill>
              <a:latin typeface="Roboto"/>
              <a:ea typeface="Roboto"/>
              <a:cs typeface="Roboto"/>
              <a:sym typeface="Roboto"/>
            </a:endParaRPr>
          </a:p>
        </p:txBody>
      </p:sp>
      <p:sp>
        <p:nvSpPr>
          <p:cNvPr id="69" name="Google Shape;69;p11"/>
          <p:cNvSpPr txBox="1"/>
          <p:nvPr/>
        </p:nvSpPr>
        <p:spPr>
          <a:xfrm>
            <a:off x="7723950" y="3109225"/>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3-3</a:t>
            </a:r>
            <a:endParaRPr>
              <a:solidFill>
                <a:srgbClr val="FFFFFF"/>
              </a:solidFill>
              <a:latin typeface="Roboto"/>
              <a:ea typeface="Roboto"/>
              <a:cs typeface="Roboto"/>
              <a:sym typeface="Roboto"/>
            </a:endParaRPr>
          </a:p>
        </p:txBody>
      </p:sp>
      <p:sp>
        <p:nvSpPr>
          <p:cNvPr id="70" name="Google Shape;70;p11"/>
          <p:cNvSpPr txBox="1"/>
          <p:nvPr/>
        </p:nvSpPr>
        <p:spPr>
          <a:xfrm>
            <a:off x="6222900" y="2094263"/>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a:t>
            </a:r>
            <a:r>
              <a:rPr lang="en">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sp>
        <p:nvSpPr>
          <p:cNvPr id="71" name="Google Shape;71;p11"/>
          <p:cNvSpPr txBox="1"/>
          <p:nvPr/>
        </p:nvSpPr>
        <p:spPr>
          <a:xfrm>
            <a:off x="4625200" y="3152300"/>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1</a:t>
            </a:r>
            <a:r>
              <a:rPr lang="en">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72" name="Google Shape;72;p11"/>
          <p:cNvSpPr txBox="1"/>
          <p:nvPr/>
        </p:nvSpPr>
        <p:spPr>
          <a:xfrm>
            <a:off x="7759725" y="2094263"/>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3-2</a:t>
            </a:r>
            <a:endParaRPr>
              <a:solidFill>
                <a:srgbClr val="FFFFFF"/>
              </a:solidFill>
              <a:latin typeface="Roboto"/>
              <a:ea typeface="Roboto"/>
              <a:cs typeface="Roboto"/>
              <a:sym typeface="Roboto"/>
            </a:endParaRPr>
          </a:p>
        </p:txBody>
      </p:sp>
      <p:sp>
        <p:nvSpPr>
          <p:cNvPr id="73" name="Google Shape;73;p11"/>
          <p:cNvSpPr txBox="1"/>
          <p:nvPr/>
        </p:nvSpPr>
        <p:spPr>
          <a:xfrm>
            <a:off x="6222900" y="3152300"/>
            <a:ext cx="7152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2-3</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Items</a:t>
            </a:r>
            <a:endParaRPr/>
          </a:p>
        </p:txBody>
      </p:sp>
      <p:pic>
        <p:nvPicPr>
          <p:cNvPr id="79" name="Google Shape;79;p12"/>
          <p:cNvPicPr preferRelativeResize="0"/>
          <p:nvPr/>
        </p:nvPicPr>
        <p:blipFill>
          <a:blip r:embed="rId3">
            <a:alphaModFix/>
          </a:blip>
          <a:stretch>
            <a:fillRect/>
          </a:stretch>
        </p:blipFill>
        <p:spPr>
          <a:xfrm>
            <a:off x="548725" y="2099525"/>
            <a:ext cx="1776125" cy="1850125"/>
          </a:xfrm>
          <a:prstGeom prst="rect">
            <a:avLst/>
          </a:prstGeom>
          <a:noFill/>
          <a:ln>
            <a:noFill/>
          </a:ln>
        </p:spPr>
      </p:pic>
      <p:pic>
        <p:nvPicPr>
          <p:cNvPr id="80" name="Google Shape;80;p12"/>
          <p:cNvPicPr preferRelativeResize="0"/>
          <p:nvPr/>
        </p:nvPicPr>
        <p:blipFill>
          <a:blip r:embed="rId4">
            <a:alphaModFix/>
          </a:blip>
          <a:stretch>
            <a:fillRect/>
          </a:stretch>
        </p:blipFill>
        <p:spPr>
          <a:xfrm>
            <a:off x="4011325" y="719575"/>
            <a:ext cx="1121350" cy="934450"/>
          </a:xfrm>
          <a:prstGeom prst="rect">
            <a:avLst/>
          </a:prstGeom>
          <a:noFill/>
          <a:ln>
            <a:noFill/>
          </a:ln>
        </p:spPr>
      </p:pic>
      <p:pic>
        <p:nvPicPr>
          <p:cNvPr id="81" name="Google Shape;81;p12"/>
          <p:cNvPicPr preferRelativeResize="0"/>
          <p:nvPr/>
        </p:nvPicPr>
        <p:blipFill>
          <a:blip r:embed="rId5">
            <a:alphaModFix/>
          </a:blip>
          <a:stretch>
            <a:fillRect/>
          </a:stretch>
        </p:blipFill>
        <p:spPr>
          <a:xfrm>
            <a:off x="5132675" y="2470275"/>
            <a:ext cx="1905000" cy="1905000"/>
          </a:xfrm>
          <a:prstGeom prst="rect">
            <a:avLst/>
          </a:prstGeom>
          <a:noFill/>
          <a:ln>
            <a:noFill/>
          </a:ln>
        </p:spPr>
      </p:pic>
      <p:sp>
        <p:nvSpPr>
          <p:cNvPr id="82" name="Google Shape;82;p12"/>
          <p:cNvSpPr txBox="1"/>
          <p:nvPr/>
        </p:nvSpPr>
        <p:spPr>
          <a:xfrm>
            <a:off x="5357550" y="717300"/>
            <a:ext cx="21969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Boots: Pick up Boots to run Faster</a:t>
            </a:r>
            <a:endParaRPr>
              <a:latin typeface="Roboto"/>
              <a:ea typeface="Roboto"/>
              <a:cs typeface="Roboto"/>
              <a:sym typeface="Roboto"/>
            </a:endParaRPr>
          </a:p>
        </p:txBody>
      </p:sp>
      <p:sp>
        <p:nvSpPr>
          <p:cNvPr id="83" name="Google Shape;83;p12"/>
          <p:cNvSpPr txBox="1"/>
          <p:nvPr/>
        </p:nvSpPr>
        <p:spPr>
          <a:xfrm>
            <a:off x="2195600" y="2595888"/>
            <a:ext cx="2688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Heart: Pick up to regain Health</a:t>
            </a:r>
            <a:endParaRPr>
              <a:latin typeface="Roboto"/>
              <a:ea typeface="Roboto"/>
              <a:cs typeface="Roboto"/>
              <a:sym typeface="Roboto"/>
            </a:endParaRPr>
          </a:p>
        </p:txBody>
      </p:sp>
      <p:sp>
        <p:nvSpPr>
          <p:cNvPr id="84" name="Google Shape;84;p12"/>
          <p:cNvSpPr txBox="1"/>
          <p:nvPr/>
        </p:nvSpPr>
        <p:spPr>
          <a:xfrm>
            <a:off x="7037675" y="3022125"/>
            <a:ext cx="18264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Key: Opens up the Map to the Final Boss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Enemies</a:t>
            </a:r>
            <a:endParaRPr/>
          </a:p>
        </p:txBody>
      </p:sp>
      <p:pic>
        <p:nvPicPr>
          <p:cNvPr id="90" name="Google Shape;90;p13"/>
          <p:cNvPicPr preferRelativeResize="0"/>
          <p:nvPr/>
        </p:nvPicPr>
        <p:blipFill>
          <a:blip r:embed="rId3">
            <a:alphaModFix/>
          </a:blip>
          <a:stretch>
            <a:fillRect/>
          </a:stretch>
        </p:blipFill>
        <p:spPr>
          <a:xfrm>
            <a:off x="729650" y="3167850"/>
            <a:ext cx="785275" cy="1142225"/>
          </a:xfrm>
          <a:prstGeom prst="rect">
            <a:avLst/>
          </a:prstGeom>
          <a:noFill/>
          <a:ln>
            <a:noFill/>
          </a:ln>
        </p:spPr>
      </p:pic>
      <p:pic>
        <p:nvPicPr>
          <p:cNvPr id="91" name="Google Shape;91;p13"/>
          <p:cNvPicPr preferRelativeResize="0"/>
          <p:nvPr/>
        </p:nvPicPr>
        <p:blipFill>
          <a:blip r:embed="rId4">
            <a:alphaModFix/>
          </a:blip>
          <a:stretch>
            <a:fillRect/>
          </a:stretch>
        </p:blipFill>
        <p:spPr>
          <a:xfrm>
            <a:off x="5151376" y="3286526"/>
            <a:ext cx="700317" cy="1023550"/>
          </a:xfrm>
          <a:prstGeom prst="rect">
            <a:avLst/>
          </a:prstGeom>
          <a:noFill/>
          <a:ln>
            <a:noFill/>
          </a:ln>
        </p:spPr>
      </p:pic>
      <p:sp>
        <p:nvSpPr>
          <p:cNvPr id="92" name="Google Shape;92;p13"/>
          <p:cNvSpPr txBox="1"/>
          <p:nvPr/>
        </p:nvSpPr>
        <p:spPr>
          <a:xfrm>
            <a:off x="1885450" y="2871275"/>
            <a:ext cx="2119500" cy="16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Dude: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Shoots straight and rotates </a:t>
            </a:r>
            <a:r>
              <a:rPr lang="en">
                <a:latin typeface="Roboto"/>
                <a:ea typeface="Roboto"/>
                <a:cs typeface="Roboto"/>
                <a:sym typeface="Roboto"/>
              </a:rPr>
              <a:t>occasionally</a:t>
            </a:r>
            <a:r>
              <a:rPr lang="en">
                <a:latin typeface="Roboto"/>
                <a:ea typeface="Roboto"/>
                <a:cs typeface="Roboto"/>
                <a:sym typeface="Roboto"/>
              </a:rPr>
              <a:t>. But unit is stationary.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On Stage 2-2, the AI moves rotates based on where you are. </a:t>
            </a:r>
            <a:endParaRPr>
              <a:latin typeface="Roboto"/>
              <a:ea typeface="Roboto"/>
              <a:cs typeface="Roboto"/>
              <a:sym typeface="Roboto"/>
            </a:endParaRPr>
          </a:p>
        </p:txBody>
      </p:sp>
      <p:sp>
        <p:nvSpPr>
          <p:cNvPr id="93" name="Google Shape;93;p13"/>
          <p:cNvSpPr txBox="1"/>
          <p:nvPr/>
        </p:nvSpPr>
        <p:spPr>
          <a:xfrm>
            <a:off x="6064025" y="3286525"/>
            <a:ext cx="24123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Lady: Moves around quickly while shooting </a:t>
            </a:r>
            <a:endParaRPr>
              <a:latin typeface="Roboto"/>
              <a:ea typeface="Roboto"/>
              <a:cs typeface="Roboto"/>
              <a:sym typeface="Roboto"/>
            </a:endParaRPr>
          </a:p>
        </p:txBody>
      </p:sp>
      <p:sp>
        <p:nvSpPr>
          <p:cNvPr id="94" name="Google Shape;94;p13"/>
          <p:cNvSpPr txBox="1"/>
          <p:nvPr/>
        </p:nvSpPr>
        <p:spPr>
          <a:xfrm>
            <a:off x="2416050" y="1320450"/>
            <a:ext cx="2464800" cy="11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Black Dragon: Moves </a:t>
            </a:r>
            <a:r>
              <a:rPr lang="en">
                <a:latin typeface="Roboto"/>
                <a:ea typeface="Roboto"/>
                <a:cs typeface="Roboto"/>
                <a:sym typeface="Roboto"/>
              </a:rPr>
              <a:t>rapidly</a:t>
            </a:r>
            <a:r>
              <a:rPr lang="en">
                <a:latin typeface="Roboto"/>
                <a:ea typeface="Roboto"/>
                <a:cs typeface="Roboto"/>
                <a:sym typeface="Roboto"/>
              </a:rPr>
              <a:t> around while moving towards you. Kill him to get the key. </a:t>
            </a:r>
            <a:endParaRPr>
              <a:latin typeface="Roboto"/>
              <a:ea typeface="Roboto"/>
              <a:cs typeface="Roboto"/>
              <a:sym typeface="Roboto"/>
            </a:endParaRPr>
          </a:p>
        </p:txBody>
      </p:sp>
      <p:pic>
        <p:nvPicPr>
          <p:cNvPr id="95" name="Google Shape;95;p13"/>
          <p:cNvPicPr preferRelativeResize="0"/>
          <p:nvPr/>
        </p:nvPicPr>
        <p:blipFill>
          <a:blip r:embed="rId5">
            <a:alphaModFix/>
          </a:blip>
          <a:stretch>
            <a:fillRect/>
          </a:stretch>
        </p:blipFill>
        <p:spPr>
          <a:xfrm>
            <a:off x="777150" y="1203873"/>
            <a:ext cx="1526900" cy="152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Wow Factor!</a:t>
            </a:r>
            <a:endParaRPr/>
          </a:p>
        </p:txBody>
      </p:sp>
      <p:pic>
        <p:nvPicPr>
          <p:cNvPr id="101" name="Google Shape;101;p14"/>
          <p:cNvPicPr preferRelativeResize="0"/>
          <p:nvPr/>
        </p:nvPicPr>
        <p:blipFill>
          <a:blip r:embed="rId3">
            <a:alphaModFix/>
          </a:blip>
          <a:stretch>
            <a:fillRect/>
          </a:stretch>
        </p:blipFill>
        <p:spPr>
          <a:xfrm>
            <a:off x="236457" y="1235657"/>
            <a:ext cx="2820725" cy="2377675"/>
          </a:xfrm>
          <a:prstGeom prst="rect">
            <a:avLst/>
          </a:prstGeom>
          <a:noFill/>
          <a:ln>
            <a:noFill/>
          </a:ln>
        </p:spPr>
      </p:pic>
      <p:sp>
        <p:nvSpPr>
          <p:cNvPr id="102" name="Google Shape;102;p14"/>
          <p:cNvSpPr txBox="1"/>
          <p:nvPr/>
        </p:nvSpPr>
        <p:spPr>
          <a:xfrm>
            <a:off x="3484350" y="1682300"/>
            <a:ext cx="4380300" cy="17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Boss: Moves in a </a:t>
            </a:r>
            <a:r>
              <a:rPr lang="en" sz="1800">
                <a:latin typeface="Roboto"/>
                <a:ea typeface="Roboto"/>
                <a:cs typeface="Roboto"/>
                <a:sym typeface="Roboto"/>
              </a:rPr>
              <a:t>Square</a:t>
            </a:r>
            <a:r>
              <a:rPr lang="en" sz="1800">
                <a:latin typeface="Roboto"/>
                <a:ea typeface="Roboto"/>
                <a:cs typeface="Roboto"/>
                <a:sym typeface="Roboto"/>
              </a:rPr>
              <a:t> and Shoots. And the boss has increased HP. And looks cool. Is also lightning fast.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