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m" ContentType="video/webm"/>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2" r:id="rId4"/>
    <p:sldId id="257" r:id="rId5"/>
    <p:sldId id="258" r:id="rId6"/>
    <p:sldId id="259" r:id="rId7"/>
    <p:sldId id="260" r:id="rId8"/>
    <p:sldId id="261" r:id="rId9"/>
    <p:sldId id="269" r:id="rId10"/>
    <p:sldId id="270" r:id="rId11"/>
    <p:sldId id="271" r:id="rId12"/>
    <p:sldId id="263" r:id="rId13"/>
    <p:sldId id="265" r:id="rId14"/>
    <p:sldId id="266" r:id="rId15"/>
    <p:sldId id="264"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BC6DD-4004-4FCB-89CC-6AB8153C1E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BDF670-0EAB-423F-936F-C9B502785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465426-0490-4013-B608-EE3AE365F3AC}"/>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5" name="页脚占位符 4">
            <a:extLst>
              <a:ext uri="{FF2B5EF4-FFF2-40B4-BE49-F238E27FC236}">
                <a16:creationId xmlns:a16="http://schemas.microsoft.com/office/drawing/2014/main" id="{85270181-C6F6-4F30-B6D7-627746BC5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C776A-816A-4C0C-B210-FE3C20F36822}"/>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167909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7B944-C901-4A94-9C73-08265426C4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8DB4DC-A132-4C46-B9C0-880B5DCD5E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B2749E-AA32-426C-972E-807B4E32C2AD}"/>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5" name="页脚占位符 4">
            <a:extLst>
              <a:ext uri="{FF2B5EF4-FFF2-40B4-BE49-F238E27FC236}">
                <a16:creationId xmlns:a16="http://schemas.microsoft.com/office/drawing/2014/main" id="{17058FF7-D992-49F9-A220-46BE33C402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CE9E73-EFCF-4296-8480-C85B2B733F16}"/>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284616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84049D-378E-4C66-B16B-BCDB779301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D78B89-01B4-4DF2-9F08-486D7FB54B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5014AB-FB38-4AEE-A614-A6C93A7C653E}"/>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5" name="页脚占位符 4">
            <a:extLst>
              <a:ext uri="{FF2B5EF4-FFF2-40B4-BE49-F238E27FC236}">
                <a16:creationId xmlns:a16="http://schemas.microsoft.com/office/drawing/2014/main" id="{8DBB9478-3A01-468A-B2FD-1C178364CD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999169-6580-49B7-8592-7C1A8F558878}"/>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149973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A57C6-3A38-4AC6-94FD-D5452D7409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48F057-6D0A-4523-95E0-4BDD0017EE8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F5B360-2B6D-466F-85D7-DDD9605F994E}"/>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5" name="页脚占位符 4">
            <a:extLst>
              <a:ext uri="{FF2B5EF4-FFF2-40B4-BE49-F238E27FC236}">
                <a16:creationId xmlns:a16="http://schemas.microsoft.com/office/drawing/2014/main" id="{4874D9CB-FCF8-4EF6-A655-F94B5249F7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C85A52-2458-41D3-B872-AB52718C7FF2}"/>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327410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1099D-E383-45EF-9CE9-00A8E04295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85A0E4-126C-42E1-AEF2-9C21DAE76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00DA14-C066-406F-9A81-4C6467DB94FD}"/>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5" name="页脚占位符 4">
            <a:extLst>
              <a:ext uri="{FF2B5EF4-FFF2-40B4-BE49-F238E27FC236}">
                <a16:creationId xmlns:a16="http://schemas.microsoft.com/office/drawing/2014/main" id="{65725053-CB20-40F4-987E-02C71CF9E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2BE894-3F66-43A2-ADDA-D244539A8EB8}"/>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67781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0BFC8-AB75-4DF2-85E8-ECA9D2EA92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112AAE-1888-4BFF-9F2C-B8A038CBDA4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BE83F9-1E15-479F-8D7A-E206BEADD3B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B79434-FDDA-4E1E-8F2A-9D135F91049A}"/>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6" name="页脚占位符 5">
            <a:extLst>
              <a:ext uri="{FF2B5EF4-FFF2-40B4-BE49-F238E27FC236}">
                <a16:creationId xmlns:a16="http://schemas.microsoft.com/office/drawing/2014/main" id="{2443344D-1165-4C85-8ABD-0D22509C43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05B7FA-1576-4C6A-ABBE-96AD369FB996}"/>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6291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A8849-D57A-467D-B38E-C74FD04E3A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C66A9C-FBCA-43B4-890E-688ED123C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9E505C-3B26-4F0C-B092-B28041991C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446AD9-051B-4A4B-9481-3495C39A4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71E14C-4FBF-4A9D-BE50-9E148E16D9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01B19A8-94FD-48FC-A11A-7D3D26730D9E}"/>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8" name="页脚占位符 7">
            <a:extLst>
              <a:ext uri="{FF2B5EF4-FFF2-40B4-BE49-F238E27FC236}">
                <a16:creationId xmlns:a16="http://schemas.microsoft.com/office/drawing/2014/main" id="{31EF7079-D8DF-4222-BD2F-38F55419E1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01E9D0-AB51-45E5-9944-6B71AEE17A76}"/>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409085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76D50-0139-47E0-A658-8C5867BCB8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36D95B-FEC1-4CB7-984D-9AAC5B72060A}"/>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4" name="页脚占位符 3">
            <a:extLst>
              <a:ext uri="{FF2B5EF4-FFF2-40B4-BE49-F238E27FC236}">
                <a16:creationId xmlns:a16="http://schemas.microsoft.com/office/drawing/2014/main" id="{491E1447-CBF0-4CCC-9538-020AF5EC09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E48A086-A36E-495A-99A8-E830C3DE92B6}"/>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35846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69D8D0-5279-4250-8E6B-08D399FD113D}"/>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3" name="页脚占位符 2">
            <a:extLst>
              <a:ext uri="{FF2B5EF4-FFF2-40B4-BE49-F238E27FC236}">
                <a16:creationId xmlns:a16="http://schemas.microsoft.com/office/drawing/2014/main" id="{5C184527-78EA-4A17-8420-3DA26DCBE4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6A0D2E-5D73-4EA6-A112-4D2C975CD763}"/>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354671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CEE68-98CC-4B63-B9AB-3CC984A4CE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B84783-1B1A-401A-B7C1-81367A6EA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9B225E-A4DF-4B04-AEF2-5BC20CBA5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51D639-CA4A-4FDC-B2CA-177558CB98F1}"/>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6" name="页脚占位符 5">
            <a:extLst>
              <a:ext uri="{FF2B5EF4-FFF2-40B4-BE49-F238E27FC236}">
                <a16:creationId xmlns:a16="http://schemas.microsoft.com/office/drawing/2014/main" id="{32DFB21B-7460-45E9-BE59-108926C252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E56FDF-63AE-4688-B9BA-891E594E67B9}"/>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276007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3A753-2884-457D-B6D9-63D6007783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8C80900-4FAB-44AB-B2DB-2C43D1FDD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C6160E3C-17D3-4540-9D45-27F62B2C3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3EFC2D-3418-4EF2-9182-965B8C45C609}"/>
              </a:ext>
            </a:extLst>
          </p:cNvPr>
          <p:cNvSpPr>
            <a:spLocks noGrp="1"/>
          </p:cNvSpPr>
          <p:nvPr>
            <p:ph type="dt" sz="half" idx="10"/>
          </p:nvPr>
        </p:nvSpPr>
        <p:spPr/>
        <p:txBody>
          <a:bodyPr/>
          <a:lstStyle/>
          <a:p>
            <a:fld id="{719EF2A2-17A3-4676-AB14-B2331BB15B40}" type="datetimeFigureOut">
              <a:rPr lang="zh-CN" altLang="en-US" smtClean="0"/>
              <a:t>2022/4/18</a:t>
            </a:fld>
            <a:endParaRPr lang="zh-CN" altLang="en-US"/>
          </a:p>
        </p:txBody>
      </p:sp>
      <p:sp>
        <p:nvSpPr>
          <p:cNvPr id="6" name="页脚占位符 5">
            <a:extLst>
              <a:ext uri="{FF2B5EF4-FFF2-40B4-BE49-F238E27FC236}">
                <a16:creationId xmlns:a16="http://schemas.microsoft.com/office/drawing/2014/main" id="{FC2667EE-5C55-493D-9011-6CFF56A81A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7EC5B1-36B8-4B55-9752-18FB70B36DE0}"/>
              </a:ext>
            </a:extLst>
          </p:cNvPr>
          <p:cNvSpPr>
            <a:spLocks noGrp="1"/>
          </p:cNvSpPr>
          <p:nvPr>
            <p:ph type="sldNum" sz="quarter" idx="12"/>
          </p:nvPr>
        </p:nvSpPr>
        <p:spPr/>
        <p:txBody>
          <a:body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204658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F426AE-40D3-4762-8AD1-427D833F28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212F5C-7879-43FF-A768-2B76B2381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0FE29-D90E-4330-9EEB-CD3FDCCFE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EF2A2-17A3-4676-AB14-B2331BB15B40}" type="datetimeFigureOut">
              <a:rPr lang="zh-CN" altLang="en-US" smtClean="0"/>
              <a:t>2022/4/18</a:t>
            </a:fld>
            <a:endParaRPr lang="zh-CN" altLang="en-US"/>
          </a:p>
        </p:txBody>
      </p:sp>
      <p:sp>
        <p:nvSpPr>
          <p:cNvPr id="5" name="页脚占位符 4">
            <a:extLst>
              <a:ext uri="{FF2B5EF4-FFF2-40B4-BE49-F238E27FC236}">
                <a16:creationId xmlns:a16="http://schemas.microsoft.com/office/drawing/2014/main" id="{367106BC-AF2B-4CC2-9ADF-06F152AF4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3F9CB4-F146-4344-9443-D622E0860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A94A4-9A00-40FB-A060-165033B83776}" type="slidenum">
              <a:rPr lang="zh-CN" altLang="en-US" smtClean="0"/>
              <a:t>‹#›</a:t>
            </a:fld>
            <a:endParaRPr lang="zh-CN" altLang="en-US"/>
          </a:p>
        </p:txBody>
      </p:sp>
    </p:spTree>
    <p:extLst>
      <p:ext uri="{BB962C8B-B14F-4D97-AF65-F5344CB8AC3E}">
        <p14:creationId xmlns:p14="http://schemas.microsoft.com/office/powerpoint/2010/main" val="404117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ebm"/><Relationship Id="rId1" Type="http://schemas.microsoft.com/office/2007/relationships/media" Target="../media/media1.webm"/><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le:///D:\&#228;&#184;&#139;&#232;&#189;&#189;\Group28%20Project%20Description%20Documen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6E03B-C44D-4C10-B414-65A78A141E1A}"/>
              </a:ext>
            </a:extLst>
          </p:cNvPr>
          <p:cNvSpPr>
            <a:spLocks noGrp="1"/>
          </p:cNvSpPr>
          <p:nvPr>
            <p:ph type="ctrTitle"/>
          </p:nvPr>
        </p:nvSpPr>
        <p:spPr>
          <a:xfrm>
            <a:off x="1524000" y="725487"/>
            <a:ext cx="9144000" cy="2387600"/>
          </a:xfrm>
        </p:spPr>
        <p:txBody>
          <a:bodyPr>
            <a:normAutofit/>
          </a:bodyPr>
          <a:lstStyle/>
          <a:p>
            <a:endParaRPr lang="zh-CN" altLang="en-US" dirty="0">
              <a:solidFill>
                <a:schemeClr val="bg1"/>
              </a:solidFill>
              <a:latin typeface="Arial Black" panose="020B0A04020102020204" pitchFamily="34" charset="0"/>
            </a:endParaRPr>
          </a:p>
        </p:txBody>
      </p:sp>
      <p:sp>
        <p:nvSpPr>
          <p:cNvPr id="3" name="副标题 2">
            <a:extLst>
              <a:ext uri="{FF2B5EF4-FFF2-40B4-BE49-F238E27FC236}">
                <a16:creationId xmlns:a16="http://schemas.microsoft.com/office/drawing/2014/main" id="{6A2FADD2-465D-4A8E-99D5-B16A6E0462BB}"/>
              </a:ext>
            </a:extLst>
          </p:cNvPr>
          <p:cNvSpPr>
            <a:spLocks noGrp="1"/>
          </p:cNvSpPr>
          <p:nvPr>
            <p:ph type="subTitle" idx="1"/>
          </p:nvPr>
        </p:nvSpPr>
        <p:spPr>
          <a:xfrm>
            <a:off x="1666875" y="3744913"/>
            <a:ext cx="9144000" cy="1655762"/>
          </a:xfrm>
        </p:spPr>
        <p:txBody>
          <a:bodyPr/>
          <a:lstStyle/>
          <a:p>
            <a:endParaRPr lang="en-US" altLang="zh-CN" dirty="0">
              <a:solidFill>
                <a:schemeClr val="bg1"/>
              </a:solidFill>
            </a:endParaRPr>
          </a:p>
          <a:p>
            <a:r>
              <a:rPr lang="en-US" altLang="zh-CN" dirty="0">
                <a:solidFill>
                  <a:schemeClr val="bg1"/>
                </a:solidFill>
                <a:latin typeface="Arial Black" panose="020B0A04020102020204" pitchFamily="34" charset="0"/>
              </a:rPr>
              <a:t>By: </a:t>
            </a:r>
            <a:r>
              <a:rPr lang="zh-CN" altLang="en-US" dirty="0">
                <a:solidFill>
                  <a:schemeClr val="bg1"/>
                </a:solidFill>
                <a:latin typeface="迷你简准圆" panose="03000509000000000000" pitchFamily="65" charset="-122"/>
                <a:ea typeface="迷你简准圆" panose="03000509000000000000" pitchFamily="65" charset="-122"/>
              </a:rPr>
              <a:t>王雨晨，张世翼，史顺天，刘泽华</a:t>
            </a:r>
          </a:p>
        </p:txBody>
      </p:sp>
    </p:spTree>
    <p:extLst>
      <p:ext uri="{BB962C8B-B14F-4D97-AF65-F5344CB8AC3E}">
        <p14:creationId xmlns:p14="http://schemas.microsoft.com/office/powerpoint/2010/main" val="233388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BB13F-9CDD-4C9C-A054-47CED97390B7}"/>
              </a:ext>
            </a:extLst>
          </p:cNvPr>
          <p:cNvSpPr>
            <a:spLocks noGrp="1"/>
          </p:cNvSpPr>
          <p:nvPr>
            <p:ph type="title"/>
          </p:nvPr>
        </p:nvSpPr>
        <p:spPr/>
        <p:txBody>
          <a:bodyPr/>
          <a:lstStyle/>
          <a:p>
            <a:r>
              <a:rPr lang="en-US" altLang="zh-CN" dirty="0">
                <a:solidFill>
                  <a:schemeClr val="bg1"/>
                </a:solidFill>
                <a:latin typeface="Arial Black" panose="020B0A04020102020204" pitchFamily="34" charset="0"/>
              </a:rPr>
              <a:t>Login and register</a:t>
            </a:r>
            <a:endParaRPr lang="zh-CN" altLang="en-US" dirty="0"/>
          </a:p>
        </p:txBody>
      </p:sp>
      <p:sp>
        <p:nvSpPr>
          <p:cNvPr id="3" name="内容占位符 2">
            <a:extLst>
              <a:ext uri="{FF2B5EF4-FFF2-40B4-BE49-F238E27FC236}">
                <a16:creationId xmlns:a16="http://schemas.microsoft.com/office/drawing/2014/main" id="{1207E142-0686-4293-9FC2-2F9B18232748}"/>
              </a:ext>
            </a:extLst>
          </p:cNvPr>
          <p:cNvSpPr>
            <a:spLocks noGrp="1"/>
          </p:cNvSpPr>
          <p:nvPr>
            <p:ph idx="1"/>
          </p:nvPr>
        </p:nvSpPr>
        <p:spPr>
          <a:solidFill>
            <a:schemeClr val="tx1"/>
          </a:solidFill>
        </p:spPr>
        <p:txBody>
          <a:bodyPr/>
          <a:lstStyle/>
          <a:p>
            <a:r>
              <a:rPr lang="en-US" altLang="zh-CN" dirty="0">
                <a:solidFill>
                  <a:schemeClr val="bg1"/>
                </a:solidFill>
                <a:latin typeface="Arial Black" panose="020B0A04020102020204" pitchFamily="34" charset="0"/>
              </a:rPr>
              <a:t>During email verification, player need to input his email address then we will send back an email for verification. The email should be sent automatically to new players in order to do confirmation of the registration process.</a:t>
            </a:r>
            <a:endParaRPr lang="zh-CN" altLang="en-US" dirty="0"/>
          </a:p>
        </p:txBody>
      </p:sp>
      <p:pic>
        <p:nvPicPr>
          <p:cNvPr id="5" name="图片 4">
            <a:extLst>
              <a:ext uri="{FF2B5EF4-FFF2-40B4-BE49-F238E27FC236}">
                <a16:creationId xmlns:a16="http://schemas.microsoft.com/office/drawing/2014/main" id="{432D4FBD-E9F2-4B8F-9369-5D26CABF8EE7}"/>
              </a:ext>
            </a:extLst>
          </p:cNvPr>
          <p:cNvPicPr>
            <a:picLocks noChangeAspect="1"/>
          </p:cNvPicPr>
          <p:nvPr/>
        </p:nvPicPr>
        <p:blipFill>
          <a:blip r:embed="rId2"/>
          <a:stretch>
            <a:fillRect/>
          </a:stretch>
        </p:blipFill>
        <p:spPr>
          <a:xfrm>
            <a:off x="4425950" y="4124324"/>
            <a:ext cx="7111066" cy="2556631"/>
          </a:xfrm>
          <a:prstGeom prst="rect">
            <a:avLst/>
          </a:prstGeom>
        </p:spPr>
      </p:pic>
    </p:spTree>
    <p:extLst>
      <p:ext uri="{BB962C8B-B14F-4D97-AF65-F5344CB8AC3E}">
        <p14:creationId xmlns:p14="http://schemas.microsoft.com/office/powerpoint/2010/main" val="421602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05DC-FCD5-4DCA-81E9-7BC8619B5B4E}"/>
              </a:ext>
            </a:extLst>
          </p:cNvPr>
          <p:cNvSpPr>
            <a:spLocks noGrp="1"/>
          </p:cNvSpPr>
          <p:nvPr>
            <p:ph type="title"/>
          </p:nvPr>
        </p:nvSpPr>
        <p:spPr/>
        <p:txBody>
          <a:bodyPr/>
          <a:lstStyle/>
          <a:p>
            <a:r>
              <a:rPr lang="en-US" altLang="zh-CN" dirty="0">
                <a:solidFill>
                  <a:schemeClr val="bg1"/>
                </a:solidFill>
                <a:latin typeface="Arial Black" panose="020B0A04020102020204" pitchFamily="34" charset="0"/>
              </a:rPr>
              <a:t>Login and register</a:t>
            </a:r>
            <a:endParaRPr lang="zh-CN" altLang="en-US" dirty="0"/>
          </a:p>
        </p:txBody>
      </p:sp>
      <p:pic>
        <p:nvPicPr>
          <p:cNvPr id="12" name="内容占位符 11">
            <a:extLst>
              <a:ext uri="{FF2B5EF4-FFF2-40B4-BE49-F238E27FC236}">
                <a16:creationId xmlns:a16="http://schemas.microsoft.com/office/drawing/2014/main" id="{D7DBA313-B027-4E93-A7EC-A0E0968C1A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622" y="1406525"/>
            <a:ext cx="8630753" cy="4351338"/>
          </a:xfrm>
        </p:spPr>
      </p:pic>
      <p:sp>
        <p:nvSpPr>
          <p:cNvPr id="13" name="文本框 12">
            <a:extLst>
              <a:ext uri="{FF2B5EF4-FFF2-40B4-BE49-F238E27FC236}">
                <a16:creationId xmlns:a16="http://schemas.microsoft.com/office/drawing/2014/main" id="{CA2273A9-686F-404A-8388-9B9E112BB3CC}"/>
              </a:ext>
            </a:extLst>
          </p:cNvPr>
          <p:cNvSpPr txBox="1"/>
          <p:nvPr/>
        </p:nvSpPr>
        <p:spPr>
          <a:xfrm>
            <a:off x="4309900" y="5848350"/>
            <a:ext cx="3572196" cy="369332"/>
          </a:xfrm>
          <a:prstGeom prst="rect">
            <a:avLst/>
          </a:prstGeom>
          <a:solidFill>
            <a:schemeClr val="tx1"/>
          </a:solidFill>
        </p:spPr>
        <p:txBody>
          <a:bodyPr wrap="none" rtlCol="0">
            <a:spAutoFit/>
          </a:bodyPr>
          <a:lstStyle/>
          <a:p>
            <a:r>
              <a:rPr lang="en-US" altLang="zh-CN" dirty="0">
                <a:solidFill>
                  <a:schemeClr val="bg1"/>
                </a:solidFill>
                <a:latin typeface="Arial Black" panose="020B0A04020102020204" pitchFamily="34" charset="0"/>
              </a:rPr>
              <a:t>Control database by admin</a:t>
            </a:r>
            <a:endParaRPr lang="zh-CN" alt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08082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55EA168-2345-4494-AB6D-F3F1E43396C2}"/>
              </a:ext>
            </a:extLst>
          </p:cNvPr>
          <p:cNvSpPr>
            <a:spLocks noGrp="1"/>
          </p:cNvSpPr>
          <p:nvPr>
            <p:ph type="title"/>
          </p:nvPr>
        </p:nvSpPr>
        <p:spPr/>
        <p:txBody>
          <a:bodyPr/>
          <a:lstStyle/>
          <a:p>
            <a:r>
              <a:rPr lang="en-US" altLang="zh-CN" dirty="0">
                <a:solidFill>
                  <a:schemeClr val="bg1"/>
                </a:solidFill>
                <a:latin typeface="Arial Black" panose="020B0A04020102020204" pitchFamily="34" charset="0"/>
              </a:rPr>
              <a:t>Combat system</a:t>
            </a:r>
            <a:endParaRPr lang="zh-CN" altLang="en-US" dirty="0">
              <a:solidFill>
                <a:schemeClr val="bg1"/>
              </a:solidFill>
              <a:latin typeface="Arial Black" panose="020B0A04020102020204" pitchFamily="34" charset="0"/>
            </a:endParaRPr>
          </a:p>
        </p:txBody>
      </p:sp>
      <p:pic>
        <p:nvPicPr>
          <p:cNvPr id="7" name="内容占位符 6">
            <a:extLst>
              <a:ext uri="{FF2B5EF4-FFF2-40B4-BE49-F238E27FC236}">
                <a16:creationId xmlns:a16="http://schemas.microsoft.com/office/drawing/2014/main" id="{D427345E-36FD-4D10-B3C7-9A4B15A9F7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0042" y="1825625"/>
            <a:ext cx="7971916" cy="4351338"/>
          </a:xfrm>
        </p:spPr>
      </p:pic>
    </p:spTree>
    <p:extLst>
      <p:ext uri="{BB962C8B-B14F-4D97-AF65-F5344CB8AC3E}">
        <p14:creationId xmlns:p14="http://schemas.microsoft.com/office/powerpoint/2010/main" val="275638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0B2C8-AD71-4226-BF5E-63FAD5F500AD}"/>
              </a:ext>
            </a:extLst>
          </p:cNvPr>
          <p:cNvSpPr>
            <a:spLocks noGrp="1"/>
          </p:cNvSpPr>
          <p:nvPr>
            <p:ph type="title"/>
          </p:nvPr>
        </p:nvSpPr>
        <p:spPr>
          <a:solidFill>
            <a:schemeClr val="tx1"/>
          </a:solidFill>
        </p:spPr>
        <p:txBody>
          <a:bodyPr/>
          <a:lstStyle/>
          <a:p>
            <a:r>
              <a:rPr lang="en-US" altLang="zh-CN" dirty="0">
                <a:solidFill>
                  <a:schemeClr val="bg1"/>
                </a:solidFill>
                <a:latin typeface="Arial Black" panose="020B0A04020102020204" pitchFamily="34" charset="0"/>
              </a:rPr>
              <a:t>Combat system</a:t>
            </a:r>
            <a:endParaRPr lang="zh-CN" altLang="en-US" dirty="0">
              <a:solidFill>
                <a:schemeClr val="bg1"/>
              </a:solidFill>
              <a:latin typeface="Arial Black" panose="020B0A04020102020204" pitchFamily="34" charset="0"/>
            </a:endParaRPr>
          </a:p>
        </p:txBody>
      </p:sp>
      <p:pic>
        <p:nvPicPr>
          <p:cNvPr id="13" name="内容占位符 12">
            <a:extLst>
              <a:ext uri="{FF2B5EF4-FFF2-40B4-BE49-F238E27FC236}">
                <a16:creationId xmlns:a16="http://schemas.microsoft.com/office/drawing/2014/main" id="{D4AC5B54-398C-4AC3-BF90-66F4D3C5E00F}"/>
              </a:ext>
            </a:extLst>
          </p:cNvPr>
          <p:cNvPicPr>
            <a:picLocks noGrp="1" noChangeAspect="1"/>
          </p:cNvPicPr>
          <p:nvPr>
            <p:ph idx="1"/>
          </p:nvPr>
        </p:nvPicPr>
        <p:blipFill>
          <a:blip r:embed="rId2"/>
          <a:stretch>
            <a:fillRect/>
          </a:stretch>
        </p:blipFill>
        <p:spPr>
          <a:xfrm>
            <a:off x="838200" y="1431350"/>
            <a:ext cx="3848101" cy="2257937"/>
          </a:xfrm>
        </p:spPr>
      </p:pic>
      <p:sp>
        <p:nvSpPr>
          <p:cNvPr id="14" name="文本框 13">
            <a:extLst>
              <a:ext uri="{FF2B5EF4-FFF2-40B4-BE49-F238E27FC236}">
                <a16:creationId xmlns:a16="http://schemas.microsoft.com/office/drawing/2014/main" id="{EE184B32-A9D0-4EC3-ACE6-20B41C003F8D}"/>
              </a:ext>
            </a:extLst>
          </p:cNvPr>
          <p:cNvSpPr txBox="1"/>
          <p:nvPr/>
        </p:nvSpPr>
        <p:spPr>
          <a:xfrm>
            <a:off x="1438275" y="3670470"/>
            <a:ext cx="2647950" cy="369332"/>
          </a:xfrm>
          <a:prstGeom prst="rect">
            <a:avLst/>
          </a:prstGeom>
          <a:noFill/>
        </p:spPr>
        <p:txBody>
          <a:bodyPr wrap="square" rtlCol="0">
            <a:spAutoFit/>
          </a:bodyPr>
          <a:lstStyle/>
          <a:p>
            <a:pPr algn="ctr"/>
            <a:r>
              <a:rPr lang="en-US" altLang="zh-CN" dirty="0">
                <a:solidFill>
                  <a:schemeClr val="bg1"/>
                </a:solidFill>
                <a:latin typeface="Arial Black" panose="020B0A04020102020204" pitchFamily="34" charset="0"/>
              </a:rPr>
              <a:t>item</a:t>
            </a:r>
            <a:endParaRPr lang="zh-CN" altLang="en-US" dirty="0">
              <a:solidFill>
                <a:schemeClr val="bg1"/>
              </a:solidFill>
              <a:latin typeface="Arial Black" panose="020B0A04020102020204" pitchFamily="34" charset="0"/>
            </a:endParaRPr>
          </a:p>
        </p:txBody>
      </p:sp>
      <p:grpSp>
        <p:nvGrpSpPr>
          <p:cNvPr id="18" name="组合 17">
            <a:extLst>
              <a:ext uri="{FF2B5EF4-FFF2-40B4-BE49-F238E27FC236}">
                <a16:creationId xmlns:a16="http://schemas.microsoft.com/office/drawing/2014/main" id="{85870833-F710-47FB-9413-010C22330819}"/>
              </a:ext>
            </a:extLst>
          </p:cNvPr>
          <p:cNvGrpSpPr/>
          <p:nvPr/>
        </p:nvGrpSpPr>
        <p:grpSpPr>
          <a:xfrm>
            <a:off x="3278829" y="2152020"/>
            <a:ext cx="3834117" cy="2619064"/>
            <a:chOff x="3278829" y="2152020"/>
            <a:chExt cx="3834117" cy="2619064"/>
          </a:xfrm>
        </p:grpSpPr>
        <p:pic>
          <p:nvPicPr>
            <p:cNvPr id="16" name="图片 15">
              <a:extLst>
                <a:ext uri="{FF2B5EF4-FFF2-40B4-BE49-F238E27FC236}">
                  <a16:creationId xmlns:a16="http://schemas.microsoft.com/office/drawing/2014/main" id="{293A0834-755C-45BF-8596-CDCC0C70BF1F}"/>
                </a:ext>
              </a:extLst>
            </p:cNvPr>
            <p:cNvPicPr>
              <a:picLocks noChangeAspect="1"/>
            </p:cNvPicPr>
            <p:nvPr/>
          </p:nvPicPr>
          <p:blipFill>
            <a:blip r:embed="rId3"/>
            <a:stretch>
              <a:fillRect/>
            </a:stretch>
          </p:blipFill>
          <p:spPr>
            <a:xfrm>
              <a:off x="3278829" y="2152020"/>
              <a:ext cx="3834117" cy="2249732"/>
            </a:xfrm>
            <a:prstGeom prst="rect">
              <a:avLst/>
            </a:prstGeom>
          </p:spPr>
        </p:pic>
        <p:sp>
          <p:nvSpPr>
            <p:cNvPr id="17" name="文本框 16">
              <a:extLst>
                <a:ext uri="{FF2B5EF4-FFF2-40B4-BE49-F238E27FC236}">
                  <a16:creationId xmlns:a16="http://schemas.microsoft.com/office/drawing/2014/main" id="{21255256-A1C1-4B48-8994-2D888F403F60}"/>
                </a:ext>
              </a:extLst>
            </p:cNvPr>
            <p:cNvSpPr txBox="1"/>
            <p:nvPr/>
          </p:nvSpPr>
          <p:spPr>
            <a:xfrm>
              <a:off x="4840661" y="4401752"/>
              <a:ext cx="710451" cy="369332"/>
            </a:xfrm>
            <a:prstGeom prst="rect">
              <a:avLst/>
            </a:prstGeom>
            <a:noFill/>
          </p:spPr>
          <p:txBody>
            <a:bodyPr wrap="none" rtlCol="0">
              <a:spAutoFit/>
            </a:bodyPr>
            <a:lstStyle/>
            <a:p>
              <a:r>
                <a:rPr lang="en-US" altLang="zh-CN" dirty="0">
                  <a:solidFill>
                    <a:schemeClr val="bg1"/>
                  </a:solidFill>
                  <a:latin typeface="Arial Black" panose="020B0A04020102020204" pitchFamily="34" charset="0"/>
                </a:rPr>
                <a:t>skill</a:t>
              </a:r>
              <a:endParaRPr lang="zh-CN" altLang="en-US" dirty="0">
                <a:solidFill>
                  <a:schemeClr val="bg1"/>
                </a:solidFill>
                <a:latin typeface="Arial Black" panose="020B0A04020102020204" pitchFamily="34" charset="0"/>
              </a:endParaRPr>
            </a:p>
          </p:txBody>
        </p:sp>
      </p:grpSp>
      <p:grpSp>
        <p:nvGrpSpPr>
          <p:cNvPr id="25" name="组合 24">
            <a:extLst>
              <a:ext uri="{FF2B5EF4-FFF2-40B4-BE49-F238E27FC236}">
                <a16:creationId xmlns:a16="http://schemas.microsoft.com/office/drawing/2014/main" id="{D9F2329F-6176-46E5-8B30-A1F875BFC4CD}"/>
              </a:ext>
            </a:extLst>
          </p:cNvPr>
          <p:cNvGrpSpPr/>
          <p:nvPr/>
        </p:nvGrpSpPr>
        <p:grpSpPr>
          <a:xfrm>
            <a:off x="5800826" y="2627012"/>
            <a:ext cx="4186074" cy="2825580"/>
            <a:chOff x="5800826" y="2627012"/>
            <a:chExt cx="4186074" cy="2825580"/>
          </a:xfrm>
        </p:grpSpPr>
        <p:pic>
          <p:nvPicPr>
            <p:cNvPr id="20" name="图片 19">
              <a:extLst>
                <a:ext uri="{FF2B5EF4-FFF2-40B4-BE49-F238E27FC236}">
                  <a16:creationId xmlns:a16="http://schemas.microsoft.com/office/drawing/2014/main" id="{C13F07DE-B85F-43D7-B310-D62497A8A909}"/>
                </a:ext>
              </a:extLst>
            </p:cNvPr>
            <p:cNvPicPr>
              <a:picLocks noChangeAspect="1"/>
            </p:cNvPicPr>
            <p:nvPr/>
          </p:nvPicPr>
          <p:blipFill>
            <a:blip r:embed="rId4"/>
            <a:stretch>
              <a:fillRect/>
            </a:stretch>
          </p:blipFill>
          <p:spPr>
            <a:xfrm>
              <a:off x="5800826" y="2627012"/>
              <a:ext cx="4186074" cy="2456248"/>
            </a:xfrm>
            <a:prstGeom prst="rect">
              <a:avLst/>
            </a:prstGeom>
          </p:spPr>
        </p:pic>
        <p:sp>
          <p:nvSpPr>
            <p:cNvPr id="21" name="文本框 20">
              <a:extLst>
                <a:ext uri="{FF2B5EF4-FFF2-40B4-BE49-F238E27FC236}">
                  <a16:creationId xmlns:a16="http://schemas.microsoft.com/office/drawing/2014/main" id="{0D8DAD73-4EF8-44E9-8611-35479A5FF6A1}"/>
                </a:ext>
              </a:extLst>
            </p:cNvPr>
            <p:cNvSpPr txBox="1"/>
            <p:nvPr/>
          </p:nvSpPr>
          <p:spPr>
            <a:xfrm>
              <a:off x="7395136" y="5083260"/>
              <a:ext cx="997453" cy="369332"/>
            </a:xfrm>
            <a:prstGeom prst="rect">
              <a:avLst/>
            </a:prstGeom>
            <a:noFill/>
          </p:spPr>
          <p:txBody>
            <a:bodyPr wrap="none" rtlCol="0">
              <a:spAutoFit/>
            </a:bodyPr>
            <a:lstStyle/>
            <a:p>
              <a:r>
                <a:rPr lang="en-US" altLang="zh-CN" dirty="0">
                  <a:solidFill>
                    <a:schemeClr val="bg1"/>
                  </a:solidFill>
                  <a:latin typeface="Arial Black" panose="020B0A04020102020204" pitchFamily="34" charset="0"/>
                </a:rPr>
                <a:t>attack</a:t>
              </a:r>
              <a:endParaRPr lang="zh-CN" altLang="en-US" dirty="0">
                <a:solidFill>
                  <a:schemeClr val="bg1"/>
                </a:solidFill>
                <a:latin typeface="Arial Black" panose="020B0A04020102020204" pitchFamily="34" charset="0"/>
              </a:endParaRPr>
            </a:p>
          </p:txBody>
        </p:sp>
      </p:grpSp>
      <p:grpSp>
        <p:nvGrpSpPr>
          <p:cNvPr id="26" name="组合 25">
            <a:extLst>
              <a:ext uri="{FF2B5EF4-FFF2-40B4-BE49-F238E27FC236}">
                <a16:creationId xmlns:a16="http://schemas.microsoft.com/office/drawing/2014/main" id="{3DE95083-84D6-4399-B41E-607C362472D8}"/>
              </a:ext>
            </a:extLst>
          </p:cNvPr>
          <p:cNvGrpSpPr/>
          <p:nvPr/>
        </p:nvGrpSpPr>
        <p:grpSpPr>
          <a:xfrm>
            <a:off x="8331348" y="3793638"/>
            <a:ext cx="3940006" cy="2699237"/>
            <a:chOff x="8331348" y="3793638"/>
            <a:chExt cx="3940006" cy="2699237"/>
          </a:xfrm>
        </p:grpSpPr>
        <p:pic>
          <p:nvPicPr>
            <p:cNvPr id="23" name="图片 22">
              <a:extLst>
                <a:ext uri="{FF2B5EF4-FFF2-40B4-BE49-F238E27FC236}">
                  <a16:creationId xmlns:a16="http://schemas.microsoft.com/office/drawing/2014/main" id="{A9F31500-7221-49D8-87EF-0B33F67D61AE}"/>
                </a:ext>
              </a:extLst>
            </p:cNvPr>
            <p:cNvPicPr>
              <a:picLocks noChangeAspect="1"/>
            </p:cNvPicPr>
            <p:nvPr/>
          </p:nvPicPr>
          <p:blipFill>
            <a:blip r:embed="rId5"/>
            <a:stretch>
              <a:fillRect/>
            </a:stretch>
          </p:blipFill>
          <p:spPr>
            <a:xfrm>
              <a:off x="8331348" y="3793638"/>
              <a:ext cx="3940006" cy="2311864"/>
            </a:xfrm>
            <a:prstGeom prst="rect">
              <a:avLst/>
            </a:prstGeom>
          </p:spPr>
        </p:pic>
        <p:sp>
          <p:nvSpPr>
            <p:cNvPr id="24" name="文本框 23">
              <a:extLst>
                <a:ext uri="{FF2B5EF4-FFF2-40B4-BE49-F238E27FC236}">
                  <a16:creationId xmlns:a16="http://schemas.microsoft.com/office/drawing/2014/main" id="{52D4A000-2BE1-4D4E-9A0D-C9391ED6BAAD}"/>
                </a:ext>
              </a:extLst>
            </p:cNvPr>
            <p:cNvSpPr txBox="1"/>
            <p:nvPr/>
          </p:nvSpPr>
          <p:spPr>
            <a:xfrm>
              <a:off x="9689401" y="6123543"/>
              <a:ext cx="1223899" cy="369332"/>
            </a:xfrm>
            <a:prstGeom prst="rect">
              <a:avLst/>
            </a:prstGeom>
            <a:noFill/>
          </p:spPr>
          <p:txBody>
            <a:bodyPr wrap="square" rtlCol="0">
              <a:spAutoFit/>
            </a:bodyPr>
            <a:lstStyle/>
            <a:p>
              <a:pPr algn="ctr"/>
              <a:r>
                <a:rPr lang="en-US" altLang="zh-CN" dirty="0">
                  <a:solidFill>
                    <a:schemeClr val="bg1"/>
                  </a:solidFill>
                  <a:latin typeface="Arial Black" panose="020B0A04020102020204" pitchFamily="34" charset="0"/>
                </a:rPr>
                <a:t>suffer</a:t>
              </a:r>
              <a:endParaRPr lang="zh-CN" altLang="en-US" dirty="0">
                <a:solidFill>
                  <a:schemeClr val="bg1"/>
                </a:solidFill>
                <a:latin typeface="Arial Black" panose="020B0A04020102020204" pitchFamily="34" charset="0"/>
              </a:endParaRPr>
            </a:p>
          </p:txBody>
        </p:sp>
      </p:grpSp>
      <p:grpSp>
        <p:nvGrpSpPr>
          <p:cNvPr id="30" name="组合 29">
            <a:extLst>
              <a:ext uri="{FF2B5EF4-FFF2-40B4-BE49-F238E27FC236}">
                <a16:creationId xmlns:a16="http://schemas.microsoft.com/office/drawing/2014/main" id="{5408C5CB-F30E-40E1-8C07-13CD30F2E762}"/>
              </a:ext>
            </a:extLst>
          </p:cNvPr>
          <p:cNvGrpSpPr/>
          <p:nvPr/>
        </p:nvGrpSpPr>
        <p:grpSpPr>
          <a:xfrm>
            <a:off x="978363" y="2814191"/>
            <a:ext cx="5948667" cy="3863350"/>
            <a:chOff x="978363" y="2814191"/>
            <a:chExt cx="5948667" cy="3863350"/>
          </a:xfrm>
        </p:grpSpPr>
        <p:pic>
          <p:nvPicPr>
            <p:cNvPr id="28" name="图片 27">
              <a:extLst>
                <a:ext uri="{FF2B5EF4-FFF2-40B4-BE49-F238E27FC236}">
                  <a16:creationId xmlns:a16="http://schemas.microsoft.com/office/drawing/2014/main" id="{755D05A4-8625-46FD-A4D6-31006D9BC803}"/>
                </a:ext>
              </a:extLst>
            </p:cNvPr>
            <p:cNvPicPr>
              <a:picLocks noChangeAspect="1"/>
            </p:cNvPicPr>
            <p:nvPr/>
          </p:nvPicPr>
          <p:blipFill>
            <a:blip r:embed="rId6"/>
            <a:stretch>
              <a:fillRect/>
            </a:stretch>
          </p:blipFill>
          <p:spPr>
            <a:xfrm>
              <a:off x="978363" y="2814191"/>
              <a:ext cx="5948667" cy="3490479"/>
            </a:xfrm>
            <a:prstGeom prst="rect">
              <a:avLst/>
            </a:prstGeom>
          </p:spPr>
        </p:pic>
        <p:sp>
          <p:nvSpPr>
            <p:cNvPr id="29" name="文本框 28">
              <a:extLst>
                <a:ext uri="{FF2B5EF4-FFF2-40B4-BE49-F238E27FC236}">
                  <a16:creationId xmlns:a16="http://schemas.microsoft.com/office/drawing/2014/main" id="{ED4BF26A-80A6-455E-B7E6-EBFA0FBAA814}"/>
                </a:ext>
              </a:extLst>
            </p:cNvPr>
            <p:cNvSpPr txBox="1"/>
            <p:nvPr/>
          </p:nvSpPr>
          <p:spPr>
            <a:xfrm>
              <a:off x="3552586" y="6308209"/>
              <a:ext cx="800219" cy="369332"/>
            </a:xfrm>
            <a:prstGeom prst="rect">
              <a:avLst/>
            </a:prstGeom>
            <a:noFill/>
          </p:spPr>
          <p:txBody>
            <a:bodyPr wrap="none" rtlCol="0">
              <a:spAutoFit/>
            </a:bodyPr>
            <a:lstStyle/>
            <a:p>
              <a:pPr algn="ctr"/>
              <a:r>
                <a:rPr lang="en-US" altLang="zh-CN" dirty="0">
                  <a:solidFill>
                    <a:schemeClr val="bg1"/>
                  </a:solidFill>
                  <a:latin typeface="Arial Black" panose="020B0A04020102020204" pitchFamily="34" charset="0"/>
                </a:rPr>
                <a:t>dead</a:t>
              </a:r>
              <a:endParaRPr lang="zh-CN" altLang="en-US" dirty="0">
                <a:solidFill>
                  <a:schemeClr val="bg1"/>
                </a:solidFill>
                <a:latin typeface="Arial Black" panose="020B0A04020102020204" pitchFamily="34" charset="0"/>
              </a:endParaRPr>
            </a:p>
          </p:txBody>
        </p:sp>
      </p:grpSp>
    </p:spTree>
    <p:extLst>
      <p:ext uri="{BB962C8B-B14F-4D97-AF65-F5344CB8AC3E}">
        <p14:creationId xmlns:p14="http://schemas.microsoft.com/office/powerpoint/2010/main" val="347636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4ADBA-CD7D-4D0A-B1B6-D98E82829778}"/>
              </a:ext>
            </a:extLst>
          </p:cNvPr>
          <p:cNvSpPr>
            <a:spLocks noGrp="1"/>
          </p:cNvSpPr>
          <p:nvPr>
            <p:ph type="title"/>
          </p:nvPr>
        </p:nvSpPr>
        <p:spPr>
          <a:solidFill>
            <a:schemeClr val="tx1"/>
          </a:solidFill>
        </p:spPr>
        <p:txBody>
          <a:bodyPr/>
          <a:lstStyle/>
          <a:p>
            <a:r>
              <a:rPr lang="en-US" altLang="zh-CN" dirty="0">
                <a:solidFill>
                  <a:schemeClr val="bg1"/>
                </a:solidFill>
                <a:latin typeface="Arial Black" panose="020B0A04020102020204" pitchFamily="34" charset="0"/>
              </a:rPr>
              <a:t>Map system</a:t>
            </a:r>
            <a:endParaRPr lang="zh-CN" altLang="en-US" dirty="0">
              <a:solidFill>
                <a:schemeClr val="bg1"/>
              </a:solidFill>
              <a:latin typeface="Arial Black" panose="020B0A04020102020204" pitchFamily="34" charset="0"/>
            </a:endParaRPr>
          </a:p>
        </p:txBody>
      </p:sp>
      <p:pic>
        <p:nvPicPr>
          <p:cNvPr id="7" name="内容占位符 6">
            <a:extLst>
              <a:ext uri="{FF2B5EF4-FFF2-40B4-BE49-F238E27FC236}">
                <a16:creationId xmlns:a16="http://schemas.microsoft.com/office/drawing/2014/main" id="{71DAB949-CFE5-4C7E-B2FB-C7C6365E4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7717"/>
            <a:ext cx="9948608" cy="5430283"/>
          </a:xfrm>
        </p:spPr>
      </p:pic>
    </p:spTree>
    <p:extLst>
      <p:ext uri="{BB962C8B-B14F-4D97-AF65-F5344CB8AC3E}">
        <p14:creationId xmlns:p14="http://schemas.microsoft.com/office/powerpoint/2010/main" val="357843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5F138-1C1D-4C0B-846E-72BADA972935}"/>
              </a:ext>
            </a:extLst>
          </p:cNvPr>
          <p:cNvSpPr>
            <a:spLocks noGrp="1"/>
          </p:cNvSpPr>
          <p:nvPr>
            <p:ph type="title"/>
          </p:nvPr>
        </p:nvSpPr>
        <p:spPr>
          <a:xfrm>
            <a:off x="838200" y="346075"/>
            <a:ext cx="10515600" cy="1325563"/>
          </a:xfrm>
          <a:solidFill>
            <a:schemeClr val="tx1"/>
          </a:solidFill>
        </p:spPr>
        <p:txBody>
          <a:bodyPr/>
          <a:lstStyle/>
          <a:p>
            <a:r>
              <a:rPr lang="en-US" altLang="zh-CN" dirty="0">
                <a:solidFill>
                  <a:schemeClr val="bg1"/>
                </a:solidFill>
                <a:latin typeface="Arial Black" panose="020B0A04020102020204" pitchFamily="34" charset="0"/>
              </a:rPr>
              <a:t>3. Test Cases </a:t>
            </a:r>
            <a:endParaRPr lang="zh-CN" altLang="en-US" dirty="0">
              <a:solidFill>
                <a:schemeClr val="bg1"/>
              </a:solidFill>
              <a:latin typeface="Arial Black" panose="020B0A04020102020204" pitchFamily="34" charset="0"/>
            </a:endParaRPr>
          </a:p>
        </p:txBody>
      </p:sp>
      <p:sp>
        <p:nvSpPr>
          <p:cNvPr id="3" name="内容占位符 2">
            <a:extLst>
              <a:ext uri="{FF2B5EF4-FFF2-40B4-BE49-F238E27FC236}">
                <a16:creationId xmlns:a16="http://schemas.microsoft.com/office/drawing/2014/main" id="{6C4401E8-E5D0-4CAB-BBAB-5AA060B2CD02}"/>
              </a:ext>
            </a:extLst>
          </p:cNvPr>
          <p:cNvSpPr>
            <a:spLocks noGrp="1"/>
          </p:cNvSpPr>
          <p:nvPr>
            <p:ph idx="1"/>
          </p:nvPr>
        </p:nvSpPr>
        <p:spPr/>
        <p:txBody>
          <a:bodyPr/>
          <a:lstStyle/>
          <a:p>
            <a:pPr marL="0" indent="0">
              <a:buNone/>
            </a:pPr>
            <a:r>
              <a:rPr lang="en-US" altLang="zh-CN" dirty="0">
                <a:solidFill>
                  <a:schemeClr val="bg1"/>
                </a:solidFill>
                <a:latin typeface="Arial Black" panose="020B0A04020102020204" pitchFamily="34" charset="0"/>
              </a:rPr>
              <a:t>We design some Black-box Testing,</a:t>
            </a:r>
            <a:r>
              <a:rPr lang="zh-CN" altLang="en-US" dirty="0">
                <a:solidFill>
                  <a:schemeClr val="bg1"/>
                </a:solidFill>
                <a:latin typeface="Arial Black" panose="020B0A04020102020204" pitchFamily="34" charset="0"/>
              </a:rPr>
              <a:t> </a:t>
            </a:r>
            <a:r>
              <a:rPr lang="en-US" altLang="zh-CN" dirty="0">
                <a:solidFill>
                  <a:schemeClr val="bg1"/>
                </a:solidFill>
                <a:latin typeface="Arial Black" panose="020B0A04020102020204" pitchFamily="34" charset="0"/>
              </a:rPr>
              <a:t>especially</a:t>
            </a:r>
            <a:r>
              <a:rPr lang="zh-CN" altLang="en-US" dirty="0">
                <a:solidFill>
                  <a:schemeClr val="bg1"/>
                </a:solidFill>
                <a:latin typeface="Arial Black" panose="020B0A04020102020204" pitchFamily="34" charset="0"/>
              </a:rPr>
              <a:t> </a:t>
            </a:r>
            <a:r>
              <a:rPr lang="en-US" altLang="zh-CN" dirty="0">
                <a:solidFill>
                  <a:schemeClr val="bg1"/>
                </a:solidFill>
                <a:latin typeface="Arial Black" panose="020B0A04020102020204" pitchFamily="34" charset="0"/>
              </a:rPr>
              <a:t>in</a:t>
            </a:r>
            <a:r>
              <a:rPr lang="zh-CN" altLang="en-US" dirty="0">
                <a:solidFill>
                  <a:schemeClr val="bg1"/>
                </a:solidFill>
                <a:latin typeface="Arial Black" panose="020B0A04020102020204" pitchFamily="34" charset="0"/>
              </a:rPr>
              <a:t> </a:t>
            </a:r>
            <a:r>
              <a:rPr lang="en-US" altLang="zh-CN" dirty="0">
                <a:solidFill>
                  <a:schemeClr val="bg1"/>
                </a:solidFill>
                <a:latin typeface="Arial Black" panose="020B0A04020102020204" pitchFamily="34" charset="0"/>
              </a:rPr>
              <a:t>the</a:t>
            </a:r>
            <a:r>
              <a:rPr lang="zh-CN" altLang="en-US" dirty="0">
                <a:solidFill>
                  <a:schemeClr val="bg1"/>
                </a:solidFill>
                <a:latin typeface="Arial Black" panose="020B0A04020102020204" pitchFamily="34" charset="0"/>
              </a:rPr>
              <a:t> </a:t>
            </a:r>
            <a:r>
              <a:rPr lang="en-US" altLang="zh-CN" dirty="0">
                <a:solidFill>
                  <a:schemeClr val="bg1"/>
                </a:solidFill>
                <a:latin typeface="Arial Black" panose="020B0A04020102020204" pitchFamily="34" charset="0"/>
              </a:rPr>
              <a:t>combat and map system.</a:t>
            </a:r>
            <a:endParaRPr lang="zh-CN" alt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74997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14961-BA03-4373-9EF8-D286FE1E83D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B6BED4E-CD0F-4E05-AAA1-3E1CB64C31FF}"/>
              </a:ext>
            </a:extLst>
          </p:cNvPr>
          <p:cNvSpPr>
            <a:spLocks noGrp="1"/>
          </p:cNvSpPr>
          <p:nvPr>
            <p:ph idx="1"/>
          </p:nvPr>
        </p:nvSpPr>
        <p:spPr/>
        <p:txBody>
          <a:bodyPr>
            <a:normAutofit/>
          </a:bodyPr>
          <a:lstStyle/>
          <a:p>
            <a:pPr marL="0" indent="0">
              <a:buNone/>
            </a:pPr>
            <a:r>
              <a:rPr lang="en-US" altLang="zh-CN" sz="4400" dirty="0">
                <a:solidFill>
                  <a:schemeClr val="bg1"/>
                </a:solidFill>
                <a:latin typeface="Arial Black" panose="020B0A04020102020204" pitchFamily="34" charset="0"/>
              </a:rPr>
              <a:t> </a:t>
            </a:r>
          </a:p>
          <a:p>
            <a:pPr marL="0" indent="0">
              <a:buNone/>
            </a:pPr>
            <a:r>
              <a:rPr lang="en-US" altLang="zh-CN" sz="4400" dirty="0">
                <a:solidFill>
                  <a:schemeClr val="bg1"/>
                </a:solidFill>
                <a:latin typeface="Arial Black" panose="020B0A04020102020204" pitchFamily="34" charset="0"/>
              </a:rPr>
              <a:t>            Thanks for listening</a:t>
            </a:r>
            <a:endParaRPr lang="zh-CN" altLang="en-US"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66194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D0C84-6FC4-4B4A-B81E-F7C1B96E55FE}"/>
              </a:ext>
            </a:extLst>
          </p:cNvPr>
          <p:cNvSpPr>
            <a:spLocks noGrp="1"/>
          </p:cNvSpPr>
          <p:nvPr>
            <p:ph type="title"/>
          </p:nvPr>
        </p:nvSpPr>
        <p:spPr/>
        <p:txBody>
          <a:bodyPr/>
          <a:lstStyle/>
          <a:p>
            <a:r>
              <a:rPr lang="en-US" altLang="zh-CN" dirty="0">
                <a:solidFill>
                  <a:schemeClr val="bg1"/>
                </a:solidFill>
                <a:latin typeface="Arial Black" panose="020B0A04020102020204" pitchFamily="34" charset="0"/>
              </a:rPr>
              <a:t>Demo</a:t>
            </a:r>
            <a:endParaRPr lang="zh-CN" altLang="en-US" dirty="0">
              <a:solidFill>
                <a:schemeClr val="bg1"/>
              </a:solidFill>
              <a:latin typeface="Arial Black" panose="020B0A04020102020204" pitchFamily="34" charset="0"/>
            </a:endParaRPr>
          </a:p>
        </p:txBody>
      </p:sp>
      <p:pic>
        <p:nvPicPr>
          <p:cNvPr id="4" name="封面_2_1">
            <a:hlinkClick r:id="" action="ppaction://media"/>
            <a:extLst>
              <a:ext uri="{FF2B5EF4-FFF2-40B4-BE49-F238E27FC236}">
                <a16:creationId xmlns:a16="http://schemas.microsoft.com/office/drawing/2014/main" id="{01F0C864-7119-43D5-B4AF-3A2B6CCF2B9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228850" y="1825625"/>
            <a:ext cx="7735888" cy="4351338"/>
          </a:xfrm>
        </p:spPr>
      </p:pic>
    </p:spTree>
    <p:extLst>
      <p:ext uri="{BB962C8B-B14F-4D97-AF65-F5344CB8AC3E}">
        <p14:creationId xmlns:p14="http://schemas.microsoft.com/office/powerpoint/2010/main" val="143750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9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FC24CB2-4FE8-42BC-A035-63E84C8B5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873" y="1233303"/>
            <a:ext cx="5931251" cy="3473626"/>
          </a:xfrm>
          <a:prstGeom prst="rect">
            <a:avLst/>
          </a:prstGeom>
        </p:spPr>
      </p:pic>
      <p:sp>
        <p:nvSpPr>
          <p:cNvPr id="2" name="标题 1">
            <a:extLst>
              <a:ext uri="{FF2B5EF4-FFF2-40B4-BE49-F238E27FC236}">
                <a16:creationId xmlns:a16="http://schemas.microsoft.com/office/drawing/2014/main" id="{8048C15A-CABD-444A-A1B2-7E889872C823}"/>
              </a:ext>
            </a:extLst>
          </p:cNvPr>
          <p:cNvSpPr>
            <a:spLocks noGrp="1"/>
          </p:cNvSpPr>
          <p:nvPr>
            <p:ph type="title"/>
          </p:nvPr>
        </p:nvSpPr>
        <p:spPr/>
        <p:txBody>
          <a:bodyPr/>
          <a:lstStyle/>
          <a:p>
            <a:r>
              <a:rPr lang="en-US" altLang="zh-CN" dirty="0">
                <a:solidFill>
                  <a:schemeClr val="bg1"/>
                </a:solidFill>
                <a:latin typeface="Arial Black" panose="020B0A04020102020204" pitchFamily="34" charset="0"/>
              </a:rPr>
              <a:t>Demo</a:t>
            </a:r>
            <a:endParaRPr lang="zh-CN" altLang="en-US" dirty="0">
              <a:solidFill>
                <a:schemeClr val="bg1"/>
              </a:solidFill>
              <a:latin typeface="Arial Black" panose="020B0A04020102020204" pitchFamily="34" charset="0"/>
            </a:endParaRPr>
          </a:p>
        </p:txBody>
      </p:sp>
      <p:pic>
        <p:nvPicPr>
          <p:cNvPr id="5" name="内容占位符 4">
            <a:extLst>
              <a:ext uri="{FF2B5EF4-FFF2-40B4-BE49-F238E27FC236}">
                <a16:creationId xmlns:a16="http://schemas.microsoft.com/office/drawing/2014/main" id="{6BCFAD32-30DA-4213-B4EB-E48B85F507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7850" y="1717674"/>
            <a:ext cx="5836159" cy="3297499"/>
          </a:xfrm>
        </p:spPr>
      </p:pic>
      <p:pic>
        <p:nvPicPr>
          <p:cNvPr id="7" name="图片 6">
            <a:extLst>
              <a:ext uri="{FF2B5EF4-FFF2-40B4-BE49-F238E27FC236}">
                <a16:creationId xmlns:a16="http://schemas.microsoft.com/office/drawing/2014/main" id="{EEA2A1F7-A688-4F2B-BDE7-AEBE3DF6F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641" y="2352675"/>
            <a:ext cx="7652634" cy="4291197"/>
          </a:xfrm>
          <a:prstGeom prst="rect">
            <a:avLst/>
          </a:prstGeom>
        </p:spPr>
      </p:pic>
    </p:spTree>
    <p:extLst>
      <p:ext uri="{BB962C8B-B14F-4D97-AF65-F5344CB8AC3E}">
        <p14:creationId xmlns:p14="http://schemas.microsoft.com/office/powerpoint/2010/main" val="29222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FFBDA-41E2-4731-BCE2-0807110DE3D1}"/>
              </a:ext>
            </a:extLst>
          </p:cNvPr>
          <p:cNvSpPr>
            <a:spLocks noGrp="1"/>
          </p:cNvSpPr>
          <p:nvPr>
            <p:ph type="title"/>
          </p:nvPr>
        </p:nvSpPr>
        <p:spPr/>
        <p:txBody>
          <a:bodyPr/>
          <a:lstStyle/>
          <a:p>
            <a:pPr algn="ctr"/>
            <a:r>
              <a:rPr lang="en-US" altLang="zh-CN" dirty="0">
                <a:solidFill>
                  <a:schemeClr val="bg1"/>
                </a:solidFill>
                <a:latin typeface="Arial Black" panose="020B0A04020102020204" pitchFamily="34" charset="0"/>
              </a:rPr>
              <a:t>Introduction</a:t>
            </a:r>
            <a:endParaRPr lang="zh-CN" altLang="en-US" dirty="0">
              <a:solidFill>
                <a:schemeClr val="bg1"/>
              </a:solidFill>
              <a:latin typeface="Arial Black" panose="020B0A04020102020204" pitchFamily="34" charset="0"/>
            </a:endParaRPr>
          </a:p>
        </p:txBody>
      </p:sp>
      <p:sp>
        <p:nvSpPr>
          <p:cNvPr id="3" name="内容占位符 2">
            <a:extLst>
              <a:ext uri="{FF2B5EF4-FFF2-40B4-BE49-F238E27FC236}">
                <a16:creationId xmlns:a16="http://schemas.microsoft.com/office/drawing/2014/main" id="{AB4082A3-0E47-4865-A172-A7512D772106}"/>
              </a:ext>
            </a:extLst>
          </p:cNvPr>
          <p:cNvSpPr>
            <a:spLocks noGrp="1"/>
          </p:cNvSpPr>
          <p:nvPr>
            <p:ph idx="1"/>
          </p:nvPr>
        </p:nvSpPr>
        <p:spPr/>
        <p:txBody>
          <a:bodyPr/>
          <a:lstStyle/>
          <a:p>
            <a:r>
              <a:rPr lang="en-US" altLang="zh-CN" dirty="0">
                <a:solidFill>
                  <a:schemeClr val="bg1"/>
                </a:solidFill>
                <a:latin typeface="Arial Black" panose="020B0A04020102020204" pitchFamily="34" charset="0"/>
              </a:rPr>
              <a:t>1.1 Project overview </a:t>
            </a:r>
          </a:p>
          <a:p>
            <a:r>
              <a:rPr lang="en-US" altLang="zh-CN" dirty="0">
                <a:solidFill>
                  <a:schemeClr val="bg1"/>
                </a:solidFill>
                <a:latin typeface="Arial Black" panose="020B0A04020102020204" pitchFamily="34" charset="0"/>
              </a:rPr>
              <a:t>Our project is a web game, using a unique form of Chinese language, combined with an interesting storyline and a battle mode. </a:t>
            </a:r>
          </a:p>
          <a:p>
            <a:endParaRPr lang="en-US" altLang="zh-CN" dirty="0">
              <a:solidFill>
                <a:schemeClr val="bg1"/>
              </a:solidFill>
              <a:latin typeface="Arial Black" panose="020B0A04020102020204" pitchFamily="34" charset="0"/>
            </a:endParaRPr>
          </a:p>
          <a:p>
            <a:r>
              <a:rPr lang="en-US" altLang="zh-CN" dirty="0">
                <a:solidFill>
                  <a:schemeClr val="bg1"/>
                </a:solidFill>
                <a:latin typeface="Arial Black" panose="020B0A04020102020204" pitchFamily="34" charset="0"/>
              </a:rPr>
              <a:t>We hope that this game can bring players a novel game experience and make them feel the charm of Chinese characters, so that they are more willing to study Chinese character and culture. </a:t>
            </a:r>
            <a:endParaRPr lang="zh-CN" altLang="en-US" dirty="0">
              <a:solidFill>
                <a:schemeClr val="bg1"/>
              </a:solidFill>
              <a:latin typeface="Arial Black" panose="020B0A04020102020204" pitchFamily="34" charset="0"/>
            </a:endParaRPr>
          </a:p>
          <a:p>
            <a:endParaRPr lang="zh-CN" altLang="en-US" dirty="0">
              <a:solidFill>
                <a:schemeClr val="bg1"/>
              </a:solidFill>
            </a:endParaRPr>
          </a:p>
        </p:txBody>
      </p:sp>
    </p:spTree>
    <p:extLst>
      <p:ext uri="{BB962C8B-B14F-4D97-AF65-F5344CB8AC3E}">
        <p14:creationId xmlns:p14="http://schemas.microsoft.com/office/powerpoint/2010/main" val="385208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953DE-DB7E-408F-AA1B-46B140960700}"/>
              </a:ext>
            </a:extLst>
          </p:cNvPr>
          <p:cNvSpPr>
            <a:spLocks noGrp="1"/>
          </p:cNvSpPr>
          <p:nvPr>
            <p:ph type="title"/>
          </p:nvPr>
        </p:nvSpPr>
        <p:spPr/>
        <p:txBody>
          <a:bodyPr/>
          <a:lstStyle/>
          <a:p>
            <a:r>
              <a:rPr lang="en-US" altLang="zh-CN" dirty="0">
                <a:solidFill>
                  <a:schemeClr val="bg1"/>
                </a:solidFill>
                <a:latin typeface="Arial Black" panose="020B0A04020102020204" pitchFamily="34" charset="0"/>
              </a:rPr>
              <a:t>Introduction</a:t>
            </a:r>
            <a:endParaRPr lang="zh-CN" altLang="en-US" dirty="0"/>
          </a:p>
        </p:txBody>
      </p:sp>
      <p:sp>
        <p:nvSpPr>
          <p:cNvPr id="3" name="内容占位符 2">
            <a:extLst>
              <a:ext uri="{FF2B5EF4-FFF2-40B4-BE49-F238E27FC236}">
                <a16:creationId xmlns:a16="http://schemas.microsoft.com/office/drawing/2014/main" id="{2AA46551-DF62-48A6-A93A-1226BA1897EA}"/>
              </a:ext>
            </a:extLst>
          </p:cNvPr>
          <p:cNvSpPr>
            <a:spLocks noGrp="1"/>
          </p:cNvSpPr>
          <p:nvPr>
            <p:ph idx="1"/>
          </p:nvPr>
        </p:nvSpPr>
        <p:spPr/>
        <p:txBody>
          <a:bodyPr/>
          <a:lstStyle/>
          <a:p>
            <a:r>
              <a:rPr lang="en-US" altLang="zh-CN" dirty="0">
                <a:solidFill>
                  <a:schemeClr val="bg1"/>
                </a:solidFill>
                <a:latin typeface="Arial Black" panose="020B0A04020102020204" pitchFamily="34" charset="0"/>
              </a:rPr>
              <a:t>1.2 Objective </a:t>
            </a:r>
          </a:p>
          <a:p>
            <a:r>
              <a:rPr lang="en-US" altLang="zh-CN" dirty="0">
                <a:solidFill>
                  <a:schemeClr val="bg1"/>
                </a:solidFill>
                <a:latin typeface="Arial Black" panose="020B0A04020102020204" pitchFamily="34" charset="0"/>
              </a:rPr>
              <a:t>Our game will be developed with the help of Godot Engine. The system can be roughly divided into two parts, the frontend part with a friendly user interface which players can use and interact with the interface, and the backend part, where is the management of the database and many playing systems. Our goal is to provide a game with a clear player guide and kindly game experience.</a:t>
            </a:r>
            <a:endParaRPr lang="zh-CN" alt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00678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5939C-CBFD-418B-BDAF-AFD30F32D6AF}"/>
              </a:ext>
            </a:extLst>
          </p:cNvPr>
          <p:cNvSpPr>
            <a:spLocks noGrp="1"/>
          </p:cNvSpPr>
          <p:nvPr>
            <p:ph type="title"/>
          </p:nvPr>
        </p:nvSpPr>
        <p:spPr>
          <a:xfrm>
            <a:off x="838200" y="733760"/>
            <a:ext cx="10515600" cy="1325563"/>
          </a:xfrm>
        </p:spPr>
        <p:txBody>
          <a:bodyPr>
            <a:normAutofit fontScale="90000"/>
          </a:bodyPr>
          <a:lstStyle/>
          <a:p>
            <a:r>
              <a:rPr lang="en-US" altLang="zh-CN" dirty="0">
                <a:solidFill>
                  <a:schemeClr val="bg1"/>
                </a:solidFill>
                <a:latin typeface="Arial Black" panose="020B0A04020102020204" pitchFamily="34" charset="0"/>
              </a:rPr>
              <a:t>Introduction</a:t>
            </a:r>
            <a:br>
              <a:rPr lang="en-US" altLang="zh-CN" dirty="0">
                <a:solidFill>
                  <a:schemeClr val="bg1"/>
                </a:solidFill>
                <a:latin typeface="Arial Black" panose="020B0A04020102020204" pitchFamily="34" charset="0"/>
              </a:rPr>
            </a:br>
            <a:r>
              <a:rPr lang="en-US" altLang="zh-CN" dirty="0">
                <a:solidFill>
                  <a:schemeClr val="bg1"/>
                </a:solidFill>
                <a:latin typeface="Arial Black" panose="020B0A04020102020204" pitchFamily="34" charset="0"/>
              </a:rPr>
              <a:t>1.3 System Features </a:t>
            </a:r>
            <a:br>
              <a:rPr lang="en-US" altLang="zh-CN" dirty="0">
                <a:solidFill>
                  <a:schemeClr val="bg1"/>
                </a:solidFill>
                <a:latin typeface="Arial Black" panose="020B0A04020102020204" pitchFamily="34" charset="0"/>
              </a:rPr>
            </a:br>
            <a:endParaRPr lang="zh-CN" altLang="en-US" dirty="0"/>
          </a:p>
        </p:txBody>
      </p:sp>
      <p:sp>
        <p:nvSpPr>
          <p:cNvPr id="3" name="内容占位符 2">
            <a:extLst>
              <a:ext uri="{FF2B5EF4-FFF2-40B4-BE49-F238E27FC236}">
                <a16:creationId xmlns:a16="http://schemas.microsoft.com/office/drawing/2014/main" id="{6E8C0B12-1A88-4A80-918E-CDDBA79D8C06}"/>
              </a:ext>
            </a:extLst>
          </p:cNvPr>
          <p:cNvSpPr>
            <a:spLocks noGrp="1"/>
          </p:cNvSpPr>
          <p:nvPr>
            <p:ph idx="1"/>
          </p:nvPr>
        </p:nvSpPr>
        <p:spPr/>
        <p:txBody>
          <a:bodyPr/>
          <a:lstStyle/>
          <a:p>
            <a:r>
              <a:rPr lang="en-US" altLang="zh-CN" dirty="0">
                <a:solidFill>
                  <a:schemeClr val="bg1"/>
                </a:solidFill>
                <a:latin typeface="Arial Black" panose="020B0A04020102020204" pitchFamily="34" charset="0"/>
              </a:rPr>
              <a:t>Our system mainly composed 5 parts</a:t>
            </a:r>
          </a:p>
          <a:p>
            <a:endParaRPr lang="en-US" altLang="zh-CN" dirty="0">
              <a:solidFill>
                <a:schemeClr val="bg1"/>
              </a:solidFill>
              <a:latin typeface="Arial Black" panose="020B0A04020102020204" pitchFamily="34" charset="0"/>
            </a:endParaRPr>
          </a:p>
          <a:p>
            <a:endParaRPr lang="en-US" altLang="zh-CN" dirty="0">
              <a:solidFill>
                <a:schemeClr val="bg1"/>
              </a:solidFill>
              <a:latin typeface="Arial Black" panose="020B0A04020102020204" pitchFamily="34" charset="0"/>
            </a:endParaRPr>
          </a:p>
        </p:txBody>
      </p:sp>
      <p:sp>
        <p:nvSpPr>
          <p:cNvPr id="4" name="椭圆 3">
            <a:extLst>
              <a:ext uri="{FF2B5EF4-FFF2-40B4-BE49-F238E27FC236}">
                <a16:creationId xmlns:a16="http://schemas.microsoft.com/office/drawing/2014/main" id="{E200A460-EEFA-4206-B342-CE46C2B54084}"/>
              </a:ext>
            </a:extLst>
          </p:cNvPr>
          <p:cNvSpPr/>
          <p:nvPr/>
        </p:nvSpPr>
        <p:spPr>
          <a:xfrm>
            <a:off x="4457699" y="3800475"/>
            <a:ext cx="2962275" cy="1352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latin typeface="Arial Black" panose="020B0A04020102020204" pitchFamily="34" charset="0"/>
              </a:rPr>
              <a:t>System</a:t>
            </a:r>
            <a:endParaRPr lang="zh-CN" altLang="en-US" sz="3200" dirty="0">
              <a:latin typeface="Arial Black" panose="020B0A04020102020204" pitchFamily="34" charset="0"/>
            </a:endParaRPr>
          </a:p>
        </p:txBody>
      </p:sp>
      <p:grpSp>
        <p:nvGrpSpPr>
          <p:cNvPr id="23" name="组合 22">
            <a:extLst>
              <a:ext uri="{FF2B5EF4-FFF2-40B4-BE49-F238E27FC236}">
                <a16:creationId xmlns:a16="http://schemas.microsoft.com/office/drawing/2014/main" id="{91CFB750-E3AA-46C2-ABEB-229D6920A7DC}"/>
              </a:ext>
            </a:extLst>
          </p:cNvPr>
          <p:cNvGrpSpPr/>
          <p:nvPr/>
        </p:nvGrpSpPr>
        <p:grpSpPr>
          <a:xfrm>
            <a:off x="1513607" y="2515882"/>
            <a:ext cx="8804144" cy="4060155"/>
            <a:chOff x="1513607" y="2515882"/>
            <a:chExt cx="8804144" cy="4060155"/>
          </a:xfrm>
        </p:grpSpPr>
        <p:cxnSp>
          <p:nvCxnSpPr>
            <p:cNvPr id="6" name="直接连接符 5">
              <a:extLst>
                <a:ext uri="{FF2B5EF4-FFF2-40B4-BE49-F238E27FC236}">
                  <a16:creationId xmlns:a16="http://schemas.microsoft.com/office/drawing/2014/main" id="{F9A734FC-7937-4BB2-B307-9B46B39A3F0D}"/>
                </a:ext>
              </a:extLst>
            </p:cNvPr>
            <p:cNvCxnSpPr>
              <a:cxnSpLocks/>
              <a:stCxn id="4" idx="7"/>
            </p:cNvCxnSpPr>
            <p:nvPr/>
          </p:nvCxnSpPr>
          <p:spPr>
            <a:xfrm flipV="1">
              <a:off x="6986159" y="3429000"/>
              <a:ext cx="538591" cy="56955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B6ADE675-7BE1-4189-A9D4-89EDD8328A58}"/>
                </a:ext>
              </a:extLst>
            </p:cNvPr>
            <p:cNvSpPr/>
            <p:nvPr/>
          </p:nvSpPr>
          <p:spPr>
            <a:xfrm>
              <a:off x="3081336" y="2515882"/>
              <a:ext cx="2752725" cy="9658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latin typeface="Arial Black" panose="020B0A04020102020204" pitchFamily="34" charset="0"/>
                </a:rPr>
                <a:t>Combat</a:t>
              </a:r>
              <a:endParaRPr lang="zh-CN" altLang="en-US" sz="3200" dirty="0">
                <a:latin typeface="Arial Black" panose="020B0A04020102020204" pitchFamily="34" charset="0"/>
              </a:endParaRPr>
            </a:p>
          </p:txBody>
        </p:sp>
        <p:cxnSp>
          <p:nvCxnSpPr>
            <p:cNvPr id="9" name="直接连接符 8">
              <a:extLst>
                <a:ext uri="{FF2B5EF4-FFF2-40B4-BE49-F238E27FC236}">
                  <a16:creationId xmlns:a16="http://schemas.microsoft.com/office/drawing/2014/main" id="{029F64CF-145C-41D4-88A3-67F960C1AF6D}"/>
                </a:ext>
              </a:extLst>
            </p:cNvPr>
            <p:cNvCxnSpPr>
              <a:cxnSpLocks/>
            </p:cNvCxnSpPr>
            <p:nvPr/>
          </p:nvCxnSpPr>
          <p:spPr>
            <a:xfrm flipH="1" flipV="1">
              <a:off x="4581525" y="3429000"/>
              <a:ext cx="442484" cy="5476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C3C20F0-1CFA-4095-BBBF-FE1FD4DEBA97}"/>
                </a:ext>
              </a:extLst>
            </p:cNvPr>
            <p:cNvSpPr/>
            <p:nvPr/>
          </p:nvSpPr>
          <p:spPr>
            <a:xfrm>
              <a:off x="6755822" y="2515882"/>
              <a:ext cx="2095500" cy="9658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latin typeface="Arial Black" panose="020B0A04020102020204" pitchFamily="34" charset="0"/>
                </a:rPr>
                <a:t>Login</a:t>
              </a:r>
              <a:endParaRPr lang="zh-CN" altLang="en-US" sz="3200" dirty="0">
                <a:latin typeface="Arial Black" panose="020B0A04020102020204" pitchFamily="34" charset="0"/>
              </a:endParaRPr>
            </a:p>
          </p:txBody>
        </p:sp>
        <p:sp>
          <p:nvSpPr>
            <p:cNvPr id="12" name="椭圆 11">
              <a:extLst>
                <a:ext uri="{FF2B5EF4-FFF2-40B4-BE49-F238E27FC236}">
                  <a16:creationId xmlns:a16="http://schemas.microsoft.com/office/drawing/2014/main" id="{2F8F5ACD-FB19-42EF-A1BF-F4E08CEC51F0}"/>
                </a:ext>
              </a:extLst>
            </p:cNvPr>
            <p:cNvSpPr/>
            <p:nvPr/>
          </p:nvSpPr>
          <p:spPr>
            <a:xfrm>
              <a:off x="8222251" y="4697733"/>
              <a:ext cx="2095500" cy="9658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latin typeface="Arial Black" panose="020B0A04020102020204" pitchFamily="34" charset="0"/>
                </a:rPr>
                <a:t>Skill</a:t>
              </a:r>
              <a:endParaRPr lang="zh-CN" altLang="en-US" sz="3200" dirty="0">
                <a:latin typeface="Arial Black" panose="020B0A04020102020204" pitchFamily="34" charset="0"/>
              </a:endParaRPr>
            </a:p>
          </p:txBody>
        </p:sp>
        <p:cxnSp>
          <p:nvCxnSpPr>
            <p:cNvPr id="13" name="直接连接符 12">
              <a:extLst>
                <a:ext uri="{FF2B5EF4-FFF2-40B4-BE49-F238E27FC236}">
                  <a16:creationId xmlns:a16="http://schemas.microsoft.com/office/drawing/2014/main" id="{2A5D21D7-1C08-4917-B6BB-2535CE9A6C24}"/>
                </a:ext>
              </a:extLst>
            </p:cNvPr>
            <p:cNvCxnSpPr>
              <a:cxnSpLocks/>
            </p:cNvCxnSpPr>
            <p:nvPr/>
          </p:nvCxnSpPr>
          <p:spPr>
            <a:xfrm>
              <a:off x="7255454" y="4768947"/>
              <a:ext cx="1012676" cy="31880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8A413AB-9B55-458A-8BA0-02ED638B6A26}"/>
                </a:ext>
              </a:extLst>
            </p:cNvPr>
            <p:cNvCxnSpPr>
              <a:cxnSpLocks/>
            </p:cNvCxnSpPr>
            <p:nvPr/>
          </p:nvCxnSpPr>
          <p:spPr>
            <a:xfrm flipV="1">
              <a:off x="3609106" y="4809098"/>
              <a:ext cx="1017437" cy="3436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3A72CC3A-635D-4CCD-97ED-E1EA84DA3AC3}"/>
                </a:ext>
              </a:extLst>
            </p:cNvPr>
            <p:cNvSpPr/>
            <p:nvPr/>
          </p:nvSpPr>
          <p:spPr>
            <a:xfrm>
              <a:off x="1513607" y="4691995"/>
              <a:ext cx="2095500" cy="9658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solidFill>
                    <a:schemeClr val="tx1"/>
                  </a:solidFill>
                  <a:latin typeface="Arial Black" panose="020B0A04020102020204" pitchFamily="34" charset="0"/>
                </a:rPr>
                <a:t>Map</a:t>
              </a:r>
              <a:endParaRPr lang="zh-CN" altLang="en-US" sz="3200" dirty="0">
                <a:solidFill>
                  <a:schemeClr val="tx1"/>
                </a:solidFill>
                <a:latin typeface="Arial Black" panose="020B0A04020102020204" pitchFamily="34" charset="0"/>
              </a:endParaRPr>
            </a:p>
          </p:txBody>
        </p:sp>
        <p:cxnSp>
          <p:nvCxnSpPr>
            <p:cNvPr id="20" name="直接连接符 19">
              <a:extLst>
                <a:ext uri="{FF2B5EF4-FFF2-40B4-BE49-F238E27FC236}">
                  <a16:creationId xmlns:a16="http://schemas.microsoft.com/office/drawing/2014/main" id="{F996AA03-4EE6-4DA0-A51E-5440A4C17EDA}"/>
                </a:ext>
              </a:extLst>
            </p:cNvPr>
            <p:cNvCxnSpPr>
              <a:cxnSpLocks/>
            </p:cNvCxnSpPr>
            <p:nvPr/>
          </p:nvCxnSpPr>
          <p:spPr>
            <a:xfrm>
              <a:off x="5973483" y="5169632"/>
              <a:ext cx="0" cy="45011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2149BFF4-C7EA-4769-AA0E-BB9667F0981E}"/>
                </a:ext>
              </a:extLst>
            </p:cNvPr>
            <p:cNvSpPr/>
            <p:nvPr/>
          </p:nvSpPr>
          <p:spPr>
            <a:xfrm>
              <a:off x="4925733" y="5610225"/>
              <a:ext cx="2095500" cy="9658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latin typeface="Arial Black" panose="020B0A04020102020204" pitchFamily="34" charset="0"/>
                </a:rPr>
                <a:t>item</a:t>
              </a:r>
              <a:endParaRPr lang="zh-CN" altLang="en-US" sz="3200" dirty="0">
                <a:latin typeface="Arial Black" panose="020B0A04020102020204" pitchFamily="34" charset="0"/>
              </a:endParaRPr>
            </a:p>
          </p:txBody>
        </p:sp>
      </p:grpSp>
    </p:spTree>
    <p:extLst>
      <p:ext uri="{BB962C8B-B14F-4D97-AF65-F5344CB8AC3E}">
        <p14:creationId xmlns:p14="http://schemas.microsoft.com/office/powerpoint/2010/main" val="102774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59E1D-24C9-48D6-AA73-21F9252E44A8}"/>
              </a:ext>
            </a:extLst>
          </p:cNvPr>
          <p:cNvSpPr>
            <a:spLocks noGrp="1"/>
          </p:cNvSpPr>
          <p:nvPr>
            <p:ph type="title"/>
          </p:nvPr>
        </p:nvSpPr>
        <p:spPr>
          <a:solidFill>
            <a:schemeClr val="tx1"/>
          </a:solidFill>
        </p:spPr>
        <p:txBody>
          <a:bodyPr/>
          <a:lstStyle/>
          <a:p>
            <a:r>
              <a:rPr lang="en-US" altLang="zh-CN" dirty="0">
                <a:solidFill>
                  <a:schemeClr val="bg1"/>
                </a:solidFill>
                <a:latin typeface="Arial Black" panose="020B0A04020102020204" pitchFamily="34" charset="0"/>
              </a:rPr>
              <a:t>2. Specification</a:t>
            </a:r>
            <a:endParaRPr lang="zh-CN" altLang="en-US" dirty="0">
              <a:solidFill>
                <a:schemeClr val="bg1"/>
              </a:solidFill>
              <a:latin typeface="Arial Black" panose="020B0A04020102020204" pitchFamily="34" charset="0"/>
            </a:endParaRPr>
          </a:p>
        </p:txBody>
      </p:sp>
      <p:sp>
        <p:nvSpPr>
          <p:cNvPr id="3" name="内容占位符 2">
            <a:extLst>
              <a:ext uri="{FF2B5EF4-FFF2-40B4-BE49-F238E27FC236}">
                <a16:creationId xmlns:a16="http://schemas.microsoft.com/office/drawing/2014/main" id="{CAE1F73A-0880-4020-A183-3198859F3C31}"/>
              </a:ext>
            </a:extLst>
          </p:cNvPr>
          <p:cNvSpPr>
            <a:spLocks noGrp="1"/>
          </p:cNvSpPr>
          <p:nvPr>
            <p:ph idx="1"/>
          </p:nvPr>
        </p:nvSpPr>
        <p:spPr/>
        <p:txBody>
          <a:bodyPr/>
          <a:lstStyle/>
          <a:p>
            <a:r>
              <a:rPr lang="en-US" altLang="zh-CN" dirty="0">
                <a:solidFill>
                  <a:schemeClr val="bg1"/>
                </a:solidFill>
                <a:latin typeface="Arial Black" panose="020B0A04020102020204" pitchFamily="34" charset="0"/>
              </a:rPr>
              <a:t>The most important system is Login system.</a:t>
            </a:r>
          </a:p>
          <a:p>
            <a:endParaRPr lang="en-US" altLang="zh-CN" dirty="0">
              <a:solidFill>
                <a:schemeClr val="bg1"/>
              </a:solidFill>
              <a:latin typeface="Arial Black" panose="020B0A04020102020204" pitchFamily="34" charset="0"/>
            </a:endParaRPr>
          </a:p>
          <a:p>
            <a:r>
              <a:rPr lang="en-US" altLang="zh-CN" dirty="0">
                <a:solidFill>
                  <a:schemeClr val="bg1"/>
                </a:solidFill>
                <a:latin typeface="Arial Black" panose="020B0A04020102020204" pitchFamily="34" charset="0"/>
              </a:rPr>
              <a:t>DFD:</a:t>
            </a:r>
          </a:p>
        </p:txBody>
      </p:sp>
      <p:pic>
        <p:nvPicPr>
          <p:cNvPr id="4" name="图片 3">
            <a:extLst>
              <a:ext uri="{FF2B5EF4-FFF2-40B4-BE49-F238E27FC236}">
                <a16:creationId xmlns:a16="http://schemas.microsoft.com/office/drawing/2014/main" id="{44F24A8D-D251-473B-9E9F-C58F48522558}"/>
              </a:ext>
            </a:extLst>
          </p:cNvPr>
          <p:cNvPicPr>
            <a:picLocks noChangeAspect="1"/>
          </p:cNvPicPr>
          <p:nvPr/>
        </p:nvPicPr>
        <p:blipFill>
          <a:blip r:embed="rId2"/>
          <a:stretch>
            <a:fillRect/>
          </a:stretch>
        </p:blipFill>
        <p:spPr>
          <a:xfrm>
            <a:off x="2696210" y="2638757"/>
            <a:ext cx="6799580" cy="4219243"/>
          </a:xfrm>
          <a:prstGeom prst="rect">
            <a:avLst/>
          </a:prstGeom>
        </p:spPr>
      </p:pic>
    </p:spTree>
    <p:extLst>
      <p:ext uri="{BB962C8B-B14F-4D97-AF65-F5344CB8AC3E}">
        <p14:creationId xmlns:p14="http://schemas.microsoft.com/office/powerpoint/2010/main" val="166043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2024-8773-4EDF-82BF-EFA9FB32F111}"/>
              </a:ext>
            </a:extLst>
          </p:cNvPr>
          <p:cNvSpPr>
            <a:spLocks noGrp="1"/>
          </p:cNvSpPr>
          <p:nvPr>
            <p:ph type="title"/>
          </p:nvPr>
        </p:nvSpPr>
        <p:spPr>
          <a:xfrm>
            <a:off x="-100013" y="2770981"/>
            <a:ext cx="12392024" cy="1325563"/>
          </a:xfrm>
        </p:spPr>
        <p:txBody>
          <a:bodyPr>
            <a:normAutofit fontScale="90000"/>
          </a:bodyPr>
          <a:lstStyle/>
          <a:p>
            <a:r>
              <a:rPr lang="en-US" altLang="zh-CN" dirty="0">
                <a:solidFill>
                  <a:schemeClr val="bg1"/>
                </a:solidFill>
                <a:latin typeface="Arial Black" panose="020B0A04020102020204" pitchFamily="34" charset="0"/>
              </a:rPr>
              <a:t> UML diagram</a:t>
            </a: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br>
              <a:rPr lang="en-US" altLang="zh-CN" dirty="0">
                <a:solidFill>
                  <a:schemeClr val="bg1"/>
                </a:solidFill>
                <a:latin typeface="Arial Black" panose="020B0A04020102020204" pitchFamily="34" charset="0"/>
              </a:rPr>
            </a:br>
            <a:r>
              <a:rPr lang="en-US" altLang="zh-CN" dirty="0">
                <a:solidFill>
                  <a:schemeClr val="bg1"/>
                </a:solidFill>
                <a:latin typeface="Arial Black" panose="020B0A04020102020204" pitchFamily="34" charset="0"/>
                <a:hlinkClick r:id="rId2">
                  <a:extLst>
                    <a:ext uri="{A12FA001-AC4F-418D-AE19-62706E023703}">
                      <ahyp:hlinkClr xmlns:ahyp="http://schemas.microsoft.com/office/drawing/2018/hyperlinkcolor" val="tx"/>
                    </a:ext>
                  </a:extLst>
                </a:hlinkClick>
              </a:rPr>
              <a:t>Group28 Project Description Document.pdf</a:t>
            </a:r>
            <a:endParaRPr lang="zh-CN" altLang="en-US" dirty="0">
              <a:solidFill>
                <a:schemeClr val="bg1"/>
              </a:solidFill>
              <a:latin typeface="Arial Black" panose="020B0A04020102020204" pitchFamily="34" charset="0"/>
            </a:endParaRPr>
          </a:p>
        </p:txBody>
      </p:sp>
      <p:pic>
        <p:nvPicPr>
          <p:cNvPr id="5" name="内容占位符 4">
            <a:extLst>
              <a:ext uri="{FF2B5EF4-FFF2-40B4-BE49-F238E27FC236}">
                <a16:creationId xmlns:a16="http://schemas.microsoft.com/office/drawing/2014/main" id="{D04EE520-E729-4577-A7DB-E85A7A61C926}"/>
              </a:ext>
            </a:extLst>
          </p:cNvPr>
          <p:cNvPicPr>
            <a:picLocks noGrp="1" noChangeAspect="1"/>
          </p:cNvPicPr>
          <p:nvPr>
            <p:ph idx="1"/>
          </p:nvPr>
        </p:nvPicPr>
        <p:blipFill>
          <a:blip r:embed="rId3"/>
          <a:stretch>
            <a:fillRect/>
          </a:stretch>
        </p:blipFill>
        <p:spPr>
          <a:xfrm>
            <a:off x="2503786" y="1349375"/>
            <a:ext cx="6955827" cy="4351338"/>
          </a:xfrm>
        </p:spPr>
      </p:pic>
    </p:spTree>
    <p:extLst>
      <p:ext uri="{BB962C8B-B14F-4D97-AF65-F5344CB8AC3E}">
        <p14:creationId xmlns:p14="http://schemas.microsoft.com/office/powerpoint/2010/main" val="1583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5FEB4-D5D2-4163-ACE7-368C69B9DEA3}"/>
              </a:ext>
            </a:extLst>
          </p:cNvPr>
          <p:cNvSpPr>
            <a:spLocks noGrp="1"/>
          </p:cNvSpPr>
          <p:nvPr>
            <p:ph type="title"/>
          </p:nvPr>
        </p:nvSpPr>
        <p:spPr>
          <a:noFill/>
        </p:spPr>
        <p:txBody>
          <a:bodyPr/>
          <a:lstStyle/>
          <a:p>
            <a:r>
              <a:rPr lang="en-US" altLang="zh-CN" dirty="0">
                <a:solidFill>
                  <a:schemeClr val="bg1"/>
                </a:solidFill>
                <a:latin typeface="Arial Black" panose="020B0A04020102020204" pitchFamily="34" charset="0"/>
              </a:rPr>
              <a:t>Login and register</a:t>
            </a:r>
            <a:endParaRPr lang="zh-CN" altLang="en-US" dirty="0">
              <a:solidFill>
                <a:schemeClr val="bg1"/>
              </a:solidFill>
              <a:latin typeface="Arial Black" panose="020B0A04020102020204" pitchFamily="34" charset="0"/>
            </a:endParaRPr>
          </a:p>
        </p:txBody>
      </p:sp>
      <p:pic>
        <p:nvPicPr>
          <p:cNvPr id="5" name="内容占位符 4">
            <a:extLst>
              <a:ext uri="{FF2B5EF4-FFF2-40B4-BE49-F238E27FC236}">
                <a16:creationId xmlns:a16="http://schemas.microsoft.com/office/drawing/2014/main" id="{72AD6AB1-29DE-4C92-B1FE-6DA427F6DE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180" y="1690688"/>
            <a:ext cx="6780178" cy="3319462"/>
          </a:xfrm>
        </p:spPr>
      </p:pic>
      <p:pic>
        <p:nvPicPr>
          <p:cNvPr id="7" name="图片 6">
            <a:extLst>
              <a:ext uri="{FF2B5EF4-FFF2-40B4-BE49-F238E27FC236}">
                <a16:creationId xmlns:a16="http://schemas.microsoft.com/office/drawing/2014/main" id="{29536554-16D3-4EF9-B5C7-AB3D2E797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358" y="2000126"/>
            <a:ext cx="3825572" cy="2857748"/>
          </a:xfrm>
          <a:prstGeom prst="rect">
            <a:avLst/>
          </a:prstGeom>
        </p:spPr>
      </p:pic>
      <p:sp>
        <p:nvSpPr>
          <p:cNvPr id="8" name="文本框 7">
            <a:extLst>
              <a:ext uri="{FF2B5EF4-FFF2-40B4-BE49-F238E27FC236}">
                <a16:creationId xmlns:a16="http://schemas.microsoft.com/office/drawing/2014/main" id="{3F88EBD5-A17E-45E3-B4C9-5A2E1A714D09}"/>
              </a:ext>
            </a:extLst>
          </p:cNvPr>
          <p:cNvSpPr txBox="1"/>
          <p:nvPr/>
        </p:nvSpPr>
        <p:spPr>
          <a:xfrm>
            <a:off x="838200" y="5380672"/>
            <a:ext cx="11133880" cy="646331"/>
          </a:xfrm>
          <a:prstGeom prst="rect">
            <a:avLst/>
          </a:prstGeom>
          <a:noFill/>
        </p:spPr>
        <p:txBody>
          <a:bodyPr wrap="square" rtlCol="0">
            <a:spAutoFit/>
          </a:bodyPr>
          <a:lstStyle/>
          <a:p>
            <a:r>
              <a:rPr lang="en-US" altLang="zh-CN" dirty="0">
                <a:solidFill>
                  <a:schemeClr val="bg1"/>
                </a:solidFill>
                <a:latin typeface="Arial Black" panose="020B0A04020102020204" pitchFamily="34" charset="0"/>
              </a:rPr>
              <a:t>This function requires a database to store the input information from the users. Players account can be freely registered. </a:t>
            </a:r>
            <a:endParaRPr lang="zh-CN" alt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28009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270</TotalTime>
  <Words>315</Words>
  <Application>Microsoft Office PowerPoint</Application>
  <PresentationFormat>宽屏</PresentationFormat>
  <Paragraphs>43</Paragraphs>
  <Slides>16</Slides>
  <Notes>0</Notes>
  <HiddenSlides>0</HiddenSlides>
  <MMClips>1</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迷你简准圆</vt:lpstr>
      <vt:lpstr>Arial</vt:lpstr>
      <vt:lpstr>Arial Black</vt:lpstr>
      <vt:lpstr>Office 主题​​</vt:lpstr>
      <vt:lpstr>PowerPoint 演示文稿</vt:lpstr>
      <vt:lpstr>Demo</vt:lpstr>
      <vt:lpstr>Demo</vt:lpstr>
      <vt:lpstr>Introduction</vt:lpstr>
      <vt:lpstr>Introduction</vt:lpstr>
      <vt:lpstr>Introduction 1.3 System Features  </vt:lpstr>
      <vt:lpstr>2. Specification</vt:lpstr>
      <vt:lpstr> UML diagram           Group28 Project Description Document.pdf</vt:lpstr>
      <vt:lpstr>Login and register</vt:lpstr>
      <vt:lpstr>Login and register</vt:lpstr>
      <vt:lpstr>Login and register</vt:lpstr>
      <vt:lpstr>Combat system</vt:lpstr>
      <vt:lpstr>Combat system</vt:lpstr>
      <vt:lpstr>Map system</vt:lpstr>
      <vt:lpstr>3. Test Cases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史 顺天</dc:creator>
  <cp:lastModifiedBy>史 顺天</cp:lastModifiedBy>
  <cp:revision>20</cp:revision>
  <dcterms:created xsi:type="dcterms:W3CDTF">2022-04-18T10:44:12Z</dcterms:created>
  <dcterms:modified xsi:type="dcterms:W3CDTF">2022-04-18T15:39:27Z</dcterms:modified>
</cp:coreProperties>
</file>