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Economica"/>
      <p:regular r:id="rId12"/>
      <p:bold r:id="rId13"/>
      <p:italic r:id="rId14"/>
      <p:boldItalic r:id="rId15"/>
    </p:embeddedFont>
    <p:embeddedFont>
      <p:font typeface="Helvetica Neue Light"/>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font" Target="fonts/Economica-bold.fntdata"/><Relationship Id="rId12" Type="http://schemas.openxmlformats.org/officeDocument/2006/relationships/font" Target="fonts/Economica-regular.fntdata"/><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Italic.fntdata"/><Relationship Id="rId14" Type="http://schemas.openxmlformats.org/officeDocument/2006/relationships/font" Target="fonts/Economica-italic.fntdata"/><Relationship Id="rId17" Type="http://schemas.openxmlformats.org/officeDocument/2006/relationships/font" Target="fonts/HelveticaNeueLight-bold.fntdata"/><Relationship Id="rId16" Type="http://schemas.openxmlformats.org/officeDocument/2006/relationships/font" Target="fonts/HelveticaNeueLight-regular.fntdata"/><Relationship Id="rId5" Type="http://schemas.openxmlformats.org/officeDocument/2006/relationships/notesMaster" Target="notesMasters/notesMaster1.xml"/><Relationship Id="rId19" Type="http://schemas.openxmlformats.org/officeDocument/2006/relationships/font" Target="fonts/HelveticaNeueLight-boldItalic.fntdata"/><Relationship Id="rId6" Type="http://schemas.openxmlformats.org/officeDocument/2006/relationships/slide" Target="slides/slide1.xml"/><Relationship Id="rId18" Type="http://schemas.openxmlformats.org/officeDocument/2006/relationships/font" Target="fonts/HelveticaNeueLigh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just a recap - we’re doing a marketplace based e-commerce web app, with customers being able to browse products and buy them, and sellers being able to list items for sale</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6be745401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6be745401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-going into uml diagram - we are representing a customer selecting an item to add to their cart, and then checking out</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-the user initially clicks an add to cart button while on a product’s individual page, which let’s the online store know to query that item’s info,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-that info - will probably just be the primary key, product name, and price - is then inserted into the customer’s “cart”, which is stored in the customer database, along with the keys of other items that user has chosen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-the cart total and corresponding data is then displayed back to the customer.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-when the customer decides to checkout, by pressing a checkout button,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-our app first reconfirms inventory availability, as some things do sell in between the time it’s added to a cart and checkout.</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-after inventory </a:t>
            </a:r>
            <a:r>
              <a:rPr lang="en" sz="900">
                <a:solidFill>
                  <a:schemeClr val="dk1"/>
                </a:solidFill>
              </a:rPr>
              <a:t>availability</a:t>
            </a:r>
            <a:r>
              <a:rPr lang="en" sz="900">
                <a:solidFill>
                  <a:schemeClr val="dk1"/>
                </a:solidFill>
              </a:rPr>
              <a:t> is confirmed, the user will be directed to a credit card input form</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-that input will be sent to our payment processor, and depending on if the input is valid or not the user will be sent an “order confirmed” message or “payment declined” message</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6be745401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6be745401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for our first use case we’re displaying how the seller will be using the application</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-firstly we have the seller logging in - which will include an authentication use case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-after they’ve logged in they’ll be able to check if they have any new orders, which will be pulling from the Orders database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-they’ll also be add to add items to the inventory, which will be reading from the Inventory DB</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6be745401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6be745401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6be745401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6be745401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6be745401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6be745401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06475" y="1435075"/>
            <a:ext cx="3790500" cy="1524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Marketplace App</a:t>
            </a:r>
            <a:endParaRPr>
              <a:latin typeface="Helvetica Neue Light"/>
              <a:ea typeface="Helvetica Neue Light"/>
              <a:cs typeface="Helvetica Neue Light"/>
              <a:sym typeface="Helvetica Neue Light"/>
            </a:endParaRPr>
          </a:p>
          <a:p>
            <a:pPr indent="0" lvl="0" marL="0" rtl="0" algn="ctr">
              <a:spcBef>
                <a:spcPts val="0"/>
              </a:spcBef>
              <a:spcAft>
                <a:spcPts val="0"/>
              </a:spcAft>
              <a:buNone/>
            </a:pPr>
            <a:r>
              <a:rPr lang="en" sz="3088">
                <a:latin typeface="Helvetica Neue Light"/>
                <a:ea typeface="Helvetica Neue Light"/>
                <a:cs typeface="Helvetica Neue Light"/>
                <a:sym typeface="Helvetica Neue Light"/>
              </a:rPr>
              <a:t>UML, Use &amp; Test Cases</a:t>
            </a:r>
            <a:endParaRPr sz="3088">
              <a:latin typeface="Helvetica Neue Light"/>
              <a:ea typeface="Helvetica Neue Light"/>
              <a:cs typeface="Helvetica Neue Light"/>
              <a:sym typeface="Helvetica Neue Light"/>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Team 7</a:t>
            </a:r>
            <a:endParaRPr>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nvSpPr>
        <p:spPr>
          <a:xfrm>
            <a:off x="0" y="3977550"/>
            <a:ext cx="8314500" cy="831300"/>
          </a:xfrm>
          <a:prstGeom prst="rect">
            <a:avLst/>
          </a:prstGeom>
          <a:solidFill>
            <a:srgbClr val="FFC5C5">
              <a:alpha val="5179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Alt. A</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Alt. B</a:t>
            </a:r>
            <a:endParaRPr>
              <a:latin typeface="Open Sans"/>
              <a:ea typeface="Open Sans"/>
              <a:cs typeface="Open Sans"/>
              <a:sym typeface="Open Sans"/>
            </a:endParaRPr>
          </a:p>
        </p:txBody>
      </p:sp>
      <p:sp>
        <p:nvSpPr>
          <p:cNvPr id="69" name="Google Shape;69;p14"/>
          <p:cNvSpPr txBox="1"/>
          <p:nvPr>
            <p:ph type="title"/>
          </p:nvPr>
        </p:nvSpPr>
        <p:spPr>
          <a:xfrm>
            <a:off x="311700" y="1063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UML Sequence Diagram</a:t>
            </a:r>
            <a:endParaRPr>
              <a:latin typeface="Helvetica Neue Light"/>
              <a:ea typeface="Helvetica Neue Light"/>
              <a:cs typeface="Helvetica Neue Light"/>
              <a:sym typeface="Helvetica Neue Light"/>
            </a:endParaRPr>
          </a:p>
        </p:txBody>
      </p:sp>
      <p:grpSp>
        <p:nvGrpSpPr>
          <p:cNvPr id="70" name="Google Shape;70;p14"/>
          <p:cNvGrpSpPr/>
          <p:nvPr/>
        </p:nvGrpSpPr>
        <p:grpSpPr>
          <a:xfrm>
            <a:off x="311700" y="1288702"/>
            <a:ext cx="576600" cy="3557344"/>
            <a:chOff x="889900" y="1252750"/>
            <a:chExt cx="576600" cy="3005275"/>
          </a:xfrm>
        </p:grpSpPr>
        <p:cxnSp>
          <p:nvCxnSpPr>
            <p:cNvPr id="71" name="Google Shape;71;p14"/>
            <p:cNvCxnSpPr/>
            <p:nvPr/>
          </p:nvCxnSpPr>
          <p:spPr>
            <a:xfrm>
              <a:off x="1179225" y="1611725"/>
              <a:ext cx="0" cy="2646300"/>
            </a:xfrm>
            <a:prstGeom prst="straightConnector1">
              <a:avLst/>
            </a:prstGeom>
            <a:noFill/>
            <a:ln cap="flat" cmpd="sng" w="28575">
              <a:solidFill>
                <a:srgbClr val="666666"/>
              </a:solidFill>
              <a:prstDash val="solid"/>
              <a:round/>
              <a:headEnd len="med" w="med" type="none"/>
              <a:tailEnd len="med" w="med" type="none"/>
            </a:ln>
          </p:spPr>
        </p:cxnSp>
        <p:sp>
          <p:nvSpPr>
            <p:cNvPr id="72" name="Google Shape;72;p14"/>
            <p:cNvSpPr txBox="1"/>
            <p:nvPr/>
          </p:nvSpPr>
          <p:spPr>
            <a:xfrm>
              <a:off x="889900" y="1252750"/>
              <a:ext cx="576600" cy="33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User</a:t>
              </a:r>
              <a:endParaRPr>
                <a:latin typeface="Open Sans"/>
                <a:ea typeface="Open Sans"/>
                <a:cs typeface="Open Sans"/>
                <a:sym typeface="Open Sans"/>
              </a:endParaRPr>
            </a:p>
          </p:txBody>
        </p:sp>
      </p:grpSp>
      <p:grpSp>
        <p:nvGrpSpPr>
          <p:cNvPr id="73" name="Google Shape;73;p14"/>
          <p:cNvGrpSpPr/>
          <p:nvPr/>
        </p:nvGrpSpPr>
        <p:grpSpPr>
          <a:xfrm>
            <a:off x="1613106" y="1288702"/>
            <a:ext cx="1383900" cy="3557344"/>
            <a:chOff x="2665375" y="1252750"/>
            <a:chExt cx="1383900" cy="3005275"/>
          </a:xfrm>
        </p:grpSpPr>
        <p:cxnSp>
          <p:nvCxnSpPr>
            <p:cNvPr id="74" name="Google Shape;74;p14"/>
            <p:cNvCxnSpPr/>
            <p:nvPr/>
          </p:nvCxnSpPr>
          <p:spPr>
            <a:xfrm>
              <a:off x="3213692" y="1611725"/>
              <a:ext cx="0" cy="2646300"/>
            </a:xfrm>
            <a:prstGeom prst="straightConnector1">
              <a:avLst/>
            </a:prstGeom>
            <a:noFill/>
            <a:ln cap="flat" cmpd="sng" w="28575">
              <a:solidFill>
                <a:srgbClr val="666666"/>
              </a:solidFill>
              <a:prstDash val="solid"/>
              <a:round/>
              <a:headEnd len="med" w="med" type="none"/>
              <a:tailEnd len="med" w="med" type="none"/>
            </a:ln>
          </p:spPr>
        </p:cxnSp>
        <p:sp>
          <p:nvSpPr>
            <p:cNvPr id="75" name="Google Shape;75;p14"/>
            <p:cNvSpPr txBox="1"/>
            <p:nvPr/>
          </p:nvSpPr>
          <p:spPr>
            <a:xfrm>
              <a:off x="2665375" y="1252750"/>
              <a:ext cx="1383900" cy="33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Online store</a:t>
              </a:r>
              <a:endParaRPr>
                <a:latin typeface="Open Sans"/>
                <a:ea typeface="Open Sans"/>
                <a:cs typeface="Open Sans"/>
                <a:sym typeface="Open Sans"/>
              </a:endParaRPr>
            </a:p>
          </p:txBody>
        </p:sp>
      </p:grpSp>
      <p:grpSp>
        <p:nvGrpSpPr>
          <p:cNvPr id="76" name="Google Shape;76;p14"/>
          <p:cNvGrpSpPr/>
          <p:nvPr/>
        </p:nvGrpSpPr>
        <p:grpSpPr>
          <a:xfrm>
            <a:off x="3721813" y="1288702"/>
            <a:ext cx="1383900" cy="3557344"/>
            <a:chOff x="4695775" y="1252750"/>
            <a:chExt cx="1383900" cy="3005275"/>
          </a:xfrm>
        </p:grpSpPr>
        <p:cxnSp>
          <p:nvCxnSpPr>
            <p:cNvPr id="77" name="Google Shape;77;p14"/>
            <p:cNvCxnSpPr/>
            <p:nvPr/>
          </p:nvCxnSpPr>
          <p:spPr>
            <a:xfrm>
              <a:off x="5248158" y="1611725"/>
              <a:ext cx="0" cy="2646300"/>
            </a:xfrm>
            <a:prstGeom prst="straightConnector1">
              <a:avLst/>
            </a:prstGeom>
            <a:noFill/>
            <a:ln cap="flat" cmpd="sng" w="28575">
              <a:solidFill>
                <a:srgbClr val="666666"/>
              </a:solidFill>
              <a:prstDash val="solid"/>
              <a:round/>
              <a:headEnd len="med" w="med" type="none"/>
              <a:tailEnd len="med" w="med" type="none"/>
            </a:ln>
          </p:spPr>
        </p:cxnSp>
        <p:sp>
          <p:nvSpPr>
            <p:cNvPr id="78" name="Google Shape;78;p14"/>
            <p:cNvSpPr txBox="1"/>
            <p:nvPr/>
          </p:nvSpPr>
          <p:spPr>
            <a:xfrm>
              <a:off x="4695775" y="1252750"/>
              <a:ext cx="1383900" cy="33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Inventory DB</a:t>
              </a:r>
              <a:endParaRPr>
                <a:latin typeface="Open Sans"/>
                <a:ea typeface="Open Sans"/>
                <a:cs typeface="Open Sans"/>
                <a:sym typeface="Open Sans"/>
              </a:endParaRPr>
            </a:p>
          </p:txBody>
        </p:sp>
      </p:grpSp>
      <p:grpSp>
        <p:nvGrpSpPr>
          <p:cNvPr id="79" name="Google Shape;79;p14"/>
          <p:cNvGrpSpPr/>
          <p:nvPr/>
        </p:nvGrpSpPr>
        <p:grpSpPr>
          <a:xfrm>
            <a:off x="5830519" y="1288702"/>
            <a:ext cx="1313400" cy="3557344"/>
            <a:chOff x="6625925" y="1252750"/>
            <a:chExt cx="1313400" cy="3005275"/>
          </a:xfrm>
        </p:grpSpPr>
        <p:cxnSp>
          <p:nvCxnSpPr>
            <p:cNvPr id="80" name="Google Shape;80;p14"/>
            <p:cNvCxnSpPr/>
            <p:nvPr/>
          </p:nvCxnSpPr>
          <p:spPr>
            <a:xfrm>
              <a:off x="7282625" y="1611725"/>
              <a:ext cx="0" cy="2646300"/>
            </a:xfrm>
            <a:prstGeom prst="straightConnector1">
              <a:avLst/>
            </a:prstGeom>
            <a:noFill/>
            <a:ln cap="flat" cmpd="sng" w="28575">
              <a:solidFill>
                <a:srgbClr val="666666"/>
              </a:solidFill>
              <a:prstDash val="solid"/>
              <a:round/>
              <a:headEnd len="med" w="med" type="none"/>
              <a:tailEnd len="med" w="med" type="none"/>
            </a:ln>
          </p:spPr>
        </p:cxnSp>
        <p:sp>
          <p:nvSpPr>
            <p:cNvPr id="81" name="Google Shape;81;p14"/>
            <p:cNvSpPr txBox="1"/>
            <p:nvPr/>
          </p:nvSpPr>
          <p:spPr>
            <a:xfrm>
              <a:off x="6625925" y="1252750"/>
              <a:ext cx="1313400" cy="33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Customer db</a:t>
              </a:r>
              <a:endParaRPr>
                <a:latin typeface="Open Sans"/>
                <a:ea typeface="Open Sans"/>
                <a:cs typeface="Open Sans"/>
                <a:sym typeface="Open Sans"/>
              </a:endParaRPr>
            </a:p>
          </p:txBody>
        </p:sp>
      </p:grpSp>
      <p:grpSp>
        <p:nvGrpSpPr>
          <p:cNvPr id="82" name="Google Shape;82;p14"/>
          <p:cNvGrpSpPr/>
          <p:nvPr/>
        </p:nvGrpSpPr>
        <p:grpSpPr>
          <a:xfrm>
            <a:off x="7868725" y="1057126"/>
            <a:ext cx="1071900" cy="3788920"/>
            <a:chOff x="7868725" y="1057113"/>
            <a:chExt cx="1071900" cy="3200913"/>
          </a:xfrm>
        </p:grpSpPr>
        <p:cxnSp>
          <p:nvCxnSpPr>
            <p:cNvPr id="83" name="Google Shape;83;p14"/>
            <p:cNvCxnSpPr/>
            <p:nvPr/>
          </p:nvCxnSpPr>
          <p:spPr>
            <a:xfrm>
              <a:off x="8308742" y="1611725"/>
              <a:ext cx="0" cy="2646300"/>
            </a:xfrm>
            <a:prstGeom prst="straightConnector1">
              <a:avLst/>
            </a:prstGeom>
            <a:noFill/>
            <a:ln cap="flat" cmpd="sng" w="28575">
              <a:solidFill>
                <a:srgbClr val="666666"/>
              </a:solidFill>
              <a:prstDash val="solid"/>
              <a:round/>
              <a:headEnd len="med" w="med" type="none"/>
              <a:tailEnd len="med" w="med" type="none"/>
            </a:ln>
          </p:spPr>
        </p:cxnSp>
        <p:sp>
          <p:nvSpPr>
            <p:cNvPr id="84" name="Google Shape;84;p14"/>
            <p:cNvSpPr txBox="1"/>
            <p:nvPr/>
          </p:nvSpPr>
          <p:spPr>
            <a:xfrm>
              <a:off x="7868725" y="1057113"/>
              <a:ext cx="1071900" cy="52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Payment processor</a:t>
              </a:r>
              <a:endParaRPr>
                <a:latin typeface="Open Sans"/>
                <a:ea typeface="Open Sans"/>
                <a:cs typeface="Open Sans"/>
                <a:sym typeface="Open Sans"/>
              </a:endParaRPr>
            </a:p>
          </p:txBody>
        </p:sp>
      </p:grpSp>
      <p:cxnSp>
        <p:nvCxnSpPr>
          <p:cNvPr id="85" name="Google Shape;85;p14"/>
          <p:cNvCxnSpPr/>
          <p:nvPr/>
        </p:nvCxnSpPr>
        <p:spPr>
          <a:xfrm flipH="1" rot="10800000">
            <a:off x="610850" y="1976475"/>
            <a:ext cx="1555200" cy="1260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4"/>
          <p:cNvCxnSpPr/>
          <p:nvPr/>
        </p:nvCxnSpPr>
        <p:spPr>
          <a:xfrm>
            <a:off x="2165900" y="2119875"/>
            <a:ext cx="2084400" cy="99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4"/>
          <p:cNvCxnSpPr/>
          <p:nvPr/>
        </p:nvCxnSpPr>
        <p:spPr>
          <a:xfrm>
            <a:off x="4287325" y="2245225"/>
            <a:ext cx="2209800" cy="1110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4"/>
          <p:cNvSpPr txBox="1"/>
          <p:nvPr/>
        </p:nvSpPr>
        <p:spPr>
          <a:xfrm>
            <a:off x="535100" y="1678150"/>
            <a:ext cx="17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Adds item to cart</a:t>
            </a:r>
            <a:endParaRPr>
              <a:latin typeface="Open Sans"/>
              <a:ea typeface="Open Sans"/>
              <a:cs typeface="Open Sans"/>
              <a:sym typeface="Open Sans"/>
            </a:endParaRPr>
          </a:p>
        </p:txBody>
      </p:sp>
      <p:sp>
        <p:nvSpPr>
          <p:cNvPr id="89" name="Google Shape;89;p14"/>
          <p:cNvSpPr txBox="1"/>
          <p:nvPr/>
        </p:nvSpPr>
        <p:spPr>
          <a:xfrm>
            <a:off x="2354750" y="1771875"/>
            <a:ext cx="17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Item info query</a:t>
            </a:r>
            <a:endParaRPr>
              <a:latin typeface="Open Sans"/>
              <a:ea typeface="Open Sans"/>
              <a:cs typeface="Open Sans"/>
              <a:sym typeface="Open Sans"/>
            </a:endParaRPr>
          </a:p>
        </p:txBody>
      </p:sp>
      <p:sp>
        <p:nvSpPr>
          <p:cNvPr id="90" name="Google Shape;90;p14"/>
          <p:cNvSpPr txBox="1"/>
          <p:nvPr/>
        </p:nvSpPr>
        <p:spPr>
          <a:xfrm>
            <a:off x="4431325" y="1722925"/>
            <a:ext cx="170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Add item to customer cart</a:t>
            </a:r>
            <a:endParaRPr>
              <a:latin typeface="Open Sans"/>
              <a:ea typeface="Open Sans"/>
              <a:cs typeface="Open Sans"/>
              <a:sym typeface="Open Sans"/>
            </a:endParaRPr>
          </a:p>
        </p:txBody>
      </p:sp>
      <p:sp>
        <p:nvSpPr>
          <p:cNvPr id="91" name="Google Shape;91;p14"/>
          <p:cNvSpPr txBox="1"/>
          <p:nvPr/>
        </p:nvSpPr>
        <p:spPr>
          <a:xfrm>
            <a:off x="4538863" y="4299500"/>
            <a:ext cx="17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Payment declined</a:t>
            </a:r>
            <a:endParaRPr>
              <a:latin typeface="Open Sans"/>
              <a:ea typeface="Open Sans"/>
              <a:cs typeface="Open Sans"/>
              <a:sym typeface="Open Sans"/>
            </a:endParaRPr>
          </a:p>
        </p:txBody>
      </p:sp>
      <p:sp>
        <p:nvSpPr>
          <p:cNvPr id="92" name="Google Shape;92;p14"/>
          <p:cNvSpPr txBox="1"/>
          <p:nvPr/>
        </p:nvSpPr>
        <p:spPr>
          <a:xfrm>
            <a:off x="4431325" y="3899300"/>
            <a:ext cx="300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Order confirmation</a:t>
            </a:r>
            <a:endParaRPr>
              <a:latin typeface="Open Sans"/>
              <a:ea typeface="Open Sans"/>
              <a:cs typeface="Open Sans"/>
              <a:sym typeface="Open Sans"/>
            </a:endParaRPr>
          </a:p>
        </p:txBody>
      </p:sp>
      <p:sp>
        <p:nvSpPr>
          <p:cNvPr id="93" name="Google Shape;93;p14"/>
          <p:cNvSpPr txBox="1"/>
          <p:nvPr/>
        </p:nvSpPr>
        <p:spPr>
          <a:xfrm>
            <a:off x="4538875" y="3509025"/>
            <a:ext cx="17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CC Processing</a:t>
            </a:r>
            <a:endParaRPr>
              <a:latin typeface="Open Sans"/>
              <a:ea typeface="Open Sans"/>
              <a:cs typeface="Open Sans"/>
              <a:sym typeface="Open Sans"/>
            </a:endParaRPr>
          </a:p>
        </p:txBody>
      </p:sp>
      <p:sp>
        <p:nvSpPr>
          <p:cNvPr id="94" name="Google Shape;94;p14"/>
          <p:cNvSpPr txBox="1"/>
          <p:nvPr/>
        </p:nvSpPr>
        <p:spPr>
          <a:xfrm>
            <a:off x="2103200" y="3135488"/>
            <a:ext cx="220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Confirm inv. availability</a:t>
            </a:r>
            <a:endParaRPr>
              <a:latin typeface="Open Sans"/>
              <a:ea typeface="Open Sans"/>
              <a:cs typeface="Open Sans"/>
              <a:sym typeface="Open Sans"/>
            </a:endParaRPr>
          </a:p>
        </p:txBody>
      </p:sp>
      <p:sp>
        <p:nvSpPr>
          <p:cNvPr id="95" name="Google Shape;95;p14"/>
          <p:cNvSpPr txBox="1"/>
          <p:nvPr/>
        </p:nvSpPr>
        <p:spPr>
          <a:xfrm>
            <a:off x="648050" y="2765225"/>
            <a:ext cx="107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checkout</a:t>
            </a:r>
            <a:endParaRPr>
              <a:latin typeface="Open Sans"/>
              <a:ea typeface="Open Sans"/>
              <a:cs typeface="Open Sans"/>
              <a:sym typeface="Open Sans"/>
            </a:endParaRPr>
          </a:p>
        </p:txBody>
      </p:sp>
      <p:sp>
        <p:nvSpPr>
          <p:cNvPr id="96" name="Google Shape;96;p14"/>
          <p:cNvSpPr txBox="1"/>
          <p:nvPr/>
        </p:nvSpPr>
        <p:spPr>
          <a:xfrm>
            <a:off x="2103200" y="2646363"/>
            <a:ext cx="20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Display info and total</a:t>
            </a:r>
            <a:endParaRPr>
              <a:latin typeface="Open Sans"/>
              <a:ea typeface="Open Sans"/>
              <a:cs typeface="Open Sans"/>
              <a:sym typeface="Open Sans"/>
            </a:endParaRPr>
          </a:p>
        </p:txBody>
      </p:sp>
      <p:sp>
        <p:nvSpPr>
          <p:cNvPr id="97" name="Google Shape;97;p14"/>
          <p:cNvSpPr txBox="1"/>
          <p:nvPr/>
        </p:nvSpPr>
        <p:spPr>
          <a:xfrm>
            <a:off x="4376288" y="2382800"/>
            <a:ext cx="14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Order total</a:t>
            </a:r>
            <a:endParaRPr>
              <a:latin typeface="Open Sans"/>
              <a:ea typeface="Open Sans"/>
              <a:cs typeface="Open Sans"/>
              <a:sym typeface="Open Sans"/>
            </a:endParaRPr>
          </a:p>
        </p:txBody>
      </p:sp>
      <p:cxnSp>
        <p:nvCxnSpPr>
          <p:cNvPr id="98" name="Google Shape;98;p14"/>
          <p:cNvCxnSpPr/>
          <p:nvPr/>
        </p:nvCxnSpPr>
        <p:spPr>
          <a:xfrm rot="10800000">
            <a:off x="2173575" y="2686450"/>
            <a:ext cx="4324500" cy="720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4"/>
          <p:cNvCxnSpPr/>
          <p:nvPr/>
        </p:nvCxnSpPr>
        <p:spPr>
          <a:xfrm rot="10800000">
            <a:off x="2190350" y="2951588"/>
            <a:ext cx="2035500" cy="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4"/>
          <p:cNvCxnSpPr/>
          <p:nvPr/>
        </p:nvCxnSpPr>
        <p:spPr>
          <a:xfrm>
            <a:off x="594200" y="3076550"/>
            <a:ext cx="1551000" cy="87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4"/>
          <p:cNvCxnSpPr/>
          <p:nvPr/>
        </p:nvCxnSpPr>
        <p:spPr>
          <a:xfrm flipH="1" rot="10800000">
            <a:off x="2178050" y="3520850"/>
            <a:ext cx="2060100" cy="54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4"/>
          <p:cNvCxnSpPr/>
          <p:nvPr/>
        </p:nvCxnSpPr>
        <p:spPr>
          <a:xfrm>
            <a:off x="2145275" y="3852300"/>
            <a:ext cx="6176100" cy="294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4"/>
          <p:cNvCxnSpPr/>
          <p:nvPr/>
        </p:nvCxnSpPr>
        <p:spPr>
          <a:xfrm rot="10800000">
            <a:off x="2223625" y="4228200"/>
            <a:ext cx="6137700" cy="312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4"/>
          <p:cNvCxnSpPr/>
          <p:nvPr/>
        </p:nvCxnSpPr>
        <p:spPr>
          <a:xfrm rot="10800000">
            <a:off x="2192250" y="4635250"/>
            <a:ext cx="6122100" cy="156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4"/>
          <p:cNvCxnSpPr>
            <a:stCxn id="68" idx="1"/>
            <a:endCxn id="68" idx="3"/>
          </p:cNvCxnSpPr>
          <p:nvPr/>
        </p:nvCxnSpPr>
        <p:spPr>
          <a:xfrm>
            <a:off x="0" y="4393200"/>
            <a:ext cx="8314500" cy="0"/>
          </a:xfrm>
          <a:prstGeom prst="straightConnector1">
            <a:avLst/>
          </a:prstGeom>
          <a:noFill/>
          <a:ln cap="flat" cmpd="sng" w="9525">
            <a:solidFill>
              <a:schemeClr val="dk2"/>
            </a:solidFill>
            <a:prstDash val="dash"/>
            <a:round/>
            <a:headEnd len="med" w="med" type="none"/>
            <a:tailEnd len="med" w="med" type="none"/>
          </a:ln>
        </p:spPr>
      </p:cxnSp>
      <p:cxnSp>
        <p:nvCxnSpPr>
          <p:cNvPr id="106" name="Google Shape;106;p14"/>
          <p:cNvCxnSpPr/>
          <p:nvPr/>
        </p:nvCxnSpPr>
        <p:spPr>
          <a:xfrm rot="10800000">
            <a:off x="605550" y="3679900"/>
            <a:ext cx="1568100" cy="0"/>
          </a:xfrm>
          <a:prstGeom prst="straightConnector1">
            <a:avLst/>
          </a:prstGeom>
          <a:noFill/>
          <a:ln cap="flat" cmpd="sng" w="9525">
            <a:solidFill>
              <a:schemeClr val="dk2"/>
            </a:solidFill>
            <a:prstDash val="solid"/>
            <a:round/>
            <a:headEnd len="med" w="med" type="none"/>
            <a:tailEnd len="med" w="med" type="triangle"/>
          </a:ln>
        </p:spPr>
      </p:cxnSp>
      <p:sp>
        <p:nvSpPr>
          <p:cNvPr id="107" name="Google Shape;107;p14"/>
          <p:cNvSpPr txBox="1"/>
          <p:nvPr/>
        </p:nvSpPr>
        <p:spPr>
          <a:xfrm>
            <a:off x="738350" y="3371388"/>
            <a:ext cx="107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CC form</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220225" y="327000"/>
            <a:ext cx="2915100" cy="830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Use Case 1</a:t>
            </a:r>
            <a:endParaRPr>
              <a:latin typeface="Helvetica Neue Light"/>
              <a:ea typeface="Helvetica Neue Light"/>
              <a:cs typeface="Helvetica Neue Light"/>
              <a:sym typeface="Helvetica Neue Light"/>
            </a:endParaRPr>
          </a:p>
        </p:txBody>
      </p:sp>
      <p:pic>
        <p:nvPicPr>
          <p:cNvPr id="113" name="Google Shape;113;p15"/>
          <p:cNvPicPr preferRelativeResize="0"/>
          <p:nvPr/>
        </p:nvPicPr>
        <p:blipFill>
          <a:blip r:embed="rId3">
            <a:alphaModFix/>
          </a:blip>
          <a:stretch>
            <a:fillRect/>
          </a:stretch>
        </p:blipFill>
        <p:spPr>
          <a:xfrm>
            <a:off x="544875" y="2288194"/>
            <a:ext cx="1364724" cy="1363668"/>
          </a:xfrm>
          <a:prstGeom prst="rect">
            <a:avLst/>
          </a:prstGeom>
          <a:noFill/>
          <a:ln>
            <a:noFill/>
          </a:ln>
        </p:spPr>
      </p:pic>
      <p:sp>
        <p:nvSpPr>
          <p:cNvPr id="114" name="Google Shape;114;p15"/>
          <p:cNvSpPr txBox="1"/>
          <p:nvPr/>
        </p:nvSpPr>
        <p:spPr>
          <a:xfrm>
            <a:off x="920175" y="3712966"/>
            <a:ext cx="61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Seller </a:t>
            </a:r>
            <a:endParaRPr>
              <a:latin typeface="Helvetica Neue Light"/>
              <a:ea typeface="Helvetica Neue Light"/>
              <a:cs typeface="Helvetica Neue Light"/>
              <a:sym typeface="Helvetica Neue Light"/>
            </a:endParaRPr>
          </a:p>
        </p:txBody>
      </p:sp>
      <p:grpSp>
        <p:nvGrpSpPr>
          <p:cNvPr id="115" name="Google Shape;115;p15"/>
          <p:cNvGrpSpPr/>
          <p:nvPr/>
        </p:nvGrpSpPr>
        <p:grpSpPr>
          <a:xfrm>
            <a:off x="6936525" y="1265360"/>
            <a:ext cx="1084200" cy="1535670"/>
            <a:chOff x="6832050" y="522925"/>
            <a:chExt cx="1084200" cy="1536900"/>
          </a:xfrm>
        </p:grpSpPr>
        <p:sp>
          <p:nvSpPr>
            <p:cNvPr id="116" name="Google Shape;116;p15"/>
            <p:cNvSpPr/>
            <p:nvPr/>
          </p:nvSpPr>
          <p:spPr>
            <a:xfrm>
              <a:off x="6858150" y="522925"/>
              <a:ext cx="1032000" cy="1136400"/>
            </a:xfrm>
            <a:prstGeom prst="can">
              <a:avLst>
                <a:gd fmla="val 25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txBox="1"/>
            <p:nvPr/>
          </p:nvSpPr>
          <p:spPr>
            <a:xfrm>
              <a:off x="6832050" y="1659325"/>
              <a:ext cx="1084200" cy="40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Orders DB</a:t>
              </a:r>
              <a:endParaRPr>
                <a:latin typeface="Helvetica Neue Light"/>
                <a:ea typeface="Helvetica Neue Light"/>
                <a:cs typeface="Helvetica Neue Light"/>
                <a:sym typeface="Helvetica Neue Light"/>
              </a:endParaRPr>
            </a:p>
          </p:txBody>
        </p:sp>
      </p:grpSp>
      <p:grpSp>
        <p:nvGrpSpPr>
          <p:cNvPr id="118" name="Google Shape;118;p15"/>
          <p:cNvGrpSpPr/>
          <p:nvPr/>
        </p:nvGrpSpPr>
        <p:grpSpPr>
          <a:xfrm>
            <a:off x="6936525" y="3209915"/>
            <a:ext cx="1084200" cy="1751198"/>
            <a:chOff x="6945250" y="2504125"/>
            <a:chExt cx="1084200" cy="1752600"/>
          </a:xfrm>
        </p:grpSpPr>
        <p:sp>
          <p:nvSpPr>
            <p:cNvPr id="119" name="Google Shape;119;p15"/>
            <p:cNvSpPr/>
            <p:nvPr/>
          </p:nvSpPr>
          <p:spPr>
            <a:xfrm>
              <a:off x="6971350" y="2504125"/>
              <a:ext cx="1032000" cy="1136400"/>
            </a:xfrm>
            <a:prstGeom prst="can">
              <a:avLst>
                <a:gd fmla="val 25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txBox="1"/>
            <p:nvPr/>
          </p:nvSpPr>
          <p:spPr>
            <a:xfrm>
              <a:off x="6945250" y="3640525"/>
              <a:ext cx="1084200" cy="61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Inventory DB</a:t>
              </a:r>
              <a:endParaRPr>
                <a:latin typeface="Helvetica Neue Light"/>
                <a:ea typeface="Helvetica Neue Light"/>
                <a:cs typeface="Helvetica Neue Light"/>
                <a:sym typeface="Helvetica Neue Light"/>
              </a:endParaRPr>
            </a:p>
          </p:txBody>
        </p:sp>
      </p:grpSp>
      <p:cxnSp>
        <p:nvCxnSpPr>
          <p:cNvPr id="121" name="Google Shape;121;p15"/>
          <p:cNvCxnSpPr>
            <a:stCxn id="113" idx="3"/>
            <a:endCxn id="122" idx="1"/>
          </p:cNvCxnSpPr>
          <p:nvPr/>
        </p:nvCxnSpPr>
        <p:spPr>
          <a:xfrm>
            <a:off x="1909599" y="2970029"/>
            <a:ext cx="2179200" cy="54900"/>
          </a:xfrm>
          <a:prstGeom prst="straightConnector1">
            <a:avLst/>
          </a:prstGeom>
          <a:noFill/>
          <a:ln cap="flat" cmpd="sng" w="9525">
            <a:solidFill>
              <a:srgbClr val="595959"/>
            </a:solidFill>
            <a:prstDash val="solid"/>
            <a:round/>
            <a:headEnd len="med" w="med" type="none"/>
            <a:tailEnd len="med" w="med" type="none"/>
          </a:ln>
        </p:spPr>
      </p:cxnSp>
      <p:cxnSp>
        <p:nvCxnSpPr>
          <p:cNvPr id="123" name="Google Shape;123;p15"/>
          <p:cNvCxnSpPr>
            <a:stCxn id="113" idx="3"/>
            <a:endCxn id="124" idx="1"/>
          </p:cNvCxnSpPr>
          <p:nvPr/>
        </p:nvCxnSpPr>
        <p:spPr>
          <a:xfrm>
            <a:off x="1909599" y="2970029"/>
            <a:ext cx="2179200" cy="918300"/>
          </a:xfrm>
          <a:prstGeom prst="straightConnector1">
            <a:avLst/>
          </a:prstGeom>
          <a:noFill/>
          <a:ln cap="flat" cmpd="sng" w="9525">
            <a:solidFill>
              <a:srgbClr val="595959"/>
            </a:solidFill>
            <a:prstDash val="solid"/>
            <a:round/>
            <a:headEnd len="med" w="med" type="none"/>
            <a:tailEnd len="med" w="med" type="none"/>
          </a:ln>
        </p:spPr>
      </p:cxnSp>
      <p:sp>
        <p:nvSpPr>
          <p:cNvPr id="122" name="Google Shape;122;p15"/>
          <p:cNvSpPr/>
          <p:nvPr/>
        </p:nvSpPr>
        <p:spPr>
          <a:xfrm>
            <a:off x="4088800" y="2720859"/>
            <a:ext cx="1502226" cy="608202"/>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Check Orders</a:t>
            </a:r>
            <a:endParaRPr>
              <a:latin typeface="Helvetica Neue Light"/>
              <a:ea typeface="Helvetica Neue Light"/>
              <a:cs typeface="Helvetica Neue Light"/>
              <a:sym typeface="Helvetica Neue Light"/>
            </a:endParaRPr>
          </a:p>
        </p:txBody>
      </p:sp>
      <p:sp>
        <p:nvSpPr>
          <p:cNvPr id="124" name="Google Shape;124;p15"/>
          <p:cNvSpPr/>
          <p:nvPr/>
        </p:nvSpPr>
        <p:spPr>
          <a:xfrm>
            <a:off x="4088800" y="3584291"/>
            <a:ext cx="1502226" cy="608202"/>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Add Items</a:t>
            </a:r>
            <a:endParaRPr>
              <a:latin typeface="Helvetica Neue Light"/>
              <a:ea typeface="Helvetica Neue Light"/>
              <a:cs typeface="Helvetica Neue Light"/>
              <a:sym typeface="Helvetica Neue Light"/>
            </a:endParaRPr>
          </a:p>
        </p:txBody>
      </p:sp>
      <p:cxnSp>
        <p:nvCxnSpPr>
          <p:cNvPr id="125" name="Google Shape;125;p15"/>
          <p:cNvCxnSpPr>
            <a:endCxn id="126" idx="1"/>
          </p:cNvCxnSpPr>
          <p:nvPr/>
        </p:nvCxnSpPr>
        <p:spPr>
          <a:xfrm flipH="1" rot="10800000">
            <a:off x="1933300" y="2161529"/>
            <a:ext cx="2155500" cy="813600"/>
          </a:xfrm>
          <a:prstGeom prst="straightConnector1">
            <a:avLst/>
          </a:prstGeom>
          <a:noFill/>
          <a:ln cap="flat" cmpd="sng" w="9525">
            <a:solidFill>
              <a:srgbClr val="595959"/>
            </a:solidFill>
            <a:prstDash val="solid"/>
            <a:round/>
            <a:headEnd len="med" w="med" type="none"/>
            <a:tailEnd len="med" w="med" type="none"/>
          </a:ln>
        </p:spPr>
      </p:cxnSp>
      <p:sp>
        <p:nvSpPr>
          <p:cNvPr id="126" name="Google Shape;126;p15"/>
          <p:cNvSpPr/>
          <p:nvPr/>
        </p:nvSpPr>
        <p:spPr>
          <a:xfrm>
            <a:off x="4088800" y="1857428"/>
            <a:ext cx="1502226" cy="608202"/>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Login</a:t>
            </a:r>
            <a:endParaRPr>
              <a:latin typeface="Helvetica Neue Light"/>
              <a:ea typeface="Helvetica Neue Light"/>
              <a:cs typeface="Helvetica Neue Light"/>
              <a:sym typeface="Helvetica Neue Light"/>
            </a:endParaRPr>
          </a:p>
        </p:txBody>
      </p:sp>
      <p:cxnSp>
        <p:nvCxnSpPr>
          <p:cNvPr id="127" name="Google Shape;127;p15"/>
          <p:cNvCxnSpPr>
            <a:stCxn id="126" idx="0"/>
            <a:endCxn id="128" idx="2"/>
          </p:cNvCxnSpPr>
          <p:nvPr/>
        </p:nvCxnSpPr>
        <p:spPr>
          <a:xfrm rot="10800000">
            <a:off x="4839913" y="1265228"/>
            <a:ext cx="0" cy="592200"/>
          </a:xfrm>
          <a:prstGeom prst="straightConnector1">
            <a:avLst/>
          </a:prstGeom>
          <a:noFill/>
          <a:ln cap="flat" cmpd="sng" w="9525">
            <a:solidFill>
              <a:srgbClr val="595959"/>
            </a:solidFill>
            <a:prstDash val="dash"/>
            <a:round/>
            <a:headEnd len="med" w="med" type="none"/>
            <a:tailEnd len="med" w="med" type="none"/>
          </a:ln>
        </p:spPr>
      </p:cxnSp>
      <p:sp>
        <p:nvSpPr>
          <p:cNvPr id="128" name="Google Shape;128;p15"/>
          <p:cNvSpPr/>
          <p:nvPr/>
        </p:nvSpPr>
        <p:spPr>
          <a:xfrm>
            <a:off x="4088788" y="657158"/>
            <a:ext cx="1502226" cy="608202"/>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Authenticate</a:t>
            </a:r>
            <a:endParaRPr>
              <a:latin typeface="Helvetica Neue Light"/>
              <a:ea typeface="Helvetica Neue Light"/>
              <a:cs typeface="Helvetica Neue Light"/>
              <a:sym typeface="Helvetica Neue Light"/>
            </a:endParaRPr>
          </a:p>
        </p:txBody>
      </p:sp>
      <p:sp>
        <p:nvSpPr>
          <p:cNvPr id="129" name="Google Shape;129;p15"/>
          <p:cNvSpPr txBox="1"/>
          <p:nvPr/>
        </p:nvSpPr>
        <p:spPr>
          <a:xfrm>
            <a:off x="3794850" y="1361462"/>
            <a:ext cx="209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&lt;&lt;includes&gt;&gt;</a:t>
            </a:r>
            <a:endParaRPr>
              <a:latin typeface="Helvetica Neue Light"/>
              <a:ea typeface="Helvetica Neue Light"/>
              <a:cs typeface="Helvetica Neue Light"/>
              <a:sym typeface="Helvetica Neue Light"/>
            </a:endParaRPr>
          </a:p>
        </p:txBody>
      </p:sp>
      <p:cxnSp>
        <p:nvCxnSpPr>
          <p:cNvPr id="130" name="Google Shape;130;p15"/>
          <p:cNvCxnSpPr>
            <a:stCxn id="122" idx="3"/>
            <a:endCxn id="116" idx="2"/>
          </p:cNvCxnSpPr>
          <p:nvPr/>
        </p:nvCxnSpPr>
        <p:spPr>
          <a:xfrm flipH="1" rot="10800000">
            <a:off x="5591026" y="1833060"/>
            <a:ext cx="1371600" cy="1191900"/>
          </a:xfrm>
          <a:prstGeom prst="straightConnector1">
            <a:avLst/>
          </a:prstGeom>
          <a:noFill/>
          <a:ln cap="flat" cmpd="sng" w="9525">
            <a:solidFill>
              <a:srgbClr val="595959"/>
            </a:solidFill>
            <a:prstDash val="solid"/>
            <a:round/>
            <a:headEnd len="med" w="med" type="none"/>
            <a:tailEnd len="med" w="med" type="none"/>
          </a:ln>
        </p:spPr>
      </p:cxnSp>
      <p:cxnSp>
        <p:nvCxnSpPr>
          <p:cNvPr id="131" name="Google Shape;131;p15"/>
          <p:cNvCxnSpPr>
            <a:stCxn id="119" idx="1"/>
            <a:endCxn id="117" idx="0"/>
          </p:cNvCxnSpPr>
          <p:nvPr/>
        </p:nvCxnSpPr>
        <p:spPr>
          <a:xfrm rot="10800000">
            <a:off x="7478625" y="2400815"/>
            <a:ext cx="0" cy="809100"/>
          </a:xfrm>
          <a:prstGeom prst="straightConnector1">
            <a:avLst/>
          </a:prstGeom>
          <a:noFill/>
          <a:ln cap="flat" cmpd="sng" w="9525">
            <a:solidFill>
              <a:srgbClr val="595959"/>
            </a:solidFill>
            <a:prstDash val="dash"/>
            <a:round/>
            <a:headEnd len="med" w="med" type="none"/>
            <a:tailEnd len="med" w="med" type="none"/>
          </a:ln>
        </p:spPr>
      </p:cxnSp>
      <p:cxnSp>
        <p:nvCxnSpPr>
          <p:cNvPr id="132" name="Google Shape;132;p15"/>
          <p:cNvCxnSpPr>
            <a:stCxn id="124" idx="3"/>
            <a:endCxn id="119" idx="2"/>
          </p:cNvCxnSpPr>
          <p:nvPr/>
        </p:nvCxnSpPr>
        <p:spPr>
          <a:xfrm flipH="1" rot="10800000">
            <a:off x="5591026" y="3777692"/>
            <a:ext cx="1371600" cy="110700"/>
          </a:xfrm>
          <a:prstGeom prst="straightConnector1">
            <a:avLst/>
          </a:prstGeom>
          <a:noFill/>
          <a:ln cap="flat" cmpd="sng" w="9525">
            <a:solidFill>
              <a:srgbClr val="595959"/>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Use Case 2</a:t>
            </a:r>
            <a:endParaRPr>
              <a:latin typeface="Helvetica Neue Light"/>
              <a:ea typeface="Helvetica Neue Light"/>
              <a:cs typeface="Helvetica Neue Light"/>
              <a:sym typeface="Helvetica Neue Light"/>
            </a:endParaRPr>
          </a:p>
        </p:txBody>
      </p:sp>
      <p:pic>
        <p:nvPicPr>
          <p:cNvPr id="138" name="Google Shape;138;p16"/>
          <p:cNvPicPr preferRelativeResize="0"/>
          <p:nvPr/>
        </p:nvPicPr>
        <p:blipFill>
          <a:blip r:embed="rId3">
            <a:alphaModFix/>
          </a:blip>
          <a:stretch>
            <a:fillRect/>
          </a:stretch>
        </p:blipFill>
        <p:spPr>
          <a:xfrm>
            <a:off x="1866900" y="1001550"/>
            <a:ext cx="4965651" cy="3700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Test</a:t>
            </a:r>
            <a:r>
              <a:rPr lang="en">
                <a:latin typeface="Helvetica Neue Light"/>
                <a:ea typeface="Helvetica Neue Light"/>
                <a:cs typeface="Helvetica Neue Light"/>
                <a:sym typeface="Helvetica Neue Light"/>
              </a:rPr>
              <a:t> Case 1</a:t>
            </a:r>
            <a:endParaRPr>
              <a:latin typeface="Helvetica Neue Light"/>
              <a:ea typeface="Helvetica Neue Light"/>
              <a:cs typeface="Helvetica Neue Light"/>
              <a:sym typeface="Helvetica Neue Light"/>
            </a:endParaRPr>
          </a:p>
        </p:txBody>
      </p:sp>
      <p:sp>
        <p:nvSpPr>
          <p:cNvPr id="144" name="Google Shape;144;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Scenario									Test Case</a:t>
            </a:r>
            <a:endParaRPr/>
          </a:p>
          <a:p>
            <a:pPr indent="0" lvl="0" marL="0" rtl="0" algn="l">
              <a:spcBef>
                <a:spcPts val="1200"/>
              </a:spcBef>
              <a:spcAft>
                <a:spcPts val="1200"/>
              </a:spcAft>
              <a:buNone/>
            </a:pPr>
            <a:r>
              <a:t/>
            </a:r>
            <a:endParaRPr/>
          </a:p>
        </p:txBody>
      </p:sp>
      <p:sp>
        <p:nvSpPr>
          <p:cNvPr id="145" name="Google Shape;145;p17"/>
          <p:cNvSpPr txBox="1"/>
          <p:nvPr/>
        </p:nvSpPr>
        <p:spPr>
          <a:xfrm>
            <a:off x="536175" y="2263950"/>
            <a:ext cx="212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Check Login Functionality</a:t>
            </a:r>
            <a:endParaRPr>
              <a:latin typeface="Open Sans"/>
              <a:ea typeface="Open Sans"/>
              <a:cs typeface="Open Sans"/>
              <a:sym typeface="Open Sans"/>
            </a:endParaRPr>
          </a:p>
        </p:txBody>
      </p:sp>
      <p:sp>
        <p:nvSpPr>
          <p:cNvPr id="146" name="Google Shape;146;p17"/>
          <p:cNvSpPr/>
          <p:nvPr/>
        </p:nvSpPr>
        <p:spPr>
          <a:xfrm>
            <a:off x="526275" y="2224225"/>
            <a:ext cx="2601600" cy="12015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Check Login Functionality</a:t>
            </a:r>
            <a:endParaRPr/>
          </a:p>
        </p:txBody>
      </p:sp>
      <p:cxnSp>
        <p:nvCxnSpPr>
          <p:cNvPr id="147" name="Google Shape;147;p17"/>
          <p:cNvCxnSpPr>
            <a:stCxn id="146" idx="3"/>
          </p:cNvCxnSpPr>
          <p:nvPr/>
        </p:nvCxnSpPr>
        <p:spPr>
          <a:xfrm flipH="1" rot="10800000">
            <a:off x="3127875" y="2104975"/>
            <a:ext cx="2095200" cy="7200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17"/>
          <p:cNvCxnSpPr>
            <a:stCxn id="146" idx="3"/>
          </p:cNvCxnSpPr>
          <p:nvPr/>
        </p:nvCxnSpPr>
        <p:spPr>
          <a:xfrm flipH="1" rot="10800000">
            <a:off x="3127875" y="2819875"/>
            <a:ext cx="2065200" cy="51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7"/>
          <p:cNvCxnSpPr>
            <a:stCxn id="146" idx="3"/>
          </p:cNvCxnSpPr>
          <p:nvPr/>
        </p:nvCxnSpPr>
        <p:spPr>
          <a:xfrm>
            <a:off x="3127875" y="2824975"/>
            <a:ext cx="2134800" cy="7596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17"/>
          <p:cNvSpPr/>
          <p:nvPr/>
        </p:nvSpPr>
        <p:spPr>
          <a:xfrm>
            <a:off x="5252725" y="1668150"/>
            <a:ext cx="3356100" cy="7746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System can create username</a:t>
            </a:r>
            <a:endParaRPr/>
          </a:p>
        </p:txBody>
      </p:sp>
      <p:sp>
        <p:nvSpPr>
          <p:cNvPr id="151" name="Google Shape;151;p17"/>
          <p:cNvSpPr/>
          <p:nvPr/>
        </p:nvSpPr>
        <p:spPr>
          <a:xfrm>
            <a:off x="5267575" y="2559394"/>
            <a:ext cx="3326400" cy="7596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System can create password</a:t>
            </a:r>
            <a:endParaRPr/>
          </a:p>
        </p:txBody>
      </p:sp>
      <p:sp>
        <p:nvSpPr>
          <p:cNvPr id="152" name="Google Shape;152;p17"/>
          <p:cNvSpPr/>
          <p:nvPr/>
        </p:nvSpPr>
        <p:spPr>
          <a:xfrm>
            <a:off x="5267575" y="3435638"/>
            <a:ext cx="3326400" cy="7596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System can validate username and password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Test</a:t>
            </a:r>
            <a:r>
              <a:rPr lang="en">
                <a:latin typeface="Helvetica Neue Light"/>
                <a:ea typeface="Helvetica Neue Light"/>
                <a:cs typeface="Helvetica Neue Light"/>
                <a:sym typeface="Helvetica Neue Light"/>
              </a:rPr>
              <a:t> Case 2</a:t>
            </a:r>
            <a:endParaRPr>
              <a:latin typeface="Helvetica Neue Light"/>
              <a:ea typeface="Helvetica Neue Light"/>
              <a:cs typeface="Helvetica Neue Light"/>
              <a:sym typeface="Helvetica Neue Light"/>
            </a:endParaRPr>
          </a:p>
        </p:txBody>
      </p:sp>
      <p:sp>
        <p:nvSpPr>
          <p:cNvPr id="158" name="Google Shape;158;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Scenario									Test Case</a:t>
            </a:r>
            <a:endParaRPr/>
          </a:p>
          <a:p>
            <a:pPr indent="0" lvl="0" marL="0" rtl="0" algn="l">
              <a:spcBef>
                <a:spcPts val="1200"/>
              </a:spcBef>
              <a:spcAft>
                <a:spcPts val="1200"/>
              </a:spcAft>
              <a:buNone/>
            </a:pPr>
            <a:r>
              <a:t/>
            </a:r>
            <a:endParaRPr/>
          </a:p>
        </p:txBody>
      </p:sp>
      <p:sp>
        <p:nvSpPr>
          <p:cNvPr id="159" name="Google Shape;159;p18"/>
          <p:cNvSpPr txBox="1"/>
          <p:nvPr/>
        </p:nvSpPr>
        <p:spPr>
          <a:xfrm>
            <a:off x="536175" y="2263950"/>
            <a:ext cx="212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Check Login Functionality</a:t>
            </a:r>
            <a:endParaRPr>
              <a:latin typeface="Open Sans"/>
              <a:ea typeface="Open Sans"/>
              <a:cs typeface="Open Sans"/>
              <a:sym typeface="Open Sans"/>
            </a:endParaRPr>
          </a:p>
        </p:txBody>
      </p:sp>
      <p:sp>
        <p:nvSpPr>
          <p:cNvPr id="160" name="Google Shape;160;p18"/>
          <p:cNvSpPr/>
          <p:nvPr/>
        </p:nvSpPr>
        <p:spPr>
          <a:xfrm>
            <a:off x="526275" y="2224225"/>
            <a:ext cx="2601600" cy="12015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Checkout </a:t>
            </a:r>
            <a:r>
              <a:rPr lang="en"/>
              <a:t>Functionality</a:t>
            </a:r>
            <a:endParaRPr/>
          </a:p>
        </p:txBody>
      </p:sp>
      <p:cxnSp>
        <p:nvCxnSpPr>
          <p:cNvPr id="161" name="Google Shape;161;p18"/>
          <p:cNvCxnSpPr>
            <a:stCxn id="160" idx="3"/>
          </p:cNvCxnSpPr>
          <p:nvPr/>
        </p:nvCxnSpPr>
        <p:spPr>
          <a:xfrm flipH="1" rot="10800000">
            <a:off x="3127875" y="2104975"/>
            <a:ext cx="2095200" cy="7200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18"/>
          <p:cNvCxnSpPr>
            <a:stCxn id="160" idx="3"/>
            <a:endCxn id="163" idx="1"/>
          </p:cNvCxnSpPr>
          <p:nvPr/>
        </p:nvCxnSpPr>
        <p:spPr>
          <a:xfrm>
            <a:off x="3127875" y="2824975"/>
            <a:ext cx="2139600" cy="1464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18"/>
          <p:cNvCxnSpPr>
            <a:stCxn id="160" idx="3"/>
            <a:endCxn id="165" idx="1"/>
          </p:cNvCxnSpPr>
          <p:nvPr/>
        </p:nvCxnSpPr>
        <p:spPr>
          <a:xfrm>
            <a:off x="3127875" y="2824975"/>
            <a:ext cx="2139600" cy="1139400"/>
          </a:xfrm>
          <a:prstGeom prst="straightConnector1">
            <a:avLst/>
          </a:prstGeom>
          <a:noFill/>
          <a:ln cap="flat" cmpd="sng" w="9525">
            <a:solidFill>
              <a:schemeClr val="dk2"/>
            </a:solidFill>
            <a:prstDash val="solid"/>
            <a:round/>
            <a:headEnd len="med" w="med" type="none"/>
            <a:tailEnd len="med" w="med" type="triangle"/>
          </a:ln>
        </p:spPr>
      </p:cxnSp>
      <p:sp>
        <p:nvSpPr>
          <p:cNvPr id="166" name="Google Shape;166;p18"/>
          <p:cNvSpPr/>
          <p:nvPr/>
        </p:nvSpPr>
        <p:spPr>
          <a:xfrm>
            <a:off x="5252725" y="1668150"/>
            <a:ext cx="3356100" cy="7746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Check user can access the Checkout page only after adding product to the cart</a:t>
            </a:r>
            <a:endParaRPr/>
          </a:p>
        </p:txBody>
      </p:sp>
      <p:sp>
        <p:nvSpPr>
          <p:cNvPr id="163" name="Google Shape;163;p18"/>
          <p:cNvSpPr/>
          <p:nvPr/>
        </p:nvSpPr>
        <p:spPr>
          <a:xfrm>
            <a:off x="5267575" y="2591594"/>
            <a:ext cx="3326400" cy="7596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Check the mandatory </a:t>
            </a:r>
            <a:r>
              <a:rPr lang="en"/>
              <a:t>fields of </a:t>
            </a:r>
            <a:r>
              <a:rPr lang="en"/>
              <a:t>checkout page like </a:t>
            </a:r>
            <a:r>
              <a:rPr lang="en">
                <a:solidFill>
                  <a:schemeClr val="dk1"/>
                </a:solidFill>
              </a:rPr>
              <a:t>Buyer Name, Address, City, State, ZIP </a:t>
            </a:r>
            <a:r>
              <a:rPr lang="en"/>
              <a:t> are filled up.</a:t>
            </a:r>
            <a:endParaRPr/>
          </a:p>
        </p:txBody>
      </p:sp>
      <p:sp>
        <p:nvSpPr>
          <p:cNvPr id="165" name="Google Shape;165;p18"/>
          <p:cNvSpPr/>
          <p:nvPr/>
        </p:nvSpPr>
        <p:spPr>
          <a:xfrm>
            <a:off x="5267575" y="3500053"/>
            <a:ext cx="3326400" cy="9285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Check the mandatory fields of payment page for example; Name on Card, Card Number, Expiration date and CVV are filled up.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