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2EDFCD-7174-49BD-A967-0B7050A97C43}">
  <a:tblStyle styleId="{AD2EDFCD-7174-49BD-A967-0B7050A97C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7a287a46e7_1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7a287a46e7_1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Razat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7a287a46e7_9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7a287a46e7_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7a287a46e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7a287a46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GSU Poster Day Judging App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Group: Lolade Kasumu, David Jones, Carlos Guerrero, Razat Sutradhar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Purpose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Assists judges in determining winners of CSC &amp; SWE Showcases.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Eliminates the need for paper rubrics and manual scoring making the judging process easier.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Judges will make their submissions based on student classification, and can differentiate between poster and demonstration submissions.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judges to start and stop the voting/submission period.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Aggregates and lists the highest scoring posters.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6250500" y="1562750"/>
            <a:ext cx="2812500" cy="191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DataStore</a:t>
            </a:r>
            <a:r>
              <a:rPr lang="en"/>
              <a:t>: FireStore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Login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Functional data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Project info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Grader info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Cloud Functions (python)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Determining results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318750" y="1238250"/>
            <a:ext cx="2441100" cy="167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(Flutter):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Login page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Project selection page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Grading page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Thanks for grading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44400" y="1955900"/>
            <a:ext cx="2441100" cy="104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Log 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Score a project </a:t>
            </a:r>
            <a:endParaRPr/>
          </a:p>
        </p:txBody>
      </p:sp>
      <p:cxnSp>
        <p:nvCxnSpPr>
          <p:cNvPr id="74" name="Google Shape;74;p15"/>
          <p:cNvCxnSpPr>
            <a:stCxn id="73" idx="2"/>
            <a:endCxn id="72" idx="1"/>
          </p:cNvCxnSpPr>
          <p:nvPr/>
        </p:nvCxnSpPr>
        <p:spPr>
          <a:xfrm rot="-5400000">
            <a:off x="1977750" y="1663700"/>
            <a:ext cx="928200" cy="1753800"/>
          </a:xfrm>
          <a:prstGeom prst="bentConnector4">
            <a:avLst>
              <a:gd fmla="val -25654" name="adj1"/>
              <a:gd fmla="val 84797" name="adj2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>
            <a:stCxn id="72" idx="3"/>
            <a:endCxn id="71" idx="1"/>
          </p:cNvCxnSpPr>
          <p:nvPr/>
        </p:nvCxnSpPr>
        <p:spPr>
          <a:xfrm>
            <a:off x="5759850" y="2076600"/>
            <a:ext cx="490800" cy="445200"/>
          </a:xfrm>
          <a:prstGeom prst="bentConnector3">
            <a:avLst>
              <a:gd fmla="val 49985" name="adj1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5"/>
          <p:cNvSpPr/>
          <p:nvPr/>
        </p:nvSpPr>
        <p:spPr>
          <a:xfrm>
            <a:off x="3351450" y="3699550"/>
            <a:ext cx="2441100" cy="7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Outputs: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Email results to admin</a:t>
            </a:r>
            <a:endParaRPr/>
          </a:p>
        </p:txBody>
      </p:sp>
      <p:cxnSp>
        <p:nvCxnSpPr>
          <p:cNvPr id="77" name="Google Shape;77;p15"/>
          <p:cNvCxnSpPr>
            <a:stCxn id="71" idx="2"/>
            <a:endCxn id="76" idx="3"/>
          </p:cNvCxnSpPr>
          <p:nvPr/>
        </p:nvCxnSpPr>
        <p:spPr>
          <a:xfrm rot="5400000">
            <a:off x="6418650" y="2854550"/>
            <a:ext cx="612000" cy="1864200"/>
          </a:xfrm>
          <a:prstGeom prst="bentConnector2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Platform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 - Technical</a:t>
            </a:r>
            <a:endParaRPr/>
          </a:p>
        </p:txBody>
      </p:sp>
      <p:graphicFrame>
        <p:nvGraphicFramePr>
          <p:cNvPr id="84" name="Google Shape;84;p16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{AD2EDFCD-7174-49BD-A967-0B7050A97C43}</a:tableStyleId>
              </a:tblPr>
              <a:tblGrid>
                <a:gridCol w="1225450"/>
                <a:gridCol w="1225450"/>
                <a:gridCol w="1225450"/>
                <a:gridCol w="1225450"/>
                <a:gridCol w="1225450"/>
                <a:gridCol w="1225450"/>
              </a:tblGrid>
              <a:tr h="45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Story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Story point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To-Do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 Dev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Testing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Done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UI (Flutter)</a:t>
                      </a:r>
                      <a:br>
                        <a:rPr lang="en" sz="1200">
                          <a:solidFill>
                            <a:schemeClr val="dk1"/>
                          </a:solidFill>
                        </a:rPr>
                      </a:b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BDC1C6"/>
                        </a:solidFill>
                        <a:highlight>
                          <a:srgbClr val="20212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BDC1C6"/>
                          </a:solidFill>
                          <a:highlight>
                            <a:srgbClr val="20212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✓-Lolade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DataBase (FireStore)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BDC1C6"/>
                        </a:solidFill>
                        <a:highlight>
                          <a:srgbClr val="20212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BDC1C6"/>
                          </a:solidFill>
                          <a:highlight>
                            <a:srgbClr val="20212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✓ - Razat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Security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(LogIn System)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BDC1C6"/>
                        </a:solidFill>
                        <a:highlight>
                          <a:srgbClr val="20212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BDC1C6"/>
                          </a:solidFill>
                          <a:highlight>
                            <a:srgbClr val="20212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✓ - David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Winner Calculator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(Cloud function)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BDC1C6"/>
                          </a:solidFill>
                          <a:highlight>
                            <a:srgbClr val="20212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✓ - Razat &amp; Carlos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 - User Story </a:t>
            </a:r>
            <a:endParaRPr/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383775" y="114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{AD2EDFCD-7174-49BD-A967-0B7050A97C43}</a:tableStyleId>
              </a:tblPr>
              <a:tblGrid>
                <a:gridCol w="2792150"/>
                <a:gridCol w="2792150"/>
                <a:gridCol w="2792150"/>
              </a:tblGrid>
              <a:tr h="1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To: Grader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Subject: Projects you will be grading</a:t>
                      </a:r>
                      <a:br>
                        <a:rPr lang="en" sz="1200">
                          <a:solidFill>
                            <a:schemeClr val="dk1"/>
                          </a:solidFill>
                        </a:rPr>
                      </a:br>
                      <a:br>
                        <a:rPr lang="en" sz="1200">
                          <a:solidFill>
                            <a:schemeClr val="dk1"/>
                          </a:solidFill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“You will be grading the projects of  ___, ___, ___ between the times of _:_ and _:_”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Username: __________</a:t>
                      </a:r>
                      <a:br>
                        <a:rPr lang="en" sz="1200">
                          <a:solidFill>
                            <a:schemeClr val="dk1"/>
                          </a:solidFill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Password: __________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dk1"/>
                          </a:solidFill>
                        </a:rPr>
                        <a:t>Team Name and Project Name</a:t>
                      </a:r>
                      <a:endParaRPr sz="1200" u="sng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Generate Grade Schedule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Log In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View Assigned Posters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34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dk1"/>
                          </a:solidFill>
                        </a:rPr>
                        <a:t>Team Name and Project Name</a:t>
                      </a:r>
                      <a:endParaRPr sz="1200" u="sng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Abstract: _/5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Background: _/5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Purpose: _/5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Discussion: _/5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Design: _/5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Narration: _/5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Reminder: you have 10 minutes left to grade!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To: Head Grader</a:t>
                      </a:r>
                      <a:br>
                        <a:rPr lang="en" sz="1200">
                          <a:solidFill>
                            <a:schemeClr val="dk1"/>
                          </a:solidFill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Subject: Winner!</a:t>
                      </a:r>
                      <a:br>
                        <a:rPr lang="en" sz="1200">
                          <a:solidFill>
                            <a:schemeClr val="dk1"/>
                          </a:solidFill>
                        </a:rPr>
                      </a:br>
                      <a:br>
                        <a:rPr lang="en" sz="1200">
                          <a:solidFill>
                            <a:schemeClr val="dk1"/>
                          </a:solidFill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“Congratulations to ____ for having the highest score”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Enter Grades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Notification for Time Approaching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Determine Winner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2200" y="1471625"/>
            <a:ext cx="1773633" cy="110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