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bd08830b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bd08830b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bd08830be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bd08830be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bd08830be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bd08830be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f8523ce0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8f8523ce0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out piece that are being tested</a:t>
            </a:r>
            <a:endParaRPr/>
          </a:p>
          <a:p>
            <a:pPr indent="0" lvl="0" marL="457200" rtl="0" algn="l">
              <a:spcBef>
                <a:spcPts val="0"/>
              </a:spcBef>
              <a:spcAft>
                <a:spcPts val="0"/>
              </a:spcAft>
              <a:buNone/>
            </a:pPr>
            <a:r>
              <a:rPr lang="en"/>
              <a:t>- Mobile client request to insert new policy to server</a:t>
            </a:r>
            <a:endParaRPr/>
          </a:p>
          <a:p>
            <a:pPr indent="0" lvl="0" marL="457200" rtl="0" algn="l">
              <a:spcBef>
                <a:spcPts val="0"/>
              </a:spcBef>
              <a:spcAft>
                <a:spcPts val="0"/>
              </a:spcAft>
              <a:buNone/>
            </a:pPr>
            <a:r>
              <a:rPr lang="en"/>
              <a:t>- Server send back confirmation of successful insertion</a:t>
            </a:r>
            <a:endParaRPr/>
          </a:p>
          <a:p>
            <a:pPr indent="0" lvl="0" marL="457200" rtl="0" algn="l">
              <a:spcBef>
                <a:spcPts val="0"/>
              </a:spcBef>
              <a:spcAft>
                <a:spcPts val="0"/>
              </a:spcAft>
              <a:buNone/>
            </a:pPr>
            <a:r>
              <a:rPr lang="en"/>
              <a:t>- Notification sent to all users of new policy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bd08830be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bd08830be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Point out piece that are being tested</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 Mobile client request for current policies</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 Server send back confirmation of successful vote</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 Server update status of policy vote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Policy Voter</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i="1" lang="en"/>
              <a:t>Presentation 2</a:t>
            </a:r>
            <a:endParaRPr i="1"/>
          </a:p>
        </p:txBody>
      </p:sp>
      <p:sp>
        <p:nvSpPr>
          <p:cNvPr id="87" name="Google Shape;87;p13"/>
          <p:cNvSpPr txBox="1"/>
          <p:nvPr/>
        </p:nvSpPr>
        <p:spPr>
          <a:xfrm>
            <a:off x="598088" y="3087438"/>
            <a:ext cx="8222100" cy="43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100">
                <a:solidFill>
                  <a:srgbClr val="FFFFFF"/>
                </a:solidFill>
                <a:latin typeface="Roboto"/>
                <a:ea typeface="Roboto"/>
                <a:cs typeface="Roboto"/>
                <a:sym typeface="Roboto"/>
              </a:rPr>
              <a:t>PJ Ofremu, James Leonard, Chris Chheang, Jason Chong</a:t>
            </a:r>
            <a:endParaRPr sz="21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rot="-5400000">
            <a:off x="-3529200" y="144425"/>
            <a:ext cx="8520600" cy="55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Sequence Diagram</a:t>
            </a:r>
            <a:endParaRPr/>
          </a:p>
        </p:txBody>
      </p:sp>
      <p:pic>
        <p:nvPicPr>
          <p:cNvPr id="93" name="Google Shape;93;p14"/>
          <p:cNvPicPr preferRelativeResize="0"/>
          <p:nvPr/>
        </p:nvPicPr>
        <p:blipFill>
          <a:blip r:embed="rId3">
            <a:alphaModFix/>
          </a:blip>
          <a:stretch>
            <a:fillRect/>
          </a:stretch>
        </p:blipFill>
        <p:spPr>
          <a:xfrm>
            <a:off x="2023100" y="63000"/>
            <a:ext cx="5825300" cy="501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Vote on Policy</a:t>
            </a:r>
            <a:endParaRPr/>
          </a:p>
        </p:txBody>
      </p:sp>
      <p:pic>
        <p:nvPicPr>
          <p:cNvPr id="99" name="Google Shape;99;p15"/>
          <p:cNvPicPr preferRelativeResize="0"/>
          <p:nvPr/>
        </p:nvPicPr>
        <p:blipFill>
          <a:blip r:embed="rId3">
            <a:alphaModFix/>
          </a:blip>
          <a:stretch>
            <a:fillRect/>
          </a:stretch>
        </p:blipFill>
        <p:spPr>
          <a:xfrm>
            <a:off x="1530100" y="936825"/>
            <a:ext cx="6205553" cy="3820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Propose Policy</a:t>
            </a:r>
            <a:endParaRPr/>
          </a:p>
          <a:p>
            <a:pPr indent="0" lvl="0" marL="0" rtl="0" algn="l">
              <a:spcBef>
                <a:spcPts val="0"/>
              </a:spcBef>
              <a:spcAft>
                <a:spcPts val="0"/>
              </a:spcAft>
              <a:buNone/>
            </a:pPr>
            <a:r>
              <a:t/>
            </a:r>
            <a:endParaRPr/>
          </a:p>
        </p:txBody>
      </p:sp>
      <p:sp>
        <p:nvSpPr>
          <p:cNvPr id="105" name="Google Shape;105;p16"/>
          <p:cNvSpPr txBox="1"/>
          <p:nvPr/>
        </p:nvSpPr>
        <p:spPr>
          <a:xfrm>
            <a:off x="6348800" y="1751875"/>
            <a:ext cx="28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06" name="Google Shape;106;p16"/>
          <p:cNvPicPr preferRelativeResize="0"/>
          <p:nvPr/>
        </p:nvPicPr>
        <p:blipFill>
          <a:blip r:embed="rId3">
            <a:alphaModFix/>
          </a:blip>
          <a:stretch>
            <a:fillRect/>
          </a:stretch>
        </p:blipFill>
        <p:spPr>
          <a:xfrm>
            <a:off x="1247325" y="1017800"/>
            <a:ext cx="6357926" cy="3629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Scenario 1</a:t>
            </a:r>
            <a:endParaRPr/>
          </a:p>
        </p:txBody>
      </p:sp>
      <p:sp>
        <p:nvSpPr>
          <p:cNvPr id="112" name="Google Shape;112;p17"/>
          <p:cNvSpPr txBox="1"/>
          <p:nvPr>
            <p:ph idx="1" type="body"/>
          </p:nvPr>
        </p:nvSpPr>
        <p:spPr>
          <a:xfrm>
            <a:off x="0" y="715525"/>
            <a:ext cx="2764500" cy="23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Jim is a </a:t>
            </a:r>
            <a:r>
              <a:rPr lang="en" sz="1400">
                <a:solidFill>
                  <a:srgbClr val="000000"/>
                </a:solidFill>
              </a:rPr>
              <a:t>committee</a:t>
            </a:r>
            <a:r>
              <a:rPr lang="en" sz="1400">
                <a:solidFill>
                  <a:srgbClr val="000000"/>
                </a:solidFill>
              </a:rPr>
              <a:t> member and wants to propose a new policy. He opens the Policy Voting app on his mobile device. He is first shown the login page, he </a:t>
            </a:r>
            <a:r>
              <a:rPr lang="en" sz="1400">
                <a:solidFill>
                  <a:srgbClr val="000000"/>
                </a:solidFill>
              </a:rPr>
              <a:t>enters his username and password. If the credentials are invalid he is prompted to re-enter the information. If the credential are valid a “successful login” is shown on the screen and he directed to the voter portal of the app. </a:t>
            </a:r>
            <a:endParaRPr sz="1400">
              <a:solidFill>
                <a:srgbClr val="000000"/>
              </a:solidFill>
            </a:endParaRPr>
          </a:p>
        </p:txBody>
      </p:sp>
      <p:sp>
        <p:nvSpPr>
          <p:cNvPr id="113" name="Google Shape;113;p17"/>
          <p:cNvSpPr txBox="1"/>
          <p:nvPr>
            <p:ph idx="1" type="body"/>
          </p:nvPr>
        </p:nvSpPr>
        <p:spPr>
          <a:xfrm>
            <a:off x="2738550" y="715525"/>
            <a:ext cx="30435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Once here he clicks the button in the top right of the screen on the “Propose Policy” button. A new page is with text fields for him to enter the policy title and policy description. Once he fills in all the fields he hits the submit button. It will prompt him with a confirmation prompt, if he reconfirms,  the policy data is sent to the server. The server inserts the new policy into the database and send a confirmation message back to the policy writer</a:t>
            </a:r>
            <a:endParaRPr sz="1400">
              <a:solidFill>
                <a:srgbClr val="000000"/>
              </a:solidFill>
            </a:endParaRPr>
          </a:p>
        </p:txBody>
      </p:sp>
      <p:sp>
        <p:nvSpPr>
          <p:cNvPr id="114" name="Google Shape;114;p17"/>
          <p:cNvSpPr txBox="1"/>
          <p:nvPr/>
        </p:nvSpPr>
        <p:spPr>
          <a:xfrm>
            <a:off x="5782050" y="715525"/>
            <a:ext cx="3448200" cy="3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Roboto"/>
                <a:ea typeface="Roboto"/>
                <a:cs typeface="Roboto"/>
                <a:sym typeface="Roboto"/>
              </a:rPr>
              <a:t>All </a:t>
            </a:r>
            <a:r>
              <a:rPr lang="en">
                <a:latin typeface="Roboto"/>
                <a:ea typeface="Roboto"/>
                <a:cs typeface="Roboto"/>
                <a:sym typeface="Roboto"/>
              </a:rPr>
              <a:t>committee</a:t>
            </a:r>
            <a:r>
              <a:rPr lang="en">
                <a:latin typeface="Roboto"/>
                <a:ea typeface="Roboto"/>
                <a:cs typeface="Roboto"/>
                <a:sym typeface="Roboto"/>
              </a:rPr>
              <a:t> members who have the app installed to their phone </a:t>
            </a:r>
            <a:r>
              <a:rPr lang="en">
                <a:latin typeface="Roboto"/>
                <a:ea typeface="Roboto"/>
                <a:cs typeface="Roboto"/>
                <a:sym typeface="Roboto"/>
              </a:rPr>
              <a:t>receive</a:t>
            </a:r>
            <a:r>
              <a:rPr lang="en">
                <a:latin typeface="Roboto"/>
                <a:ea typeface="Roboto"/>
                <a:cs typeface="Roboto"/>
                <a:sym typeface="Roboto"/>
              </a:rPr>
              <a:t> a notification about the new policy and his app redirects him back to the voter portal where his new policy “Keep the Food Away” will be at the top. He will tap on the policy in the app and vote for it, after that it will no longer appear in the app for himself. His policy will remain listed and open for voting on the app til all </a:t>
            </a:r>
            <a:r>
              <a:rPr lang="en">
                <a:latin typeface="Roboto"/>
                <a:ea typeface="Roboto"/>
                <a:cs typeface="Roboto"/>
                <a:sym typeface="Roboto"/>
              </a:rPr>
              <a:t>the available users in the app have cast a vote.</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Scenario 2</a:t>
            </a:r>
            <a:endParaRPr/>
          </a:p>
          <a:p>
            <a:pPr indent="0" lvl="0" marL="0" rtl="0" algn="l">
              <a:spcBef>
                <a:spcPts val="0"/>
              </a:spcBef>
              <a:spcAft>
                <a:spcPts val="0"/>
              </a:spcAft>
              <a:buNone/>
            </a:pPr>
            <a:r>
              <a:t/>
            </a:r>
            <a:endParaRPr/>
          </a:p>
        </p:txBody>
      </p:sp>
      <p:sp>
        <p:nvSpPr>
          <p:cNvPr id="120" name="Google Shape;120;p18"/>
          <p:cNvSpPr txBox="1"/>
          <p:nvPr>
            <p:ph idx="1" type="body"/>
          </p:nvPr>
        </p:nvSpPr>
        <p:spPr>
          <a:xfrm>
            <a:off x="0" y="758375"/>
            <a:ext cx="2775300" cy="3339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solidFill>
                  <a:srgbClr val="000000"/>
                </a:solidFill>
              </a:rPr>
              <a:t>Jennie was on her phone when a notification popped up. The notification stated that a new policy had been created and needed to be voted on. She opens the Policy Voting app and inputs her username and password into the login page. Then, she clicks login but an error message, “</a:t>
            </a:r>
            <a:r>
              <a:rPr lang="en" sz="1400">
                <a:solidFill>
                  <a:srgbClr val="000000"/>
                </a:solidFill>
              </a:rPr>
              <a:t>login unsuccessful” appears</a:t>
            </a:r>
            <a:r>
              <a:rPr lang="en" sz="1400">
                <a:solidFill>
                  <a:srgbClr val="000000"/>
                </a:solidFill>
              </a:rPr>
              <a:t>. She re-</a:t>
            </a:r>
            <a:r>
              <a:rPr lang="en" sz="1400">
                <a:solidFill>
                  <a:srgbClr val="000000"/>
                </a:solidFill>
              </a:rPr>
              <a:t>enters</a:t>
            </a:r>
            <a:r>
              <a:rPr lang="en" sz="1400">
                <a:solidFill>
                  <a:srgbClr val="000000"/>
                </a:solidFill>
              </a:rPr>
              <a:t> her credentials and the app returns “</a:t>
            </a:r>
            <a:r>
              <a:rPr lang="en" sz="1400">
                <a:solidFill>
                  <a:srgbClr val="000000"/>
                </a:solidFill>
              </a:rPr>
              <a:t>login was successful”.</a:t>
            </a:r>
            <a:endParaRPr sz="1400">
              <a:solidFill>
                <a:srgbClr val="000000"/>
              </a:solidFill>
            </a:endParaRPr>
          </a:p>
          <a:p>
            <a:pPr indent="0" lvl="0" marL="0" rtl="0" algn="l">
              <a:lnSpc>
                <a:spcPct val="105000"/>
              </a:lnSpc>
              <a:spcBef>
                <a:spcPts val="0"/>
              </a:spcBef>
              <a:spcAft>
                <a:spcPts val="1200"/>
              </a:spcAft>
              <a:buNone/>
            </a:pPr>
            <a:r>
              <a:t/>
            </a:r>
            <a:endParaRPr sz="2100"/>
          </a:p>
        </p:txBody>
      </p:sp>
      <p:sp>
        <p:nvSpPr>
          <p:cNvPr id="121" name="Google Shape;121;p18"/>
          <p:cNvSpPr txBox="1"/>
          <p:nvPr>
            <p:ph idx="1" type="body"/>
          </p:nvPr>
        </p:nvSpPr>
        <p:spPr>
          <a:xfrm>
            <a:off x="2775300" y="758375"/>
            <a:ext cx="2775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The voter portal with a list of new and past policies was shown. Jennie clicks on a past policy to view the policy description and the results of this policy. She presses the back button to return to the voter portal to view the newest policy created.</a:t>
            </a:r>
            <a:endParaRPr sz="1400"/>
          </a:p>
        </p:txBody>
      </p:sp>
      <p:sp>
        <p:nvSpPr>
          <p:cNvPr id="122" name="Google Shape;122;p18"/>
          <p:cNvSpPr txBox="1"/>
          <p:nvPr>
            <p:ph idx="1" type="body"/>
          </p:nvPr>
        </p:nvSpPr>
        <p:spPr>
          <a:xfrm>
            <a:off x="5422025" y="329775"/>
            <a:ext cx="38385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Jennie presses the new policy called “</a:t>
            </a:r>
            <a:r>
              <a:rPr lang="en" sz="1400">
                <a:solidFill>
                  <a:srgbClr val="000000"/>
                </a:solidFill>
              </a:rPr>
              <a:t>Keep the Food Away</a:t>
            </a:r>
            <a:r>
              <a:rPr lang="en" sz="1400">
                <a:solidFill>
                  <a:srgbClr val="000000"/>
                </a:solidFill>
              </a:rPr>
              <a:t>”. On the next page, she reads the policy description. She presses the reject button and a confirmation prompt pops up confirming her vote. Originally, she was going to click yes but then she changed her mind and pressed no. It brings her back to the voting page and this time, she presses accept. Lastly, she hits yes to confirm her vote and is returned to the voter portal. Jennie’s vote data is stored in the database and the voter count is updated. If Jennie’s vote is the last vote, the policy status is set to “Completed” and all users can view the results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