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73619c24e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73619c24e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user of the app will be able to create new policies and vote on current policies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73619c24e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73619c24e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Firebase cloud messaging is for the notifications</a:t>
            </a:r>
            <a:endParaRPr/>
          </a:p>
          <a:p>
            <a:pPr indent="0" lvl="0" marL="0" rtl="0" algn="l">
              <a:spcBef>
                <a:spcPts val="0"/>
              </a:spcBef>
              <a:spcAft>
                <a:spcPts val="0"/>
              </a:spcAft>
              <a:buNone/>
            </a:pPr>
            <a:r>
              <a:rPr lang="en"/>
              <a:t>Firestore is also a DB option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3619c24e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3619c24e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lang="en" sz="1102">
                <a:solidFill>
                  <a:srgbClr val="CACACA"/>
                </a:solidFill>
                <a:latin typeface="Average"/>
                <a:ea typeface="Average"/>
                <a:cs typeface="Average"/>
                <a:sym typeface="Average"/>
              </a:rPr>
              <a:t>John is a member of a committee board. He wants to be able to vote on policies from his mobile device. </a:t>
            </a:r>
            <a:endParaRPr sz="1102">
              <a:solidFill>
                <a:srgbClr val="CACACA"/>
              </a:solidFill>
              <a:latin typeface="Average"/>
              <a:ea typeface="Average"/>
              <a:cs typeface="Average"/>
              <a:sym typeface="Average"/>
            </a:endParaRPr>
          </a:p>
          <a:p>
            <a:pPr indent="0" lvl="0" marL="0" rtl="0" algn="l">
              <a:lnSpc>
                <a:spcPct val="95000"/>
              </a:lnSpc>
              <a:spcBef>
                <a:spcPts val="1200"/>
              </a:spcBef>
              <a:spcAft>
                <a:spcPts val="0"/>
              </a:spcAft>
              <a:buClr>
                <a:schemeClr val="dk1"/>
              </a:buClr>
              <a:buSzPts val="1018"/>
              <a:buFont typeface="Arial"/>
              <a:buNone/>
            </a:pPr>
            <a:r>
              <a:rPr lang="en" sz="1102">
                <a:solidFill>
                  <a:srgbClr val="CACACA"/>
                </a:solidFill>
                <a:latin typeface="Average"/>
                <a:ea typeface="Average"/>
                <a:cs typeface="Average"/>
                <a:sym typeface="Average"/>
              </a:rPr>
              <a:t>John is notified of a new policy to vote on from the app. He opens the mobile app and is prompted to login with his username and password. The titles of the current policies to vote on are listed on the display. </a:t>
            </a:r>
            <a:endParaRPr sz="1102">
              <a:solidFill>
                <a:srgbClr val="CACACA"/>
              </a:solidFill>
              <a:latin typeface="Average"/>
              <a:ea typeface="Average"/>
              <a:cs typeface="Average"/>
              <a:sym typeface="Average"/>
            </a:endParaRPr>
          </a:p>
          <a:p>
            <a:pPr indent="0" lvl="0" marL="0" rtl="0" algn="l">
              <a:lnSpc>
                <a:spcPct val="95000"/>
              </a:lnSpc>
              <a:spcBef>
                <a:spcPts val="1200"/>
              </a:spcBef>
              <a:spcAft>
                <a:spcPts val="0"/>
              </a:spcAft>
              <a:buClr>
                <a:schemeClr val="dk1"/>
              </a:buClr>
              <a:buSzPts val="1018"/>
              <a:buFont typeface="Arial"/>
              <a:buNone/>
            </a:pPr>
            <a:r>
              <a:rPr lang="en" sz="1102">
                <a:solidFill>
                  <a:srgbClr val="CACACA"/>
                </a:solidFill>
                <a:latin typeface="Average"/>
                <a:ea typeface="Average"/>
                <a:cs typeface="Average"/>
                <a:sym typeface="Average"/>
              </a:rPr>
              <a:t>John selects the policy he wants to vote on and the details of the policy are displayed on the screen. At the bottom of the screen there are two options for John to choose from, “Accept” and “Reject”.</a:t>
            </a:r>
            <a:endParaRPr sz="1102">
              <a:solidFill>
                <a:srgbClr val="CACACA"/>
              </a:solidFill>
              <a:latin typeface="Average"/>
              <a:ea typeface="Average"/>
              <a:cs typeface="Average"/>
              <a:sym typeface="Average"/>
            </a:endParaRPr>
          </a:p>
          <a:p>
            <a:pPr indent="0" lvl="0" marL="0" rtl="0" algn="l">
              <a:lnSpc>
                <a:spcPct val="95000"/>
              </a:lnSpc>
              <a:spcBef>
                <a:spcPts val="1200"/>
              </a:spcBef>
              <a:spcAft>
                <a:spcPts val="0"/>
              </a:spcAft>
              <a:buClr>
                <a:schemeClr val="dk1"/>
              </a:buClr>
              <a:buSzPts val="1018"/>
              <a:buFont typeface="Arial"/>
              <a:buNone/>
            </a:pPr>
            <a:r>
              <a:rPr lang="en" sz="1102">
                <a:solidFill>
                  <a:srgbClr val="CACACA"/>
                </a:solidFill>
                <a:latin typeface="Average"/>
                <a:ea typeface="Average"/>
                <a:cs typeface="Average"/>
                <a:sym typeface="Average"/>
              </a:rPr>
              <a:t>John selects an option and is prompted to confirm his choice. If he chooses “No” he is returned to the description of the policy and allowed to change his vote. If he chooses “Yes”  his vote is submitted and counted towards the total for that policy. The list of policies for him to vote on are then updated and he is able to choose another policy to vote on </a:t>
            </a:r>
            <a:endParaRPr sz="1102">
              <a:solidFill>
                <a:srgbClr val="CACACA"/>
              </a:solidFill>
              <a:latin typeface="Average"/>
              <a:ea typeface="Average"/>
              <a:cs typeface="Average"/>
              <a:sym typeface="Average"/>
            </a:endParaRPr>
          </a:p>
          <a:p>
            <a:pPr indent="0" lvl="0" marL="0" rtl="0" algn="l">
              <a:spcBef>
                <a:spcPts val="1200"/>
              </a:spcBef>
              <a:spcAft>
                <a:spcPts val="0"/>
              </a:spcAft>
              <a:buNone/>
            </a:pPr>
            <a:r>
              <a:t/>
            </a:r>
            <a:endParaRPr sz="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5fbe535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5fbe535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402">
                <a:solidFill>
                  <a:srgbClr val="CACACA"/>
                </a:solidFill>
                <a:latin typeface="Average"/>
                <a:ea typeface="Average"/>
                <a:cs typeface="Average"/>
                <a:sym typeface="Average"/>
              </a:rPr>
              <a:t>Jane is a member of a committee board. She wants to be able to write new policies for voting on her mobile device.</a:t>
            </a:r>
            <a:endParaRPr sz="1402">
              <a:solidFill>
                <a:srgbClr val="CACACA"/>
              </a:solidFill>
              <a:latin typeface="Average"/>
              <a:ea typeface="Average"/>
              <a:cs typeface="Average"/>
              <a:sym typeface="Average"/>
            </a:endParaRPr>
          </a:p>
          <a:p>
            <a:pPr indent="0" lvl="0" marL="0" rtl="0" algn="l">
              <a:lnSpc>
                <a:spcPct val="95000"/>
              </a:lnSpc>
              <a:spcBef>
                <a:spcPts val="1200"/>
              </a:spcBef>
              <a:spcAft>
                <a:spcPts val="0"/>
              </a:spcAft>
              <a:buClr>
                <a:schemeClr val="dk1"/>
              </a:buClr>
              <a:buSzPts val="1100"/>
              <a:buFont typeface="Arial"/>
              <a:buNone/>
            </a:pPr>
            <a:r>
              <a:rPr lang="en" sz="1402">
                <a:solidFill>
                  <a:srgbClr val="CACACA"/>
                </a:solidFill>
                <a:latin typeface="Average"/>
                <a:ea typeface="Average"/>
                <a:cs typeface="Average"/>
                <a:sym typeface="Average"/>
              </a:rPr>
              <a:t>She opens the mobile app and is prompted to login with his username and password. </a:t>
            </a:r>
            <a:r>
              <a:rPr lang="en" sz="1302">
                <a:solidFill>
                  <a:srgbClr val="CACACA"/>
                </a:solidFill>
                <a:latin typeface="Average"/>
                <a:ea typeface="Average"/>
                <a:cs typeface="Average"/>
                <a:sym typeface="Average"/>
              </a:rPr>
              <a:t>The titles of the current policies to vote on are listed on the display. She clicks the create button to start the creation of a new policy for voting.</a:t>
            </a:r>
            <a:endParaRPr sz="1302">
              <a:solidFill>
                <a:srgbClr val="CACACA"/>
              </a:solidFill>
              <a:latin typeface="Average"/>
              <a:ea typeface="Average"/>
              <a:cs typeface="Average"/>
              <a:sym typeface="Average"/>
            </a:endParaRPr>
          </a:p>
          <a:p>
            <a:pPr indent="0" lvl="0" marL="0" rtl="0" algn="l">
              <a:lnSpc>
                <a:spcPct val="95000"/>
              </a:lnSpc>
              <a:spcBef>
                <a:spcPts val="1200"/>
              </a:spcBef>
              <a:spcAft>
                <a:spcPts val="0"/>
              </a:spcAft>
              <a:buClr>
                <a:schemeClr val="dk1"/>
              </a:buClr>
              <a:buSzPts val="1100"/>
              <a:buFont typeface="Arial"/>
              <a:buNone/>
            </a:pPr>
            <a:r>
              <a:rPr lang="en" sz="1302">
                <a:solidFill>
                  <a:srgbClr val="CACACA"/>
                </a:solidFill>
                <a:latin typeface="Average"/>
                <a:ea typeface="Average"/>
                <a:cs typeface="Average"/>
                <a:sym typeface="Average"/>
              </a:rPr>
              <a:t>She enters the title and description of the policy in their respective input fields. She clicks the “Submit” button is prompted to confirm the submission. If she clicks “No” she returned to the previous screen to make any changes she wants. If she clicks “Yes” voting for that policy is begins.</a:t>
            </a:r>
            <a:endParaRPr sz="1302">
              <a:solidFill>
                <a:srgbClr val="CACACA"/>
              </a:solidFill>
              <a:latin typeface="Average"/>
              <a:ea typeface="Average"/>
              <a:cs typeface="Average"/>
              <a:sym typeface="Average"/>
            </a:endParaRPr>
          </a:p>
          <a:p>
            <a:pPr indent="0" lvl="0" marL="0" rtl="0" algn="l">
              <a:lnSpc>
                <a:spcPct val="95000"/>
              </a:lnSpc>
              <a:spcBef>
                <a:spcPts val="1200"/>
              </a:spcBef>
              <a:spcAft>
                <a:spcPts val="0"/>
              </a:spcAft>
              <a:buClr>
                <a:schemeClr val="dk1"/>
              </a:buClr>
              <a:buSzPts val="1018"/>
              <a:buFont typeface="Arial"/>
              <a:buNone/>
            </a:pPr>
            <a:r>
              <a:rPr lang="en" sz="1302">
                <a:solidFill>
                  <a:srgbClr val="CACACA"/>
                </a:solidFill>
                <a:latin typeface="Average"/>
                <a:ea typeface="Average"/>
                <a:cs typeface="Average"/>
                <a:sym typeface="Average"/>
              </a:rPr>
              <a:t>The policy is stored in the database and all committee members are notified of the new policy voting.</a:t>
            </a:r>
            <a:endParaRPr sz="1302">
              <a:solidFill>
                <a:srgbClr val="CACACA"/>
              </a:solidFill>
              <a:latin typeface="Average"/>
              <a:ea typeface="Average"/>
              <a:cs typeface="Average"/>
              <a:sym typeface="Average"/>
            </a:endParaRPr>
          </a:p>
          <a:p>
            <a:pPr indent="0" lvl="0" marL="0" rtl="0" algn="l">
              <a:spcBef>
                <a:spcPts val="1200"/>
              </a:spcBef>
              <a:spcAft>
                <a:spcPts val="0"/>
              </a:spcAft>
              <a:buNone/>
            </a:pPr>
            <a:r>
              <a:t/>
            </a:r>
            <a:endParaRPr sz="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70b1cac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70b1cac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Policy Voter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PJ Ofremu, James Leonard, Chris Chheang, Jason Chong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66" name="Google Shape;66;p14"/>
          <p:cNvSpPr txBox="1"/>
          <p:nvPr>
            <p:ph idx="1" type="body"/>
          </p:nvPr>
        </p:nvSpPr>
        <p:spPr>
          <a:xfrm>
            <a:off x="311700" y="1180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voting system an organization can use as approval process to adopt new policies</a:t>
            </a:r>
            <a:endParaRPr/>
          </a:p>
          <a:p>
            <a:pPr indent="-342900" lvl="0" marL="457200" rtl="0" algn="l">
              <a:spcBef>
                <a:spcPts val="0"/>
              </a:spcBef>
              <a:spcAft>
                <a:spcPts val="0"/>
              </a:spcAft>
              <a:buSzPts val="1800"/>
              <a:buChar char="●"/>
            </a:pPr>
            <a:r>
              <a:rPr lang="en"/>
              <a:t>Users are able to write new policies to vote on</a:t>
            </a:r>
            <a:endParaRPr/>
          </a:p>
          <a:p>
            <a:pPr indent="-342900" lvl="0" marL="457200" rtl="0" algn="l">
              <a:spcBef>
                <a:spcPts val="0"/>
              </a:spcBef>
              <a:spcAft>
                <a:spcPts val="0"/>
              </a:spcAft>
              <a:buSzPts val="1800"/>
              <a:buChar char="●"/>
            </a:pPr>
            <a:r>
              <a:rPr lang="en"/>
              <a:t>Notify users when new policies are available to vote on</a:t>
            </a:r>
            <a:endParaRPr/>
          </a:p>
          <a:p>
            <a:pPr indent="-342900" lvl="0" marL="457200" rtl="0" algn="l">
              <a:spcBef>
                <a:spcPts val="0"/>
              </a:spcBef>
              <a:spcAft>
                <a:spcPts val="0"/>
              </a:spcAft>
              <a:buSzPts val="1800"/>
              <a:buChar char="●"/>
            </a:pPr>
            <a:r>
              <a:rPr lang="en"/>
              <a:t>Notify users to remind them of current policies being voted on</a:t>
            </a:r>
            <a:endParaRPr/>
          </a:p>
          <a:p>
            <a:pPr indent="-342900" lvl="0" marL="457200" rtl="0" algn="l">
              <a:spcBef>
                <a:spcPts val="0"/>
              </a:spcBef>
              <a:spcAft>
                <a:spcPts val="0"/>
              </a:spcAft>
              <a:buSzPts val="1800"/>
              <a:buChar char="●"/>
            </a:pPr>
            <a:r>
              <a:rPr lang="en"/>
              <a:t>Store historical voting data</a:t>
            </a:r>
            <a:endParaRPr/>
          </a:p>
          <a:p>
            <a:pPr indent="-342900" lvl="0" marL="457200" rtl="0" algn="l">
              <a:spcBef>
                <a:spcPts val="0"/>
              </a:spcBef>
              <a:spcAft>
                <a:spcPts val="0"/>
              </a:spcAft>
              <a:buSzPts val="1800"/>
              <a:buChar char="●"/>
            </a:pPr>
            <a:r>
              <a:rPr lang="en"/>
              <a:t>Created for cross platform mobile environment (IOS and Android)</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p>
        </p:txBody>
      </p:sp>
      <p:sp>
        <p:nvSpPr>
          <p:cNvPr id="72" name="Google Shape;72;p15"/>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Flutter SDK</a:t>
            </a:r>
            <a:endParaRPr/>
          </a:p>
          <a:p>
            <a:pPr indent="-342900" lvl="0" marL="457200" rtl="0" algn="l">
              <a:spcBef>
                <a:spcPts val="0"/>
              </a:spcBef>
              <a:spcAft>
                <a:spcPts val="0"/>
              </a:spcAft>
              <a:buSzPts val="1800"/>
              <a:buChar char="●"/>
            </a:pPr>
            <a:r>
              <a:rPr lang="en"/>
              <a:t>ExpressJS Backend Server </a:t>
            </a:r>
            <a:endParaRPr/>
          </a:p>
          <a:p>
            <a:pPr indent="-342900" lvl="0" marL="457200" rtl="0" algn="l">
              <a:spcBef>
                <a:spcPts val="0"/>
              </a:spcBef>
              <a:spcAft>
                <a:spcPts val="0"/>
              </a:spcAft>
              <a:buSzPts val="1800"/>
              <a:buChar char="●"/>
            </a:pPr>
            <a:r>
              <a:rPr lang="en"/>
              <a:t>Cloud Firestore Database</a:t>
            </a:r>
            <a:endParaRPr/>
          </a:p>
          <a:p>
            <a:pPr indent="-342900" lvl="0" marL="457200" rtl="0" algn="l">
              <a:spcBef>
                <a:spcPts val="0"/>
              </a:spcBef>
              <a:spcAft>
                <a:spcPts val="0"/>
              </a:spcAft>
              <a:buSzPts val="1800"/>
              <a:buChar char="●"/>
            </a:pPr>
            <a:r>
              <a:rPr lang="en"/>
              <a:t>Firebase Cloud Messaging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Voter Storyboard</a:t>
            </a:r>
            <a:endParaRPr/>
          </a:p>
        </p:txBody>
      </p:sp>
      <p:sp>
        <p:nvSpPr>
          <p:cNvPr id="78" name="Google Shape;78;p16"/>
          <p:cNvSpPr txBox="1"/>
          <p:nvPr/>
        </p:nvSpPr>
        <p:spPr>
          <a:xfrm>
            <a:off x="6493575" y="1017725"/>
            <a:ext cx="11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79" name="Google Shape;79;p16"/>
          <p:cNvPicPr preferRelativeResize="0"/>
          <p:nvPr/>
        </p:nvPicPr>
        <p:blipFill>
          <a:blip r:embed="rId3">
            <a:alphaModFix/>
          </a:blip>
          <a:stretch>
            <a:fillRect/>
          </a:stretch>
        </p:blipFill>
        <p:spPr>
          <a:xfrm>
            <a:off x="1113525" y="1089050"/>
            <a:ext cx="7282976" cy="3771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Writer Storyboard</a:t>
            </a:r>
            <a:endParaRPr/>
          </a:p>
        </p:txBody>
      </p:sp>
      <p:pic>
        <p:nvPicPr>
          <p:cNvPr id="85" name="Google Shape;85;p17"/>
          <p:cNvPicPr preferRelativeResize="0"/>
          <p:nvPr/>
        </p:nvPicPr>
        <p:blipFill>
          <a:blip r:embed="rId3">
            <a:alphaModFix/>
          </a:blip>
          <a:stretch>
            <a:fillRect/>
          </a:stretch>
        </p:blipFill>
        <p:spPr>
          <a:xfrm>
            <a:off x="152400" y="1170125"/>
            <a:ext cx="8839198" cy="36509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153475" y="152400"/>
            <a:ext cx="2177415" cy="4838700"/>
          </a:xfrm>
          <a:prstGeom prst="rect">
            <a:avLst/>
          </a:prstGeom>
          <a:noFill/>
          <a:ln>
            <a:noFill/>
          </a:ln>
        </p:spPr>
      </p:pic>
      <p:pic>
        <p:nvPicPr>
          <p:cNvPr id="91" name="Google Shape;91;p18"/>
          <p:cNvPicPr preferRelativeResize="0"/>
          <p:nvPr/>
        </p:nvPicPr>
        <p:blipFill>
          <a:blip r:embed="rId4">
            <a:alphaModFix/>
          </a:blip>
          <a:stretch>
            <a:fillRect/>
          </a:stretch>
        </p:blipFill>
        <p:spPr>
          <a:xfrm>
            <a:off x="3483290" y="152400"/>
            <a:ext cx="2177415" cy="4838700"/>
          </a:xfrm>
          <a:prstGeom prst="rect">
            <a:avLst/>
          </a:prstGeom>
          <a:noFill/>
          <a:ln>
            <a:noFill/>
          </a:ln>
        </p:spPr>
      </p:pic>
      <p:pic>
        <p:nvPicPr>
          <p:cNvPr id="92" name="Google Shape;92;p18"/>
          <p:cNvPicPr preferRelativeResize="0"/>
          <p:nvPr/>
        </p:nvPicPr>
        <p:blipFill>
          <a:blip r:embed="rId5">
            <a:alphaModFix/>
          </a:blip>
          <a:stretch>
            <a:fillRect/>
          </a:stretch>
        </p:blipFill>
        <p:spPr>
          <a:xfrm>
            <a:off x="5813105" y="152400"/>
            <a:ext cx="2177415"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