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3" r:id="rId3"/>
    <p:sldId id="268" r:id="rId4"/>
    <p:sldId id="267" r:id="rId5"/>
    <p:sldId id="265" r:id="rId6"/>
    <p:sldId id="270" r:id="rId7"/>
    <p:sldId id="271" r:id="rId8"/>
    <p:sldId id="27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12/2/22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guitar, bass, building material&#10;&#10;Description automatically generated">
            <a:extLst>
              <a:ext uri="{FF2B5EF4-FFF2-40B4-BE49-F238E27FC236}">
                <a16:creationId xmlns:a16="http://schemas.microsoft.com/office/drawing/2014/main" id="{338FCBD3-BADA-23D3-5260-32F39CCF6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7" b="783"/>
          <a:stretch/>
        </p:blipFill>
        <p:spPr>
          <a:xfrm>
            <a:off x="0" y="288074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2DBEC-BEF4-1A59-1DCA-8DB79A01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 err="1"/>
              <a:t>StringsSense</a:t>
            </a:r>
            <a:r>
              <a:rPr lang="en-US" sz="6000"/>
              <a:t> (Guitar Tuner App)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9666-6FE1-DC78-0F6E-BD75D878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4" y="4190337"/>
            <a:ext cx="3483865" cy="1709917"/>
          </a:xfrm>
        </p:spPr>
        <p:txBody>
          <a:bodyPr anchor="ctr">
            <a:normAutofit fontScale="25000" lnSpcReduction="20000"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Team Rust:</a:t>
            </a:r>
            <a:b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</a:b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Carlton Brown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Jackson Dukes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Tony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Imbesi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11200" b="0" i="0" u="none" strike="noStrike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Abri </a:t>
            </a:r>
            <a:r>
              <a:rPr lang="en-US" sz="11200" b="0" i="0" u="none" strike="noStrike" err="1">
                <a:solidFill>
                  <a:srgbClr val="000000"/>
                </a:solidFill>
                <a:effectLst/>
                <a:latin typeface="Rockwell" panose="02060603020205020403" pitchFamily="18" charset="77"/>
              </a:rPr>
              <a:t>Witchett</a:t>
            </a:r>
            <a:endParaRPr lang="en-US" sz="11200" b="0" i="0" u="none" strike="noStrike">
              <a:solidFill>
                <a:srgbClr val="000000"/>
              </a:solidFill>
              <a:effectLst/>
              <a:latin typeface="Rockwell" panose="02060603020205020403" pitchFamily="18" charset="77"/>
            </a:endParaRPr>
          </a:p>
          <a:p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7AB8F7-57FE-D852-F2B9-B840A7EB0861}"/>
              </a:ext>
            </a:extLst>
          </p:cNvPr>
          <p:cNvSpPr txBox="1"/>
          <p:nvPr/>
        </p:nvSpPr>
        <p:spPr>
          <a:xfrm>
            <a:off x="0" y="6766963"/>
            <a:ext cx="4781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Image via : https://</a:t>
            </a:r>
            <a:r>
              <a:rPr lang="en-US" sz="1200" err="1">
                <a:solidFill>
                  <a:schemeClr val="bg1"/>
                </a:solidFill>
              </a:rPr>
              <a:t>wallpapercave.com</a:t>
            </a:r>
            <a:r>
              <a:rPr lang="en-US" sz="1200">
                <a:solidFill>
                  <a:schemeClr val="bg1"/>
                </a:solidFill>
              </a:rPr>
              <a:t>/acoustic-guitar-wallpaper</a:t>
            </a:r>
          </a:p>
        </p:txBody>
      </p:sp>
    </p:spTree>
    <p:extLst>
      <p:ext uri="{BB962C8B-B14F-4D97-AF65-F5344CB8AC3E}">
        <p14:creationId xmlns:p14="http://schemas.microsoft.com/office/powerpoint/2010/main" val="116998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Tuning Basics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semitone, also called a half step or a half tone, is the smallest musical interval commonly used in Western tonal music. It is defined as the interval between two adjacent notes in a 12-tone scale. </a:t>
            </a:r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semitone is our unit of measure between notes. One 100th of a semitone is called a “cent”.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When played individually, the average human ear can’t detect a difference of less than 5 cents.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851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9404F-E631-A574-569F-E7FBBD521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39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20">
                  <a:extLst>
                    <a:ext uri="{9D8B030D-6E8A-4147-A177-3AD203B41FA5}">
                      <a16:colId xmlns:a16="http://schemas.microsoft.com/office/drawing/2014/main" val="1903083761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54054442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08144647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567851885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37705759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42171402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36432417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930136169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1240239168"/>
                    </a:ext>
                  </a:extLst>
                </a:gridCol>
                <a:gridCol w="838020">
                  <a:extLst>
                    <a:ext uri="{9D8B030D-6E8A-4147-A177-3AD203B41FA5}">
                      <a16:colId xmlns:a16="http://schemas.microsoft.com/office/drawing/2014/main" val="3413132060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73647142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val="205786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59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(Gb)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(Ab)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(Bb)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(Db)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D#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(Eb)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7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16066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8ACD59-245A-DCC9-B244-D4323A4FFE44}"/>
              </a:ext>
            </a:extLst>
          </p:cNvPr>
          <p:cNvSpPr/>
          <p:nvPr/>
        </p:nvSpPr>
        <p:spPr>
          <a:xfrm rot="5400000">
            <a:off x="6011333" y="2558815"/>
            <a:ext cx="159925" cy="9125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6A885-51B1-4429-755F-C3C12B4490FB}"/>
              </a:ext>
            </a:extLst>
          </p:cNvPr>
          <p:cNvSpPr txBox="1"/>
          <p:nvPr/>
        </p:nvSpPr>
        <p:spPr>
          <a:xfrm>
            <a:off x="5428075" y="3132665"/>
            <a:ext cx="13358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1 semitone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29260" y="3527778"/>
            <a:ext cx="10301111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acceptable (in tune) range</a:t>
            </a:r>
            <a:r>
              <a:rPr lang="en-US" sz="2000">
                <a:ea typeface="+mn-lt"/>
                <a:cs typeface="+mn-lt"/>
              </a:rPr>
              <a:t> is within </a:t>
            </a:r>
            <a:r>
              <a:rPr lang="en-US" sz="2000" b="1">
                <a:ea typeface="+mn-lt"/>
                <a:cs typeface="+mn-lt"/>
              </a:rPr>
              <a:t>3 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endParaRPr lang="en-US" sz="2000"/>
          </a:p>
          <a:p>
            <a:r>
              <a:rPr lang="en-US" sz="2000"/>
              <a:t>If flat: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-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br>
              <a:rPr lang="en-US" sz="2000">
                <a:ea typeface="+mn-lt"/>
                <a:cs typeface="+mn-lt"/>
              </a:rPr>
            </a:br>
            <a:r>
              <a:rPr lang="en-US" sz="2000"/>
              <a:t>If sharp:</a:t>
            </a:r>
            <a:endParaRPr lang="en-US" sz="2000">
              <a:ea typeface="+mn-lt"/>
              <a:cs typeface="+mn-lt"/>
            </a:endParaRPr>
          </a:p>
          <a:p>
            <a:pPr algn="ctr"/>
            <a:r>
              <a:rPr lang="en-US" sz="1600" i="1">
                <a:latin typeface="Georgia"/>
              </a:rPr>
              <a:t>nearest perfect frequency + (0.03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B9A56-5920-88AA-B168-B428A9C1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Ranges (HZ) Cont.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7E369-CE8D-157C-089A-F40DA882983C}"/>
              </a:ext>
            </a:extLst>
          </p:cNvPr>
          <p:cNvSpPr txBox="1"/>
          <p:nvPr/>
        </p:nvSpPr>
        <p:spPr>
          <a:xfrm>
            <a:off x="348075" y="1825037"/>
            <a:ext cx="10301111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</a:t>
            </a:r>
            <a:r>
              <a:rPr lang="en-US" sz="2000" b="1">
                <a:ea typeface="+mn-lt"/>
                <a:cs typeface="+mn-lt"/>
              </a:rPr>
              <a:t>slightly out of tune range </a:t>
            </a:r>
            <a:r>
              <a:rPr lang="en-US" sz="2000">
                <a:ea typeface="+mn-lt"/>
                <a:cs typeface="+mn-lt"/>
              </a:rPr>
              <a:t>is within </a:t>
            </a:r>
            <a:r>
              <a:rPr lang="en-US" sz="2000" b="1">
                <a:ea typeface="+mn-lt"/>
                <a:cs typeface="+mn-lt"/>
              </a:rPr>
              <a:t>10 cents</a:t>
            </a:r>
            <a:r>
              <a:rPr lang="en-US" sz="2000">
                <a:ea typeface="+mn-lt"/>
                <a:cs typeface="+mn-lt"/>
              </a:rPr>
              <a:t> above or below the nearest perfect frequency. This is calculated by one of the following formulas, depending on whether the input frequency is </a:t>
            </a:r>
            <a:r>
              <a:rPr lang="en-US" sz="2000" b="1">
                <a:ea typeface="+mn-lt"/>
                <a:cs typeface="+mn-lt"/>
              </a:rPr>
              <a:t>flat </a:t>
            </a:r>
            <a:r>
              <a:rPr lang="en-US" sz="2000">
                <a:ea typeface="+mn-lt"/>
                <a:cs typeface="+mn-lt"/>
              </a:rPr>
              <a:t>or </a:t>
            </a:r>
            <a:r>
              <a:rPr lang="en-US" sz="2000" b="1">
                <a:ea typeface="+mn-lt"/>
                <a:cs typeface="+mn-lt"/>
              </a:rPr>
              <a:t>sharp</a:t>
            </a:r>
            <a:r>
              <a:rPr lang="en-US" sz="2000">
                <a:ea typeface="+mn-lt"/>
                <a:cs typeface="+mn-lt"/>
              </a:rPr>
              <a:t> relative to the nearest perfect frequency:</a:t>
            </a: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r>
              <a:rPr lang="en-US" sz="2000">
                <a:ea typeface="+mn-lt"/>
                <a:cs typeface="+mn-lt"/>
              </a:rPr>
              <a:t>If flat: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- (0.1 * |nearest perfect frequency – next nearest perfect frequency|)</a:t>
            </a:r>
            <a:endParaRPr lang="en-US" sz="1600">
              <a:latin typeface="Georgia"/>
            </a:endParaRPr>
          </a:p>
          <a:p>
            <a:br>
              <a:rPr lang="en-US"/>
            </a:br>
            <a:r>
              <a:rPr lang="en-US" sz="2000">
                <a:ea typeface="+mn-lt"/>
                <a:cs typeface="+mn-lt"/>
              </a:rPr>
              <a:t>If sharp:</a:t>
            </a:r>
            <a:endParaRPr lang="en-US"/>
          </a:p>
          <a:p>
            <a:pPr algn="ctr"/>
            <a:r>
              <a:rPr lang="en-US" sz="1600" i="1">
                <a:latin typeface="Georgia"/>
                <a:ea typeface="+mn-lt"/>
                <a:cs typeface="+mn-lt"/>
              </a:rPr>
              <a:t>nearest perfect frequency + (0.1 * |nearest perfect frequency – next nearest perfect frequency|)</a:t>
            </a:r>
            <a:endParaRPr lang="en-US" sz="1600">
              <a:latin typeface="Georgia"/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Any value greater than 10 cents above or below the nearest perfect frequency will be in the </a:t>
            </a:r>
            <a:r>
              <a:rPr lang="en-US" sz="2000" b="1">
                <a:ea typeface="+mn-lt"/>
                <a:cs typeface="+mn-lt"/>
              </a:rPr>
              <a:t>out of tune range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2000" i="1">
              <a:ea typeface="+mn-lt"/>
              <a:cs typeface="+mn-lt"/>
            </a:endParaRPr>
          </a:p>
          <a:p>
            <a:endParaRPr lang="en-US" sz="1600" i="1">
              <a:latin typeface="Georgia Pro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7F9BFA8-0F98-CB03-A115-DBAA74C14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382" y="534155"/>
            <a:ext cx="3580039" cy="210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Database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Logo, icon&#10;&#10;Description automatically generated">
            <a:extLst>
              <a:ext uri="{FF2B5EF4-FFF2-40B4-BE49-F238E27FC236}">
                <a16:creationId xmlns:a16="http://schemas.microsoft.com/office/drawing/2014/main" id="{CC46EB91-0CCD-7BC7-66BB-D9675E119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520" y="1058644"/>
            <a:ext cx="4368800" cy="45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9AB7A-5AB3-972B-ACB5-AC83EF24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DD3B-55AC-C2C9-A08D-E8B79E7B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allow users to tune their guitar to EADGBE tuning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the note that is closest to their plucked string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show users how close they are to the correct tuning via a color-coded accuracy rating.</a:t>
            </a:r>
            <a:r>
              <a:rPr lang="en-US" sz="1800">
                <a:latin typeface="ArialMT"/>
              </a:rPr>
              <a:t> </a:t>
            </a:r>
            <a:endParaRPr lang="en-US" sz="1800">
              <a:effectLst/>
              <a:latin typeface="ArialMT"/>
            </a:endParaRP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should have a mute button to turn off microphone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</a:t>
            </a:r>
            <a:r>
              <a:rPr lang="en-US" sz="1800">
                <a:latin typeface="ArialMT"/>
              </a:rPr>
              <a:t>app</a:t>
            </a:r>
            <a:r>
              <a:rPr lang="en-US" sz="1800">
                <a:effectLst/>
                <a:latin typeface="ArialMT"/>
              </a:rPr>
              <a:t> should provide audio </a:t>
            </a:r>
            <a:r>
              <a:rPr lang="en-US" sz="1800">
                <a:latin typeface="ArialMT"/>
              </a:rPr>
              <a:t>feedback</a:t>
            </a:r>
            <a:r>
              <a:rPr lang="en-US" sz="1800">
                <a:effectLst/>
                <a:latin typeface="ArialMT"/>
              </a:rPr>
              <a:t> during tuning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D08F7-2B5F-3731-7A41-A7A65ABB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non-Functional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156-0F80-7D26-B491-0DA5773E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be able to read values from a frequency-to-pitch database to calculate accuracy.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provide accurate visual feedback of the note within 4 seconds of plucking a string.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use the built-in device microphone to read audio input and obtain the frequency value. </a:t>
            </a:r>
          </a:p>
          <a:p>
            <a:pPr>
              <a:buFont typeface="+mj-lt"/>
              <a:buAutoNum type="arabicPeriod"/>
            </a:pPr>
            <a:r>
              <a:rPr lang="en-US" sz="1800">
                <a:effectLst/>
                <a:latin typeface="ArialMT"/>
              </a:rPr>
              <a:t>The app shall run as either an Android app or a webpage. </a:t>
            </a:r>
          </a:p>
          <a:p>
            <a:pPr>
              <a:buFont typeface="+mj-lt"/>
              <a:buAutoNum type="arabicPeriod"/>
            </a:pPr>
            <a:r>
              <a:rPr lang="en-US" sz="1800">
                <a:latin typeface="ArialMT"/>
              </a:rPr>
              <a:t>The app shall load within 4 seconds upon opening </a:t>
            </a:r>
            <a:endParaRPr lang="en-US" sz="1800">
              <a:effectLst/>
              <a:latin typeface="ArialMT"/>
            </a:endParaRPr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62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7DE23-7AB8-93D3-8494-DE0A9875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76" y="1432223"/>
            <a:ext cx="6057144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System Demo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D5BCB-0335-8A86-4A8C-860F724F70BE}"/>
              </a:ext>
            </a:extLst>
          </p:cNvPr>
          <p:cNvSpPr txBox="1"/>
          <p:nvPr/>
        </p:nvSpPr>
        <p:spPr>
          <a:xfrm>
            <a:off x="6722533" y="5350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3" name="Picture 3" descr="A picture containing text, screenshot, electronics, vector graphics&#10;&#10;Description automatically generated">
            <a:extLst>
              <a:ext uri="{FF2B5EF4-FFF2-40B4-BE49-F238E27FC236}">
                <a16:creationId xmlns:a16="http://schemas.microsoft.com/office/drawing/2014/main" id="{05AA4101-668B-7E65-74F3-5A055590A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1" y="379562"/>
            <a:ext cx="3532336" cy="615638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F575744-DF6A-16E1-A716-557A958C4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21" y="3820587"/>
            <a:ext cx="3759200" cy="11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F89BB-4E69-F58E-21AF-68DF13E1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Accomplishments + team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E3C0C-CE0C-A9D4-BB0D-EA533390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ckwell"/>
              </a:rPr>
              <a:t>Goal: to build a guitar tuning app that allows users to easily tune their instrument  to Standard Tuning (EADGBE) with an acceptable range of accuracy.</a:t>
            </a:r>
            <a:endParaRPr lang="en-US">
              <a:effectLst/>
              <a:latin typeface="Rockwell"/>
            </a:endParaRPr>
          </a:p>
          <a:p>
            <a:r>
              <a:rPr lang="en-US"/>
              <a:t>We successfully developed a mock-up android application .</a:t>
            </a:r>
          </a:p>
          <a:p>
            <a:r>
              <a:rPr lang="en-US"/>
              <a:t>Implemented clearer visual and audio feedback for accessibility </a:t>
            </a:r>
          </a:p>
          <a:p>
            <a:r>
              <a:rPr lang="en-US"/>
              <a:t>We satisfied our requirements within mockup excluding microphone usage.</a:t>
            </a:r>
          </a:p>
          <a:p>
            <a:r>
              <a:rPr lang="en-US"/>
              <a:t>We built a working database containing musical notes and ranges of frequencies: acceptable, slightly out of tune, and out of tune.</a:t>
            </a:r>
          </a:p>
          <a:p>
            <a:r>
              <a:rPr lang="en-US"/>
              <a:t>We were able to gain a better understanding of the app development process</a:t>
            </a:r>
          </a:p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59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</TotalTime>
  <Words>677</Words>
  <Application>Microsoft Macintosh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ArialMT</vt:lpstr>
      <vt:lpstr>Calibri</vt:lpstr>
      <vt:lpstr>Georgia</vt:lpstr>
      <vt:lpstr>Georgia Pro</vt:lpstr>
      <vt:lpstr>Rockwell</vt:lpstr>
      <vt:lpstr>Rockwell Condensed</vt:lpstr>
      <vt:lpstr>Rockwell Extra Bold</vt:lpstr>
      <vt:lpstr>Wingdings</vt:lpstr>
      <vt:lpstr>Wood Type</vt:lpstr>
      <vt:lpstr>StringsSense (Guitar Tuner App)</vt:lpstr>
      <vt:lpstr>Tuning Basics</vt:lpstr>
      <vt:lpstr>frequency Ranges (HZ)</vt:lpstr>
      <vt:lpstr>frequency Ranges (HZ) Cont.</vt:lpstr>
      <vt:lpstr>Database Demo</vt:lpstr>
      <vt:lpstr>functional requirements</vt:lpstr>
      <vt:lpstr>non-Functional requirements</vt:lpstr>
      <vt:lpstr>System Demo</vt:lpstr>
      <vt:lpstr>Accomplishments + team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tuner App</dc:title>
  <dc:creator>Carlton Bernard Brown</dc:creator>
  <cp:lastModifiedBy>Jackson Dukes</cp:lastModifiedBy>
  <cp:revision>4</cp:revision>
  <dcterms:created xsi:type="dcterms:W3CDTF">2022-10-30T18:16:52Z</dcterms:created>
  <dcterms:modified xsi:type="dcterms:W3CDTF">2022-12-02T14:52:14Z</dcterms:modified>
</cp:coreProperties>
</file>