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65" r:id="rId2"/>
    <p:sldId id="266" r:id="rId3"/>
    <p:sldId id="267" r:id="rId4"/>
    <p:sldId id="268" r:id="rId5"/>
    <p:sldId id="269" r:id="rId6"/>
    <p:sldId id="270" r:id="rId7"/>
    <p:sldId id="27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9d7fb07c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9d7fb07c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89d7fb07c4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89d7fb07c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89d7fb07c4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89d7fb07c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9d7fb07c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89d7fb07c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topic in our presentation will be our use case diagrams. The use case diagram is used to help identify the interactions between our system and the actors. In this case the diagrams show what the system does and not exactly  how the system operates internally. In our first use case diagram we have types of users. One being the typical user for the system and the other being an impaired user. This application can help impaired users because this application is using a visual based authentication instead of text so it may be easier to use for impaired users. On the other side of the diagram we have some “actors” being our firebase authenticator and our firebase storage database. The authenticator will help with the obvious authentication process for logging in and password creation. The firebase storage aspect will store our user’s data and will keep the credentials alive so the user will stay logged in.The diagram shows our login and our registration phases.  The login phase can include login credentials being input and our forgotten password implementation, each can be connected to the firebase storage. On the other side we have the registration that can include the custom login (meaning username, email, and graphical password sequence) that can be stored in the firebase storage.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8f3887ab7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8f3887ab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second user case diagram we have essentially the same structure as the previous diagram but the authentication and database are coupled in the firebase database service itself. We still have the user and we have the login/registration phases of the diagram that include the forgotten password, custom login credentials,  the actual firebase service, etc.. Basically this is a little more condensed version of the previous diagram.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89d7fb07c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89d7fb07c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Calibri"/>
              <a:buAutoNum type="arabicPeriod"/>
            </a:pPr>
            <a:r>
              <a:rPr lang="en">
                <a:latin typeface="Calibri"/>
                <a:ea typeface="Calibri"/>
                <a:cs typeface="Calibri"/>
                <a:sym typeface="Calibri"/>
              </a:rPr>
              <a:t>Under UI testing we firstly need to test if its responsive meaning a user can interact with the application. For example, clicking on forgot password will lead to a page where they will have to enter their username and email and so on. </a:t>
            </a:r>
            <a:endParaRPr>
              <a:latin typeface="Calibri"/>
              <a:ea typeface="Calibri"/>
              <a:cs typeface="Calibri"/>
              <a:sym typeface="Calibri"/>
            </a:endParaRPr>
          </a:p>
          <a:p>
            <a:pPr marL="457200" lvl="0" indent="-298450" algn="l" rtl="0">
              <a:spcBef>
                <a:spcPts val="0"/>
              </a:spcBef>
              <a:spcAft>
                <a:spcPts val="0"/>
              </a:spcAft>
              <a:buSzPts val="1100"/>
              <a:buFont typeface="Calibri"/>
              <a:buAutoNum type="arabicPeriod"/>
            </a:pPr>
            <a:r>
              <a:rPr lang="en">
                <a:latin typeface="Calibri"/>
                <a:ea typeface="Calibri"/>
                <a:cs typeface="Calibri"/>
                <a:sym typeface="Calibri"/>
              </a:rPr>
              <a:t>Secondly we have to check that all the labeling on the buttons and text boxes are visible for the user. For example, username text box should have visible enough for the user to know that they have to enter username. </a:t>
            </a:r>
            <a:endParaRPr>
              <a:latin typeface="Calibri"/>
              <a:ea typeface="Calibri"/>
              <a:cs typeface="Calibri"/>
              <a:sym typeface="Calibri"/>
            </a:endParaRPr>
          </a:p>
          <a:p>
            <a:pPr marL="457200" lvl="0" indent="-298450" algn="l" rtl="0">
              <a:spcBef>
                <a:spcPts val="0"/>
              </a:spcBef>
              <a:spcAft>
                <a:spcPts val="0"/>
              </a:spcAft>
              <a:buSzPts val="1100"/>
              <a:buFont typeface="Calibri"/>
              <a:buAutoNum type="arabicPeriod"/>
            </a:pPr>
            <a:r>
              <a:rPr lang="en">
                <a:latin typeface="Calibri"/>
                <a:ea typeface="Calibri"/>
                <a:cs typeface="Calibri"/>
                <a:sym typeface="Calibri"/>
              </a:rPr>
              <a:t>For functional test cases we firstly need to check that invalid credentials will not let the user login. </a:t>
            </a:r>
            <a:endParaRPr>
              <a:latin typeface="Calibri"/>
              <a:ea typeface="Calibri"/>
              <a:cs typeface="Calibri"/>
              <a:sym typeface="Calibri"/>
            </a:endParaRPr>
          </a:p>
          <a:p>
            <a:pPr marL="457200" lvl="0" indent="-298450" algn="l" rtl="0">
              <a:spcBef>
                <a:spcPts val="0"/>
              </a:spcBef>
              <a:spcAft>
                <a:spcPts val="0"/>
              </a:spcAft>
              <a:buSzPts val="1100"/>
              <a:buFont typeface="Calibri"/>
              <a:buAutoNum type="arabicPeriod"/>
            </a:pPr>
            <a:r>
              <a:rPr lang="en">
                <a:latin typeface="Calibri"/>
                <a:ea typeface="Calibri"/>
                <a:cs typeface="Calibri"/>
                <a:sym typeface="Calibri"/>
              </a:rPr>
              <a:t>Secondly we have to check that the user is able to pick only 4 out of 8 pictures for their password </a:t>
            </a:r>
            <a:endParaRPr>
              <a:latin typeface="Calibri"/>
              <a:ea typeface="Calibri"/>
              <a:cs typeface="Calibri"/>
              <a:sym typeface="Calibri"/>
            </a:endParaRPr>
          </a:p>
          <a:p>
            <a:pPr marL="457200" lvl="0" indent="-298450" algn="l" rtl="0">
              <a:spcBef>
                <a:spcPts val="0"/>
              </a:spcBef>
              <a:spcAft>
                <a:spcPts val="0"/>
              </a:spcAft>
              <a:buSzPts val="1100"/>
              <a:buFont typeface="Calibri"/>
              <a:buAutoNum type="arabicPeriod"/>
            </a:pPr>
            <a:r>
              <a:rPr lang="en">
                <a:latin typeface="Calibri"/>
                <a:ea typeface="Calibri"/>
                <a:cs typeface="Calibri"/>
                <a:sym typeface="Calibri"/>
              </a:rPr>
              <a:t>Lastly to check if there is a forgot password option on the login page. </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9d7fb07c4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9d7fb07c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Graphical Passwords </a:t>
            </a:r>
            <a:endParaRPr/>
          </a:p>
        </p:txBody>
      </p:sp>
      <p:sp>
        <p:nvSpPr>
          <p:cNvPr id="191" name="Google Shape;191;p22"/>
          <p:cNvSpPr txBox="1">
            <a:spLocks noGrp="1"/>
          </p:cNvSpPr>
          <p:nvPr>
            <p:ph type="subTitle" idx="1"/>
          </p:nvPr>
        </p:nvSpPr>
        <p:spPr>
          <a:xfrm>
            <a:off x="311700" y="2834125"/>
            <a:ext cx="8520600" cy="503700"/>
          </a:xfrm>
          <a:prstGeom prst="rect">
            <a:avLst/>
          </a:prstGeom>
        </p:spPr>
        <p:txBody>
          <a:bodyPr spcFirstLastPara="1" wrap="square" lIns="91425" tIns="91425" rIns="91425" bIns="91425" anchor="t" anchorCtr="0">
            <a:normAutofit fontScale="25000" lnSpcReduction="10000"/>
          </a:bodyPr>
          <a:lstStyle/>
          <a:p>
            <a:pPr marL="2286000" lvl="0" indent="457200" algn="l" rtl="0">
              <a:spcBef>
                <a:spcPts val="0"/>
              </a:spcBef>
              <a:spcAft>
                <a:spcPts val="0"/>
              </a:spcAft>
              <a:buNone/>
            </a:pPr>
            <a:r>
              <a:rPr lang="en" sz="6000">
                <a:latin typeface="Nunito"/>
                <a:ea typeface="Nunito"/>
                <a:cs typeface="Nunito"/>
                <a:sym typeface="Nunito"/>
              </a:rPr>
              <a:t>      PRESENTATION - 2</a:t>
            </a:r>
            <a:endParaRPr sz="6000">
              <a:latin typeface="Nunito"/>
              <a:ea typeface="Nunito"/>
              <a:cs typeface="Nunito"/>
              <a:sym typeface="Nunito"/>
            </a:endParaRPr>
          </a:p>
          <a:p>
            <a:pPr marL="2286000" lvl="0" indent="457200" algn="l" rtl="0">
              <a:spcBef>
                <a:spcPts val="0"/>
              </a:spcBef>
              <a:spcAft>
                <a:spcPts val="0"/>
              </a:spcAft>
              <a:buNone/>
            </a:pPr>
            <a:endParaRPr/>
          </a:p>
          <a:p>
            <a:pPr marL="0" lvl="0" indent="0" algn="ctr" rtl="0">
              <a:spcBef>
                <a:spcPts val="0"/>
              </a:spcBef>
              <a:spcAft>
                <a:spcPts val="0"/>
              </a:spcAft>
              <a:buNone/>
            </a:pPr>
            <a:endParaRPr/>
          </a:p>
        </p:txBody>
      </p:sp>
      <p:sp>
        <p:nvSpPr>
          <p:cNvPr id="192" name="Google Shape;192;p22"/>
          <p:cNvSpPr txBox="1"/>
          <p:nvPr/>
        </p:nvSpPr>
        <p:spPr>
          <a:xfrm>
            <a:off x="2623100" y="3544700"/>
            <a:ext cx="383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Nunito"/>
                <a:ea typeface="Nunito"/>
                <a:cs typeface="Nunito"/>
                <a:sym typeface="Nunito"/>
              </a:rPr>
              <a:t>   Supriya Arun, Zack Davis, Joanna John</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98" name="Google Shape;198;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UML Sequence Diagram </a:t>
            </a:r>
            <a:endParaRPr/>
          </a:p>
          <a:p>
            <a:pPr marL="0" lvl="0" indent="0" algn="l" rtl="0">
              <a:spcBef>
                <a:spcPts val="1200"/>
              </a:spcBef>
              <a:spcAft>
                <a:spcPts val="0"/>
              </a:spcAft>
              <a:buNone/>
            </a:pPr>
            <a:endParaRPr/>
          </a:p>
          <a:p>
            <a:pPr marL="457200" lvl="0" indent="-311150" algn="l" rtl="0">
              <a:spcBef>
                <a:spcPts val="1200"/>
              </a:spcBef>
              <a:spcAft>
                <a:spcPts val="0"/>
              </a:spcAft>
              <a:buSzPts val="1300"/>
              <a:buAutoNum type="arabicPeriod"/>
            </a:pPr>
            <a:r>
              <a:rPr lang="en"/>
              <a:t>Use Case Diagram</a:t>
            </a:r>
            <a:endParaRPr/>
          </a:p>
          <a:p>
            <a:pPr marL="0" lvl="0" indent="0" algn="l" rtl="0">
              <a:spcBef>
                <a:spcPts val="1200"/>
              </a:spcBef>
              <a:spcAft>
                <a:spcPts val="0"/>
              </a:spcAft>
              <a:buNone/>
            </a:pPr>
            <a:endParaRPr/>
          </a:p>
          <a:p>
            <a:pPr marL="457200" lvl="0" indent="-311150" algn="l" rtl="0">
              <a:spcBef>
                <a:spcPts val="1200"/>
              </a:spcBef>
              <a:spcAft>
                <a:spcPts val="0"/>
              </a:spcAft>
              <a:buSzPts val="1300"/>
              <a:buAutoNum type="arabicPeriod"/>
            </a:pPr>
            <a:r>
              <a:rPr lang="en"/>
              <a:t>Test Case Scenarios </a:t>
            </a:r>
            <a:endParaRPr/>
          </a:p>
        </p:txBody>
      </p:sp>
      <p:pic>
        <p:nvPicPr>
          <p:cNvPr id="199" name="Google Shape;199;p23"/>
          <p:cNvPicPr preferRelativeResize="0"/>
          <p:nvPr/>
        </p:nvPicPr>
        <p:blipFill>
          <a:blip r:embed="rId3">
            <a:alphaModFix/>
          </a:blip>
          <a:stretch>
            <a:fillRect/>
          </a:stretch>
        </p:blipFill>
        <p:spPr>
          <a:xfrm>
            <a:off x="4721575" y="999925"/>
            <a:ext cx="3143650" cy="314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06300" y="347250"/>
            <a:ext cx="7505700" cy="6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UML Sequence Diagram</a:t>
            </a:r>
            <a:endParaRPr/>
          </a:p>
        </p:txBody>
      </p:sp>
      <p:pic>
        <p:nvPicPr>
          <p:cNvPr id="205" name="Google Shape;205;p24"/>
          <p:cNvPicPr preferRelativeResize="0"/>
          <p:nvPr/>
        </p:nvPicPr>
        <p:blipFill rotWithShape="1">
          <a:blip r:embed="rId3">
            <a:alphaModFix/>
          </a:blip>
          <a:srcRect l="3193" t="2138" r="-4771" b="30478"/>
          <a:stretch/>
        </p:blipFill>
        <p:spPr>
          <a:xfrm>
            <a:off x="932000" y="881270"/>
            <a:ext cx="7179361" cy="3914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06300" y="347250"/>
            <a:ext cx="7505700" cy="6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UML Case Diagram</a:t>
            </a:r>
            <a:endParaRPr/>
          </a:p>
        </p:txBody>
      </p:sp>
      <p:pic>
        <p:nvPicPr>
          <p:cNvPr id="211" name="Google Shape;211;p25"/>
          <p:cNvPicPr preferRelativeResize="0"/>
          <p:nvPr/>
        </p:nvPicPr>
        <p:blipFill>
          <a:blip r:embed="rId3">
            <a:alphaModFix/>
          </a:blip>
          <a:stretch>
            <a:fillRect/>
          </a:stretch>
        </p:blipFill>
        <p:spPr>
          <a:xfrm>
            <a:off x="418050" y="932350"/>
            <a:ext cx="7559999" cy="363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06300" y="347250"/>
            <a:ext cx="7505700" cy="6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UML Case Diagram</a:t>
            </a:r>
            <a:endParaRPr/>
          </a:p>
        </p:txBody>
      </p:sp>
      <p:pic>
        <p:nvPicPr>
          <p:cNvPr id="217" name="Google Shape;217;p26"/>
          <p:cNvPicPr preferRelativeResize="0"/>
          <p:nvPr/>
        </p:nvPicPr>
        <p:blipFill>
          <a:blip r:embed="rId3">
            <a:alphaModFix/>
          </a:blip>
          <a:stretch>
            <a:fillRect/>
          </a:stretch>
        </p:blipFill>
        <p:spPr>
          <a:xfrm>
            <a:off x="548650" y="969100"/>
            <a:ext cx="5635470" cy="3804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706300" y="347250"/>
            <a:ext cx="7505700" cy="6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Case Scenarios </a:t>
            </a:r>
            <a:endParaRPr/>
          </a:p>
        </p:txBody>
      </p:sp>
      <p:sp>
        <p:nvSpPr>
          <p:cNvPr id="223" name="Google Shape;223;p27"/>
          <p:cNvSpPr txBox="1"/>
          <p:nvPr/>
        </p:nvSpPr>
        <p:spPr>
          <a:xfrm>
            <a:off x="667625" y="1147175"/>
            <a:ext cx="7870500" cy="3078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AutoNum type="arabicPeriod"/>
            </a:pPr>
            <a:r>
              <a:rPr lang="en" sz="1700">
                <a:latin typeface="Calibri"/>
                <a:ea typeface="Calibri"/>
                <a:cs typeface="Calibri"/>
                <a:sym typeface="Calibri"/>
              </a:rPr>
              <a:t>UI Test Scenario</a:t>
            </a:r>
            <a:endParaRPr sz="1700">
              <a:latin typeface="Calibri"/>
              <a:ea typeface="Calibri"/>
              <a:cs typeface="Calibri"/>
              <a:sym typeface="Calibri"/>
            </a:endParaRPr>
          </a:p>
          <a:p>
            <a:pPr marL="0" lvl="0" indent="0" algn="l" rtl="0">
              <a:spcBef>
                <a:spcPts val="0"/>
              </a:spcBef>
              <a:spcAft>
                <a:spcPts val="0"/>
              </a:spcAft>
              <a:buNone/>
            </a:pPr>
            <a:r>
              <a:rPr lang="en" sz="1700">
                <a:latin typeface="Calibri"/>
                <a:ea typeface="Calibri"/>
                <a:cs typeface="Calibri"/>
                <a:sym typeface="Calibri"/>
              </a:rPr>
              <a:t>        </a:t>
            </a:r>
            <a:r>
              <a:rPr lang="en" sz="1500">
                <a:latin typeface="Calibri"/>
                <a:ea typeface="Calibri"/>
                <a:cs typeface="Calibri"/>
                <a:sym typeface="Calibri"/>
              </a:rPr>
              <a:t>    - Verify that the application’s UI is responsive - adjusts to different screen </a:t>
            </a: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 Verify that all the labels on the text-boxes and buttons are present and clearly visible. </a:t>
            </a: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457200" lvl="0" indent="-336550" algn="l" rtl="0">
              <a:spcBef>
                <a:spcPts val="0"/>
              </a:spcBef>
              <a:spcAft>
                <a:spcPts val="0"/>
              </a:spcAft>
              <a:buSzPts val="1700"/>
              <a:buFont typeface="Calibri"/>
              <a:buAutoNum type="arabicPeriod"/>
            </a:pPr>
            <a:r>
              <a:rPr lang="en" sz="1700">
                <a:latin typeface="Calibri"/>
                <a:ea typeface="Calibri"/>
                <a:cs typeface="Calibri"/>
                <a:sym typeface="Calibri"/>
              </a:rPr>
              <a:t>Functional Test Scenario</a:t>
            </a:r>
            <a:endParaRPr sz="1700">
              <a:latin typeface="Calibri"/>
              <a:ea typeface="Calibri"/>
              <a:cs typeface="Calibri"/>
              <a:sym typeface="Calibri"/>
            </a:endParaRPr>
          </a:p>
          <a:p>
            <a:pPr marL="457200" lvl="0" indent="0" algn="l" rtl="0">
              <a:spcBef>
                <a:spcPts val="0"/>
              </a:spcBef>
              <a:spcAft>
                <a:spcPts val="0"/>
              </a:spcAft>
              <a:buNone/>
            </a:pPr>
            <a:r>
              <a:rPr lang="en" sz="1700">
                <a:latin typeface="Calibri"/>
                <a:ea typeface="Calibri"/>
                <a:cs typeface="Calibri"/>
                <a:sym typeface="Calibri"/>
              </a:rPr>
              <a:t> </a:t>
            </a:r>
            <a:r>
              <a:rPr lang="en" sz="1500">
                <a:latin typeface="Calibri"/>
                <a:ea typeface="Calibri"/>
                <a:cs typeface="Calibri"/>
                <a:sym typeface="Calibri"/>
              </a:rPr>
              <a:t> - </a:t>
            </a:r>
            <a:r>
              <a:rPr lang="en" sz="1700">
                <a:latin typeface="Calibri"/>
                <a:ea typeface="Calibri"/>
                <a:cs typeface="Calibri"/>
                <a:sym typeface="Calibri"/>
              </a:rPr>
              <a:t> </a:t>
            </a:r>
            <a:r>
              <a:rPr lang="en" sz="1500">
                <a:latin typeface="Calibri"/>
                <a:ea typeface="Calibri"/>
                <a:cs typeface="Calibri"/>
                <a:sym typeface="Calibri"/>
              </a:rPr>
              <a:t>Check that the user is </a:t>
            </a:r>
            <a:r>
              <a:rPr lang="en" sz="1500" b="1" i="1">
                <a:latin typeface="Calibri"/>
                <a:ea typeface="Calibri"/>
                <a:cs typeface="Calibri"/>
                <a:sym typeface="Calibri"/>
              </a:rPr>
              <a:t>not </a:t>
            </a:r>
            <a:r>
              <a:rPr lang="en" sz="1500">
                <a:latin typeface="Calibri"/>
                <a:ea typeface="Calibri"/>
                <a:cs typeface="Calibri"/>
                <a:sym typeface="Calibri"/>
              </a:rPr>
              <a:t>able to login with invalid username and password</a:t>
            </a:r>
            <a:endParaRPr sz="1500">
              <a:latin typeface="Calibri"/>
              <a:ea typeface="Calibri"/>
              <a:cs typeface="Calibri"/>
              <a:sym typeface="Calibri"/>
            </a:endParaRPr>
          </a:p>
          <a:p>
            <a:pPr marL="457200" lvl="0" indent="0" algn="l" rtl="0">
              <a:spcBef>
                <a:spcPts val="0"/>
              </a:spcBef>
              <a:spcAft>
                <a:spcPts val="0"/>
              </a:spcAft>
              <a:buNone/>
            </a:pPr>
            <a:endParaRPr sz="1500">
              <a:latin typeface="Calibri"/>
              <a:ea typeface="Calibri"/>
              <a:cs typeface="Calibri"/>
              <a:sym typeface="Calibri"/>
            </a:endParaRPr>
          </a:p>
          <a:p>
            <a:pPr marL="457200" lvl="0" indent="0" algn="l" rtl="0">
              <a:spcBef>
                <a:spcPts val="0"/>
              </a:spcBef>
              <a:spcAft>
                <a:spcPts val="0"/>
              </a:spcAft>
              <a:buNone/>
            </a:pPr>
            <a:r>
              <a:rPr lang="en" sz="1500">
                <a:latin typeface="Calibri"/>
                <a:ea typeface="Calibri"/>
                <a:cs typeface="Calibri"/>
                <a:sym typeface="Calibri"/>
              </a:rPr>
              <a:t>  -  Verify that the user is able to select </a:t>
            </a:r>
            <a:r>
              <a:rPr lang="en" sz="1500" b="1" i="1">
                <a:latin typeface="Calibri"/>
                <a:ea typeface="Calibri"/>
                <a:cs typeface="Calibri"/>
                <a:sym typeface="Calibri"/>
              </a:rPr>
              <a:t>only </a:t>
            </a:r>
            <a:r>
              <a:rPr lang="en" sz="1500">
                <a:latin typeface="Calibri"/>
                <a:ea typeface="Calibri"/>
                <a:cs typeface="Calibri"/>
                <a:sym typeface="Calibri"/>
              </a:rPr>
              <a:t>4 out of 8 pictures displayed</a:t>
            </a:r>
            <a:endParaRPr sz="1500">
              <a:latin typeface="Calibri"/>
              <a:ea typeface="Calibri"/>
              <a:cs typeface="Calibri"/>
              <a:sym typeface="Calibri"/>
            </a:endParaRPr>
          </a:p>
          <a:p>
            <a:pPr marL="457200" lvl="0" indent="0" algn="l" rtl="0">
              <a:spcBef>
                <a:spcPts val="0"/>
              </a:spcBef>
              <a:spcAft>
                <a:spcPts val="0"/>
              </a:spcAft>
              <a:buNone/>
            </a:pPr>
            <a:endParaRPr sz="1500">
              <a:latin typeface="Calibri"/>
              <a:ea typeface="Calibri"/>
              <a:cs typeface="Calibri"/>
              <a:sym typeface="Calibri"/>
            </a:endParaRPr>
          </a:p>
          <a:p>
            <a:pPr marL="457200" lvl="0" indent="0" algn="l" rtl="0">
              <a:spcBef>
                <a:spcPts val="0"/>
              </a:spcBef>
              <a:spcAft>
                <a:spcPts val="0"/>
              </a:spcAft>
              <a:buNone/>
            </a:pPr>
            <a:r>
              <a:rPr lang="en" sz="1500">
                <a:latin typeface="Calibri"/>
                <a:ea typeface="Calibri"/>
                <a:cs typeface="Calibri"/>
                <a:sym typeface="Calibri"/>
              </a:rPr>
              <a:t> -   Verify if the user has an option of “forgot password” on the login page</a:t>
            </a: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a:t>
            </a:r>
            <a:endParaRPr sz="15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2286000" lvl="0" indent="457200" algn="l" rtl="0">
              <a:spcBef>
                <a:spcPts val="0"/>
              </a:spcBef>
              <a:spcAft>
                <a:spcPts val="0"/>
              </a:spcAft>
              <a:buNone/>
            </a:pPr>
            <a:r>
              <a:rPr lang="en"/>
              <a:t>Thank you </a:t>
            </a:r>
            <a:endParaRPr/>
          </a:p>
        </p:txBody>
      </p:sp>
      <p:sp>
        <p:nvSpPr>
          <p:cNvPr id="229" name="Google Shape;229;p28"/>
          <p:cNvSpPr txBox="1">
            <a:spLocks noGrp="1"/>
          </p:cNvSpPr>
          <p:nvPr>
            <p:ph type="subTitle" idx="1"/>
          </p:nvPr>
        </p:nvSpPr>
        <p:spPr>
          <a:xfrm>
            <a:off x="311700" y="2834125"/>
            <a:ext cx="8520600" cy="503700"/>
          </a:xfrm>
          <a:prstGeom prst="rect">
            <a:avLst/>
          </a:prstGeom>
        </p:spPr>
        <p:txBody>
          <a:bodyPr spcFirstLastPara="1" wrap="square" lIns="91425" tIns="91425" rIns="91425" bIns="91425" anchor="t" anchorCtr="0">
            <a:normAutofit fontScale="40000" lnSpcReduction="20000"/>
          </a:bodyPr>
          <a:lstStyle/>
          <a:p>
            <a:pPr marL="2286000" lvl="0" indent="457200" algn="l" rtl="0">
              <a:spcBef>
                <a:spcPts val="0"/>
              </a:spcBef>
              <a:spcAft>
                <a:spcPts val="0"/>
              </a:spcAft>
              <a:buNone/>
            </a:pPr>
            <a:r>
              <a:rPr lang="en"/>
              <a:t>  </a:t>
            </a:r>
            <a:r>
              <a:rPr lang="en" sz="6000"/>
              <a:t>       </a:t>
            </a:r>
            <a:endParaRPr/>
          </a:p>
        </p:txBody>
      </p:sp>
      <p:sp>
        <p:nvSpPr>
          <p:cNvPr id="230" name="Google Shape;230;p28"/>
          <p:cNvSpPr txBox="1"/>
          <p:nvPr/>
        </p:nvSpPr>
        <p:spPr>
          <a:xfrm>
            <a:off x="2812675" y="3384200"/>
            <a:ext cx="383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Nunito</vt:lpstr>
      <vt:lpstr>Arial</vt:lpstr>
      <vt:lpstr>Calibri</vt:lpstr>
      <vt:lpstr>Shift</vt:lpstr>
      <vt:lpstr>Graphical Passwords </vt:lpstr>
      <vt:lpstr>Agenda</vt:lpstr>
      <vt:lpstr>UML Sequence Diagram</vt:lpstr>
      <vt:lpstr>UML Case Diagram</vt:lpstr>
      <vt:lpstr>UML Case Diagram</vt:lpstr>
      <vt:lpstr>Test Case Scenarios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Passwords </dc:title>
  <cp:lastModifiedBy>joanna john</cp:lastModifiedBy>
  <cp:revision>1</cp:revision>
  <dcterms:modified xsi:type="dcterms:W3CDTF">2022-11-17T05:22:05Z</dcterms:modified>
</cp:coreProperties>
</file>