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85e180d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85e180d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e180d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85e180d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85e180d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85e180d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85e180d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85e180d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a453ee8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a453ee8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ba2a16c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ba2a16c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ba2a16cc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ba2a16cc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85e180d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85e180d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Graphical Passwords </a:t>
            </a:r>
            <a:endParaRPr/>
          </a:p>
        </p:txBody>
      </p:sp>
      <p:sp>
        <p:nvSpPr>
          <p:cNvPr id="129" name="Google Shape;129;p13"/>
          <p:cNvSpPr txBox="1"/>
          <p:nvPr>
            <p:ph idx="1" type="subTitle"/>
          </p:nvPr>
        </p:nvSpPr>
        <p:spPr>
          <a:xfrm>
            <a:off x="311700" y="2834125"/>
            <a:ext cx="8520600" cy="503700"/>
          </a:xfrm>
          <a:prstGeom prst="rect">
            <a:avLst/>
          </a:prstGeom>
        </p:spPr>
        <p:txBody>
          <a:bodyPr anchorCtr="0" anchor="t" bIns="91425" lIns="91425" spcFirstLastPara="1" rIns="91425" wrap="square" tIns="91425">
            <a:normAutofit fontScale="25000" lnSpcReduction="10000"/>
          </a:bodyPr>
          <a:lstStyle/>
          <a:p>
            <a:pPr indent="457200" lvl="0" marL="2286000" rtl="0" algn="l">
              <a:spcBef>
                <a:spcPts val="0"/>
              </a:spcBef>
              <a:spcAft>
                <a:spcPts val="0"/>
              </a:spcAft>
              <a:buNone/>
            </a:pPr>
            <a:r>
              <a:rPr lang="en" sz="6000">
                <a:latin typeface="Nunito"/>
                <a:ea typeface="Nunito"/>
                <a:cs typeface="Nunito"/>
                <a:sym typeface="Nunito"/>
              </a:rPr>
              <a:t>                  </a:t>
            </a:r>
            <a:r>
              <a:rPr lang="en" sz="6000">
                <a:latin typeface="Nunito"/>
                <a:ea typeface="Nunito"/>
                <a:cs typeface="Nunito"/>
                <a:sym typeface="Nunito"/>
              </a:rPr>
              <a:t>PRESENTATION - 1</a:t>
            </a:r>
            <a:endParaRPr sz="6000">
              <a:latin typeface="Nunito"/>
              <a:ea typeface="Nunito"/>
              <a:cs typeface="Nunito"/>
              <a:sym typeface="Nunito"/>
            </a:endParaRPr>
          </a:p>
          <a:p>
            <a:pPr indent="457200" lvl="0" marL="2286000" rtl="0" algn="l">
              <a:spcBef>
                <a:spcPts val="0"/>
              </a:spcBef>
              <a:spcAft>
                <a:spcPts val="0"/>
              </a:spcAft>
              <a:buNone/>
            </a:pPr>
            <a:r>
              <a:t/>
            </a:r>
            <a:endParaRPr/>
          </a:p>
          <a:p>
            <a:pPr indent="0" lvl="0" marL="0" rtl="0" algn="ctr">
              <a:spcBef>
                <a:spcPts val="0"/>
              </a:spcBef>
              <a:spcAft>
                <a:spcPts val="0"/>
              </a:spcAft>
              <a:buNone/>
            </a:pPr>
            <a:r>
              <a:t/>
            </a:r>
            <a:endParaRPr/>
          </a:p>
        </p:txBody>
      </p:sp>
      <p:sp>
        <p:nvSpPr>
          <p:cNvPr id="130" name="Google Shape;130;p13"/>
          <p:cNvSpPr txBox="1"/>
          <p:nvPr/>
        </p:nvSpPr>
        <p:spPr>
          <a:xfrm>
            <a:off x="2623100" y="3544700"/>
            <a:ext cx="383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Nunito"/>
                <a:ea typeface="Nunito"/>
                <a:cs typeface="Nunito"/>
                <a:sym typeface="Nunito"/>
              </a:rPr>
              <a:t>   Supriya Arun, </a:t>
            </a:r>
            <a:r>
              <a:rPr lang="en">
                <a:solidFill>
                  <a:schemeClr val="lt1"/>
                </a:solidFill>
                <a:latin typeface="Nunito"/>
                <a:ea typeface="Nunito"/>
                <a:cs typeface="Nunito"/>
                <a:sym typeface="Nunito"/>
              </a:rPr>
              <a:t>Zack Davis, J</a:t>
            </a:r>
            <a:r>
              <a:rPr lang="en">
                <a:solidFill>
                  <a:schemeClr val="lt1"/>
                </a:solidFill>
                <a:latin typeface="Nunito"/>
                <a:ea typeface="Nunito"/>
                <a:cs typeface="Nunito"/>
                <a:sym typeface="Nunito"/>
              </a:rPr>
              <a:t>oanna John</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Purpose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Technical Platforms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Storyboards</a:t>
            </a:r>
            <a:r>
              <a:rPr lang="en"/>
              <a:t> </a:t>
            </a:r>
            <a:endParaRPr/>
          </a:p>
        </p:txBody>
      </p:sp>
      <p:pic>
        <p:nvPicPr>
          <p:cNvPr id="137" name="Google Shape;137;p14"/>
          <p:cNvPicPr preferRelativeResize="0"/>
          <p:nvPr/>
        </p:nvPicPr>
        <p:blipFill>
          <a:blip r:embed="rId3">
            <a:alphaModFix/>
          </a:blip>
          <a:stretch>
            <a:fillRect/>
          </a:stretch>
        </p:blipFill>
        <p:spPr>
          <a:xfrm>
            <a:off x="4721575" y="999925"/>
            <a:ext cx="3143650" cy="314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p:txBody>
      </p:sp>
      <p:sp>
        <p:nvSpPr>
          <p:cNvPr id="143" name="Google Shape;143;p15"/>
          <p:cNvSpPr txBox="1"/>
          <p:nvPr>
            <p:ph idx="1" type="body"/>
          </p:nvPr>
        </p:nvSpPr>
        <p:spPr>
          <a:xfrm>
            <a:off x="432475" y="1574875"/>
            <a:ext cx="4039800" cy="306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02124"/>
              </a:buClr>
              <a:buSzPts val="1300"/>
              <a:buChar char="●"/>
            </a:pPr>
            <a:r>
              <a:rPr lang="en">
                <a:solidFill>
                  <a:srgbClr val="202124"/>
                </a:solidFill>
                <a:highlight>
                  <a:srgbClr val="FFFFFF"/>
                </a:highlight>
              </a:rPr>
              <a:t>Graphical Password application allows the user to set a pattern password. </a:t>
            </a:r>
            <a:endParaRPr>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a:solidFill>
                  <a:srgbClr val="202124"/>
                </a:solidFill>
                <a:highlight>
                  <a:srgbClr val="FFFFFF"/>
                </a:highlight>
              </a:rPr>
              <a:t>The pattern are some set of images which randomly changes its position every time you try to login.</a:t>
            </a:r>
            <a:r>
              <a:rPr lang="en" sz="1150">
                <a:solidFill>
                  <a:srgbClr val="767575"/>
                </a:solidFill>
                <a:highlight>
                  <a:srgbClr val="FFFFFF"/>
                </a:highlight>
                <a:latin typeface="Roboto"/>
                <a:ea typeface="Roboto"/>
                <a:cs typeface="Roboto"/>
                <a:sym typeface="Roboto"/>
              </a:rPr>
              <a:t> </a:t>
            </a:r>
            <a:endParaRPr sz="1150">
              <a:solidFill>
                <a:srgbClr val="767575"/>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Char char="●"/>
            </a:pPr>
            <a:r>
              <a:rPr lang="en">
                <a:solidFill>
                  <a:srgbClr val="202124"/>
                </a:solidFill>
                <a:highlight>
                  <a:srgbClr val="FFFFFF"/>
                </a:highlight>
              </a:rPr>
              <a:t>The user has to provide his details for registration and then has to pick the images as a password.</a:t>
            </a:r>
            <a:endParaRPr>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a:solidFill>
                  <a:srgbClr val="202124"/>
                </a:solidFill>
                <a:highlight>
                  <a:srgbClr val="FFFFFF"/>
                </a:highlight>
              </a:rPr>
              <a:t>Every time the user logs in, they have to pick the </a:t>
            </a:r>
            <a:r>
              <a:rPr lang="en">
                <a:solidFill>
                  <a:srgbClr val="202124"/>
                </a:solidFill>
                <a:highlight>
                  <a:srgbClr val="FFFFFF"/>
                </a:highlight>
              </a:rPr>
              <a:t>images</a:t>
            </a:r>
            <a:r>
              <a:rPr lang="en">
                <a:solidFill>
                  <a:srgbClr val="202124"/>
                </a:solidFill>
                <a:highlight>
                  <a:srgbClr val="FFFFFF"/>
                </a:highlight>
              </a:rPr>
              <a:t> that they </a:t>
            </a:r>
            <a:r>
              <a:rPr lang="en">
                <a:solidFill>
                  <a:srgbClr val="202124"/>
                </a:solidFill>
                <a:highlight>
                  <a:srgbClr val="FFFFFF"/>
                </a:highlight>
              </a:rPr>
              <a:t>selected</a:t>
            </a:r>
            <a:r>
              <a:rPr lang="en">
                <a:solidFill>
                  <a:srgbClr val="202124"/>
                </a:solidFill>
                <a:highlight>
                  <a:srgbClr val="FFFFFF"/>
                </a:highlight>
              </a:rPr>
              <a:t> while creating the password. </a:t>
            </a:r>
            <a:endParaRPr>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a:solidFill>
                  <a:srgbClr val="202124"/>
                </a:solidFill>
                <a:highlight>
                  <a:srgbClr val="FFFFFF"/>
                </a:highlight>
              </a:rPr>
              <a:t>T</a:t>
            </a:r>
            <a:r>
              <a:rPr lang="en">
                <a:solidFill>
                  <a:srgbClr val="202124"/>
                </a:solidFill>
                <a:highlight>
                  <a:srgbClr val="FFFFFF"/>
                </a:highlight>
              </a:rPr>
              <a:t>ightens security</a:t>
            </a:r>
            <a:endParaRPr>
              <a:solidFill>
                <a:srgbClr val="202124"/>
              </a:solidFill>
              <a:highlight>
                <a:srgbClr val="FFFFFF"/>
              </a:highlight>
            </a:endParaRPr>
          </a:p>
          <a:p>
            <a:pPr indent="-311150" lvl="0" marL="457200" rtl="0" algn="l">
              <a:spcBef>
                <a:spcPts val="0"/>
              </a:spcBef>
              <a:spcAft>
                <a:spcPts val="0"/>
              </a:spcAft>
              <a:buClr>
                <a:srgbClr val="202124"/>
              </a:buClr>
              <a:buSzPts val="1300"/>
              <a:buChar char="●"/>
            </a:pPr>
            <a:r>
              <a:rPr lang="en">
                <a:solidFill>
                  <a:srgbClr val="202124"/>
                </a:solidFill>
                <a:highlight>
                  <a:srgbClr val="FFFFFF"/>
                </a:highlight>
              </a:rPr>
              <a:t>Helps in creating more memorable passwords </a:t>
            </a:r>
            <a:endParaRPr>
              <a:solidFill>
                <a:srgbClr val="202124"/>
              </a:solidFill>
              <a:highlight>
                <a:srgbClr val="FFFFFF"/>
              </a:highlight>
            </a:endParaRPr>
          </a:p>
        </p:txBody>
      </p:sp>
      <p:pic>
        <p:nvPicPr>
          <p:cNvPr id="144" name="Google Shape;144;p15"/>
          <p:cNvPicPr preferRelativeResize="0"/>
          <p:nvPr/>
        </p:nvPicPr>
        <p:blipFill>
          <a:blip r:embed="rId3">
            <a:alphaModFix/>
          </a:blip>
          <a:stretch>
            <a:fillRect/>
          </a:stretch>
        </p:blipFill>
        <p:spPr>
          <a:xfrm>
            <a:off x="5055975" y="1623075"/>
            <a:ext cx="3373075" cy="189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Platforms </a:t>
            </a:r>
            <a:endParaRPr/>
          </a:p>
        </p:txBody>
      </p:sp>
      <p:sp>
        <p:nvSpPr>
          <p:cNvPr id="150" name="Google Shape;150;p16"/>
          <p:cNvSpPr txBox="1"/>
          <p:nvPr>
            <p:ph idx="1" type="body"/>
          </p:nvPr>
        </p:nvSpPr>
        <p:spPr>
          <a:xfrm>
            <a:off x="782650" y="18302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Flutter is an open-source UI software development kit created by Google. It is used to develop cross platform applications for Android, iOS, Linux, macOS, Windows, Google Fuchsia, and the web from a single codebase.</a:t>
            </a:r>
            <a:endParaRPr/>
          </a:p>
          <a:p>
            <a:pPr indent="-311150" lvl="0" marL="457200" rtl="0" algn="l">
              <a:spcBef>
                <a:spcPts val="0"/>
              </a:spcBef>
              <a:spcAft>
                <a:spcPts val="0"/>
              </a:spcAft>
              <a:buSzPts val="1300"/>
              <a:buChar char="●"/>
            </a:pPr>
            <a:r>
              <a:rPr lang="en"/>
              <a:t>The major components of Flutter include the Dart platform, Flutter engine, foundation library, </a:t>
            </a:r>
            <a:r>
              <a:rPr lang="en"/>
              <a:t>design</a:t>
            </a:r>
            <a:r>
              <a:rPr lang="en"/>
              <a:t>-specific widgets, and Flutter </a:t>
            </a:r>
            <a:r>
              <a:rPr lang="en"/>
              <a:t>development</a:t>
            </a:r>
            <a:r>
              <a:rPr lang="en"/>
              <a:t> tools.</a:t>
            </a:r>
            <a:endParaRPr/>
          </a:p>
          <a:p>
            <a:pPr indent="-311150" lvl="0" marL="457200" rtl="0" algn="l">
              <a:spcBef>
                <a:spcPts val="0"/>
              </a:spcBef>
              <a:spcAft>
                <a:spcPts val="0"/>
              </a:spcAft>
              <a:buSzPts val="1300"/>
              <a:buChar char="●"/>
            </a:pPr>
            <a:r>
              <a:rPr lang="en"/>
              <a:t>Android emulator</a:t>
            </a:r>
            <a:endParaRPr/>
          </a:p>
          <a:p>
            <a:pPr indent="-311150" lvl="0" marL="457200" rtl="0" algn="l">
              <a:spcBef>
                <a:spcPts val="0"/>
              </a:spcBef>
              <a:spcAft>
                <a:spcPts val="0"/>
              </a:spcAft>
              <a:buSzPts val="1300"/>
              <a:buChar char="●"/>
            </a:pPr>
            <a:r>
              <a:rPr lang="en"/>
              <a:t>Cloud Firestore scalable, flexible </a:t>
            </a:r>
            <a:r>
              <a:rPr lang="en"/>
              <a:t>database</a:t>
            </a:r>
            <a:r>
              <a:rPr lang="en"/>
              <a:t> via Firebase.</a:t>
            </a:r>
            <a:endParaRPr/>
          </a:p>
          <a:p>
            <a:pPr indent="-311150" lvl="0" marL="457200" rtl="0" algn="l">
              <a:spcBef>
                <a:spcPts val="0"/>
              </a:spcBef>
              <a:spcAft>
                <a:spcPts val="0"/>
              </a:spcAft>
              <a:buSzPts val="1300"/>
              <a:buChar char="●"/>
            </a:pPr>
            <a:r>
              <a:rPr lang="en"/>
              <a:t>Firebase is a Backend-as-a-Service (BaaS) app development platform that provides hosted backend services such as a realtime database, cloud storage, authentication, crash reporting, machine learning, remote configuration, and hosting for your static files.</a:t>
            </a:r>
            <a:endParaRPr/>
          </a:p>
        </p:txBody>
      </p:sp>
      <p:pic>
        <p:nvPicPr>
          <p:cNvPr id="151" name="Google Shape;151;p16"/>
          <p:cNvPicPr preferRelativeResize="0"/>
          <p:nvPr/>
        </p:nvPicPr>
        <p:blipFill>
          <a:blip r:embed="rId3">
            <a:alphaModFix/>
          </a:blip>
          <a:stretch>
            <a:fillRect/>
          </a:stretch>
        </p:blipFill>
        <p:spPr>
          <a:xfrm>
            <a:off x="6673150" y="427200"/>
            <a:ext cx="995900" cy="995900"/>
          </a:xfrm>
          <a:prstGeom prst="rect">
            <a:avLst/>
          </a:prstGeom>
          <a:noFill/>
          <a:ln>
            <a:noFill/>
          </a:ln>
        </p:spPr>
      </p:pic>
      <p:pic>
        <p:nvPicPr>
          <p:cNvPr id="152" name="Google Shape;152;p16"/>
          <p:cNvPicPr preferRelativeResize="0"/>
          <p:nvPr/>
        </p:nvPicPr>
        <p:blipFill>
          <a:blip r:embed="rId4">
            <a:alphaModFix/>
          </a:blip>
          <a:stretch>
            <a:fillRect/>
          </a:stretch>
        </p:blipFill>
        <p:spPr>
          <a:xfrm>
            <a:off x="8025325" y="427199"/>
            <a:ext cx="861275" cy="140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Storyboard</a:t>
            </a:r>
            <a:endParaRPr/>
          </a:p>
        </p:txBody>
      </p:sp>
      <p:pic>
        <p:nvPicPr>
          <p:cNvPr id="158" name="Google Shape;158;p17"/>
          <p:cNvPicPr preferRelativeResize="0"/>
          <p:nvPr/>
        </p:nvPicPr>
        <p:blipFill>
          <a:blip r:embed="rId3">
            <a:alphaModFix/>
          </a:blip>
          <a:stretch>
            <a:fillRect/>
          </a:stretch>
        </p:blipFill>
        <p:spPr>
          <a:xfrm>
            <a:off x="1373775" y="1553825"/>
            <a:ext cx="6396451" cy="320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706800" y="42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a:t>
            </a:r>
            <a:endParaRPr/>
          </a:p>
        </p:txBody>
      </p:sp>
      <p:sp>
        <p:nvSpPr>
          <p:cNvPr id="164" name="Google Shape;164;p18"/>
          <p:cNvSpPr txBox="1"/>
          <p:nvPr/>
        </p:nvSpPr>
        <p:spPr>
          <a:xfrm>
            <a:off x="860900" y="1357000"/>
            <a:ext cx="7505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Alice is tired of writing down passwords but she does not want to keep all her passwords in an online password manager because she’s feels like she’ll get her passwords hacked with them.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Instead of remembering long phrases or unique strings of numbers and letters for a password, she decides to create a graphical password which lets her remember her preferred order of pictures that she wants to be her password.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First, she will create an account  by clicking the sign up button. The app will send a query to the database and check if the username is available and valid. Once the username is accepted, a collage of images will be sent and she will be able to choose 4-6 images in whatever image of her choosing. That sequence will then be saved as her password to be ready to use.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Storyboard</a:t>
            </a:r>
            <a:endParaRPr/>
          </a:p>
        </p:txBody>
      </p:sp>
      <p:pic>
        <p:nvPicPr>
          <p:cNvPr id="170" name="Google Shape;170;p19"/>
          <p:cNvPicPr preferRelativeResize="0"/>
          <p:nvPr/>
        </p:nvPicPr>
        <p:blipFill>
          <a:blip r:embed="rId3">
            <a:alphaModFix/>
          </a:blip>
          <a:stretch>
            <a:fillRect/>
          </a:stretch>
        </p:blipFill>
        <p:spPr>
          <a:xfrm>
            <a:off x="1137325" y="1522175"/>
            <a:ext cx="6663302" cy="30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Preview</a:t>
            </a:r>
            <a:endParaRPr/>
          </a:p>
        </p:txBody>
      </p:sp>
      <p:sp>
        <p:nvSpPr>
          <p:cNvPr id="176" name="Google Shape;17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333275" y="1800200"/>
            <a:ext cx="4296630" cy="2853999"/>
          </a:xfrm>
          <a:prstGeom prst="rect">
            <a:avLst/>
          </a:prstGeom>
          <a:noFill/>
          <a:ln>
            <a:noFill/>
          </a:ln>
        </p:spPr>
      </p:pic>
      <p:pic>
        <p:nvPicPr>
          <p:cNvPr id="178" name="Google Shape;178;p20"/>
          <p:cNvPicPr preferRelativeResize="0"/>
          <p:nvPr/>
        </p:nvPicPr>
        <p:blipFill>
          <a:blip r:embed="rId4">
            <a:alphaModFix/>
          </a:blip>
          <a:stretch>
            <a:fillRect/>
          </a:stretch>
        </p:blipFill>
        <p:spPr>
          <a:xfrm>
            <a:off x="4755500" y="1819212"/>
            <a:ext cx="4099881" cy="279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457200" lvl="0" marL="2286000" rtl="0" algn="l">
              <a:spcBef>
                <a:spcPts val="0"/>
              </a:spcBef>
              <a:spcAft>
                <a:spcPts val="0"/>
              </a:spcAft>
              <a:buNone/>
            </a:pPr>
            <a:r>
              <a:rPr lang="en"/>
              <a:t>Thank you</a:t>
            </a:r>
            <a:r>
              <a:rPr lang="en"/>
              <a:t> </a:t>
            </a:r>
            <a:endParaRPr/>
          </a:p>
        </p:txBody>
      </p:sp>
      <p:sp>
        <p:nvSpPr>
          <p:cNvPr id="184" name="Google Shape;184;p21"/>
          <p:cNvSpPr txBox="1"/>
          <p:nvPr>
            <p:ph idx="1" type="subTitle"/>
          </p:nvPr>
        </p:nvSpPr>
        <p:spPr>
          <a:xfrm>
            <a:off x="311700" y="2834125"/>
            <a:ext cx="8520600" cy="503700"/>
          </a:xfrm>
          <a:prstGeom prst="rect">
            <a:avLst/>
          </a:prstGeom>
        </p:spPr>
        <p:txBody>
          <a:bodyPr anchorCtr="0" anchor="t" bIns="91425" lIns="91425" spcFirstLastPara="1" rIns="91425" wrap="square" tIns="91425">
            <a:normAutofit fontScale="40000" lnSpcReduction="20000"/>
          </a:bodyPr>
          <a:lstStyle/>
          <a:p>
            <a:pPr indent="457200" lvl="0" marL="2286000" rtl="0" algn="l">
              <a:spcBef>
                <a:spcPts val="0"/>
              </a:spcBef>
              <a:spcAft>
                <a:spcPts val="0"/>
              </a:spcAft>
              <a:buNone/>
            </a:pPr>
            <a:r>
              <a:rPr lang="en"/>
              <a:t>  </a:t>
            </a:r>
            <a:r>
              <a:rPr lang="en" sz="6000"/>
              <a:t>       </a:t>
            </a:r>
            <a:endParaRPr/>
          </a:p>
        </p:txBody>
      </p:sp>
      <p:sp>
        <p:nvSpPr>
          <p:cNvPr id="185" name="Google Shape;185;p21"/>
          <p:cNvSpPr txBox="1"/>
          <p:nvPr/>
        </p:nvSpPr>
        <p:spPr>
          <a:xfrm>
            <a:off x="2812675" y="3384200"/>
            <a:ext cx="38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