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88b2866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88b28660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88b2866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88b2866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9550" lvl="0" marL="285750" rtl="0" algn="l">
              <a:lnSpc>
                <a:spcPct val="115000"/>
              </a:lnSpc>
              <a:spcBef>
                <a:spcPts val="0"/>
              </a:spcBef>
              <a:spcAft>
                <a:spcPts val="0"/>
              </a:spcAft>
              <a:buClr>
                <a:srgbClr val="595959"/>
              </a:buClr>
              <a:buSzPts val="1500"/>
              <a:buFont typeface="Lato"/>
              <a:buChar char="●"/>
            </a:pPr>
            <a:r>
              <a:t/>
            </a:r>
            <a:endParaRPr sz="15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da63b86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da63b86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da63b86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da63b86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b36c426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b36c426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MealPlanR</a:t>
            </a:r>
            <a:endParaRPr/>
          </a:p>
        </p:txBody>
      </p:sp>
      <p:sp>
        <p:nvSpPr>
          <p:cNvPr id="87" name="Google Shape;87;p13"/>
          <p:cNvSpPr txBox="1"/>
          <p:nvPr>
            <p:ph idx="1" type="subTitle"/>
          </p:nvPr>
        </p:nvSpPr>
        <p:spPr>
          <a:xfrm>
            <a:off x="685452"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Chris Pak, Johnson Vu, Jean Guo, and </a:t>
            </a:r>
            <a:r>
              <a:rPr lang="en"/>
              <a:t>Abner Noel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of Software System</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1415200"/>
            <a:ext cx="7688700" cy="29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 web app that allows users to:</a:t>
            </a:r>
            <a:endParaRPr sz="1800"/>
          </a:p>
          <a:p>
            <a:pPr indent="-342900" lvl="0" marL="457200" rtl="0" algn="l">
              <a:spcBef>
                <a:spcPts val="1200"/>
              </a:spcBef>
              <a:spcAft>
                <a:spcPts val="0"/>
              </a:spcAft>
              <a:buSzPts val="1800"/>
              <a:buChar char="●"/>
            </a:pPr>
            <a:r>
              <a:rPr lang="en" sz="1800"/>
              <a:t>Search for recipes</a:t>
            </a:r>
            <a:endParaRPr sz="1800"/>
          </a:p>
          <a:p>
            <a:pPr indent="-342900" lvl="0" marL="457200" rtl="0" algn="l">
              <a:spcBef>
                <a:spcPts val="0"/>
              </a:spcBef>
              <a:spcAft>
                <a:spcPts val="0"/>
              </a:spcAft>
              <a:buSzPts val="1800"/>
              <a:buChar char="●"/>
            </a:pPr>
            <a:r>
              <a:rPr lang="en" sz="1800"/>
              <a:t>Save favorite recipes</a:t>
            </a:r>
            <a:endParaRPr sz="1800"/>
          </a:p>
          <a:p>
            <a:pPr indent="-342900" lvl="0" marL="457200" rtl="0" algn="l">
              <a:spcBef>
                <a:spcPts val="0"/>
              </a:spcBef>
              <a:spcAft>
                <a:spcPts val="0"/>
              </a:spcAft>
              <a:buSzPts val="1800"/>
              <a:buChar char="●"/>
            </a:pPr>
            <a:r>
              <a:rPr lang="en" sz="1800"/>
              <a:t>Create weekly meal plan </a:t>
            </a:r>
            <a:endParaRPr sz="1800"/>
          </a:p>
          <a:p>
            <a:pPr indent="-342900" lvl="0" marL="457200" rtl="0" algn="l">
              <a:spcBef>
                <a:spcPts val="0"/>
              </a:spcBef>
              <a:spcAft>
                <a:spcPts val="0"/>
              </a:spcAft>
              <a:buSzPts val="1800"/>
              <a:buChar char="●"/>
            </a:pPr>
            <a:r>
              <a:rPr lang="en" sz="1800"/>
              <a:t>Add user defined recipes *</a:t>
            </a:r>
            <a:endParaRPr sz="1800"/>
          </a:p>
          <a:p>
            <a:pPr indent="0" lvl="0" marL="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5695900" y="519175"/>
            <a:ext cx="2358274" cy="2247837"/>
          </a:xfrm>
          <a:prstGeom prst="rect">
            <a:avLst/>
          </a:prstGeom>
          <a:noFill/>
          <a:ln>
            <a:noFill/>
          </a:ln>
        </p:spPr>
      </p:pic>
      <p:pic>
        <p:nvPicPr>
          <p:cNvPr id="95" name="Google Shape;95;p14"/>
          <p:cNvPicPr preferRelativeResize="0"/>
          <p:nvPr/>
        </p:nvPicPr>
        <p:blipFill rotWithShape="1">
          <a:blip r:embed="rId4">
            <a:alphaModFix/>
          </a:blip>
          <a:srcRect b="6270" l="0" r="1661" t="0"/>
          <a:stretch/>
        </p:blipFill>
        <p:spPr>
          <a:xfrm>
            <a:off x="5695900" y="2755300"/>
            <a:ext cx="2358275" cy="224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Platform</a:t>
            </a:r>
            <a:endParaRPr/>
          </a:p>
        </p:txBody>
      </p:sp>
      <p:sp>
        <p:nvSpPr>
          <p:cNvPr id="101" name="Google Shape;101;p15"/>
          <p:cNvSpPr txBox="1"/>
          <p:nvPr>
            <p:ph idx="1" type="body"/>
          </p:nvPr>
        </p:nvSpPr>
        <p:spPr>
          <a:xfrm>
            <a:off x="729450" y="1383350"/>
            <a:ext cx="7688700" cy="2956800"/>
          </a:xfrm>
          <a:prstGeom prst="rect">
            <a:avLst/>
          </a:prstGeom>
        </p:spPr>
        <p:txBody>
          <a:bodyPr anchorCtr="0" anchor="t" bIns="91425" lIns="91425" spcFirstLastPara="1" rIns="91425" wrap="square" tIns="91425">
            <a:noAutofit/>
          </a:bodyPr>
          <a:lstStyle/>
          <a:p>
            <a:pPr indent="-209550" lvl="0" marL="285750" rtl="0" algn="l">
              <a:spcBef>
                <a:spcPts val="0"/>
              </a:spcBef>
              <a:spcAft>
                <a:spcPts val="0"/>
              </a:spcAft>
              <a:buSzPts val="1500"/>
              <a:buChar char="●"/>
            </a:pPr>
            <a:r>
              <a:rPr lang="en" sz="1500"/>
              <a:t>React frontend</a:t>
            </a:r>
            <a:endParaRPr sz="1500"/>
          </a:p>
          <a:p>
            <a:pPr indent="-209550" lvl="0" marL="285750" rtl="0" algn="l">
              <a:spcBef>
                <a:spcPts val="0"/>
              </a:spcBef>
              <a:spcAft>
                <a:spcPts val="0"/>
              </a:spcAft>
              <a:buSzPts val="1500"/>
              <a:buChar char="●"/>
            </a:pPr>
            <a:r>
              <a:rPr lang="en" sz="1500"/>
              <a:t>Express backend</a:t>
            </a:r>
            <a:endParaRPr sz="1500"/>
          </a:p>
          <a:p>
            <a:pPr indent="-209550" lvl="0" marL="285750" rtl="0" algn="l">
              <a:spcBef>
                <a:spcPts val="0"/>
              </a:spcBef>
              <a:spcAft>
                <a:spcPts val="0"/>
              </a:spcAft>
              <a:buSzPts val="1500"/>
              <a:buChar char="●"/>
            </a:pPr>
            <a:r>
              <a:rPr lang="en" sz="1500"/>
              <a:t>MongoDB NoSQL database to manage user information, meal plans, and recipes</a:t>
            </a:r>
            <a:endParaRPr sz="1500"/>
          </a:p>
          <a:p>
            <a:pPr indent="-209550" lvl="0" marL="285750" rtl="0" algn="l">
              <a:spcBef>
                <a:spcPts val="0"/>
              </a:spcBef>
              <a:spcAft>
                <a:spcPts val="0"/>
              </a:spcAft>
              <a:buSzPts val="1500"/>
              <a:buChar char="●"/>
            </a:pPr>
            <a:r>
              <a:rPr lang="en" sz="1500"/>
              <a:t>Consume third-party API (Edamam Recipe Search API) to fetch data pertaining to recipes.</a:t>
            </a:r>
            <a:endParaRPr sz="1500"/>
          </a:p>
          <a:p>
            <a:pPr indent="-209550" lvl="0" marL="285750" rtl="0" algn="l">
              <a:spcBef>
                <a:spcPts val="0"/>
              </a:spcBef>
              <a:spcAft>
                <a:spcPts val="0"/>
              </a:spcAft>
              <a:buSzPts val="1500"/>
              <a:buChar char="●"/>
            </a:pPr>
            <a:r>
              <a:rPr lang="en" sz="1500"/>
              <a:t>JSON Web Token (JWT)-based authentication allowing users to sign-up, log in, and log out.</a:t>
            </a:r>
            <a:endParaRPr sz="1500"/>
          </a:p>
          <a:p>
            <a:pPr indent="-209550" lvl="0" marL="285750" rtl="0" algn="l">
              <a:spcBef>
                <a:spcPts val="0"/>
              </a:spcBef>
              <a:spcAft>
                <a:spcPts val="0"/>
              </a:spcAft>
              <a:buSzPts val="1500"/>
              <a:buChar char="●"/>
            </a:pPr>
            <a:r>
              <a:rPr lang="en" sz="1500"/>
              <a:t>Model-View-Controller (MVC) pattern for the overall architecture.</a:t>
            </a:r>
            <a:endParaRPr sz="1500"/>
          </a:p>
          <a:p>
            <a:pPr indent="-209550" lvl="0" marL="285750" rtl="0" algn="l">
              <a:spcBef>
                <a:spcPts val="0"/>
              </a:spcBef>
              <a:spcAft>
                <a:spcPts val="0"/>
              </a:spcAft>
              <a:buSzPts val="1500"/>
              <a:buChar char="●"/>
            </a:pPr>
            <a:r>
              <a:rPr lang="en" sz="1500"/>
              <a:t>Asynchronous JavaScript and XML (AJAX) to communicate with Express backend</a:t>
            </a:r>
            <a:endParaRPr sz="1500"/>
          </a:p>
          <a:p>
            <a:pPr indent="0" lvl="0" marL="45720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691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card - Adding a meal to a meal plan</a:t>
            </a:r>
            <a:endParaRPr/>
          </a:p>
        </p:txBody>
      </p:sp>
      <p:sp>
        <p:nvSpPr>
          <p:cNvPr id="107" name="Google Shape;107;p16"/>
          <p:cNvSpPr txBox="1"/>
          <p:nvPr>
            <p:ph idx="1" type="body"/>
          </p:nvPr>
        </p:nvSpPr>
        <p:spPr>
          <a:xfrm>
            <a:off x="727650" y="1278625"/>
            <a:ext cx="7764300" cy="38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Bob is a busy software engineer who wishes to not spend time on cooking during workdays. He has already </a:t>
            </a:r>
            <a:r>
              <a:rPr lang="en" sz="1400"/>
              <a:t>registered</a:t>
            </a:r>
            <a:r>
              <a:rPr lang="en" sz="1400"/>
              <a:t> and logged into the app. There is a “Meal Plan” button displayed in the nav bar, so he clicks on it. </a:t>
            </a:r>
            <a:r>
              <a:rPr lang="en" sz="1400"/>
              <a:t>He is directed to a</a:t>
            </a:r>
            <a:r>
              <a:rPr lang="en" sz="1400"/>
              <a:t> page that displays a table where </a:t>
            </a:r>
            <a:r>
              <a:rPr lang="en" sz="1400"/>
              <a:t>each cell represents a particular meal on a particular day (</a:t>
            </a:r>
            <a:r>
              <a:rPr lang="en" sz="1400"/>
              <a:t>the rows represent the 3 meals of the day and the columns the 7 days of the week). </a:t>
            </a:r>
            <a:endParaRPr sz="1400"/>
          </a:p>
          <a:p>
            <a:pPr indent="0" lvl="0" marL="0" rtl="0" algn="l">
              <a:spcBef>
                <a:spcPts val="1200"/>
              </a:spcBef>
              <a:spcAft>
                <a:spcPts val="0"/>
              </a:spcAft>
              <a:buNone/>
            </a:pPr>
            <a:r>
              <a:rPr lang="en" sz="1400"/>
              <a:t>H</a:t>
            </a:r>
            <a:r>
              <a:rPr lang="en" sz="1400"/>
              <a:t>e clicks on a cell which directs him to  a search bar. He inputs keywords related to the name of the recipe he wants to add. The system returns a list of matching recipes that displays basic information of each recipe. He clicks on a list item to view detailed recipe information and a button to add that recipe to his meal plan. He clicks on the add button which saves the recipe into the database. </a:t>
            </a:r>
            <a:endParaRPr sz="1400"/>
          </a:p>
          <a:p>
            <a:pPr indent="0" lvl="0" marL="0" rtl="0" algn="l">
              <a:spcBef>
                <a:spcPts val="1200"/>
              </a:spcBef>
              <a:spcAft>
                <a:spcPts val="1200"/>
              </a:spcAft>
              <a:buNone/>
            </a:pPr>
            <a:r>
              <a:rPr lang="en" sz="1400"/>
              <a:t>After Bob has added the recipe, he is directed back to his weekly meal planner where the corresponding cell is updated to display the name of the recipe that was just added. He clicks on another cell and reenters the “Adding a meal” process.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card - Saving a recipe to a favorites list</a:t>
            </a:r>
            <a:endParaRPr/>
          </a:p>
        </p:txBody>
      </p:sp>
      <p:sp>
        <p:nvSpPr>
          <p:cNvPr id="113" name="Google Shape;113;p17"/>
          <p:cNvSpPr txBox="1"/>
          <p:nvPr>
            <p:ph idx="1" type="body"/>
          </p:nvPr>
        </p:nvSpPr>
        <p:spPr>
          <a:xfrm>
            <a:off x="729450" y="1350081"/>
            <a:ext cx="7736700" cy="30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Trish is a mom of three young children who wishes to save a variety of healthy recipes. She </a:t>
            </a:r>
            <a:r>
              <a:rPr lang="en" sz="1400"/>
              <a:t>has already registered and signed into the app. A search bar is already displayed so she clicks in the search field and can enter keywords relating to the name of a recipe.</a:t>
            </a:r>
            <a:endParaRPr sz="1400"/>
          </a:p>
          <a:p>
            <a:pPr indent="0" lvl="0" marL="0" rtl="0" algn="l">
              <a:spcBef>
                <a:spcPts val="1200"/>
              </a:spcBef>
              <a:spcAft>
                <a:spcPts val="0"/>
              </a:spcAft>
              <a:buNone/>
            </a:pPr>
            <a:r>
              <a:rPr lang="en" sz="1400"/>
              <a:t>After clicking the Search button, the system returns a list of matching recipes that displays basic information of each recipe. She clicks on a list item to view detailed recipe information and a save button to add to her favorite recipes list. She clicks on the save button and the corresponding recipe is saved into the database and to her favorite recipes list. </a:t>
            </a:r>
            <a:endParaRPr sz="1400"/>
          </a:p>
          <a:p>
            <a:pPr indent="0" lvl="0" marL="0" rtl="0" algn="l">
              <a:spcBef>
                <a:spcPts val="1200"/>
              </a:spcBef>
              <a:spcAft>
                <a:spcPts val="1200"/>
              </a:spcAft>
              <a:buNone/>
            </a:pPr>
            <a:r>
              <a:rPr lang="en" sz="1400"/>
              <a:t>After Trish has saved a recipe to her favorite recipes list, she is directed back to a search bar and reenters the “Saving a recipe” process. When she finishes making her healthy recipe list, she views her saved list and shows her kids to let them choose what they want for dinner.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727950" y="2077050"/>
            <a:ext cx="7688100" cy="98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 for your </a:t>
            </a:r>
            <a:r>
              <a:rPr lang="en"/>
              <a:t>T</a:t>
            </a:r>
            <a:r>
              <a:rPr lang="en"/>
              <a: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