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AC4E62-49C6-424E-A7F2-6DA434845406}">
  <a:tblStyle styleId="{2EAC4E62-49C6-424E-A7F2-6DA4348454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ebee1cd1c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ebee1cd1c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ebee1cd1c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ebee1cd1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ebee1cd1c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ebee1cd1c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e15da1d7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9e15da1d7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05e3552d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05e3552d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ebee1cd1c_1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ebee1cd1c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ebee1cd1c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ebee1cd1c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9ebee1cd1c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9ebee1cd1c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e15da1d7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e15da1d7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virusvalidate.rf.gd/?i=1"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Virus Validate</a:t>
            </a:r>
            <a:endParaRPr/>
          </a:p>
          <a:p>
            <a:pPr indent="0" lvl="0" marL="0" rtl="0" algn="l">
              <a:spcBef>
                <a:spcPts val="0"/>
              </a:spcBef>
              <a:spcAft>
                <a:spcPts val="0"/>
              </a:spcAft>
              <a:buNone/>
            </a:pPr>
            <a:r>
              <a:rPr lang="en"/>
              <a:t>Team 5</a:t>
            </a:r>
            <a:endParaRPr/>
          </a:p>
        </p:txBody>
      </p:sp>
      <p:sp>
        <p:nvSpPr>
          <p:cNvPr id="135" name="Google Shape;135;p13"/>
          <p:cNvSpPr txBox="1"/>
          <p:nvPr>
            <p:ph idx="1" type="subTitle"/>
          </p:nvPr>
        </p:nvSpPr>
        <p:spPr>
          <a:xfrm>
            <a:off x="3708075" y="3375425"/>
            <a:ext cx="5017500" cy="105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James Bui</a:t>
            </a:r>
            <a:endParaRPr/>
          </a:p>
          <a:p>
            <a:pPr indent="0" lvl="0" marL="0" rtl="0" algn="l">
              <a:spcBef>
                <a:spcPts val="0"/>
              </a:spcBef>
              <a:spcAft>
                <a:spcPts val="0"/>
              </a:spcAft>
              <a:buNone/>
            </a:pPr>
            <a:r>
              <a:rPr lang="en"/>
              <a:t>Sonya Shin</a:t>
            </a:r>
            <a:endParaRPr/>
          </a:p>
          <a:p>
            <a:pPr indent="0" lvl="0" marL="0" rtl="0" algn="l">
              <a:spcBef>
                <a:spcPts val="0"/>
              </a:spcBef>
              <a:spcAft>
                <a:spcPts val="0"/>
              </a:spcAft>
              <a:buNone/>
            </a:pPr>
            <a:r>
              <a:rPr lang="en"/>
              <a:t>Michelle Her</a:t>
            </a:r>
            <a:endParaRPr/>
          </a:p>
          <a:p>
            <a:pPr indent="0" lvl="0" marL="0" rtl="0" algn="l">
              <a:spcBef>
                <a:spcPts val="0"/>
              </a:spcBef>
              <a:spcAft>
                <a:spcPts val="0"/>
              </a:spcAft>
              <a:buNone/>
            </a:pPr>
            <a:r>
              <a:rPr lang="en"/>
              <a:t>Justin Djojomartono</a:t>
            </a:r>
            <a:endParaRPr/>
          </a:p>
          <a:p>
            <a:pPr indent="0" lvl="0" marL="0" rtl="0" algn="l">
              <a:spcBef>
                <a:spcPts val="0"/>
              </a:spcBef>
              <a:spcAft>
                <a:spcPts val="0"/>
              </a:spcAft>
              <a:buNone/>
            </a:pPr>
            <a:r>
              <a:t/>
            </a:r>
            <a:endParaRPr/>
          </a:p>
        </p:txBody>
      </p:sp>
      <p:pic>
        <p:nvPicPr>
          <p:cNvPr id="136" name="Google Shape;136;p13"/>
          <p:cNvPicPr preferRelativeResize="0"/>
          <p:nvPr/>
        </p:nvPicPr>
        <p:blipFill>
          <a:blip r:embed="rId3">
            <a:alphaModFix/>
          </a:blip>
          <a:stretch>
            <a:fillRect/>
          </a:stretch>
        </p:blipFill>
        <p:spPr>
          <a:xfrm>
            <a:off x="141650" y="1902525"/>
            <a:ext cx="3232350" cy="25285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p:txBody>
      </p:sp>
      <p:sp>
        <p:nvSpPr>
          <p:cNvPr id="142" name="Google Shape;142;p14"/>
          <p:cNvSpPr txBox="1"/>
          <p:nvPr>
            <p:ph idx="1" type="body"/>
          </p:nvPr>
        </p:nvSpPr>
        <p:spPr>
          <a:xfrm>
            <a:off x="1297500" y="1124925"/>
            <a:ext cx="7038900" cy="335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idea of the system was to provide a way for people to easily verify/check if they should be allowed to in a in-person meeting via some sort of test. This test would be much easier and quicker than an actual medical test/examination.  </a:t>
            </a:r>
            <a:endParaRPr sz="1600"/>
          </a:p>
          <a:p>
            <a:pPr indent="-330200" lvl="0" marL="457200" rtl="0" algn="l">
              <a:spcBef>
                <a:spcPts val="0"/>
              </a:spcBef>
              <a:spcAft>
                <a:spcPts val="0"/>
              </a:spcAft>
              <a:buSzPts val="1600"/>
              <a:buChar char="●"/>
            </a:pPr>
            <a:r>
              <a:rPr lang="en" sz="1600"/>
              <a:t>Therefore, the general purpose of the software system is to provide a website where arriving guests and visitors could validate whether or not they have COVID or COVID related symptoms, before attending a scheduled meeting.</a:t>
            </a:r>
            <a:endParaRPr sz="1600"/>
          </a:p>
        </p:txBody>
      </p:sp>
      <p:pic>
        <p:nvPicPr>
          <p:cNvPr id="143" name="Google Shape;143;p14"/>
          <p:cNvPicPr preferRelativeResize="0"/>
          <p:nvPr/>
        </p:nvPicPr>
        <p:blipFill>
          <a:blip r:embed="rId3">
            <a:alphaModFix/>
          </a:blip>
          <a:stretch>
            <a:fillRect/>
          </a:stretch>
        </p:blipFill>
        <p:spPr>
          <a:xfrm>
            <a:off x="7431925" y="3781350"/>
            <a:ext cx="1588000" cy="124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9" name="Google Shape;149;p15"/>
          <p:cNvSpPr txBox="1"/>
          <p:nvPr>
            <p:ph idx="1" type="body"/>
          </p:nvPr>
        </p:nvSpPr>
        <p:spPr>
          <a:xfrm>
            <a:off x="1297500" y="1010225"/>
            <a:ext cx="7038900" cy="3526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Our goal originally was to implement the website with these set of things:</a:t>
            </a:r>
            <a:endParaRPr sz="1600"/>
          </a:p>
          <a:p>
            <a:pPr indent="-330200" lvl="1" marL="914400" rtl="0" algn="l">
              <a:spcBef>
                <a:spcPts val="0"/>
              </a:spcBef>
              <a:spcAft>
                <a:spcPts val="0"/>
              </a:spcAft>
              <a:buSzPts val="1600"/>
              <a:buChar char="○"/>
            </a:pPr>
            <a:r>
              <a:rPr lang="en" sz="1600"/>
              <a:t>A simple login any guest could easily remember.</a:t>
            </a:r>
            <a:endParaRPr sz="1600"/>
          </a:p>
          <a:p>
            <a:pPr indent="-330200" lvl="1" marL="914400" rtl="0" algn="l">
              <a:spcBef>
                <a:spcPts val="0"/>
              </a:spcBef>
              <a:spcAft>
                <a:spcPts val="0"/>
              </a:spcAft>
              <a:buSzPts val="1600"/>
              <a:buChar char="○"/>
            </a:pPr>
            <a:r>
              <a:rPr lang="en" sz="1600"/>
              <a:t>A simple verification check of whether or not the user had a meeting.</a:t>
            </a:r>
            <a:endParaRPr sz="1600"/>
          </a:p>
          <a:p>
            <a:pPr indent="-330200" lvl="1" marL="914400" rtl="0" algn="l">
              <a:spcBef>
                <a:spcPts val="0"/>
              </a:spcBef>
              <a:spcAft>
                <a:spcPts val="0"/>
              </a:spcAft>
              <a:buSzPts val="1600"/>
              <a:buChar char="○"/>
            </a:pPr>
            <a:r>
              <a:rPr lang="en" sz="1600"/>
              <a:t>The use of real-time database to hold list of visitors and their schedules.</a:t>
            </a:r>
            <a:endParaRPr sz="1600"/>
          </a:p>
          <a:p>
            <a:pPr indent="-330200" lvl="1" marL="914400" rtl="0" algn="l">
              <a:spcBef>
                <a:spcPts val="0"/>
              </a:spcBef>
              <a:spcAft>
                <a:spcPts val="0"/>
              </a:spcAft>
              <a:buSzPts val="1600"/>
              <a:buChar char="○"/>
            </a:pPr>
            <a:r>
              <a:rPr lang="en" sz="1600"/>
              <a:t>A simple COVID questionnaire from the CDC website that was webscraped.</a:t>
            </a:r>
            <a:endParaRPr sz="1600"/>
          </a:p>
          <a:p>
            <a:pPr indent="-330200" lvl="1" marL="914400" rtl="0" algn="l">
              <a:spcBef>
                <a:spcPts val="0"/>
              </a:spcBef>
              <a:spcAft>
                <a:spcPts val="0"/>
              </a:spcAft>
              <a:buSzPts val="1600"/>
              <a:buChar char="○"/>
            </a:pPr>
            <a:r>
              <a:rPr lang="en" sz="1600"/>
              <a:t>Having a secure personnel look over said questionnaire results and provide the last validation step.</a:t>
            </a:r>
            <a:endParaRPr sz="1600"/>
          </a:p>
        </p:txBody>
      </p:sp>
      <p:pic>
        <p:nvPicPr>
          <p:cNvPr id="150" name="Google Shape;150;p15"/>
          <p:cNvPicPr preferRelativeResize="0"/>
          <p:nvPr/>
        </p:nvPicPr>
        <p:blipFill>
          <a:blip r:embed="rId3">
            <a:alphaModFix/>
          </a:blip>
          <a:stretch>
            <a:fillRect/>
          </a:stretch>
        </p:blipFill>
        <p:spPr>
          <a:xfrm>
            <a:off x="7431925" y="3781350"/>
            <a:ext cx="1588000" cy="124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Requirements </a:t>
            </a:r>
            <a:endParaRPr/>
          </a:p>
        </p:txBody>
      </p:sp>
      <p:sp>
        <p:nvSpPr>
          <p:cNvPr id="156" name="Google Shape;156;p16"/>
          <p:cNvSpPr txBox="1"/>
          <p:nvPr>
            <p:ph idx="1" type="body"/>
          </p:nvPr>
        </p:nvSpPr>
        <p:spPr>
          <a:xfrm>
            <a:off x="1297500" y="1176225"/>
            <a:ext cx="7038900" cy="371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User should input their login information consisting of their name and CRN to verify if they have a meeting</a:t>
            </a:r>
            <a:r>
              <a:rPr lang="en" sz="1400"/>
              <a:t>.</a:t>
            </a:r>
            <a:endParaRPr sz="1400"/>
          </a:p>
          <a:p>
            <a:pPr indent="-317500" lvl="0" marL="457200" rtl="0" algn="l">
              <a:spcBef>
                <a:spcPts val="0"/>
              </a:spcBef>
              <a:spcAft>
                <a:spcPts val="0"/>
              </a:spcAft>
              <a:buSzPts val="1400"/>
              <a:buAutoNum type="arabicPeriod"/>
            </a:pPr>
            <a:r>
              <a:rPr lang="en" sz="1400"/>
              <a:t>Users should be displayed their correct name and schedule after being verified.</a:t>
            </a:r>
            <a:endParaRPr sz="1400"/>
          </a:p>
          <a:p>
            <a:pPr indent="-317500" lvl="0" marL="457200" rtl="0" algn="l">
              <a:spcBef>
                <a:spcPts val="0"/>
              </a:spcBef>
              <a:spcAft>
                <a:spcPts val="0"/>
              </a:spcAft>
              <a:buSzPts val="1400"/>
              <a:buAutoNum type="arabicPeriod"/>
            </a:pPr>
            <a:r>
              <a:rPr lang="en" sz="1400"/>
              <a:t>User should be presented a simple COVID questionnaire once login has been verified.</a:t>
            </a:r>
            <a:endParaRPr sz="1400"/>
          </a:p>
          <a:p>
            <a:pPr indent="-317500" lvl="0" marL="457200" rtl="0" algn="l">
              <a:spcBef>
                <a:spcPts val="0"/>
              </a:spcBef>
              <a:spcAft>
                <a:spcPts val="0"/>
              </a:spcAft>
              <a:buSzPts val="1400"/>
              <a:buAutoNum type="arabicPeriod"/>
            </a:pPr>
            <a:r>
              <a:rPr lang="en" sz="1400"/>
              <a:t>Users should be able to change their answers throughout completing the questionnaire. Users should also only be able to select one unique answer to a question.</a:t>
            </a:r>
            <a:endParaRPr sz="1400"/>
          </a:p>
          <a:p>
            <a:pPr indent="-317500" lvl="0" marL="457200" rtl="0" algn="l">
              <a:spcBef>
                <a:spcPts val="0"/>
              </a:spcBef>
              <a:spcAft>
                <a:spcPts val="0"/>
              </a:spcAft>
              <a:buSzPts val="1400"/>
              <a:buAutoNum type="arabicPeriod"/>
            </a:pPr>
            <a:r>
              <a:rPr lang="en" sz="1400"/>
              <a:t>Users shall be presented a visual indication or prompt upon completing the questionnaire. This should  show the user’s validation of whether or not they have COVID/COVID related symptoms and the recommended course of action. </a:t>
            </a:r>
            <a:endParaRPr sz="1400"/>
          </a:p>
          <a:p>
            <a:pPr indent="0" lvl="0" marL="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7704650" y="3994700"/>
            <a:ext cx="1315276" cy="1028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Non-functional Requirements</a:t>
            </a:r>
            <a:endParaRPr/>
          </a:p>
        </p:txBody>
      </p:sp>
      <p:sp>
        <p:nvSpPr>
          <p:cNvPr id="163" name="Google Shape;163;p17"/>
          <p:cNvSpPr txBox="1"/>
          <p:nvPr>
            <p:ph idx="1" type="body"/>
          </p:nvPr>
        </p:nvSpPr>
        <p:spPr>
          <a:xfrm>
            <a:off x="1297500" y="1139075"/>
            <a:ext cx="7038900" cy="3339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The website should be maintained on a hosting service that will provide a reliable </a:t>
            </a:r>
            <a:r>
              <a:rPr lang="en" sz="1500"/>
              <a:t>uptime throughout the day.</a:t>
            </a:r>
            <a:endParaRPr sz="1500"/>
          </a:p>
          <a:p>
            <a:pPr indent="-323850" lvl="0" marL="457200" rtl="0" algn="l">
              <a:spcBef>
                <a:spcPts val="0"/>
              </a:spcBef>
              <a:spcAft>
                <a:spcPts val="0"/>
              </a:spcAft>
              <a:buSzPts val="1500"/>
              <a:buAutoNum type="arabicPeriod"/>
            </a:pPr>
            <a:r>
              <a:rPr lang="en" sz="1500"/>
              <a:t>The system’s database shall be able to maintain and manage the login information of the user (names and CRNs).</a:t>
            </a:r>
            <a:endParaRPr sz="1500"/>
          </a:p>
          <a:p>
            <a:pPr indent="-323850" lvl="0" marL="457200" rtl="0" algn="l">
              <a:spcBef>
                <a:spcPts val="0"/>
              </a:spcBef>
              <a:spcAft>
                <a:spcPts val="0"/>
              </a:spcAft>
              <a:buSzPts val="1500"/>
              <a:buAutoNum type="arabicPeriod"/>
            </a:pPr>
            <a:r>
              <a:rPr lang="en" sz="1500"/>
              <a:t>The system shall take less than 3 seconds to verify the login credentials inputted by the user.</a:t>
            </a:r>
            <a:endParaRPr sz="1500"/>
          </a:p>
          <a:p>
            <a:pPr indent="-323850" lvl="0" marL="457200" rtl="0" algn="l">
              <a:spcBef>
                <a:spcPts val="0"/>
              </a:spcBef>
              <a:spcAft>
                <a:spcPts val="0"/>
              </a:spcAft>
              <a:buSzPts val="1500"/>
              <a:buAutoNum type="arabicPeriod"/>
            </a:pPr>
            <a:r>
              <a:rPr lang="en" sz="1500"/>
              <a:t>The system shall take less than 3 seconds to provide validation/non-validation to the user once completing the questionnaire.</a:t>
            </a:r>
            <a:endParaRPr sz="1500"/>
          </a:p>
          <a:p>
            <a:pPr indent="-323850" lvl="0" marL="457200" rtl="0" algn="l">
              <a:spcBef>
                <a:spcPts val="0"/>
              </a:spcBef>
              <a:spcAft>
                <a:spcPts val="0"/>
              </a:spcAft>
              <a:buSzPts val="1500"/>
              <a:buAutoNum type="arabicPeriod"/>
            </a:pPr>
            <a:r>
              <a:rPr lang="en" sz="1500"/>
              <a:t>The website shall maintain a reliable form of security to protect against instances of malicious users attacking the website.</a:t>
            </a:r>
            <a:endParaRPr sz="1500"/>
          </a:p>
        </p:txBody>
      </p:sp>
      <p:pic>
        <p:nvPicPr>
          <p:cNvPr id="164" name="Google Shape;164;p17"/>
          <p:cNvPicPr preferRelativeResize="0"/>
          <p:nvPr/>
        </p:nvPicPr>
        <p:blipFill>
          <a:blip r:embed="rId3">
            <a:alphaModFix/>
          </a:blip>
          <a:stretch>
            <a:fillRect/>
          </a:stretch>
        </p:blipFill>
        <p:spPr>
          <a:xfrm>
            <a:off x="7431925" y="3781350"/>
            <a:ext cx="1588000" cy="124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of Website</a:t>
            </a:r>
            <a:endParaRPr/>
          </a:p>
        </p:txBody>
      </p:sp>
      <p:sp>
        <p:nvSpPr>
          <p:cNvPr id="170" name="Google Shape;170;p18"/>
          <p:cNvSpPr txBox="1"/>
          <p:nvPr>
            <p:ph idx="1" type="body"/>
          </p:nvPr>
        </p:nvSpPr>
        <p:spPr>
          <a:xfrm>
            <a:off x="534225" y="819975"/>
            <a:ext cx="7802100" cy="398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t>Here is our demonstration of using the website!</a:t>
            </a:r>
            <a:endParaRPr b="1" sz="2000"/>
          </a:p>
          <a:p>
            <a:pPr indent="0" lvl="0" marL="0" rtl="0" algn="ctr">
              <a:spcBef>
                <a:spcPts val="1200"/>
              </a:spcBef>
              <a:spcAft>
                <a:spcPts val="0"/>
              </a:spcAft>
              <a:buNone/>
            </a:pPr>
            <a:r>
              <a:rPr b="1" lang="en" sz="2100" u="sng">
                <a:solidFill>
                  <a:schemeClr val="hlink"/>
                </a:solidFill>
                <a:latin typeface="Arial"/>
                <a:ea typeface="Arial"/>
                <a:cs typeface="Arial"/>
                <a:sym typeface="Arial"/>
                <a:hlinkClick r:id="rId3"/>
              </a:rPr>
              <a:t>virusvalidate.rf.gd/?i=1</a:t>
            </a:r>
            <a:endParaRPr b="1" sz="3000"/>
          </a:p>
          <a:p>
            <a:pPr indent="0" lvl="0" marL="0" rtl="0" algn="ctr">
              <a:spcBef>
                <a:spcPts val="1200"/>
              </a:spcBef>
              <a:spcAft>
                <a:spcPts val="0"/>
              </a:spcAft>
              <a:buNone/>
            </a:pPr>
            <a:r>
              <a:rPr b="1" lang="en" sz="2100"/>
              <a:t>Login Info</a:t>
            </a:r>
            <a:endParaRPr b="1" sz="2100"/>
          </a:p>
          <a:p>
            <a:pPr indent="0" lvl="0" marL="0" rtl="0" algn="ctr">
              <a:spcBef>
                <a:spcPts val="1200"/>
              </a:spcBef>
              <a:spcAft>
                <a:spcPts val="1200"/>
              </a:spcAft>
              <a:buNone/>
            </a:pPr>
            <a:r>
              <a:t/>
            </a:r>
            <a:endParaRPr b="1" sz="3000"/>
          </a:p>
        </p:txBody>
      </p:sp>
      <p:pic>
        <p:nvPicPr>
          <p:cNvPr id="171" name="Google Shape;171;p18"/>
          <p:cNvPicPr preferRelativeResize="0"/>
          <p:nvPr/>
        </p:nvPicPr>
        <p:blipFill>
          <a:blip r:embed="rId4">
            <a:alphaModFix/>
          </a:blip>
          <a:stretch>
            <a:fillRect/>
          </a:stretch>
        </p:blipFill>
        <p:spPr>
          <a:xfrm>
            <a:off x="7431925" y="3781350"/>
            <a:ext cx="1588000" cy="1242275"/>
          </a:xfrm>
          <a:prstGeom prst="rect">
            <a:avLst/>
          </a:prstGeom>
          <a:noFill/>
          <a:ln>
            <a:noFill/>
          </a:ln>
        </p:spPr>
      </p:pic>
      <p:graphicFrame>
        <p:nvGraphicFramePr>
          <p:cNvPr id="172" name="Google Shape;172;p18"/>
          <p:cNvGraphicFramePr/>
          <p:nvPr/>
        </p:nvGraphicFramePr>
        <p:xfrm>
          <a:off x="902800" y="2283475"/>
          <a:ext cx="3000000" cy="3000000"/>
        </p:xfrm>
        <a:graphic>
          <a:graphicData uri="http://schemas.openxmlformats.org/drawingml/2006/table">
            <a:tbl>
              <a:tblPr>
                <a:noFill/>
                <a:tableStyleId>{2EAC4E62-49C6-424E-A7F2-6DA434845406}</a:tableStyleId>
              </a:tblPr>
              <a:tblGrid>
                <a:gridCol w="2413000"/>
                <a:gridCol w="2413000"/>
                <a:gridCol w="2413000"/>
              </a:tblGrid>
              <a:tr h="197425">
                <a:tc>
                  <a:txBody>
                    <a:bodyPr/>
                    <a:lstStyle/>
                    <a:p>
                      <a:pPr indent="0" lvl="0" marL="0" rtl="0" algn="l">
                        <a:spcBef>
                          <a:spcPts val="0"/>
                        </a:spcBef>
                        <a:spcAft>
                          <a:spcPts val="0"/>
                        </a:spcAft>
                        <a:buNone/>
                      </a:pPr>
                      <a:r>
                        <a:rPr lang="en">
                          <a:solidFill>
                            <a:schemeClr val="lt1"/>
                          </a:solidFill>
                        </a:rPr>
                        <a:t>First Name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Last Name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CRN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John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Doe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11111</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Jane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Joe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22222</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Billy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Bob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33333</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Sam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Sung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44444</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John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Carter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55555</a:t>
                      </a:r>
                      <a:endParaRPr>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 and Server Applications </a:t>
            </a:r>
            <a:endParaRPr/>
          </a:p>
        </p:txBody>
      </p:sp>
      <p:pic>
        <p:nvPicPr>
          <p:cNvPr id="178" name="Google Shape;178;p19"/>
          <p:cNvPicPr preferRelativeResize="0"/>
          <p:nvPr/>
        </p:nvPicPr>
        <p:blipFill>
          <a:blip r:embed="rId3">
            <a:alphaModFix/>
          </a:blip>
          <a:stretch>
            <a:fillRect/>
          </a:stretch>
        </p:blipFill>
        <p:spPr>
          <a:xfrm>
            <a:off x="7431925" y="3781350"/>
            <a:ext cx="1588000" cy="1242275"/>
          </a:xfrm>
          <a:prstGeom prst="rect">
            <a:avLst/>
          </a:prstGeom>
          <a:noFill/>
          <a:ln>
            <a:noFill/>
          </a:ln>
        </p:spPr>
      </p:pic>
      <p:grpSp>
        <p:nvGrpSpPr>
          <p:cNvPr id="179" name="Google Shape;179;p19"/>
          <p:cNvGrpSpPr/>
          <p:nvPr/>
        </p:nvGrpSpPr>
        <p:grpSpPr>
          <a:xfrm>
            <a:off x="2255723" y="1146326"/>
            <a:ext cx="2316300" cy="2689500"/>
            <a:chOff x="2255723" y="1146326"/>
            <a:chExt cx="2316300" cy="2689500"/>
          </a:xfrm>
        </p:grpSpPr>
        <p:sp>
          <p:nvSpPr>
            <p:cNvPr id="180" name="Google Shape;180;p19"/>
            <p:cNvSpPr/>
            <p:nvPr/>
          </p:nvSpPr>
          <p:spPr>
            <a:xfrm rot="-5400000">
              <a:off x="2069123" y="1332926"/>
              <a:ext cx="2689500" cy="23163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flipH="1">
              <a:off x="2458825" y="1795525"/>
              <a:ext cx="1910100" cy="17790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nvSpPr>
          <p:spPr>
            <a:xfrm>
              <a:off x="2458825" y="1795526"/>
              <a:ext cx="1890600" cy="173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u="sng">
                  <a:solidFill>
                    <a:srgbClr val="FFFFFF"/>
                  </a:solidFill>
                  <a:latin typeface="Roboto"/>
                  <a:ea typeface="Roboto"/>
                  <a:cs typeface="Roboto"/>
                  <a:sym typeface="Roboto"/>
                </a:rPr>
                <a:t>Client-Side</a:t>
              </a:r>
              <a:endParaRPr b="1" sz="1100" u="sng">
                <a:solidFill>
                  <a:srgbClr val="FFFFFF"/>
                </a:solidFill>
                <a:latin typeface="Roboto"/>
                <a:ea typeface="Roboto"/>
                <a:cs typeface="Roboto"/>
                <a:sym typeface="Roboto"/>
              </a:endParaRPr>
            </a:p>
            <a:p>
              <a:pPr indent="0" lvl="0" marL="0" rtl="0" algn="ctr">
                <a:lnSpc>
                  <a:spcPct val="115000"/>
                </a:lnSpc>
                <a:spcBef>
                  <a:spcPts val="1600"/>
                </a:spcBef>
                <a:spcAft>
                  <a:spcPts val="0"/>
                </a:spcAft>
                <a:buNone/>
              </a:pPr>
              <a:r>
                <a:rPr b="1" lang="en" sz="1100">
                  <a:solidFill>
                    <a:srgbClr val="FFFFFF"/>
                  </a:solidFill>
                  <a:latin typeface="Roboto"/>
                  <a:ea typeface="Roboto"/>
                  <a:cs typeface="Roboto"/>
                  <a:sym typeface="Roboto"/>
                </a:rPr>
                <a:t>Javascript</a:t>
              </a:r>
              <a:endParaRPr b="1" sz="1100">
                <a:solidFill>
                  <a:srgbClr val="FFFFFF"/>
                </a:solidFill>
                <a:latin typeface="Roboto"/>
                <a:ea typeface="Roboto"/>
                <a:cs typeface="Roboto"/>
                <a:sym typeface="Roboto"/>
              </a:endParaRPr>
            </a:p>
            <a:p>
              <a:pPr indent="0" lvl="0" marL="0" rtl="0" algn="ctr">
                <a:lnSpc>
                  <a:spcPct val="115000"/>
                </a:lnSpc>
                <a:spcBef>
                  <a:spcPts val="1600"/>
                </a:spcBef>
                <a:spcAft>
                  <a:spcPts val="0"/>
                </a:spcAft>
                <a:buNone/>
              </a:pPr>
              <a:r>
                <a:rPr b="1" lang="en" sz="1100">
                  <a:solidFill>
                    <a:srgbClr val="FFFFFF"/>
                  </a:solidFill>
                  <a:latin typeface="Roboto"/>
                  <a:ea typeface="Roboto"/>
                  <a:cs typeface="Roboto"/>
                  <a:sym typeface="Roboto"/>
                </a:rPr>
                <a:t>HTML</a:t>
              </a:r>
              <a:endParaRPr b="1" sz="11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rPr b="1" lang="en" sz="1100">
                  <a:solidFill>
                    <a:srgbClr val="FFFFFF"/>
                  </a:solidFill>
                  <a:latin typeface="Roboto"/>
                  <a:ea typeface="Roboto"/>
                  <a:cs typeface="Roboto"/>
                  <a:sym typeface="Roboto"/>
                </a:rPr>
                <a:t>CSS</a:t>
              </a:r>
              <a:endParaRPr b="1" sz="1100">
                <a:solidFill>
                  <a:srgbClr val="FFFFFF"/>
                </a:solidFill>
                <a:latin typeface="Roboto"/>
                <a:ea typeface="Roboto"/>
                <a:cs typeface="Roboto"/>
                <a:sym typeface="Roboto"/>
              </a:endParaRPr>
            </a:p>
          </p:txBody>
        </p:sp>
      </p:grpSp>
      <p:grpSp>
        <p:nvGrpSpPr>
          <p:cNvPr id="183" name="Google Shape;183;p19"/>
          <p:cNvGrpSpPr/>
          <p:nvPr/>
        </p:nvGrpSpPr>
        <p:grpSpPr>
          <a:xfrm>
            <a:off x="4572259" y="1658539"/>
            <a:ext cx="2478357" cy="2689609"/>
            <a:chOff x="4572125" y="1601900"/>
            <a:chExt cx="2467500" cy="2745900"/>
          </a:xfrm>
        </p:grpSpPr>
        <p:sp>
          <p:nvSpPr>
            <p:cNvPr id="184" name="Google Shape;184;p19"/>
            <p:cNvSpPr/>
            <p:nvPr/>
          </p:nvSpPr>
          <p:spPr>
            <a:xfrm rot="5400000">
              <a:off x="4432925" y="1741100"/>
              <a:ext cx="2745900" cy="2467500"/>
            </a:xfrm>
            <a:prstGeom prst="rightArrowCallout">
              <a:avLst>
                <a:gd fmla="val 9283" name="adj1"/>
                <a:gd fmla="val 13570" name="adj2"/>
                <a:gd fmla="val 16082" name="adj3"/>
                <a:gd fmla="val 81236" name="adj4"/>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flipH="1" rot="10800000">
              <a:off x="4858182" y="1755628"/>
              <a:ext cx="1952700" cy="17910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nvSpPr>
          <p:spPr>
            <a:xfrm>
              <a:off x="4795234" y="1755638"/>
              <a:ext cx="1952700" cy="16878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100" u="sng">
                  <a:solidFill>
                    <a:srgbClr val="FFFFFF"/>
                  </a:solidFill>
                  <a:latin typeface="Roboto"/>
                  <a:ea typeface="Roboto"/>
                  <a:cs typeface="Roboto"/>
                  <a:sym typeface="Roboto"/>
                </a:rPr>
                <a:t>Server-Side</a:t>
              </a:r>
              <a:endParaRPr b="1" sz="1100" u="sng">
                <a:solidFill>
                  <a:srgbClr val="FFFFFF"/>
                </a:solidFill>
                <a:latin typeface="Roboto"/>
                <a:ea typeface="Roboto"/>
                <a:cs typeface="Roboto"/>
                <a:sym typeface="Roboto"/>
              </a:endParaRPr>
            </a:p>
            <a:p>
              <a:pPr indent="0" lvl="0" marL="0" rtl="0" algn="ctr">
                <a:lnSpc>
                  <a:spcPct val="200000"/>
                </a:lnSpc>
                <a:spcBef>
                  <a:spcPts val="0"/>
                </a:spcBef>
                <a:spcAft>
                  <a:spcPts val="0"/>
                </a:spcAft>
                <a:buNone/>
              </a:pPr>
              <a:r>
                <a:rPr b="1" lang="en" sz="1100">
                  <a:solidFill>
                    <a:srgbClr val="FFFFFF"/>
                  </a:solidFill>
                  <a:latin typeface="Roboto"/>
                  <a:ea typeface="Roboto"/>
                  <a:cs typeface="Roboto"/>
                  <a:sym typeface="Roboto"/>
                </a:rPr>
                <a:t>MyPhpAdmin</a:t>
              </a:r>
              <a:endParaRPr b="1" sz="1100">
                <a:solidFill>
                  <a:srgbClr val="FFFFFF"/>
                </a:solidFill>
                <a:latin typeface="Roboto"/>
                <a:ea typeface="Roboto"/>
                <a:cs typeface="Roboto"/>
                <a:sym typeface="Roboto"/>
              </a:endParaRPr>
            </a:p>
            <a:p>
              <a:pPr indent="0" lvl="0" marL="0" rtl="0" algn="ctr">
                <a:lnSpc>
                  <a:spcPct val="200000"/>
                </a:lnSpc>
                <a:spcBef>
                  <a:spcPts val="0"/>
                </a:spcBef>
                <a:spcAft>
                  <a:spcPts val="0"/>
                </a:spcAft>
                <a:buNone/>
              </a:pPr>
              <a:r>
                <a:rPr b="1" lang="en" sz="1100">
                  <a:solidFill>
                    <a:srgbClr val="FFFFFF"/>
                  </a:solidFill>
                  <a:latin typeface="Roboto"/>
                  <a:ea typeface="Roboto"/>
                  <a:cs typeface="Roboto"/>
                  <a:sym typeface="Roboto"/>
                </a:rPr>
                <a:t>MySql</a:t>
              </a:r>
              <a:endParaRPr b="1" sz="1100">
                <a:solidFill>
                  <a:srgbClr val="FFFFFF"/>
                </a:solidFill>
                <a:latin typeface="Roboto"/>
                <a:ea typeface="Roboto"/>
                <a:cs typeface="Roboto"/>
                <a:sym typeface="Roboto"/>
              </a:endParaRPr>
            </a:p>
            <a:p>
              <a:pPr indent="0" lvl="0" marL="0" rtl="0" algn="ctr">
                <a:lnSpc>
                  <a:spcPct val="200000"/>
                </a:lnSpc>
                <a:spcBef>
                  <a:spcPts val="0"/>
                </a:spcBef>
                <a:spcAft>
                  <a:spcPts val="0"/>
                </a:spcAft>
                <a:buNone/>
              </a:pPr>
              <a:r>
                <a:rPr b="1" lang="en" sz="1100">
                  <a:solidFill>
                    <a:srgbClr val="FFFFFF"/>
                  </a:solidFill>
                  <a:latin typeface="Roboto"/>
                  <a:ea typeface="Roboto"/>
                  <a:cs typeface="Roboto"/>
                  <a:sym typeface="Roboto"/>
                </a:rPr>
                <a:t>PHP</a:t>
              </a:r>
              <a:endParaRPr b="1" sz="11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Achieved and Didn’t Achieve</a:t>
            </a:r>
            <a:endParaRPr/>
          </a:p>
        </p:txBody>
      </p:sp>
      <p:sp>
        <p:nvSpPr>
          <p:cNvPr id="192" name="Google Shape;192;p20"/>
          <p:cNvSpPr txBox="1"/>
          <p:nvPr>
            <p:ph idx="1" type="body"/>
          </p:nvPr>
        </p:nvSpPr>
        <p:spPr>
          <a:xfrm>
            <a:off x="1297500" y="1040025"/>
            <a:ext cx="7038900" cy="3629400"/>
          </a:xfrm>
          <a:prstGeom prst="rect">
            <a:avLst/>
          </a:prstGeom>
        </p:spPr>
        <p:txBody>
          <a:bodyPr anchorCtr="0" anchor="t" bIns="91425" lIns="91425" spcFirstLastPara="1" rIns="91425" wrap="square" tIns="91425">
            <a:normAutofit fontScale="85000" lnSpcReduction="10000"/>
          </a:bodyPr>
          <a:lstStyle/>
          <a:p>
            <a:pPr indent="-314960" lvl="0" marL="457200" rtl="0" algn="l">
              <a:spcBef>
                <a:spcPts val="0"/>
              </a:spcBef>
              <a:spcAft>
                <a:spcPts val="0"/>
              </a:spcAft>
              <a:buSzPct val="100000"/>
              <a:buChar char="●"/>
            </a:pPr>
            <a:r>
              <a:rPr lang="en" sz="1600"/>
              <a:t>Achieved:</a:t>
            </a:r>
            <a:endParaRPr sz="1600"/>
          </a:p>
          <a:p>
            <a:pPr indent="-309562" lvl="1" marL="914400" rtl="0" algn="l">
              <a:spcBef>
                <a:spcPts val="0"/>
              </a:spcBef>
              <a:spcAft>
                <a:spcPts val="0"/>
              </a:spcAft>
              <a:buSzPct val="100000"/>
              <a:buChar char="○"/>
            </a:pPr>
            <a:r>
              <a:rPr lang="en" sz="1500"/>
              <a:t>Hosted</a:t>
            </a:r>
            <a:r>
              <a:rPr lang="en" sz="1500"/>
              <a:t> a functioning website using InfinityFree,</a:t>
            </a:r>
            <a:endParaRPr sz="1500"/>
          </a:p>
          <a:p>
            <a:pPr indent="-309562" lvl="2" marL="1371600" rtl="0" algn="l">
              <a:spcBef>
                <a:spcPts val="0"/>
              </a:spcBef>
              <a:spcAft>
                <a:spcPts val="0"/>
              </a:spcAft>
              <a:buSzPct val="100000"/>
              <a:buChar char="■"/>
            </a:pPr>
            <a:r>
              <a:rPr lang="en" sz="1500"/>
              <a:t>This website includes a user validation entry and also implemented a working </a:t>
            </a:r>
            <a:r>
              <a:rPr lang="en" sz="1500"/>
              <a:t>questionnaire that is graded by the system. </a:t>
            </a:r>
            <a:endParaRPr sz="1500"/>
          </a:p>
          <a:p>
            <a:pPr indent="-309562" lvl="1" marL="914400" rtl="0" algn="l">
              <a:spcBef>
                <a:spcPts val="0"/>
              </a:spcBef>
              <a:spcAft>
                <a:spcPts val="0"/>
              </a:spcAft>
              <a:buSzPct val="100000"/>
              <a:buChar char="○"/>
            </a:pPr>
            <a:r>
              <a:rPr lang="en" sz="1500"/>
              <a:t>Implemented the use of different checks and tests in regards to the COVID questionnaire, such as a check to see if all answers are marked before submission.</a:t>
            </a:r>
            <a:endParaRPr sz="1500"/>
          </a:p>
          <a:p>
            <a:pPr indent="-309562" lvl="1" marL="914400" rtl="0" algn="l">
              <a:spcBef>
                <a:spcPts val="0"/>
              </a:spcBef>
              <a:spcAft>
                <a:spcPts val="0"/>
              </a:spcAft>
              <a:buSzPct val="100000"/>
              <a:buChar char="○"/>
            </a:pPr>
            <a:r>
              <a:rPr lang="en" sz="1500"/>
              <a:t>Implemented a phpMyAdmin Database, which stores the user’s information, CRN,  and schedule.</a:t>
            </a:r>
            <a:endParaRPr sz="1500"/>
          </a:p>
          <a:p>
            <a:pPr indent="-314960" lvl="0" marL="457200" rtl="0" algn="l">
              <a:spcBef>
                <a:spcPts val="0"/>
              </a:spcBef>
              <a:spcAft>
                <a:spcPts val="0"/>
              </a:spcAft>
              <a:buSzPct val="100000"/>
              <a:buChar char="●"/>
            </a:pPr>
            <a:r>
              <a:rPr lang="en" sz="1600"/>
              <a:t>Didn’t Achieve:</a:t>
            </a:r>
            <a:endParaRPr sz="1600"/>
          </a:p>
          <a:p>
            <a:pPr indent="-310437" lvl="1" marL="914400" rtl="0" algn="l">
              <a:spcBef>
                <a:spcPts val="0"/>
              </a:spcBef>
              <a:spcAft>
                <a:spcPts val="0"/>
              </a:spcAft>
              <a:buSzPct val="100000"/>
              <a:buChar char="○"/>
            </a:pPr>
            <a:r>
              <a:rPr lang="en" sz="1516"/>
              <a:t>We weren’t able to implement the </a:t>
            </a:r>
            <a:r>
              <a:rPr lang="en" sz="1516"/>
              <a:t>Web Scraping </a:t>
            </a:r>
            <a:r>
              <a:rPr lang="en" sz="1516"/>
              <a:t>function</a:t>
            </a:r>
            <a:r>
              <a:rPr lang="en" sz="1516"/>
              <a:t> to grab the symptom-related </a:t>
            </a:r>
            <a:r>
              <a:rPr lang="en" sz="1516"/>
              <a:t>questions from the CDC website</a:t>
            </a:r>
            <a:r>
              <a:rPr lang="en" sz="1516"/>
              <a:t> for the </a:t>
            </a:r>
            <a:r>
              <a:rPr lang="en" sz="1516"/>
              <a:t>questionnaire due to the time constraints.</a:t>
            </a:r>
            <a:endParaRPr sz="1516"/>
          </a:p>
          <a:p>
            <a:pPr indent="-310437" lvl="1" marL="914400" rtl="0" algn="l">
              <a:spcBef>
                <a:spcPts val="0"/>
              </a:spcBef>
              <a:spcAft>
                <a:spcPts val="0"/>
              </a:spcAft>
              <a:buSzPct val="100000"/>
              <a:buChar char="○"/>
            </a:pPr>
            <a:r>
              <a:rPr lang="en" sz="1516"/>
              <a:t>We didn’t end up incorporating a security personnel in our system, because we thought it may have been redundant since the system is already grading and assigning validations for the questionnaire.</a:t>
            </a:r>
            <a:endParaRPr/>
          </a:p>
          <a:p>
            <a:pPr indent="0" lvl="0" marL="0" rtl="0" algn="l">
              <a:spcBef>
                <a:spcPts val="1200"/>
              </a:spcBef>
              <a:spcAft>
                <a:spcPts val="1200"/>
              </a:spcAft>
              <a:buNone/>
            </a:pPr>
            <a:r>
              <a:t/>
            </a:r>
            <a:endParaRPr/>
          </a:p>
        </p:txBody>
      </p:sp>
      <p:pic>
        <p:nvPicPr>
          <p:cNvPr id="193" name="Google Shape;193;p20"/>
          <p:cNvPicPr preferRelativeResize="0"/>
          <p:nvPr/>
        </p:nvPicPr>
        <p:blipFill>
          <a:blip r:embed="rId3">
            <a:alphaModFix/>
          </a:blip>
          <a:stretch>
            <a:fillRect/>
          </a:stretch>
        </p:blipFill>
        <p:spPr>
          <a:xfrm>
            <a:off x="7717075" y="4004425"/>
            <a:ext cx="1302850" cy="101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Team Experience</a:t>
            </a:r>
            <a:endParaRPr/>
          </a:p>
        </p:txBody>
      </p:sp>
      <p:sp>
        <p:nvSpPr>
          <p:cNvPr id="199" name="Google Shape;19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Overall, it was a challenging experience with the project. The main issue between the group seemed to be communication and scheduling conflicts. This led to many of the goals we wanted to implement to have be cut.</a:t>
            </a:r>
            <a:endParaRPr sz="1500"/>
          </a:p>
          <a:p>
            <a:pPr indent="-323850" lvl="0" marL="457200" rtl="0" algn="l">
              <a:spcBef>
                <a:spcPts val="0"/>
              </a:spcBef>
              <a:spcAft>
                <a:spcPts val="0"/>
              </a:spcAft>
              <a:buSzPts val="1500"/>
              <a:buChar char="●"/>
            </a:pPr>
            <a:r>
              <a:rPr lang="en" sz="1500"/>
              <a:t>Despite all of this, we pulled through and </a:t>
            </a:r>
            <a:r>
              <a:rPr lang="en" sz="1500"/>
              <a:t>successfully </a:t>
            </a:r>
            <a:r>
              <a:rPr lang="en" sz="1500"/>
              <a:t>implemented a mostly complete version of the website. Through this journey we had to relearn concepts from previous classes as well as do some new researching. It's truly amazing how much resources are out there; with all that being said, we all gained some sort of knowledge and experience </a:t>
            </a:r>
            <a:r>
              <a:rPr lang="en" sz="1500"/>
              <a:t>completing</a:t>
            </a:r>
            <a:r>
              <a:rPr lang="en" sz="1500"/>
              <a:t> the project.</a:t>
            </a:r>
            <a:endParaRPr sz="1500"/>
          </a:p>
        </p:txBody>
      </p:sp>
      <p:pic>
        <p:nvPicPr>
          <p:cNvPr id="200" name="Google Shape;200;p21"/>
          <p:cNvPicPr preferRelativeResize="0"/>
          <p:nvPr/>
        </p:nvPicPr>
        <p:blipFill>
          <a:blip r:embed="rId3">
            <a:alphaModFix/>
          </a:blip>
          <a:stretch>
            <a:fillRect/>
          </a:stretch>
        </p:blipFill>
        <p:spPr>
          <a:xfrm>
            <a:off x="7431925" y="3781350"/>
            <a:ext cx="1588000" cy="124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