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Slab"/>
      <p:regular r:id="rId14"/>
      <p:bold r:id="rId15"/>
    </p:embeddedFont>
    <p:embeddedFont>
      <p:font typeface="Roboto"/>
      <p:regular r:id="rId16"/>
      <p:bold r:id="rId17"/>
      <p:italic r:id="rId18"/>
      <p:boldItalic r:id="rId19"/>
    </p:embeddedFont>
    <p:embeddedFont>
      <p:font typeface="Roboto Slab Thin"/>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labThin-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SlabThin-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bold.fntdata"/><Relationship Id="rId14" Type="http://schemas.openxmlformats.org/officeDocument/2006/relationships/font" Target="fonts/RobotoSlab-regular.fntdata"/><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8ab270849a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8ab270849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90dd2f4b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90dd2f4b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8ab270849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8ab270849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8ab270849a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8ab270849a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909ff900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909ff900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8ab270849a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8ab270849a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8ab270849a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8ab270849a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Virus Validate</a:t>
            </a:r>
            <a:endParaRPr/>
          </a:p>
        </p:txBody>
      </p:sp>
      <p:sp>
        <p:nvSpPr>
          <p:cNvPr id="64" name="Google Shape;64;p13"/>
          <p:cNvSpPr txBox="1"/>
          <p:nvPr>
            <p:ph idx="1" type="subTitle"/>
          </p:nvPr>
        </p:nvSpPr>
        <p:spPr>
          <a:xfrm>
            <a:off x="1680300" y="3049450"/>
            <a:ext cx="5783400" cy="14574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Clr>
                <a:srgbClr val="000000"/>
              </a:buClr>
              <a:buSzPts val="688"/>
              <a:buFont typeface="Arial"/>
              <a:buNone/>
            </a:pPr>
            <a:r>
              <a:rPr lang="en" sz="1800">
                <a:solidFill>
                  <a:schemeClr val="dk1"/>
                </a:solidFill>
                <a:latin typeface="Roboto Slab Thin"/>
                <a:ea typeface="Roboto Slab Thin"/>
                <a:cs typeface="Roboto Slab Thin"/>
                <a:sym typeface="Roboto Slab Thin"/>
              </a:rPr>
              <a:t>Group 5</a:t>
            </a:r>
            <a:endParaRPr sz="1800">
              <a:solidFill>
                <a:schemeClr val="dk1"/>
              </a:solidFill>
              <a:latin typeface="Roboto Slab Thin"/>
              <a:ea typeface="Roboto Slab Thin"/>
              <a:cs typeface="Roboto Slab Thin"/>
              <a:sym typeface="Roboto Slab Thin"/>
            </a:endParaRPr>
          </a:p>
          <a:p>
            <a:pPr indent="0" lvl="0" marL="0" rtl="0" algn="ctr">
              <a:lnSpc>
                <a:spcPct val="80000"/>
              </a:lnSpc>
              <a:spcBef>
                <a:spcPts val="0"/>
              </a:spcBef>
              <a:spcAft>
                <a:spcPts val="0"/>
              </a:spcAft>
              <a:buClr>
                <a:srgbClr val="000000"/>
              </a:buClr>
              <a:buSzPts val="688"/>
              <a:buFont typeface="Arial"/>
              <a:buNone/>
            </a:pPr>
            <a:r>
              <a:t/>
            </a:r>
            <a:endParaRPr sz="1800">
              <a:solidFill>
                <a:schemeClr val="dk1"/>
              </a:solidFill>
              <a:latin typeface="Roboto Slab Thin"/>
              <a:ea typeface="Roboto Slab Thin"/>
              <a:cs typeface="Roboto Slab Thin"/>
              <a:sym typeface="Roboto Slab Thin"/>
            </a:endParaRPr>
          </a:p>
          <a:p>
            <a:pPr indent="0" lvl="0" marL="0" rtl="0" algn="ctr">
              <a:lnSpc>
                <a:spcPct val="80000"/>
              </a:lnSpc>
              <a:spcBef>
                <a:spcPts val="0"/>
              </a:spcBef>
              <a:spcAft>
                <a:spcPts val="0"/>
              </a:spcAft>
              <a:buClr>
                <a:srgbClr val="000000"/>
              </a:buClr>
              <a:buSzPts val="688"/>
              <a:buFont typeface="Arial"/>
              <a:buNone/>
            </a:pPr>
            <a:r>
              <a:rPr lang="en" sz="1800">
                <a:solidFill>
                  <a:schemeClr val="dk1"/>
                </a:solidFill>
                <a:latin typeface="Roboto Slab Thin"/>
                <a:ea typeface="Roboto Slab Thin"/>
                <a:cs typeface="Roboto Slab Thin"/>
                <a:sym typeface="Roboto Slab Thin"/>
              </a:rPr>
              <a:t>James Bui </a:t>
            </a:r>
            <a:endParaRPr sz="1800">
              <a:solidFill>
                <a:schemeClr val="dk1"/>
              </a:solidFill>
              <a:latin typeface="Roboto Slab Thin"/>
              <a:ea typeface="Roboto Slab Thin"/>
              <a:cs typeface="Roboto Slab Thin"/>
              <a:sym typeface="Roboto Slab Thin"/>
            </a:endParaRPr>
          </a:p>
          <a:p>
            <a:pPr indent="0" lvl="0" marL="0" rtl="0" algn="ctr">
              <a:lnSpc>
                <a:spcPct val="80000"/>
              </a:lnSpc>
              <a:spcBef>
                <a:spcPts val="0"/>
              </a:spcBef>
              <a:spcAft>
                <a:spcPts val="0"/>
              </a:spcAft>
              <a:buClr>
                <a:srgbClr val="000000"/>
              </a:buClr>
              <a:buSzPts val="688"/>
              <a:buFont typeface="Arial"/>
              <a:buNone/>
            </a:pPr>
            <a:r>
              <a:rPr lang="en" sz="1800">
                <a:solidFill>
                  <a:schemeClr val="dk1"/>
                </a:solidFill>
                <a:latin typeface="Roboto Slab Thin"/>
                <a:ea typeface="Roboto Slab Thin"/>
                <a:cs typeface="Roboto Slab Thin"/>
                <a:sym typeface="Roboto Slab Thin"/>
              </a:rPr>
              <a:t>Sonya Shin</a:t>
            </a:r>
            <a:endParaRPr sz="1800">
              <a:solidFill>
                <a:schemeClr val="dk1"/>
              </a:solidFill>
              <a:latin typeface="Roboto Slab Thin"/>
              <a:ea typeface="Roboto Slab Thin"/>
              <a:cs typeface="Roboto Slab Thin"/>
              <a:sym typeface="Roboto Slab Thin"/>
            </a:endParaRPr>
          </a:p>
          <a:p>
            <a:pPr indent="0" lvl="0" marL="0" rtl="0" algn="ctr">
              <a:lnSpc>
                <a:spcPct val="80000"/>
              </a:lnSpc>
              <a:spcBef>
                <a:spcPts val="0"/>
              </a:spcBef>
              <a:spcAft>
                <a:spcPts val="0"/>
              </a:spcAft>
              <a:buClr>
                <a:srgbClr val="000000"/>
              </a:buClr>
              <a:buSzPts val="688"/>
              <a:buFont typeface="Arial"/>
              <a:buNone/>
            </a:pPr>
            <a:r>
              <a:rPr lang="en" sz="1800">
                <a:solidFill>
                  <a:schemeClr val="dk1"/>
                </a:solidFill>
                <a:latin typeface="Roboto Slab Thin"/>
                <a:ea typeface="Roboto Slab Thin"/>
                <a:cs typeface="Roboto Slab Thin"/>
                <a:sym typeface="Roboto Slab Thin"/>
              </a:rPr>
              <a:t>Michelle Her</a:t>
            </a:r>
            <a:endParaRPr sz="1800">
              <a:solidFill>
                <a:schemeClr val="dk1"/>
              </a:solidFill>
              <a:latin typeface="Roboto Slab Thin"/>
              <a:ea typeface="Roboto Slab Thin"/>
              <a:cs typeface="Roboto Slab Thin"/>
              <a:sym typeface="Roboto Slab Thin"/>
            </a:endParaRPr>
          </a:p>
          <a:p>
            <a:pPr indent="0" lvl="0" marL="0" rtl="0" algn="ctr">
              <a:lnSpc>
                <a:spcPct val="80000"/>
              </a:lnSpc>
              <a:spcBef>
                <a:spcPts val="0"/>
              </a:spcBef>
              <a:spcAft>
                <a:spcPts val="0"/>
              </a:spcAft>
              <a:buClr>
                <a:srgbClr val="000000"/>
              </a:buClr>
              <a:buSzPts val="688"/>
              <a:buFont typeface="Arial"/>
              <a:buNone/>
            </a:pPr>
            <a:r>
              <a:rPr lang="en" sz="1800">
                <a:solidFill>
                  <a:schemeClr val="dk1"/>
                </a:solidFill>
                <a:latin typeface="Roboto Slab Thin"/>
                <a:ea typeface="Roboto Slab Thin"/>
                <a:cs typeface="Roboto Slab Thin"/>
                <a:sym typeface="Roboto Slab Thin"/>
              </a:rPr>
              <a:t>Justin Djojomartono</a:t>
            </a:r>
            <a:endParaRPr sz="1800">
              <a:solidFill>
                <a:schemeClr val="dk1"/>
              </a:solidFill>
              <a:latin typeface="Roboto Slab Thin"/>
              <a:ea typeface="Roboto Slab Thin"/>
              <a:cs typeface="Roboto Slab Thin"/>
              <a:sym typeface="Roboto Slab Thin"/>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66632" y="1230124"/>
            <a:ext cx="2199000" cy="1696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UML Sequence Diagram</a:t>
            </a:r>
            <a:endParaRPr/>
          </a:p>
        </p:txBody>
      </p:sp>
      <p:pic>
        <p:nvPicPr>
          <p:cNvPr id="70" name="Google Shape;70;p14"/>
          <p:cNvPicPr preferRelativeResize="0"/>
          <p:nvPr/>
        </p:nvPicPr>
        <p:blipFill>
          <a:blip r:embed="rId3">
            <a:alphaModFix/>
          </a:blip>
          <a:stretch>
            <a:fillRect/>
          </a:stretch>
        </p:blipFill>
        <p:spPr>
          <a:xfrm>
            <a:off x="2027880" y="0"/>
            <a:ext cx="6851436"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Test Case Scenario - Info Verification</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Scenario: When Mary comes to attend the meeting, she is presented with a digital form that will allow her to input her personal information as well as the meeting code that was assigned to her in advance. After inputting the information, she submits the form and waits to see if the information given is correct.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Test Case Scenario - Info Verification </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Inputs</a:t>
            </a:r>
            <a:endParaRPr/>
          </a:p>
          <a:p>
            <a:pPr indent="-310832" lvl="1" marL="914400" rtl="0" algn="l">
              <a:spcBef>
                <a:spcPts val="0"/>
              </a:spcBef>
              <a:spcAft>
                <a:spcPts val="0"/>
              </a:spcAft>
              <a:buSzPct val="100000"/>
              <a:buChar char="○"/>
            </a:pPr>
            <a:r>
              <a:rPr lang="en"/>
              <a:t>Participant’s Name</a:t>
            </a:r>
            <a:endParaRPr/>
          </a:p>
          <a:p>
            <a:pPr indent="-310832" lvl="1" marL="914400" rtl="0" algn="l">
              <a:spcBef>
                <a:spcPts val="0"/>
              </a:spcBef>
              <a:spcAft>
                <a:spcPts val="0"/>
              </a:spcAft>
              <a:buSzPct val="100000"/>
              <a:buChar char="○"/>
            </a:pPr>
            <a:r>
              <a:rPr lang="en"/>
              <a:t>Participant’s Birthday</a:t>
            </a:r>
            <a:endParaRPr/>
          </a:p>
          <a:p>
            <a:pPr indent="-310832" lvl="1" marL="914400" rtl="0" algn="l">
              <a:spcBef>
                <a:spcPts val="0"/>
              </a:spcBef>
              <a:spcAft>
                <a:spcPts val="0"/>
              </a:spcAft>
              <a:buSzPct val="100000"/>
              <a:buChar char="○"/>
            </a:pPr>
            <a:r>
              <a:rPr lang="en"/>
              <a:t>A number that represents the meeting’s code to validate (CRN number)</a:t>
            </a:r>
            <a:endParaRPr/>
          </a:p>
          <a:p>
            <a:pPr indent="-334327" lvl="0" marL="457200" rtl="0" algn="l">
              <a:spcBef>
                <a:spcPts val="0"/>
              </a:spcBef>
              <a:spcAft>
                <a:spcPts val="0"/>
              </a:spcAft>
              <a:buSzPct val="100000"/>
              <a:buChar char="●"/>
            </a:pPr>
            <a:r>
              <a:rPr lang="en"/>
              <a:t>Tests</a:t>
            </a:r>
            <a:endParaRPr/>
          </a:p>
          <a:p>
            <a:pPr indent="-310832" lvl="1" marL="914400" rtl="0" algn="l">
              <a:spcBef>
                <a:spcPts val="0"/>
              </a:spcBef>
              <a:spcAft>
                <a:spcPts val="0"/>
              </a:spcAft>
              <a:buSzPct val="100000"/>
              <a:buChar char="○"/>
            </a:pPr>
            <a:r>
              <a:rPr lang="en"/>
              <a:t>Tests for input when name is not found</a:t>
            </a:r>
            <a:endParaRPr/>
          </a:p>
          <a:p>
            <a:pPr indent="-310832" lvl="1" marL="914400" rtl="0" algn="l">
              <a:spcBef>
                <a:spcPts val="0"/>
              </a:spcBef>
              <a:spcAft>
                <a:spcPts val="0"/>
              </a:spcAft>
              <a:buSzPct val="100000"/>
              <a:buChar char="○"/>
            </a:pPr>
            <a:r>
              <a:rPr lang="en"/>
              <a:t>Tests for input when the CRN code is not found</a:t>
            </a:r>
            <a:endParaRPr/>
          </a:p>
          <a:p>
            <a:pPr indent="-310832" lvl="1" marL="914400" rtl="0" algn="l">
              <a:spcBef>
                <a:spcPts val="0"/>
              </a:spcBef>
              <a:spcAft>
                <a:spcPts val="0"/>
              </a:spcAft>
              <a:buSzPct val="100000"/>
              <a:buChar char="○"/>
            </a:pPr>
            <a:r>
              <a:rPr lang="en"/>
              <a:t>Tests for input when birthday does not match with User’s info</a:t>
            </a:r>
            <a:endParaRPr/>
          </a:p>
          <a:p>
            <a:pPr indent="-310832" lvl="1" marL="914400" rtl="0" algn="l">
              <a:spcBef>
                <a:spcPts val="0"/>
              </a:spcBef>
              <a:spcAft>
                <a:spcPts val="0"/>
              </a:spcAft>
              <a:buSzPct val="100000"/>
              <a:buChar char="○"/>
            </a:pPr>
            <a:r>
              <a:rPr lang="en"/>
              <a:t>Tests for input when one or more answer prompt is left blank</a:t>
            </a:r>
            <a:endParaRPr/>
          </a:p>
          <a:p>
            <a:pPr indent="-334327" lvl="0" marL="457200" rtl="0" algn="l">
              <a:spcBef>
                <a:spcPts val="0"/>
              </a:spcBef>
              <a:spcAft>
                <a:spcPts val="0"/>
              </a:spcAft>
              <a:buSzPct val="100000"/>
              <a:buChar char="●"/>
            </a:pPr>
            <a:r>
              <a:rPr lang="en"/>
              <a:t>Output</a:t>
            </a:r>
            <a:endParaRPr/>
          </a:p>
          <a:p>
            <a:pPr indent="-310832" lvl="1" marL="914400" rtl="0" algn="l">
              <a:spcBef>
                <a:spcPts val="0"/>
              </a:spcBef>
              <a:spcAft>
                <a:spcPts val="0"/>
              </a:spcAft>
              <a:buSzPct val="100000"/>
              <a:buChar char="○"/>
            </a:pPr>
            <a:r>
              <a:rPr lang="en"/>
              <a:t>Information is verified and approved by User’s Database, and website prompts user with COVID questionnaire.</a:t>
            </a:r>
            <a:endParaRPr/>
          </a:p>
          <a:p>
            <a:pPr indent="-310832" lvl="1" marL="914400" rtl="0" algn="l">
              <a:spcBef>
                <a:spcPts val="0"/>
              </a:spcBef>
              <a:spcAft>
                <a:spcPts val="0"/>
              </a:spcAft>
              <a:buSzPct val="100000"/>
              <a:buChar char="○"/>
            </a:pPr>
            <a:r>
              <a:rPr lang="en"/>
              <a:t>Information is not verified by User’s Database and displays an error message in which the user can try again.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200925"/>
            <a:ext cx="8368200" cy="943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Test Case Scenario - Answering COVID Questionnaire </a:t>
            </a:r>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Scenario: After being directed to the correct scheduled meeting, John is prompted with the COVID </a:t>
            </a:r>
            <a:r>
              <a:rPr lang="en"/>
              <a:t>questionnaire. The questionnaire is a series of Yes/No questions that he must answer before submitting, so John goes through the questionnaire clicking either “Yes” or “No” for each question. However, on one question, he mistakenly clicks on both “Yes” and “No”. Additionally, he realizes on another question he may have clicked on the wrong answer, so he is forced to switch from “Yes” to “No”. Finally, he accidentally submits the questionnaire not having answered one of the questions.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180825"/>
            <a:ext cx="8368200" cy="963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Test Case Scenario - Answering COVID Questionnaire (continued)</a:t>
            </a:r>
            <a:endParaRPr/>
          </a:p>
        </p:txBody>
      </p:sp>
      <p:sp>
        <p:nvSpPr>
          <p:cNvPr id="94" name="Google Shape;94;p18"/>
          <p:cNvSpPr txBox="1"/>
          <p:nvPr>
            <p:ph idx="1" type="body"/>
          </p:nvPr>
        </p:nvSpPr>
        <p:spPr>
          <a:xfrm>
            <a:off x="387900" y="1489825"/>
            <a:ext cx="8368200" cy="3563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Inputs:</a:t>
            </a:r>
            <a:endParaRPr/>
          </a:p>
          <a:p>
            <a:pPr indent="-317500" lvl="1" marL="914400" rtl="0" algn="l">
              <a:spcBef>
                <a:spcPts val="0"/>
              </a:spcBef>
              <a:spcAft>
                <a:spcPts val="0"/>
              </a:spcAft>
              <a:buSzPts val="1400"/>
              <a:buChar char="○"/>
            </a:pPr>
            <a:r>
              <a:rPr lang="en"/>
              <a:t>User clicks on both “Yes” and “No” button.</a:t>
            </a:r>
            <a:endParaRPr/>
          </a:p>
          <a:p>
            <a:pPr indent="-317500" lvl="1" marL="914400" rtl="0" algn="l">
              <a:spcBef>
                <a:spcPts val="0"/>
              </a:spcBef>
              <a:spcAft>
                <a:spcPts val="0"/>
              </a:spcAft>
              <a:buSzPts val="1400"/>
              <a:buChar char="○"/>
            </a:pPr>
            <a:r>
              <a:rPr lang="en"/>
              <a:t>User clicks on “Yes” button, then user clicks on “No” button.</a:t>
            </a:r>
            <a:endParaRPr/>
          </a:p>
          <a:p>
            <a:pPr indent="-317500" lvl="1" marL="914400" rtl="0" algn="l">
              <a:spcBef>
                <a:spcPts val="0"/>
              </a:spcBef>
              <a:spcAft>
                <a:spcPts val="0"/>
              </a:spcAft>
              <a:buSzPts val="1400"/>
              <a:buChar char="○"/>
            </a:pPr>
            <a:r>
              <a:rPr lang="en"/>
              <a:t>User does not click on any answer for one of the questions.</a:t>
            </a:r>
            <a:endParaRPr/>
          </a:p>
          <a:p>
            <a:pPr indent="-342900" lvl="0" marL="457200" rtl="0" algn="l">
              <a:spcBef>
                <a:spcPts val="0"/>
              </a:spcBef>
              <a:spcAft>
                <a:spcPts val="0"/>
              </a:spcAft>
              <a:buSzPts val="1800"/>
              <a:buChar char="●"/>
            </a:pPr>
            <a:r>
              <a:rPr lang="en"/>
              <a:t>Tests:</a:t>
            </a:r>
            <a:endParaRPr/>
          </a:p>
          <a:p>
            <a:pPr indent="-317500" lvl="1" marL="914400" rtl="0" algn="l">
              <a:spcBef>
                <a:spcPts val="0"/>
              </a:spcBef>
              <a:spcAft>
                <a:spcPts val="0"/>
              </a:spcAft>
              <a:buSzPts val="1400"/>
              <a:buChar char="○"/>
            </a:pPr>
            <a:r>
              <a:rPr lang="en"/>
              <a:t>Inputs where the user tries to click multiple answers.</a:t>
            </a:r>
            <a:endParaRPr/>
          </a:p>
          <a:p>
            <a:pPr indent="-317500" lvl="1" marL="914400" rtl="0" algn="l">
              <a:spcBef>
                <a:spcPts val="0"/>
              </a:spcBef>
              <a:spcAft>
                <a:spcPts val="0"/>
              </a:spcAft>
              <a:buSzPts val="1400"/>
              <a:buChar char="○"/>
            </a:pPr>
            <a:r>
              <a:rPr lang="en"/>
              <a:t>Inputs where the user tries to change answer from one to the other.</a:t>
            </a:r>
            <a:endParaRPr/>
          </a:p>
          <a:p>
            <a:pPr indent="-317500" lvl="1" marL="914400" rtl="0" algn="l">
              <a:spcBef>
                <a:spcPts val="0"/>
              </a:spcBef>
              <a:spcAft>
                <a:spcPts val="0"/>
              </a:spcAft>
              <a:buSzPts val="1400"/>
              <a:buChar char="○"/>
            </a:pPr>
            <a:r>
              <a:rPr lang="en"/>
              <a:t>Inputs where the user does not </a:t>
            </a:r>
            <a:r>
              <a:rPr lang="en"/>
              <a:t>click any answer.</a:t>
            </a:r>
            <a:endParaRPr/>
          </a:p>
          <a:p>
            <a:pPr indent="-342900" lvl="0" marL="457200" rtl="0" algn="l">
              <a:spcBef>
                <a:spcPts val="0"/>
              </a:spcBef>
              <a:spcAft>
                <a:spcPts val="0"/>
              </a:spcAft>
              <a:buSzPts val="1800"/>
              <a:buChar char="●"/>
            </a:pPr>
            <a:r>
              <a:rPr lang="en"/>
              <a:t>Outputs:</a:t>
            </a:r>
            <a:endParaRPr/>
          </a:p>
          <a:p>
            <a:pPr indent="-317500" lvl="1" marL="914400" rtl="0" algn="l">
              <a:spcBef>
                <a:spcPts val="0"/>
              </a:spcBef>
              <a:spcAft>
                <a:spcPts val="0"/>
              </a:spcAft>
              <a:buSzPts val="1400"/>
              <a:buChar char="○"/>
            </a:pPr>
            <a:r>
              <a:rPr lang="en"/>
              <a:t>Only one answer can be </a:t>
            </a:r>
            <a:r>
              <a:rPr lang="en"/>
              <a:t>selected</a:t>
            </a:r>
            <a:r>
              <a:rPr lang="en"/>
              <a:t> at a time, so output shows a filled circle next to the currently selected answer.</a:t>
            </a:r>
            <a:endParaRPr/>
          </a:p>
          <a:p>
            <a:pPr indent="-317500" lvl="1" marL="914400" rtl="0" algn="l">
              <a:spcBef>
                <a:spcPts val="0"/>
              </a:spcBef>
              <a:spcAft>
                <a:spcPts val="0"/>
              </a:spcAft>
              <a:buSzPts val="1400"/>
              <a:buChar char="○"/>
            </a:pPr>
            <a:r>
              <a:rPr lang="en"/>
              <a:t>Output</a:t>
            </a:r>
            <a:r>
              <a:rPr lang="en"/>
              <a:t> visually shows filled circle change to other selected answer.</a:t>
            </a:r>
            <a:endParaRPr/>
          </a:p>
          <a:p>
            <a:pPr indent="-317500" lvl="1" marL="914400" rtl="0" algn="l">
              <a:spcBef>
                <a:spcPts val="0"/>
              </a:spcBef>
              <a:spcAft>
                <a:spcPts val="0"/>
              </a:spcAft>
              <a:buSzPts val="1400"/>
              <a:buChar char="○"/>
            </a:pPr>
            <a:r>
              <a:rPr lang="en"/>
              <a:t>Output</a:t>
            </a:r>
            <a:r>
              <a:rPr lang="en"/>
              <a:t> warns user with a prompt that a question may not be answered. Ok if user submits at this point, but question will be counted against the user.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Use Case Diagram - 1</a:t>
            </a:r>
            <a:endParaRPr/>
          </a:p>
        </p:txBody>
      </p:sp>
      <p:pic>
        <p:nvPicPr>
          <p:cNvPr id="100" name="Google Shape;100;p19"/>
          <p:cNvPicPr preferRelativeResize="0"/>
          <p:nvPr/>
        </p:nvPicPr>
        <p:blipFill>
          <a:blip r:embed="rId3">
            <a:alphaModFix/>
          </a:blip>
          <a:stretch>
            <a:fillRect/>
          </a:stretch>
        </p:blipFill>
        <p:spPr>
          <a:xfrm>
            <a:off x="1589863" y="1281438"/>
            <a:ext cx="5724525" cy="3190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Use Case Diagram - 2</a:t>
            </a:r>
            <a:endParaRPr/>
          </a:p>
        </p:txBody>
      </p:sp>
      <p:pic>
        <p:nvPicPr>
          <p:cNvPr id="106" name="Google Shape;106;p20"/>
          <p:cNvPicPr preferRelativeResize="0"/>
          <p:nvPr/>
        </p:nvPicPr>
        <p:blipFill>
          <a:blip r:embed="rId3">
            <a:alphaModFix/>
          </a:blip>
          <a:stretch>
            <a:fillRect/>
          </a:stretch>
        </p:blipFill>
        <p:spPr>
          <a:xfrm>
            <a:off x="1604291" y="1069575"/>
            <a:ext cx="5738233" cy="3999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