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8.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0.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1.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1" r:id="rId1"/>
    <p:sldMasterId id="2147484200" r:id="rId2"/>
    <p:sldMasterId id="2147484187" r:id="rId3"/>
    <p:sldMasterId id="2147484189" r:id="rId4"/>
    <p:sldMasterId id="2147484197" r:id="rId5"/>
    <p:sldMasterId id="2147484123" r:id="rId6"/>
    <p:sldMasterId id="2147484138" r:id="rId7"/>
    <p:sldMasterId id="2147484146" r:id="rId8"/>
    <p:sldMasterId id="2147484154" r:id="rId9"/>
    <p:sldMasterId id="2147484162" r:id="rId10"/>
    <p:sldMasterId id="2147484170" r:id="rId11"/>
    <p:sldMasterId id="2147484176" r:id="rId12"/>
    <p:sldMasterId id="2147484181" r:id="rId13"/>
  </p:sldMasterIdLst>
  <p:notesMasterIdLst>
    <p:notesMasterId r:id="rId59"/>
  </p:notesMasterIdLst>
  <p:handoutMasterIdLst>
    <p:handoutMasterId r:id="rId60"/>
  </p:handoutMasterIdLst>
  <p:sldIdLst>
    <p:sldId id="256" r:id="rId14"/>
    <p:sldId id="258" r:id="rId15"/>
    <p:sldId id="259" r:id="rId16"/>
    <p:sldId id="260" r:id="rId17"/>
    <p:sldId id="261" r:id="rId18"/>
    <p:sldId id="263" r:id="rId19"/>
    <p:sldId id="264" r:id="rId20"/>
    <p:sldId id="304" r:id="rId21"/>
    <p:sldId id="266" r:id="rId22"/>
    <p:sldId id="306" r:id="rId23"/>
    <p:sldId id="267" r:id="rId24"/>
    <p:sldId id="268" r:id="rId25"/>
    <p:sldId id="270" r:id="rId26"/>
    <p:sldId id="272" r:id="rId27"/>
    <p:sldId id="273" r:id="rId28"/>
    <p:sldId id="274" r:id="rId29"/>
    <p:sldId id="275" r:id="rId30"/>
    <p:sldId id="276" r:id="rId31"/>
    <p:sldId id="277" r:id="rId32"/>
    <p:sldId id="278" r:id="rId33"/>
    <p:sldId id="279" r:id="rId34"/>
    <p:sldId id="280" r:id="rId35"/>
    <p:sldId id="281" r:id="rId36"/>
    <p:sldId id="282" r:id="rId37"/>
    <p:sldId id="307" r:id="rId38"/>
    <p:sldId id="283" r:id="rId39"/>
    <p:sldId id="284" r:id="rId40"/>
    <p:sldId id="285" r:id="rId41"/>
    <p:sldId id="308" r:id="rId42"/>
    <p:sldId id="286" r:id="rId43"/>
    <p:sldId id="287" r:id="rId44"/>
    <p:sldId id="289" r:id="rId45"/>
    <p:sldId id="290" r:id="rId46"/>
    <p:sldId id="291" r:id="rId47"/>
    <p:sldId id="292" r:id="rId48"/>
    <p:sldId id="294" r:id="rId49"/>
    <p:sldId id="293" r:id="rId50"/>
    <p:sldId id="295" r:id="rId51"/>
    <p:sldId id="296" r:id="rId52"/>
    <p:sldId id="297" r:id="rId53"/>
    <p:sldId id="299" r:id="rId54"/>
    <p:sldId id="300" r:id="rId55"/>
    <p:sldId id="301" r:id="rId56"/>
    <p:sldId id="302" r:id="rId57"/>
    <p:sldId id="305" r:id="rId58"/>
  </p:sldIdLst>
  <p:sldSz cx="9144000" cy="6858000" type="screen4x3"/>
  <p:notesSz cx="6934200" cy="92837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5B2C1EA4-E0C0-B04B-A63D-A642862E0DBC}">
          <p14:sldIdLst>
            <p14:sldId id="256"/>
            <p14:sldId id="258"/>
            <p14:sldId id="259"/>
            <p14:sldId id="260"/>
            <p14:sldId id="261"/>
            <p14:sldId id="263"/>
            <p14:sldId id="264"/>
            <p14:sldId id="304"/>
            <p14:sldId id="266"/>
            <p14:sldId id="306"/>
            <p14:sldId id="267"/>
            <p14:sldId id="268"/>
            <p14:sldId id="270"/>
            <p14:sldId id="272"/>
            <p14:sldId id="273"/>
            <p14:sldId id="274"/>
            <p14:sldId id="275"/>
            <p14:sldId id="276"/>
            <p14:sldId id="277"/>
            <p14:sldId id="278"/>
            <p14:sldId id="279"/>
            <p14:sldId id="280"/>
            <p14:sldId id="281"/>
            <p14:sldId id="282"/>
            <p14:sldId id="307"/>
            <p14:sldId id="283"/>
            <p14:sldId id="284"/>
            <p14:sldId id="285"/>
            <p14:sldId id="308"/>
            <p14:sldId id="286"/>
            <p14:sldId id="287"/>
            <p14:sldId id="289"/>
            <p14:sldId id="290"/>
            <p14:sldId id="291"/>
            <p14:sldId id="292"/>
            <p14:sldId id="294"/>
            <p14:sldId id="293"/>
            <p14:sldId id="295"/>
            <p14:sldId id="296"/>
            <p14:sldId id="297"/>
            <p14:sldId id="299"/>
            <p14:sldId id="300"/>
            <p14:sldId id="301"/>
            <p14:sldId id="302"/>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A22"/>
    <a:srgbClr val="3F5F90"/>
    <a:srgbClr val="336699"/>
    <a:srgbClr val="698C3D"/>
    <a:srgbClr val="2296C3"/>
    <a:srgbClr val="E56C37"/>
    <a:srgbClr val="CE7439"/>
    <a:srgbClr val="D2E2E5"/>
    <a:srgbClr val="EB8237"/>
    <a:srgbClr val="E587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1" autoAdjust="0"/>
    <p:restoredTop sz="86427" autoAdjust="0"/>
  </p:normalViewPr>
  <p:slideViewPr>
    <p:cSldViewPr>
      <p:cViewPr varScale="1">
        <p:scale>
          <a:sx n="126" d="100"/>
          <a:sy n="126" d="100"/>
        </p:scale>
        <p:origin x="2272"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9" d="100"/>
          <a:sy n="99" d="100"/>
        </p:scale>
        <p:origin x="3468" y="72"/>
      </p:cViewPr>
      <p:guideLst>
        <p:guide orient="horz" pos="2924"/>
        <p:guide pos="2184"/>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notesMaster" Target="notesMasters/notesMaster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9" Type="http://schemas.openxmlformats.org/officeDocument/2006/relationships/slide" Target="slides/slide42.xml"/><Relationship Id="rId21" Type="http://schemas.openxmlformats.org/officeDocument/2006/relationships/slide" Target="slides/slide22.xml"/><Relationship Id="rId34" Type="http://schemas.openxmlformats.org/officeDocument/2006/relationships/slide" Target="slides/slide37.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6.xml"/><Relationship Id="rId38"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1"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defRPr>
            </a:lvl1pPr>
          </a:lstStyle>
          <a:p>
            <a:pPr>
              <a:defRPr/>
            </a:pPr>
            <a:endParaRPr lang="en-US" dirty="0"/>
          </a:p>
        </p:txBody>
      </p:sp>
      <p:sp>
        <p:nvSpPr>
          <p:cNvPr id="27652"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defRPr>
            </a:lvl1pPr>
          </a:lstStyle>
          <a:p>
            <a:pPr>
              <a:defRPr/>
            </a:pPr>
            <a:endParaRPr lang="en-US" dirty="0"/>
          </a:p>
        </p:txBody>
      </p:sp>
      <p:sp>
        <p:nvSpPr>
          <p:cNvPr id="27653"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defRPr>
            </a:lvl1pPr>
          </a:lstStyle>
          <a:p>
            <a:pPr>
              <a:defRPr/>
            </a:pPr>
            <a:fld id="{4FCB7DE9-CECF-48A0-B8CC-C1B07B5F0906}" type="slidenum">
              <a:rPr lang="en-US"/>
              <a:pPr>
                <a:defRPr/>
              </a:pPr>
              <a:t>‹#›</a:t>
            </a:fld>
            <a:endParaRPr lang="en-US" dirty="0"/>
          </a:p>
        </p:txBody>
      </p:sp>
    </p:spTree>
    <p:extLst>
      <p:ext uri="{BB962C8B-B14F-4D97-AF65-F5344CB8AC3E}">
        <p14:creationId xmlns:p14="http://schemas.microsoft.com/office/powerpoint/2010/main" val="395437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defTabSz="927100">
              <a:defRPr sz="1200">
                <a:latin typeface="Calibri" panose="020F0502020204030204" pitchFamily="34" charset="0"/>
                <a:cs typeface="Calibri" panose="020F0502020204030204" pitchFamily="34" charset="0"/>
              </a:defRPr>
            </a:lvl1pPr>
          </a:lstStyle>
          <a:p>
            <a:pPr>
              <a:defRPr/>
            </a:pPr>
            <a:endParaRPr lang="en-US" dirty="0"/>
          </a:p>
        </p:txBody>
      </p:sp>
      <p:sp>
        <p:nvSpPr>
          <p:cNvPr id="6147"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lvl1pPr algn="r" defTabSz="927100">
              <a:defRPr sz="1200">
                <a:latin typeface="Calibri" panose="020F0502020204030204" pitchFamily="34" charset="0"/>
                <a:cs typeface="Calibri" panose="020F0502020204030204" pitchFamily="34" charset="0"/>
              </a:defRPr>
            </a:lvl1pPr>
          </a:lstStyle>
          <a:p>
            <a:pPr>
              <a:defRPr/>
            </a:pPr>
            <a:endParaRPr lang="en-US" dirty="0"/>
          </a:p>
        </p:txBody>
      </p:sp>
      <p:sp>
        <p:nvSpPr>
          <p:cNvPr id="4096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23925" y="4410075"/>
            <a:ext cx="50863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defTabSz="927100">
              <a:defRPr sz="1200">
                <a:latin typeface="Calibri" panose="020F0502020204030204" pitchFamily="34" charset="0"/>
                <a:cs typeface="Calibri" panose="020F0502020204030204" pitchFamily="34" charset="0"/>
              </a:defRPr>
            </a:lvl1pPr>
          </a:lstStyle>
          <a:p>
            <a:pPr>
              <a:defRPr/>
            </a:pPr>
            <a:endParaRPr lang="en-US" dirty="0"/>
          </a:p>
        </p:txBody>
      </p:sp>
      <p:sp>
        <p:nvSpPr>
          <p:cNvPr id="6151"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b" anchorCtr="0" compatLnSpc="1">
            <a:prstTxWarp prst="textNoShape">
              <a:avLst/>
            </a:prstTxWarp>
          </a:bodyPr>
          <a:lstStyle>
            <a:lvl1pPr algn="r" defTabSz="927100">
              <a:defRPr sz="1200">
                <a:latin typeface="Calibri" panose="020F0502020204030204" pitchFamily="34" charset="0"/>
                <a:cs typeface="Calibri" panose="020F0502020204030204" pitchFamily="34" charset="0"/>
              </a:defRPr>
            </a:lvl1pPr>
          </a:lstStyle>
          <a:p>
            <a:pPr>
              <a:defRPr/>
            </a:pPr>
            <a:fld id="{7085C4FC-038C-42A3-9FC1-4F13DBF416F6}" type="slidenum">
              <a:rPr lang="en-US" smtClean="0"/>
              <a:pPr>
                <a:defRPr/>
              </a:pPr>
              <a:t>‹#›</a:t>
            </a:fld>
            <a:endParaRPr lang="en-US" dirty="0"/>
          </a:p>
        </p:txBody>
      </p:sp>
    </p:spTree>
    <p:extLst>
      <p:ext uri="{BB962C8B-B14F-4D97-AF65-F5344CB8AC3E}">
        <p14:creationId xmlns:p14="http://schemas.microsoft.com/office/powerpoint/2010/main" val="1312984204"/>
      </p:ext>
    </p:extLst>
  </p:cSld>
  <p:clrMap bg1="lt1" tx1="dk1" bg2="lt2" tx2="dk2" accent1="accent1" accent2="accent2" accent3="accent3" accent4="accent4" accent5="accent5" accent6="accent6" hlink="hlink" folHlink="folHlink"/>
  <p:notesStyle>
    <a:lvl1pPr algn="l" rtl="0" eaLnBrk="0" fontAlgn="base" hangingPunct="0">
      <a:lnSpc>
        <a:spcPct val="150000"/>
      </a:lnSpc>
      <a:spcBef>
        <a:spcPts val="0"/>
      </a:spcBef>
      <a:spcAft>
        <a:spcPts val="600"/>
      </a:spcAft>
      <a:defRPr sz="1200" kern="1200">
        <a:solidFill>
          <a:schemeClr val="tx1"/>
        </a:solidFill>
        <a:latin typeface="Calibri" panose="020F0502020204030204" pitchFamily="34" charset="0"/>
        <a:ea typeface="+mn-ea"/>
        <a:cs typeface="Calibri" panose="020F0502020204030204" pitchFamily="34" charset="0"/>
      </a:defRPr>
    </a:lvl1pPr>
    <a:lvl2pPr marL="457200" algn="l" rtl="0" eaLnBrk="0" fontAlgn="base" hangingPunct="0">
      <a:lnSpc>
        <a:spcPct val="150000"/>
      </a:lnSpc>
      <a:spcBef>
        <a:spcPts val="0"/>
      </a:spcBef>
      <a:spcAft>
        <a:spcPts val="600"/>
      </a:spcAft>
      <a:defRPr sz="1200" kern="1200">
        <a:solidFill>
          <a:schemeClr val="tx1"/>
        </a:solidFill>
        <a:latin typeface="Calibri" panose="020F0502020204030204" pitchFamily="34" charset="0"/>
        <a:ea typeface="+mn-ea"/>
        <a:cs typeface="Calibri" panose="020F0502020204030204" pitchFamily="34" charset="0"/>
      </a:defRPr>
    </a:lvl2pPr>
    <a:lvl3pPr marL="914400" algn="l" rtl="0" eaLnBrk="0" fontAlgn="base" hangingPunct="0">
      <a:lnSpc>
        <a:spcPct val="150000"/>
      </a:lnSpc>
      <a:spcBef>
        <a:spcPts val="0"/>
      </a:spcBef>
      <a:spcAft>
        <a:spcPts val="600"/>
      </a:spcAft>
      <a:defRPr sz="1200" kern="1200">
        <a:solidFill>
          <a:schemeClr val="tx1"/>
        </a:solidFill>
        <a:latin typeface="Calibri" panose="020F0502020204030204" pitchFamily="34" charset="0"/>
        <a:ea typeface="+mn-ea"/>
        <a:cs typeface="Calibri" panose="020F0502020204030204" pitchFamily="34" charset="0"/>
      </a:defRPr>
    </a:lvl3pPr>
    <a:lvl4pPr marL="1371600" algn="l" rtl="0" eaLnBrk="0" fontAlgn="base" hangingPunct="0">
      <a:lnSpc>
        <a:spcPct val="150000"/>
      </a:lnSpc>
      <a:spcBef>
        <a:spcPts val="0"/>
      </a:spcBef>
      <a:spcAft>
        <a:spcPts val="600"/>
      </a:spcAft>
      <a:defRPr sz="1200" kern="1200">
        <a:solidFill>
          <a:schemeClr val="tx1"/>
        </a:solidFill>
        <a:latin typeface="Calibri" panose="020F0502020204030204" pitchFamily="34" charset="0"/>
        <a:ea typeface="+mn-ea"/>
        <a:cs typeface="Calibri" panose="020F0502020204030204" pitchFamily="34" charset="0"/>
      </a:defRPr>
    </a:lvl4pPr>
    <a:lvl5pPr marL="1828800" algn="l" rtl="0" eaLnBrk="0" fontAlgn="base" hangingPunct="0">
      <a:lnSpc>
        <a:spcPct val="150000"/>
      </a:lnSpc>
      <a:spcBef>
        <a:spcPts val="0"/>
      </a:spcBef>
      <a:spcAft>
        <a:spcPts val="600"/>
      </a:spcAft>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b="1" dirty="0"/>
              <a:t>Chapter 6 </a:t>
            </a:r>
            <a:r>
              <a:rPr lang="en-US" dirty="0"/>
              <a:t>discusses that once a company has settled on which of the five generic competitive strategies to employ, attention turns to what other strategic actions it can take to complement its competitive approach and maximize the power of its overall strategy. </a:t>
            </a:r>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1</a:t>
            </a:fld>
            <a:endParaRPr lang="en-US" dirty="0"/>
          </a:p>
        </p:txBody>
      </p:sp>
    </p:spTree>
    <p:extLst>
      <p:ext uri="{BB962C8B-B14F-4D97-AF65-F5344CB8AC3E}">
        <p14:creationId xmlns:p14="http://schemas.microsoft.com/office/powerpoint/2010/main" val="72165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Blue-ocean strategies provide a company with a great opportunity in the short run. But they don’t guarantee a company’s long-term success, which depends more on whether a company can protect the market position it opened up and sustain its early advantage. </a:t>
            </a:r>
          </a:p>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10</a:t>
            </a:fld>
            <a:endParaRPr lang="en-US" dirty="0"/>
          </a:p>
        </p:txBody>
      </p:sp>
    </p:spTree>
    <p:extLst>
      <p:ext uri="{BB962C8B-B14F-4D97-AF65-F5344CB8AC3E}">
        <p14:creationId xmlns:p14="http://schemas.microsoft.com/office/powerpoint/2010/main" val="250085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11</a:t>
            </a:fld>
            <a:endParaRPr lang="en-US" dirty="0"/>
          </a:p>
        </p:txBody>
      </p:sp>
    </p:spTree>
    <p:extLst>
      <p:ext uri="{BB962C8B-B14F-4D97-AF65-F5344CB8AC3E}">
        <p14:creationId xmlns:p14="http://schemas.microsoft.com/office/powerpoint/2010/main" val="3808258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competitive market, all firms are subject to offensive challenges from rivals. The purposes of defensive strategies are to lower the risk of being attacked, weaken the impact of any attack that occurs, and induce challengers to aim their efforts at other rivals. While defensive strategies usually don’t enhance a firm’s competitive advantage, they can definitely help fortify the firm’s competitive position, protect its most valuable resources and capabilities from imitation, and defend whatever competitive advantage it might have.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12</a:t>
            </a:fld>
            <a:endParaRPr lang="en-US" dirty="0"/>
          </a:p>
        </p:txBody>
      </p:sp>
    </p:spTree>
    <p:extLst>
      <p:ext uri="{BB962C8B-B14F-4D97-AF65-F5344CB8AC3E}">
        <p14:creationId xmlns:p14="http://schemas.microsoft.com/office/powerpoint/2010/main" val="282225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defensive strategies can help protect a competitive advantage but rarely are the basis for creating one. There are many ways to throw obstacles in the path of would-be challengers. The most frequently employed approach to defending a company’s present position involves actions that restrict a challenger’s options for initiating a competitive attack. </a:t>
            </a:r>
          </a:p>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13</a:t>
            </a:fld>
            <a:endParaRPr lang="en-US" dirty="0"/>
          </a:p>
        </p:txBody>
      </p:sp>
    </p:spTree>
    <p:extLst>
      <p:ext uri="{BB962C8B-B14F-4D97-AF65-F5344CB8AC3E}">
        <p14:creationId xmlns:p14="http://schemas.microsoft.com/office/powerpoint/2010/main" val="612397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The goal of signaling challengers that strong retaliation is likely in the event of an attack is either to dissuade challengers from attacking at all or to divert them to less threatening options. </a:t>
            </a:r>
          </a:p>
          <a:p>
            <a:pPr lvl="0">
              <a:defRPr/>
            </a:pPr>
            <a:r>
              <a:rPr lang="en-US" dirty="0"/>
              <a:t>To be an effective defensive strategy, signaling needs to be accompanied by a </a:t>
            </a:r>
            <a:r>
              <a:rPr lang="en-US" i="1" dirty="0"/>
              <a:t>credible commitment</a:t>
            </a:r>
            <a:r>
              <a:rPr lang="en-US" dirty="0"/>
              <a:t> to follow through.</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14</a:t>
            </a:fld>
            <a:endParaRPr lang="en-US" dirty="0"/>
          </a:p>
        </p:txBody>
      </p:sp>
    </p:spTree>
    <p:extLst>
      <p:ext uri="{BB962C8B-B14F-4D97-AF65-F5344CB8AC3E}">
        <p14:creationId xmlns:p14="http://schemas.microsoft.com/office/powerpoint/2010/main" val="49367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Because of first-mover advantages and disadvantages, competitive advantage can spring from </a:t>
            </a:r>
            <a:r>
              <a:rPr lang="en-US" i="1" dirty="0"/>
              <a:t>when</a:t>
            </a:r>
            <a:r>
              <a:rPr lang="en-US" dirty="0"/>
              <a:t> a move is made as well as from </a:t>
            </a:r>
            <a:r>
              <a:rPr lang="en-US" i="1" dirty="0"/>
              <a:t>what</a:t>
            </a:r>
            <a:r>
              <a:rPr lang="en-US" dirty="0"/>
              <a:t> move is made.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15</a:t>
            </a:fld>
            <a:endParaRPr lang="en-US" dirty="0"/>
          </a:p>
        </p:txBody>
      </p:sp>
    </p:spTree>
    <p:extLst>
      <p:ext uri="{BB962C8B-B14F-4D97-AF65-F5344CB8AC3E}">
        <p14:creationId xmlns:p14="http://schemas.microsoft.com/office/powerpoint/2010/main" val="279129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16</a:t>
            </a:fld>
            <a:endParaRPr lang="en-US" dirty="0"/>
          </a:p>
        </p:txBody>
      </p:sp>
    </p:spTree>
    <p:extLst>
      <p:ext uri="{BB962C8B-B14F-4D97-AF65-F5344CB8AC3E}">
        <p14:creationId xmlns:p14="http://schemas.microsoft.com/office/powerpoint/2010/main" val="1063259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conditions in which first-mover advantages are likely to arise.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17</a:t>
            </a:fld>
            <a:endParaRPr lang="en-US" dirty="0"/>
          </a:p>
        </p:txBody>
      </p:sp>
    </p:spTree>
    <p:extLst>
      <p:ext uri="{BB962C8B-B14F-4D97-AF65-F5344CB8AC3E}">
        <p14:creationId xmlns:p14="http://schemas.microsoft.com/office/powerpoint/2010/main" val="1120758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weighing the pros and cons of being a first mover versus a fast follower versus a late mover, it matters whether the race to market leadership in a particular industry is a marathon or a sprint. First-mover advantages can be fleeting, and there’s ample time for fast followers and sometimes even late movers to catch up.</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18</a:t>
            </a:fld>
            <a:endParaRPr lang="en-US" dirty="0"/>
          </a:p>
        </p:txBody>
      </p:sp>
    </p:spTree>
    <p:extLst>
      <p:ext uri="{BB962C8B-B14F-4D97-AF65-F5344CB8AC3E}">
        <p14:creationId xmlns:p14="http://schemas.microsoft.com/office/powerpoint/2010/main" val="364143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t>
            </a:r>
            <a:r>
              <a:rPr lang="en-US" b="1" dirty="0"/>
              <a:t>scope</a:t>
            </a:r>
            <a:r>
              <a:rPr lang="en-US" dirty="0"/>
              <a:t> of the firm refers to the </a:t>
            </a:r>
            <a:r>
              <a:rPr lang="en-US" b="1" dirty="0"/>
              <a:t>range</a:t>
            </a:r>
            <a:r>
              <a:rPr lang="en-US" dirty="0"/>
              <a:t> of activities that the firm performs internally, the </a:t>
            </a:r>
            <a:r>
              <a:rPr lang="en-US" b="1" dirty="0"/>
              <a:t>breadth</a:t>
            </a:r>
            <a:r>
              <a:rPr lang="en-US" dirty="0"/>
              <a:t> of its product and service offerings, the </a:t>
            </a:r>
            <a:r>
              <a:rPr lang="en-US" b="1" dirty="0"/>
              <a:t>extent</a:t>
            </a:r>
            <a:r>
              <a:rPr lang="en-US" dirty="0"/>
              <a:t> of its geographic market presence, and its </a:t>
            </a:r>
            <a:r>
              <a:rPr lang="en-US" b="1" dirty="0"/>
              <a:t>mix</a:t>
            </a:r>
            <a:r>
              <a:rPr lang="en-US" dirty="0"/>
              <a:t> of businesses.</a:t>
            </a:r>
          </a:p>
          <a:p>
            <a:r>
              <a:rPr lang="en-US" dirty="0"/>
              <a:t>Scope issues are at the very heart of corporate-level strategy.</a:t>
            </a:r>
          </a:p>
          <a:p>
            <a:pPr marL="0" indent="0">
              <a:buNone/>
              <a:defRPr/>
            </a:pPr>
            <a:r>
              <a:rPr lang="en-US" b="1" dirty="0"/>
              <a:t>Horizontal scope </a:t>
            </a:r>
            <a:r>
              <a:rPr lang="en-US" dirty="0"/>
              <a:t>is the range of product and service segments that a firm serves within its focal market.</a:t>
            </a:r>
          </a:p>
          <a:p>
            <a:pPr marL="0" indent="0">
              <a:buNone/>
              <a:defRPr/>
            </a:pPr>
            <a:r>
              <a:rPr lang="en-US" b="1" dirty="0"/>
              <a:t>Vertical scope </a:t>
            </a:r>
            <a:r>
              <a:rPr lang="en-US" dirty="0"/>
              <a:t>is the extent to which a firm’s internal activities encompass one, some, many, or all of the activities that make up an industry’s entire value chain system, ranging from raw-material production to final sales and service activities.</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19</a:t>
            </a:fld>
            <a:endParaRPr lang="en-US" dirty="0"/>
          </a:p>
        </p:txBody>
      </p:sp>
    </p:spTree>
    <p:extLst>
      <p:ext uri="{BB962C8B-B14F-4D97-AF65-F5344CB8AC3E}">
        <p14:creationId xmlns:p14="http://schemas.microsoft.com/office/powerpoint/2010/main" val="414732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The chapter presents the pros and cons of taking strategy-enhancing measures to strengthen a company’s competitive position:</a:t>
            </a:r>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2</a:t>
            </a:fld>
            <a:endParaRPr lang="en-US" dirty="0"/>
          </a:p>
        </p:txBody>
      </p:sp>
    </p:spTree>
    <p:extLst>
      <p:ext uri="{BB962C8B-B14F-4D97-AF65-F5344CB8AC3E}">
        <p14:creationId xmlns:p14="http://schemas.microsoft.com/office/powerpoint/2010/main" val="1236435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20</a:t>
            </a:fld>
            <a:endParaRPr lang="en-US" dirty="0"/>
          </a:p>
        </p:txBody>
      </p:sp>
    </p:spTree>
    <p:extLst>
      <p:ext uri="{BB962C8B-B14F-4D97-AF65-F5344CB8AC3E}">
        <p14:creationId xmlns:p14="http://schemas.microsoft.com/office/powerpoint/2010/main" val="56347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21</a:t>
            </a:fld>
            <a:endParaRPr lang="en-US" dirty="0"/>
          </a:p>
        </p:txBody>
      </p:sp>
    </p:spTree>
    <p:extLst>
      <p:ext uri="{BB962C8B-B14F-4D97-AF65-F5344CB8AC3E}">
        <p14:creationId xmlns:p14="http://schemas.microsoft.com/office/powerpoint/2010/main" val="617474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Mergers and acquisitions are much-used strategic options to strengthen a company’s market position. A merger is the combining of two or more companies into a single corporate entity, with the newly created company often taking on a new name. An acquisition is a combination in which one company, the acquirer, purchases and absorbs the operations of another, the acquired.</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22</a:t>
            </a:fld>
            <a:endParaRPr lang="en-US" dirty="0"/>
          </a:p>
        </p:txBody>
      </p:sp>
    </p:spTree>
    <p:extLst>
      <p:ext uri="{BB962C8B-B14F-4D97-AF65-F5344CB8AC3E}">
        <p14:creationId xmlns:p14="http://schemas.microsoft.com/office/powerpoint/2010/main" val="2576202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Merger and acquisition strategies typically set the company’s sights on achieving any of five objectives.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23</a:t>
            </a:fld>
            <a:endParaRPr lang="en-US" dirty="0"/>
          </a:p>
        </p:txBody>
      </p:sp>
    </p:spTree>
    <p:extLst>
      <p:ext uri="{BB962C8B-B14F-4D97-AF65-F5344CB8AC3E}">
        <p14:creationId xmlns:p14="http://schemas.microsoft.com/office/powerpoint/2010/main" val="4112164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Despite many successes, mergers and acquisitions do not always produce the hoped-for competitive and financial outcomes.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24</a:t>
            </a:fld>
            <a:endParaRPr lang="en-US" dirty="0"/>
          </a:p>
        </p:txBody>
      </p:sp>
    </p:spTree>
    <p:extLst>
      <p:ext uri="{BB962C8B-B14F-4D97-AF65-F5344CB8AC3E}">
        <p14:creationId xmlns:p14="http://schemas.microsoft.com/office/powerpoint/2010/main" val="2935490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b="1" dirty="0"/>
              <a:t>Concepts and Connections 6.2 </a:t>
            </a:r>
            <a:r>
              <a:rPr lang="en-US" dirty="0"/>
              <a:t>describes how Walmart is pursuing developed its horizontal acquisition strategy to continue its growth as an omni-channel retailer (i.e. bricks and mortar, online, or mobile).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25</a:t>
            </a:fld>
            <a:endParaRPr lang="en-US" dirty="0"/>
          </a:p>
        </p:txBody>
      </p:sp>
    </p:spTree>
    <p:extLst>
      <p:ext uri="{BB962C8B-B14F-4D97-AF65-F5344CB8AC3E}">
        <p14:creationId xmlns:p14="http://schemas.microsoft.com/office/powerpoint/2010/main" val="879203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A </a:t>
            </a:r>
            <a:r>
              <a:rPr lang="en-US" b="1" dirty="0"/>
              <a:t>vertically integrated firm </a:t>
            </a:r>
            <a:r>
              <a:rPr lang="en-US" dirty="0"/>
              <a:t>is one that performs value chain activities along more than one stage of an industry’s value chain system. Vertical integration strategies can aim at full integration (participating in all stages of the vertical chain) or partial integration (building positions in selected stages of the vertical chain). Firms can also engage in tapered integration strategies, which involve a mix of in-house and outsourced activity in any given stage of the vertical chain.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26</a:t>
            </a:fld>
            <a:endParaRPr lang="en-US" dirty="0"/>
          </a:p>
        </p:txBody>
      </p:sp>
    </p:spTree>
    <p:extLst>
      <p:ext uri="{BB962C8B-B14F-4D97-AF65-F5344CB8AC3E}">
        <p14:creationId xmlns:p14="http://schemas.microsoft.com/office/powerpoint/2010/main" val="2076204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27</a:t>
            </a:fld>
            <a:endParaRPr lang="en-US" dirty="0"/>
          </a:p>
        </p:txBody>
      </p:sp>
    </p:spTree>
    <p:extLst>
      <p:ext uri="{BB962C8B-B14F-4D97-AF65-F5344CB8AC3E}">
        <p14:creationId xmlns:p14="http://schemas.microsoft.com/office/powerpoint/2010/main" val="23226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Under the right conditions, a vertical integration strategy can add materially to a company’s technological capabilities, strengthen the firm’s competitive position, and boost its profitability.</a:t>
            </a:r>
          </a:p>
          <a:p>
            <a:r>
              <a:rPr lang="en-US" dirty="0"/>
              <a:t>But it is important to keep in mind that vertical integration has no real payoff strategy-wise or profit-wise unless the extra investment can be justified by compensating improvements in company costs, differentiation, or competitive strength.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28</a:t>
            </a:fld>
            <a:endParaRPr lang="en-US" dirty="0"/>
          </a:p>
        </p:txBody>
      </p:sp>
    </p:spTree>
    <p:extLst>
      <p:ext uri="{BB962C8B-B14F-4D97-AF65-F5344CB8AC3E}">
        <p14:creationId xmlns:p14="http://schemas.microsoft.com/office/powerpoint/2010/main" val="2793253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Concepts and Connections 6.3 </a:t>
            </a:r>
            <a:r>
              <a:rPr lang="en-US" dirty="0"/>
              <a:t>discusses that, unlike many vehicle manufacturers, Tesla embraces vertical integration from component manufacturing all the way through vehicle sales and servicing. The majority of the company’s $11.8 billion in 2017 revenue came from electric vehicle sales and leasing, with the remainder coming from servicing those vehicles and selling residential battery packs and solar energy systems.</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29</a:t>
            </a:fld>
            <a:endParaRPr lang="en-US" dirty="0"/>
          </a:p>
        </p:txBody>
      </p:sp>
    </p:spTree>
    <p:extLst>
      <p:ext uri="{BB962C8B-B14F-4D97-AF65-F5344CB8AC3E}">
        <p14:creationId xmlns:p14="http://schemas.microsoft.com/office/powerpoint/2010/main" val="80901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To maximize the power of a strategy, a company must make choices about its competitive actions, how and when to take those actions, and increasing or decreasing the scope of its operations.</a:t>
            </a:r>
          </a:p>
        </p:txBody>
      </p:sp>
      <p:sp>
        <p:nvSpPr>
          <p:cNvPr id="4" name="Slide Number Placeholder 3"/>
          <p:cNvSpPr>
            <a:spLocks noGrp="1"/>
          </p:cNvSpPr>
          <p:nvPr>
            <p:ph type="sldNum" sz="quarter" idx="10"/>
          </p:nvPr>
        </p:nvSpPr>
        <p:spPr/>
        <p:txBody>
          <a:bodyPr/>
          <a:lstStyle/>
          <a:p>
            <a:pPr>
              <a:defRPr/>
            </a:pPr>
            <a:fld id="{7085C4FC-038C-42A3-9FC1-4F13DBF416F6}" type="slidenum">
              <a:rPr lang="en-US" smtClean="0"/>
              <a:pPr>
                <a:defRPr/>
              </a:pPr>
              <a:t>3</a:t>
            </a:fld>
            <a:endParaRPr lang="en-US" dirty="0"/>
          </a:p>
        </p:txBody>
      </p:sp>
    </p:spTree>
    <p:extLst>
      <p:ext uri="{BB962C8B-B14F-4D97-AF65-F5344CB8AC3E}">
        <p14:creationId xmlns:p14="http://schemas.microsoft.com/office/powerpoint/2010/main" val="568531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30</a:t>
            </a:fld>
            <a:endParaRPr lang="en-US" dirty="0"/>
          </a:p>
        </p:txBody>
      </p:sp>
    </p:spTree>
    <p:extLst>
      <p:ext uri="{BB962C8B-B14F-4D97-AF65-F5344CB8AC3E}">
        <p14:creationId xmlns:p14="http://schemas.microsoft.com/office/powerpoint/2010/main" val="3374242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Backward integration </a:t>
            </a:r>
            <a:r>
              <a:rPr lang="en-US" dirty="0"/>
              <a:t>involves entry into activities previously performed by suppliers or other enterprises positioned along earlier stages of the industry value chain system.</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31</a:t>
            </a:fld>
            <a:endParaRPr lang="en-US" dirty="0"/>
          </a:p>
        </p:txBody>
      </p:sp>
    </p:spTree>
    <p:extLst>
      <p:ext uri="{BB962C8B-B14F-4D97-AF65-F5344CB8AC3E}">
        <p14:creationId xmlns:p14="http://schemas.microsoft.com/office/powerpoint/2010/main" val="178477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32</a:t>
            </a:fld>
            <a:endParaRPr lang="en-US" dirty="0"/>
          </a:p>
        </p:txBody>
      </p:sp>
    </p:spTree>
    <p:extLst>
      <p:ext uri="{BB962C8B-B14F-4D97-AF65-F5344CB8AC3E}">
        <p14:creationId xmlns:p14="http://schemas.microsoft.com/office/powerpoint/2010/main" val="155373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Forward integration </a:t>
            </a:r>
            <a:r>
              <a:rPr lang="en-US" dirty="0"/>
              <a:t>involves entry into value chain system activities closer to the end user.</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33</a:t>
            </a:fld>
            <a:endParaRPr lang="en-US" dirty="0"/>
          </a:p>
        </p:txBody>
      </p:sp>
    </p:spTree>
    <p:extLst>
      <p:ext uri="{BB962C8B-B14F-4D97-AF65-F5344CB8AC3E}">
        <p14:creationId xmlns:p14="http://schemas.microsoft.com/office/powerpoint/2010/main" val="1297624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34</a:t>
            </a:fld>
            <a:endParaRPr lang="en-US" dirty="0"/>
          </a:p>
        </p:txBody>
      </p:sp>
    </p:spTree>
    <p:extLst>
      <p:ext uri="{BB962C8B-B14F-4D97-AF65-F5344CB8AC3E}">
        <p14:creationId xmlns:p14="http://schemas.microsoft.com/office/powerpoint/2010/main" val="340784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Vertical integration has some substantial drawbacks beyond the potential for channel conflict. The most serious drawbacks to vertical integration include the following concerns are listed on this slide.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35</a:t>
            </a:fld>
            <a:endParaRPr lang="en-US" dirty="0"/>
          </a:p>
        </p:txBody>
      </p:sp>
    </p:spTree>
    <p:extLst>
      <p:ext uri="{BB962C8B-B14F-4D97-AF65-F5344CB8AC3E}">
        <p14:creationId xmlns:p14="http://schemas.microsoft.com/office/powerpoint/2010/main" val="3080180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36</a:t>
            </a:fld>
            <a:endParaRPr lang="en-US" dirty="0"/>
          </a:p>
        </p:txBody>
      </p:sp>
    </p:spTree>
    <p:extLst>
      <p:ext uri="{BB962C8B-B14F-4D97-AF65-F5344CB8AC3E}">
        <p14:creationId xmlns:p14="http://schemas.microsoft.com/office/powerpoint/2010/main" val="313301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Outsourcing</a:t>
            </a:r>
            <a:r>
              <a:rPr lang="en-US" dirty="0"/>
              <a:t> involves contracting out certain value chain activities that are normally performed in-house to outside vendors. </a:t>
            </a:r>
            <a:r>
              <a:rPr lang="en-US" dirty="0">
                <a:latin typeface="Arial" panose="020B0604020202020204" pitchFamily="34" charset="0"/>
                <a:cs typeface="Arial" panose="020B0604020202020204" pitchFamily="34" charset="0"/>
              </a:rPr>
              <a:t>The conditions that favor farming out certain value chain activities to outside parties are listed on this slide.</a:t>
            </a:r>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37</a:t>
            </a:fld>
            <a:endParaRPr lang="en-US" dirty="0"/>
          </a:p>
        </p:txBody>
      </p:sp>
    </p:spTree>
    <p:extLst>
      <p:ext uri="{BB962C8B-B14F-4D97-AF65-F5344CB8AC3E}">
        <p14:creationId xmlns:p14="http://schemas.microsoft.com/office/powerpoint/2010/main" val="3548030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A company must guard against outsourcing activities that hollow out the resources and capabilities, leads to loss of control of key activities, and discourages investment in the company.</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38</a:t>
            </a:fld>
            <a:endParaRPr lang="en-US" dirty="0"/>
          </a:p>
        </p:txBody>
      </p:sp>
    </p:spTree>
    <p:extLst>
      <p:ext uri="{BB962C8B-B14F-4D97-AF65-F5344CB8AC3E}">
        <p14:creationId xmlns:p14="http://schemas.microsoft.com/office/powerpoint/2010/main" val="389792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Strategic alliances and cooperative partnerships provide a way to gain benefits offered by vertical integration, outsourcing, and horizontal mergers and acquisitions while minimizing the associated problems.</a:t>
            </a:r>
          </a:p>
          <a:p>
            <a:r>
              <a:rPr lang="en-US" dirty="0"/>
              <a:t>Strategic alliances and cooperative arrangements are now a common means of narrowing a company’s scope of operations as well, serving as a useful way to manage outsourcing.</a:t>
            </a:r>
          </a:p>
          <a:p>
            <a:r>
              <a:rPr lang="en-US" dirty="0"/>
              <a:t>If a strategic alliance is not working out, a partner can choose to simply walk away or reduce its commitment to collaborating at any time.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39</a:t>
            </a:fld>
            <a:endParaRPr lang="en-US" dirty="0"/>
          </a:p>
        </p:txBody>
      </p:sp>
    </p:spTree>
    <p:extLst>
      <p:ext uri="{BB962C8B-B14F-4D97-AF65-F5344CB8AC3E}">
        <p14:creationId xmlns:p14="http://schemas.microsoft.com/office/powerpoint/2010/main" val="356701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offensives use a company’s most powerful resources and capabilities to attack rivals in the areas where they are competitively weakest. </a:t>
            </a:r>
            <a:r>
              <a:rPr lang="en-US" b="1" dirty="0"/>
              <a:t>Strategic offensives </a:t>
            </a:r>
            <a:r>
              <a:rPr lang="en-US" dirty="0"/>
              <a:t>are called for when a company spots opportunities to gain profitable market share at its rivals’ expense or when a company has no choice but to try to whittle away at a strong rival’s competitive advantage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a:t>
            </a:fld>
            <a:endParaRPr lang="en-US" dirty="0"/>
          </a:p>
        </p:txBody>
      </p:sp>
    </p:spTree>
    <p:extLst>
      <p:ext uri="{BB962C8B-B14F-4D97-AF65-F5344CB8AC3E}">
        <p14:creationId xmlns:p14="http://schemas.microsoft.com/office/powerpoint/2010/main" val="777426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40</a:t>
            </a:fld>
            <a:endParaRPr lang="en-US" dirty="0"/>
          </a:p>
        </p:txBody>
      </p:sp>
    </p:spTree>
    <p:extLst>
      <p:ext uri="{BB962C8B-B14F-4D97-AF65-F5344CB8AC3E}">
        <p14:creationId xmlns:p14="http://schemas.microsoft.com/office/powerpoint/2010/main" val="1810214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Companies that have formed a host of alliances need to manage their alliances like a portfolio.</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41</a:t>
            </a:fld>
            <a:endParaRPr lang="en-US" dirty="0"/>
          </a:p>
        </p:txBody>
      </p:sp>
    </p:spTree>
    <p:extLst>
      <p:ext uri="{BB962C8B-B14F-4D97-AF65-F5344CB8AC3E}">
        <p14:creationId xmlns:p14="http://schemas.microsoft.com/office/powerpoint/2010/main" val="3042891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Alliances are more likely to be long-lasting when (1) they involve collaboration with partners that do not compete directly, such as suppliers or distribution allies; (2) a trusting relationship has been established; and (3) both parties conclude that continued collaboration is in their mutual interest, perhaps because new opportunities for learning are emerging. </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42</a:t>
            </a:fld>
            <a:endParaRPr lang="en-US" dirty="0"/>
          </a:p>
        </p:txBody>
      </p:sp>
    </p:spTree>
    <p:extLst>
      <p:ext uri="{BB962C8B-B14F-4D97-AF65-F5344CB8AC3E}">
        <p14:creationId xmlns:p14="http://schemas.microsoft.com/office/powerpoint/2010/main" val="317513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While strategic alliances provide a way of obtaining the benefits of vertical integration, mergers and acquisitions, and outsourcing, they also suffer from some of the same drawbacks.</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43</a:t>
            </a:fld>
            <a:endParaRPr lang="en-US" dirty="0"/>
          </a:p>
        </p:txBody>
      </p:sp>
    </p:spTree>
    <p:extLst>
      <p:ext uri="{BB962C8B-B14F-4D97-AF65-F5344CB8AC3E}">
        <p14:creationId xmlns:p14="http://schemas.microsoft.com/office/powerpoint/2010/main" val="2520228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r>
              <a:rPr lang="en-US" dirty="0"/>
              <a:t>While strategic alliances provide a way of obtaining the benefits of vertical integration, mergers and acquisitions, and outsourcing, they also suffer from some of the same drawbacks.</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44</a:t>
            </a:fld>
            <a:endParaRPr lang="en-US" dirty="0"/>
          </a:p>
        </p:txBody>
      </p:sp>
    </p:spTree>
    <p:extLst>
      <p:ext uri="{BB962C8B-B14F-4D97-AF65-F5344CB8AC3E}">
        <p14:creationId xmlns:p14="http://schemas.microsoft.com/office/powerpoint/2010/main" val="3247132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65" tIns="46333" rIns="92665" bIns="46333"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45</a:t>
            </a:fld>
            <a:endParaRPr lang="en-US" dirty="0"/>
          </a:p>
        </p:txBody>
      </p:sp>
    </p:spTree>
    <p:extLst>
      <p:ext uri="{BB962C8B-B14F-4D97-AF65-F5344CB8AC3E}">
        <p14:creationId xmlns:p14="http://schemas.microsoft.com/office/powerpoint/2010/main" val="294661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dirty="0"/>
              <a:t>Sometimes a company’s best strategic option is to seize the initiative, go on the attack, and launch a strategic offensive to improve its market position. No matter which of the five generic competitive strategies a firm employs, there are times when a company should </a:t>
            </a:r>
            <a:r>
              <a:rPr lang="en-US" i="1" dirty="0"/>
              <a:t>go on the offensive </a:t>
            </a:r>
            <a:r>
              <a:rPr lang="en-US" dirty="0"/>
              <a:t>to improve its market position and performance</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5</a:t>
            </a:fld>
            <a:endParaRPr lang="en-US" dirty="0"/>
          </a:p>
        </p:txBody>
      </p:sp>
    </p:spTree>
    <p:extLst>
      <p:ext uri="{BB962C8B-B14F-4D97-AF65-F5344CB8AC3E}">
        <p14:creationId xmlns:p14="http://schemas.microsoft.com/office/powerpoint/2010/main" val="380818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200"/>
              </a:spcAft>
            </a:pPr>
            <a:r>
              <a:rPr lang="en-US" dirty="0"/>
              <a:t>How long it takes for an offensive move to improve a company’s market standing—and whether the move will prove successful—depends in part on whether market rivals recognize the threat and begin a counter-response. Whether rivals will respond depends on whether they are capable of making an effective response and if they believe that a counterattack is worth the expense and the distraction.</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6</a:t>
            </a:fld>
            <a:endParaRPr lang="en-US" dirty="0"/>
          </a:p>
        </p:txBody>
      </p:sp>
    </p:spTree>
    <p:extLst>
      <p:ext uri="{BB962C8B-B14F-4D97-AF65-F5344CB8AC3E}">
        <p14:creationId xmlns:p14="http://schemas.microsoft.com/office/powerpoint/2010/main" val="119311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7</a:t>
            </a:fld>
            <a:endParaRPr lang="en-US" dirty="0"/>
          </a:p>
        </p:txBody>
      </p:sp>
    </p:spTree>
    <p:extLst>
      <p:ext uri="{BB962C8B-B14F-4D97-AF65-F5344CB8AC3E}">
        <p14:creationId xmlns:p14="http://schemas.microsoft.com/office/powerpoint/2010/main" val="235403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Offensive-minded firms need to analyze which of their rivals to challenge as well as how to mount the challenge.</a:t>
            </a:r>
          </a:p>
          <a:p>
            <a:endParaRPr lang="en-US" dirty="0"/>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8</a:t>
            </a:fld>
            <a:endParaRPr lang="en-US" dirty="0"/>
          </a:p>
        </p:txBody>
      </p:sp>
    </p:spTree>
    <p:extLst>
      <p:ext uri="{BB962C8B-B14F-4D97-AF65-F5344CB8AC3E}">
        <p14:creationId xmlns:p14="http://schemas.microsoft.com/office/powerpoint/2010/main" val="81533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blue-ocean strategy offers growth in revenues and profits by discovering or inventing new industry segments that create altogether new demand. The "blue ocean" represents wide-open opportunity, offering smooth sailing in uncontested waters for the company first to venture out upon it.</a:t>
            </a:r>
          </a:p>
        </p:txBody>
      </p:sp>
      <p:sp>
        <p:nvSpPr>
          <p:cNvPr id="4" name="Slide Number Placeholder 3"/>
          <p:cNvSpPr>
            <a:spLocks noGrp="1"/>
          </p:cNvSpPr>
          <p:nvPr>
            <p:ph type="sldNum" sz="quarter" idx="5"/>
          </p:nvPr>
        </p:nvSpPr>
        <p:spPr/>
        <p:txBody>
          <a:bodyPr/>
          <a:lstStyle/>
          <a:p>
            <a:pPr>
              <a:defRPr/>
            </a:pPr>
            <a:fld id="{7085C4FC-038C-42A3-9FC1-4F13DBF416F6}" type="slidenum">
              <a:rPr lang="en-US" smtClean="0"/>
              <a:pPr>
                <a:defRPr/>
              </a:pPr>
              <a:t>9</a:t>
            </a:fld>
            <a:endParaRPr lang="en-US" dirty="0"/>
          </a:p>
        </p:txBody>
      </p:sp>
    </p:spTree>
    <p:extLst>
      <p:ext uri="{BB962C8B-B14F-4D97-AF65-F5344CB8AC3E}">
        <p14:creationId xmlns:p14="http://schemas.microsoft.com/office/powerpoint/2010/main" val="144523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rgbClr val="374A6D"/>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rgbClr val="374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rgbClr val="374A6D"/>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a:xfrm>
            <a:off x="0" y="6478439"/>
            <a:ext cx="9144000" cy="379562"/>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kern="1200">
                <a:solidFill>
                  <a:schemeClr val="tx1">
                    <a:lumMod val="50000"/>
                    <a:lumOff val="50000"/>
                  </a:schemeClr>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defTabSz="457200">
              <a:spcBef>
                <a:spcPct val="20000"/>
              </a:spcBef>
              <a:defRPr/>
            </a:pPr>
            <a:r>
              <a:rPr lang="en-US" dirty="0"/>
              <a:t>Add long copyright</a:t>
            </a:r>
          </a:p>
        </p:txBody>
      </p:sp>
      <p:pic>
        <p:nvPicPr>
          <p:cNvPr id="5" name="Picture 4">
            <a:extLst>
              <a:ext uri="{FF2B5EF4-FFF2-40B4-BE49-F238E27FC236}">
                <a16:creationId xmlns:a16="http://schemas.microsoft.com/office/drawing/2014/main" id="{EBDC174A-F9D3-A047-83C3-905509393E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5865" y="960147"/>
            <a:ext cx="4224903" cy="5327373"/>
          </a:xfrm>
          <a:prstGeom prst="rect">
            <a:avLst/>
          </a:prstGeom>
        </p:spPr>
      </p:pic>
    </p:spTree>
    <p:extLst>
      <p:ext uri="{BB962C8B-B14F-4D97-AF65-F5344CB8AC3E}">
        <p14:creationId xmlns:p14="http://schemas.microsoft.com/office/powerpoint/2010/main" val="3147646550"/>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84433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4"/>
            <a:ext cx="9144000" cy="962642"/>
          </a:xfr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882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9"/>
            <a:ext cx="9144000" cy="1036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B3FE0BD7-F524-4F11-BA07-B9E02A61D9AC}"/>
              </a:ext>
            </a:extLst>
          </p:cNvPr>
          <p:cNvSpPr>
            <a:spLocks noGrp="1"/>
          </p:cNvSpPr>
          <p:nvPr>
            <p:ph type="title"/>
          </p:nvPr>
        </p:nvSpPr>
        <p:spPr>
          <a:xfrm>
            <a:off x="0" y="24055"/>
            <a:ext cx="9144000" cy="1006944"/>
          </a:xfrm>
        </p:spPr>
        <p:txBody>
          <a:bodyPr/>
          <a:lstStyle/>
          <a:p>
            <a:r>
              <a:rPr lang="en-US"/>
              <a:t>Click to edit Master title style</a:t>
            </a:r>
          </a:p>
        </p:txBody>
      </p:sp>
    </p:spTree>
    <p:extLst>
      <p:ext uri="{BB962C8B-B14F-4D97-AF65-F5344CB8AC3E}">
        <p14:creationId xmlns:p14="http://schemas.microsoft.com/office/powerpoint/2010/main" val="14440392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19156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spcAft>
                <a:spcPts val="1200"/>
              </a:spcAft>
              <a:defRPr/>
            </a:lvl1pPr>
            <a:lvl2pPr>
              <a:spcAft>
                <a:spcPts val="1200"/>
              </a:spcAft>
              <a:defRPr/>
            </a:lvl2pPr>
            <a:lvl3pPr>
              <a:spcAft>
                <a:spcPts val="1200"/>
              </a:spcAft>
              <a:defRPr/>
            </a:lvl3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11483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5289762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91436841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658368"/>
          </a:xfrm>
          <a:prstGeom prst="rect">
            <a:avLst/>
          </a:prstGeom>
        </p:spPr>
        <p:txBody>
          <a:bodyPr anchor="ctr">
            <a:noAutofit/>
          </a:bodyPr>
          <a:lstStyle>
            <a:lvl1pPr algn="ctr">
              <a:defRPr sz="2400" b="1" i="0">
                <a:solidFill>
                  <a:schemeClr val="bg1"/>
                </a:solidFill>
                <a:latin typeface="Calibri" panose="020F0502020204030204" pitchFamily="34" charset="0"/>
                <a:cs typeface="Calibri" panose="020F0502020204030204" pitchFamily="34" charset="0"/>
              </a:defRPr>
            </a:lvl1pPr>
          </a:lstStyle>
          <a:p>
            <a:r>
              <a:rPr lang="en-US" dirty="0"/>
              <a:t>Table Slide Title 1</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Appendix Link">
            <a:extLst>
              <a:ext uri="{FF2B5EF4-FFF2-40B4-BE49-F238E27FC236}">
                <a16:creationId xmlns:a16="http://schemas.microsoft.com/office/drawing/2014/main" id="{45D60662-1734-4B0E-9C25-CFBAB3FBD4A6}"/>
              </a:ext>
            </a:extLst>
          </p:cNvPr>
          <p:cNvSpPr>
            <a:spLocks noGrp="1"/>
          </p:cNvSpPr>
          <p:nvPr>
            <p:ph type="body" sz="quarter" idx="12" hasCustomPrompt="1"/>
          </p:nvPr>
        </p:nvSpPr>
        <p:spPr>
          <a:xfrm>
            <a:off x="3383293" y="6658165"/>
            <a:ext cx="2404872" cy="190500"/>
          </a:xfrm>
        </p:spPr>
        <p:txBody>
          <a:bodyPr anchor="b">
            <a:noAutofit/>
          </a:bodyPr>
          <a:lstStyle>
            <a:lvl1pPr algn="ctr">
              <a:defRPr sz="900" b="1"/>
            </a:lvl1pPr>
          </a:lstStyle>
          <a:p>
            <a:pPr lvl="0"/>
            <a:r>
              <a:rPr lang="en-US" dirty="0"/>
              <a:t>Add text alternative link, if needed.</a:t>
            </a:r>
          </a:p>
        </p:txBody>
      </p:sp>
    </p:spTree>
    <p:extLst>
      <p:ext uri="{BB962C8B-B14F-4D97-AF65-F5344CB8AC3E}">
        <p14:creationId xmlns:p14="http://schemas.microsoft.com/office/powerpoint/2010/main" val="297638803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791028"/>
          </a:xfrm>
          <a:prstGeom prst="rect">
            <a:avLst/>
          </a:prstGeom>
        </p:spPr>
        <p:txBody>
          <a:bodyPr anchor="ctr">
            <a:no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Table Slide Title 2</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705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p:spPr>
        <p:txBody>
          <a:bodyPr/>
          <a:lstStyle/>
          <a:p>
            <a:fld id="{68151E55-6873-49E2-B8D5-2F265E6F1973}" type="slidenum">
              <a:rPr lang="en-US" smtClean="0"/>
              <a:t>‹#›</a:t>
            </a:fld>
            <a:endParaRPr lang="en-US" dirty="0"/>
          </a:p>
        </p:txBody>
      </p:sp>
      <p:sp>
        <p:nvSpPr>
          <p:cNvPr id="5" name="Appendix Link">
            <a:extLst>
              <a:ext uri="{FF2B5EF4-FFF2-40B4-BE49-F238E27FC236}">
                <a16:creationId xmlns:a16="http://schemas.microsoft.com/office/drawing/2014/main" id="{8699E813-D34D-499E-B3BB-23EFF889BA9B}"/>
              </a:ext>
            </a:extLst>
          </p:cNvPr>
          <p:cNvSpPr>
            <a:spLocks noGrp="1"/>
          </p:cNvSpPr>
          <p:nvPr>
            <p:ph type="body" sz="quarter" idx="12" hasCustomPrompt="1"/>
          </p:nvPr>
        </p:nvSpPr>
        <p:spPr>
          <a:xfrm>
            <a:off x="3369564" y="6643343"/>
            <a:ext cx="2404872" cy="190500"/>
          </a:xfrm>
        </p:spPr>
        <p:txBody>
          <a:bodyPr anchor="ctr" anchorCtr="1">
            <a:noAutofit/>
          </a:bodyPr>
          <a:lstStyle>
            <a:lvl1pPr algn="ctr">
              <a:defRPr sz="900" b="1"/>
            </a:lvl1pPr>
          </a:lstStyle>
          <a:p>
            <a:pPr lvl="0"/>
            <a:r>
              <a:rPr lang="en-US" dirty="0"/>
              <a:t>Add text alternative link, if needed.</a:t>
            </a:r>
          </a:p>
        </p:txBody>
      </p:sp>
    </p:spTree>
    <p:extLst>
      <p:ext uri="{BB962C8B-B14F-4D97-AF65-F5344CB8AC3E}">
        <p14:creationId xmlns:p14="http://schemas.microsoft.com/office/powerpoint/2010/main" val="184097599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1"/>
            <a:ext cx="9144000" cy="685829"/>
          </a:xfrm>
          <a:prstGeom prst="rect">
            <a:avLst/>
          </a:prstGeom>
        </p:spPr>
        <p:txBody>
          <a:bodyPr anchor="ctr">
            <a:norm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Figure Slide Title 1</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p:spPr>
        <p:txBody>
          <a:bodyPr/>
          <a:lstStyle/>
          <a:p>
            <a:fld id="{68151E55-6873-49E2-B8D5-2F265E6F1973}" type="slidenum">
              <a:rPr lang="en-US" smtClean="0"/>
              <a:t>‹#›</a:t>
            </a:fld>
            <a:endParaRPr lang="en-US" dirty="0"/>
          </a:p>
        </p:txBody>
      </p:sp>
      <p:sp>
        <p:nvSpPr>
          <p:cNvPr id="5" name="Appendix Link">
            <a:extLst>
              <a:ext uri="{FF2B5EF4-FFF2-40B4-BE49-F238E27FC236}">
                <a16:creationId xmlns:a16="http://schemas.microsoft.com/office/drawing/2014/main" id="{8699E813-D34D-499E-B3BB-23EFF889BA9B}"/>
              </a:ext>
            </a:extLst>
          </p:cNvPr>
          <p:cNvSpPr>
            <a:spLocks noGrp="1"/>
          </p:cNvSpPr>
          <p:nvPr>
            <p:ph type="body" sz="quarter" idx="12" hasCustomPrompt="1"/>
          </p:nvPr>
        </p:nvSpPr>
        <p:spPr>
          <a:xfrm>
            <a:off x="3369564" y="6643343"/>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195355046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bg>
      <p:bgPr>
        <a:solidFill>
          <a:schemeClr val="bg1"/>
        </a:solidFill>
        <a:effectLst/>
      </p:bgPr>
    </p:bg>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11480" y="402148"/>
            <a:ext cx="4009320" cy="4879352"/>
          </a:xfrm>
          <a:prstGeom prst="rect">
            <a:avLst/>
          </a:prstGeom>
        </p:spPr>
        <p:txBody>
          <a:bodyPr anchor="t">
            <a:noAutofit/>
          </a:bodyPr>
          <a:lstStyle>
            <a:lvl1pPr algn="l">
              <a:lnSpc>
                <a:spcPct val="100000"/>
              </a:lnSpc>
              <a:defRPr sz="4400" b="1" i="0">
                <a:solidFill>
                  <a:schemeClr val="tx1"/>
                </a:solidFill>
                <a:latin typeface="Calibri" panose="020F0502020204030204" pitchFamily="34" charset="0"/>
                <a:cs typeface="Calibri" panose="020F0502020204030204" pitchFamily="34" charset="0"/>
              </a:defRPr>
            </a:lvl1pPr>
          </a:lstStyle>
          <a:p>
            <a:r>
              <a:rPr lang="en-US" dirty="0"/>
              <a:t>Chapter Title</a:t>
            </a:r>
          </a:p>
        </p:txBody>
      </p:sp>
      <p:sp>
        <p:nvSpPr>
          <p:cNvPr id="16" name="TextBox 15">
            <a:extLst>
              <a:ext uri="{FF2B5EF4-FFF2-40B4-BE49-F238E27FC236}">
                <a16:creationId xmlns:a16="http://schemas.microsoft.com/office/drawing/2014/main" id="{DB21EB17-15AC-471F-A378-C8AA4D8FBC6E}"/>
              </a:ext>
            </a:extLst>
          </p:cNvPr>
          <p:cNvSpPr txBox="1"/>
          <p:nvPr userDrawn="1"/>
        </p:nvSpPr>
        <p:spPr>
          <a:xfrm>
            <a:off x="5417919" y="2594306"/>
            <a:ext cx="2751826" cy="369332"/>
          </a:xfrm>
          <a:prstGeom prst="rect">
            <a:avLst/>
          </a:prstGeom>
          <a:solidFill>
            <a:schemeClr val="accent2"/>
          </a:solidFill>
        </p:spPr>
        <p:txBody>
          <a:bodyPr wrap="square" rtlCol="0">
            <a:spAutoFit/>
          </a:bodyPr>
          <a:lstStyle/>
          <a:p>
            <a:pPr algn="ctr"/>
            <a:r>
              <a:rPr lang="en-US" sz="1800" b="1" dirty="0">
                <a:latin typeface="Calibri" panose="020F0502020204030204" pitchFamily="34" charset="0"/>
              </a:rPr>
              <a:t>UPDATE TO 7e Cover</a:t>
            </a:r>
          </a:p>
        </p:txBody>
      </p:sp>
    </p:spTree>
    <p:extLst>
      <p:ext uri="{BB962C8B-B14F-4D97-AF65-F5344CB8AC3E}">
        <p14:creationId xmlns:p14="http://schemas.microsoft.com/office/powerpoint/2010/main" val="2273978378"/>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868707"/>
          </a:xfrm>
          <a:prstGeom prst="rect">
            <a:avLst/>
          </a:prstGeom>
        </p:spPr>
        <p:txBody>
          <a:bodyPr anchor="ctr">
            <a:normAutofit/>
          </a:bodyPr>
          <a:lstStyle>
            <a:lvl1pPr algn="ctr">
              <a:defRPr sz="2800" b="1" i="0">
                <a:solidFill>
                  <a:schemeClr val="bg1"/>
                </a:solidFill>
                <a:latin typeface="Calibri" panose="020F0502020204030204" pitchFamily="34" charset="0"/>
                <a:cs typeface="Calibri" panose="020F0502020204030204" pitchFamily="34" charset="0"/>
              </a:defRPr>
            </a:lvl1pPr>
          </a:lstStyle>
          <a:p>
            <a:r>
              <a:rPr lang="en-US" dirty="0"/>
              <a:t>Figure Slide Title 2</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49767"/>
            <a:ext cx="355840" cy="208234"/>
          </a:xfrm>
        </p:spPr>
        <p:txBody>
          <a:bodyPr/>
          <a:lstStyle/>
          <a:p>
            <a:fld id="{68151E55-6873-49E2-B8D5-2F265E6F1973}" type="slidenum">
              <a:rPr lang="en-US" smtClean="0"/>
              <a:t>‹#›</a:t>
            </a:fld>
            <a:endParaRPr lang="en-US" dirty="0"/>
          </a:p>
        </p:txBody>
      </p:sp>
      <p:sp>
        <p:nvSpPr>
          <p:cNvPr id="5" name="Appendix Link">
            <a:extLst>
              <a:ext uri="{FF2B5EF4-FFF2-40B4-BE49-F238E27FC236}">
                <a16:creationId xmlns:a16="http://schemas.microsoft.com/office/drawing/2014/main" id="{8699E813-D34D-499E-B3BB-23EFF889BA9B}"/>
              </a:ext>
            </a:extLst>
          </p:cNvPr>
          <p:cNvSpPr>
            <a:spLocks noGrp="1"/>
          </p:cNvSpPr>
          <p:nvPr>
            <p:ph type="body" sz="quarter" idx="12" hasCustomPrompt="1"/>
          </p:nvPr>
        </p:nvSpPr>
        <p:spPr>
          <a:xfrm>
            <a:off x="3369564" y="6643343"/>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61130221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609600"/>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03943"/>
            <a:ext cx="8458200" cy="5544457"/>
          </a:xfrm>
          <a:prstGeom prst="rect">
            <a:avLst/>
          </a:prstGeom>
        </p:spPr>
        <p:txBody>
          <a:bodyPr/>
          <a:lstStyle>
            <a:lvl1pPr>
              <a:spcBef>
                <a:spcPts val="0"/>
              </a:spcBef>
              <a:spcAft>
                <a:spcPts val="600"/>
              </a:spcAft>
              <a:defRPr/>
            </a:lvl1pPr>
            <a:lvl2pPr marL="230188" indent="-228600">
              <a:spcBef>
                <a:spcPts val="0"/>
              </a:spcBef>
              <a:spcAft>
                <a:spcPts val="600"/>
              </a:spcAft>
              <a:defRPr/>
            </a:lvl2pPr>
            <a:lvl3pPr>
              <a:spcBef>
                <a:spcPts val="0"/>
              </a:spcBef>
              <a:spcAft>
                <a:spcPts val="600"/>
              </a:spcAft>
              <a:defRPr sz="2000"/>
            </a:lvl3pPr>
          </a:lstStyle>
          <a:p>
            <a:pPr lvl="0"/>
            <a:r>
              <a:rPr lang="en-US" dirty="0"/>
              <a:t>Slide Content</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33411719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1" y="1"/>
            <a:ext cx="9144001" cy="899886"/>
          </a:xfrm>
          <a:prstGeom prst="rect">
            <a:avLst/>
          </a:prstGeom>
        </p:spPr>
        <p:txBody>
          <a:bodyPr anchor="ctr" anchorCtr="1">
            <a:noAutofit/>
          </a:bodyPr>
          <a:lstStyle>
            <a:lvl1pPr algn="l">
              <a:defRPr sz="2800" b="1" i="0">
                <a:latin typeface="Calibri" panose="020F0502020204030204" pitchFamily="34" charset="0"/>
                <a:cs typeface="Calibri" panose="020F0502020204030204" pitchFamily="34" charset="0"/>
              </a:defRPr>
            </a:lvl1pPr>
          </a:lstStyle>
          <a:p>
            <a:r>
              <a:rPr lang="en-US" dirty="0"/>
              <a:t>Slide Title 2</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080000"/>
            <a:ext cx="8458200" cy="516840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18658615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36001"/>
            <a:ext cx="8458200" cy="31788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02958746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949487"/>
            <a:ext cx="4076700" cy="529891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928800"/>
            <a:ext cx="4076700" cy="53196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4405648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wo Comparison Placeholde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4D68A-5595-4E1B-988A-A5C1EDAD0FD4}"/>
              </a:ext>
            </a:extLst>
          </p:cNvPr>
          <p:cNvSpPr/>
          <p:nvPr userDrawn="1"/>
        </p:nvSpPr>
        <p:spPr>
          <a:xfrm>
            <a:off x="0" y="9600"/>
            <a:ext cx="9144000" cy="919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919200"/>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118689"/>
            <a:ext cx="4076700" cy="5129712"/>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098662"/>
            <a:ext cx="4076700" cy="5149737"/>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8065819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691137"/>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99559"/>
            <a:ext cx="4076700" cy="484358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399560"/>
            <a:ext cx="4076700" cy="484358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799201"/>
            <a:ext cx="4076700" cy="499558"/>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22986069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7263"/>
            <a:ext cx="9144000" cy="902146"/>
          </a:xfrm>
          <a:prstGeom prst="rect">
            <a:avLst/>
          </a:prstGeom>
          <a:solidFill>
            <a:schemeClr val="tx1"/>
          </a:solidFill>
        </p:spPr>
        <p:txBody>
          <a:bodyPr vert="horz" lIns="91440" tIns="45720" rIns="91440" bIns="45720" rtlCol="0" anchor="ctr" anchorCtr="1">
            <a:noAutofit/>
          </a:bodyPr>
          <a:lstStyle>
            <a:lvl1pPr>
              <a:defRPr lang="en-US" sz="2800" b="1" dirty="0"/>
            </a:lvl1pPr>
          </a:lstStyle>
          <a:p>
            <a:pPr lvl="0"/>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74799"/>
            <a:ext cx="4076700" cy="4920343"/>
          </a:xfrm>
          <a:prstGeom prst="rect">
            <a:avLst/>
          </a:prstGeo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74800"/>
            <a:ext cx="4076700" cy="4920342"/>
          </a:xfrm>
        </p:spPr>
        <p:txBody>
          <a:bodyPr/>
          <a:lstStyle>
            <a:lvl1pPr>
              <a:spcBef>
                <a:spcPts val="300"/>
              </a:spcBef>
              <a:spcAft>
                <a:spcPts val="0"/>
              </a:spcAft>
              <a:defRPr/>
            </a:lvl1pPr>
            <a:lvl2pPr>
              <a:spcBef>
                <a:spcPts val="300"/>
              </a:spcBef>
              <a:spcAft>
                <a:spcPts val="0"/>
              </a:spcAft>
              <a:defRPr/>
            </a:lvl2pPr>
            <a:lvl3pPr>
              <a:spcBef>
                <a:spcPts val="300"/>
              </a:spcBef>
              <a:spcAft>
                <a:spcPts val="0"/>
              </a:spcAft>
              <a:defRPr/>
            </a:lvl3pPr>
          </a:lstStyle>
          <a:p>
            <a:pPr lvl="0"/>
            <a:r>
              <a:rPr lang="en-US" dirty="0"/>
              <a:t>Slide Content 2</a:t>
            </a:r>
          </a:p>
          <a:p>
            <a:pPr lvl="1"/>
            <a:r>
              <a:rPr lang="en-US" dirty="0"/>
              <a:t>Second level</a:t>
            </a:r>
          </a:p>
          <a:p>
            <a:pPr lvl="2"/>
            <a:r>
              <a:rPr lang="en-US" dirty="0"/>
              <a:t>Third level</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064033"/>
            <a:ext cx="4076700" cy="486725"/>
          </a:xfrm>
        </p:spPr>
        <p:txBody>
          <a:bodyPr anchor="ctr" anchorCtr="1"/>
          <a:lstStyle>
            <a:lvl1pPr>
              <a:defRPr b="1"/>
            </a:lvl1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356687051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9600"/>
            <a:ext cx="91440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858075"/>
            <a:ext cx="5791200" cy="539032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858074"/>
            <a:ext cx="2383047" cy="5390326"/>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69792592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44816422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125295832"/>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678611"/>
          </a:xfrm>
          <a:prstGeom prst="rect">
            <a:avLst/>
          </a:prstGeom>
        </p:spPr>
        <p:txBody>
          <a:bodyPr anchor="ctr" anchorCtr="1">
            <a:noAutofit/>
          </a:bodyPr>
          <a:lstStyle>
            <a:lvl1pPr>
              <a:defRPr sz="2800" b="1" i="0">
                <a:latin typeface="Calibri" panose="020F0502020204030204" pitchFamily="34" charset="0"/>
                <a:cs typeface="Calibri" panose="020F0502020204030204" pitchFamily="34"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746937"/>
            <a:ext cx="8458200" cy="501691"/>
          </a:xfrm>
          <a:prstGeom prst="rect">
            <a:avLst/>
          </a:prstGeom>
        </p:spPr>
        <p:txBody>
          <a:bodyPr anchor="ctr" anchorCtr="0">
            <a:noAutofit/>
          </a:bodyPr>
          <a:lstStyle>
            <a:lvl1pPr>
              <a:defRPr/>
            </a:lvl1pPr>
          </a:lstStyle>
          <a:p>
            <a:pPr lvl="0"/>
            <a:r>
              <a:rPr lang="en-US" dirty="0"/>
              <a:t>Slide Content</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1316953"/>
            <a:ext cx="4114800" cy="5186471"/>
          </a:xfrm>
        </p:spPr>
        <p:txBody>
          <a:bodyPr>
            <a:noAutofit/>
          </a:bodyPr>
          <a:lstStyle>
            <a:lvl1pPr>
              <a:spcBef>
                <a:spcPts val="600"/>
              </a:spcBef>
              <a:spcAft>
                <a:spcPts val="0"/>
              </a:spcAft>
              <a:defRPr sz="2000"/>
            </a:lvl1pPr>
            <a:lvl2pPr>
              <a:spcBef>
                <a:spcPts val="600"/>
              </a:spcBef>
              <a:spcAft>
                <a:spcPts val="0"/>
              </a:spcAft>
              <a:defRPr sz="1800"/>
            </a:lvl2pPr>
            <a:lvl3pPr>
              <a:spcBef>
                <a:spcPts val="600"/>
              </a:spcBef>
              <a:spcAft>
                <a:spcPts val="0"/>
              </a:spcAft>
              <a:defRPr sz="16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4717142" y="1316954"/>
            <a:ext cx="4083957" cy="5192703"/>
          </a:xfrm>
        </p:spPr>
        <p:txBody>
          <a:bodyPr>
            <a:noAutofit/>
          </a:bodyPr>
          <a:lstStyle>
            <a:lvl1pPr>
              <a:spcAft>
                <a:spcPts val="0"/>
              </a:spcAft>
              <a:defRPr sz="2000"/>
            </a:lvl1pPr>
            <a:lvl2pPr>
              <a:spcAft>
                <a:spcPts val="0"/>
              </a:spcAft>
              <a:defRPr sz="1800"/>
            </a:lvl2pPr>
            <a:lvl3pPr>
              <a:spcAft>
                <a:spcPts val="0"/>
              </a:spcAft>
              <a:defRPr sz="1600"/>
            </a:lvl3pPr>
          </a:lstStyle>
          <a:p>
            <a:pPr lvl="0"/>
            <a:r>
              <a:rPr lang="en-US" dirty="0"/>
              <a:t>Slide Content 3</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97781800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70560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849600"/>
            <a:ext cx="8458200" cy="53686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0843764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0"/>
            <a:ext cx="9144000" cy="70560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849600"/>
            <a:ext cx="8458200" cy="536865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6" name="Appendix Link">
            <a:extLst>
              <a:ext uri="{FF2B5EF4-FFF2-40B4-BE49-F238E27FC236}">
                <a16:creationId xmlns:a16="http://schemas.microsoft.com/office/drawing/2014/main" id="{6F86B877-44E1-4E27-A721-B6637BD2FBF1}"/>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289305609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0"/>
            <a:ext cx="9144000" cy="960146"/>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lnSpc>
                <a:spcPct val="100000"/>
              </a:lnSpc>
              <a:spcAft>
                <a:spcPts val="0"/>
              </a:spcAft>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143025"/>
            <a:ext cx="8458200" cy="5075226"/>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5" name="Appendix Link">
            <a:extLst>
              <a:ext uri="{FF2B5EF4-FFF2-40B4-BE49-F238E27FC236}">
                <a16:creationId xmlns:a16="http://schemas.microsoft.com/office/drawing/2014/main" id="{25B3EE7F-E5F1-44C7-A321-8521932AF15D}"/>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24735394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7F8A1945-76EC-4E94-8DD8-D0CA8B4D0C89}"/>
              </a:ext>
            </a:extLst>
          </p:cNvPr>
          <p:cNvSpPr>
            <a:spLocks noGrp="1"/>
          </p:cNvSpPr>
          <p:nvPr>
            <p:ph type="title"/>
          </p:nvPr>
        </p:nvSpPr>
        <p:spPr>
          <a:xfrm>
            <a:off x="0" y="4827"/>
            <a:ext cx="9144000" cy="715173"/>
          </a:xfrm>
        </p:spPr>
        <p:txBody>
          <a:bodyPr anchor="ctr" anchorCtr="1"/>
          <a:lstStyle/>
          <a:p>
            <a:r>
              <a:rPr lang="en-US"/>
              <a:t>Click to edit Master title style</a:t>
            </a:r>
          </a:p>
        </p:txBody>
      </p:sp>
      <p:sp>
        <p:nvSpPr>
          <p:cNvPr id="6" name="Appendix Link">
            <a:extLst>
              <a:ext uri="{FF2B5EF4-FFF2-40B4-BE49-F238E27FC236}">
                <a16:creationId xmlns:a16="http://schemas.microsoft.com/office/drawing/2014/main" id="{C1E2EBD0-47C5-4960-BF3D-75DEAEA2F2E5}"/>
              </a:ext>
            </a:extLst>
          </p:cNvPr>
          <p:cNvSpPr>
            <a:spLocks noGrp="1"/>
          </p:cNvSpPr>
          <p:nvPr>
            <p:ph type="body" sz="quarter" idx="12" hasCustomPrompt="1"/>
          </p:nvPr>
        </p:nvSpPr>
        <p:spPr>
          <a:xfrm>
            <a:off x="3369564" y="6438865"/>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122891115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960061"/>
          </a:xfrm>
        </p:spPr>
        <p:txBody>
          <a:bodyPr anchor="ctr" anchorCtr="1"/>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Appendix Link">
            <a:extLst>
              <a:ext uri="{FF2B5EF4-FFF2-40B4-BE49-F238E27FC236}">
                <a16:creationId xmlns:a16="http://schemas.microsoft.com/office/drawing/2014/main" id="{071BF4AB-2451-423B-A68C-8BDA113C1F15}"/>
              </a:ext>
            </a:extLst>
          </p:cNvPr>
          <p:cNvSpPr>
            <a:spLocks noGrp="1"/>
          </p:cNvSpPr>
          <p:nvPr>
            <p:ph type="body" sz="quarter" idx="12" hasCustomPrompt="1"/>
          </p:nvPr>
        </p:nvSpPr>
        <p:spPr>
          <a:xfrm>
            <a:off x="3369564" y="6438865"/>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Tree>
    <p:extLst>
      <p:ext uri="{BB962C8B-B14F-4D97-AF65-F5344CB8AC3E}">
        <p14:creationId xmlns:p14="http://schemas.microsoft.com/office/powerpoint/2010/main" val="1781433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023868"/>
            <a:ext cx="4076700" cy="5148302"/>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003769"/>
            <a:ext cx="4076700" cy="5168400"/>
          </a:xfr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756000"/>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87773225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p:spPr>
        <p:txBody>
          <a:bodyPr>
            <a:normAutofit/>
          </a:bodyPr>
          <a:lstStyle>
            <a:lvl1pPr>
              <a:defRPr sz="2400"/>
            </a:lvl1pPr>
            <a:lvl2pPr>
              <a:defRPr sz="2000"/>
            </a:lvl2pPr>
            <a:lvl3pPr>
              <a:defRPr sz="18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p:spPr>
        <p:txBody>
          <a:bodyPr/>
          <a:lstStyle>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413555977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4" name="Title 3">
            <a:extLst>
              <a:ext uri="{FF2B5EF4-FFF2-40B4-BE49-F238E27FC236}">
                <a16:creationId xmlns:a16="http://schemas.microsoft.com/office/drawing/2014/main" id="{4BC6177A-94EF-4F5B-872B-1850ACDC2B98}"/>
              </a:ext>
            </a:extLst>
          </p:cNvPr>
          <p:cNvSpPr>
            <a:spLocks noGrp="1"/>
          </p:cNvSpPr>
          <p:nvPr>
            <p:ph type="title"/>
          </p:nvPr>
        </p:nvSpPr>
        <p:spPr>
          <a:xfrm>
            <a:off x="0" y="1"/>
            <a:ext cx="9144000" cy="685830"/>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5" name="Text Placeholder">
            <a:extLst>
              <a:ext uri="{FF2B5EF4-FFF2-40B4-BE49-F238E27FC236}">
                <a16:creationId xmlns:a16="http://schemas.microsoft.com/office/drawing/2014/main" id="{8BA0ADAE-501A-4759-A879-BC9CEB0075E7}"/>
              </a:ext>
            </a:extLst>
          </p:cNvPr>
          <p:cNvSpPr>
            <a:spLocks noGrp="1"/>
          </p:cNvSpPr>
          <p:nvPr>
            <p:ph idx="1"/>
          </p:nvPr>
        </p:nvSpPr>
        <p:spPr>
          <a:xfrm>
            <a:off x="342900" y="868709"/>
            <a:ext cx="8458200" cy="5393086"/>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Tree>
    <p:extLst>
      <p:ext uri="{BB962C8B-B14F-4D97-AF65-F5344CB8AC3E}">
        <p14:creationId xmlns:p14="http://schemas.microsoft.com/office/powerpoint/2010/main" val="347369668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0"/>
            <a:ext cx="9144000" cy="1051586"/>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143026"/>
            <a:ext cx="8458200" cy="5075226"/>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Tree>
    <p:extLst>
      <p:ext uri="{BB962C8B-B14F-4D97-AF65-F5344CB8AC3E}">
        <p14:creationId xmlns:p14="http://schemas.microsoft.com/office/powerpoint/2010/main" val="181643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rgbClr val="374A6D"/>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rgbClr val="374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rgbClr val="374A6D"/>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pic>
        <p:nvPicPr>
          <p:cNvPr id="5" name="Picture 4">
            <a:extLst>
              <a:ext uri="{FF2B5EF4-FFF2-40B4-BE49-F238E27FC236}">
                <a16:creationId xmlns:a16="http://schemas.microsoft.com/office/drawing/2014/main" id="{EBDC174A-F9D3-A047-83C3-905509393E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47031" y="876301"/>
            <a:ext cx="4224903" cy="5327373"/>
          </a:xfrm>
          <a:prstGeom prst="rect">
            <a:avLst/>
          </a:prstGeom>
        </p:spPr>
      </p:pic>
    </p:spTree>
    <p:extLst>
      <p:ext uri="{BB962C8B-B14F-4D97-AF65-F5344CB8AC3E}">
        <p14:creationId xmlns:p14="http://schemas.microsoft.com/office/powerpoint/2010/main" val="1759103882"/>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8"/>
            <a:ext cx="9144000" cy="678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580379DD-E3B9-46FE-9FC8-025C50BF557D}"/>
              </a:ext>
            </a:extLst>
          </p:cNvPr>
          <p:cNvSpPr>
            <a:spLocks noGrp="1"/>
          </p:cNvSpPr>
          <p:nvPr>
            <p:ph type="title"/>
          </p:nvPr>
        </p:nvSpPr>
        <p:spPr>
          <a:xfrm>
            <a:off x="0" y="0"/>
            <a:ext cx="9144000" cy="672683"/>
          </a:xfrm>
          <a:solidFill>
            <a:srgbClr val="C73E00"/>
          </a:solidFill>
        </p:spPr>
        <p:txBody>
          <a:bodyPr/>
          <a:lstStyle/>
          <a:p>
            <a:r>
              <a:rPr lang="en-US"/>
              <a:t>Click to edit Master title style</a:t>
            </a:r>
          </a:p>
        </p:txBody>
      </p:sp>
    </p:spTree>
    <p:extLst>
      <p:ext uri="{BB962C8B-B14F-4D97-AF65-F5344CB8AC3E}">
        <p14:creationId xmlns:p14="http://schemas.microsoft.com/office/powerpoint/2010/main" val="11133198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a:solidFill>
            <a:srgbClr val="C73E00"/>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446776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itle 3">
            <a:extLst>
              <a:ext uri="{FF2B5EF4-FFF2-40B4-BE49-F238E27FC236}">
                <a16:creationId xmlns:a16="http://schemas.microsoft.com/office/drawing/2014/main" id="{064ADFC9-A7C8-418C-96CB-BE3207BD6FBF}"/>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24386703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Line Title_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2235200"/>
            <a:ext cx="4076700" cy="4013200"/>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a:prstGeom prst="rect">
            <a:avLst/>
          </a:prstGeo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Content Placeholder 7">
            <a:extLst>
              <a:ext uri="{FF2B5EF4-FFF2-40B4-BE49-F238E27FC236}">
                <a16:creationId xmlns:a16="http://schemas.microsoft.com/office/drawing/2014/main" id="{D138D459-9254-2945-A6E3-4CF252EE415F}"/>
              </a:ext>
            </a:extLst>
          </p:cNvPr>
          <p:cNvSpPr>
            <a:spLocks noGrp="1"/>
          </p:cNvSpPr>
          <p:nvPr>
            <p:ph sz="quarter" idx="15"/>
          </p:nvPr>
        </p:nvSpPr>
        <p:spPr>
          <a:xfrm>
            <a:off x="342900" y="1330325"/>
            <a:ext cx="4076700" cy="641350"/>
          </a:xfrm>
          <a:prstGeom prst="rect">
            <a:avLst/>
          </a:prstGeom>
        </p:spPr>
        <p:txBody>
          <a:bodyPr/>
          <a:lstStyle/>
          <a:p>
            <a:pPr lvl="0"/>
            <a:r>
              <a:rPr lang="en-US" dirty="0"/>
              <a:t>Click to edit Master text styles</a:t>
            </a:r>
          </a:p>
        </p:txBody>
      </p:sp>
      <p:sp>
        <p:nvSpPr>
          <p:cNvPr id="11" name="Content Placeholder 10">
            <a:extLst>
              <a:ext uri="{FF2B5EF4-FFF2-40B4-BE49-F238E27FC236}">
                <a16:creationId xmlns:a16="http://schemas.microsoft.com/office/drawing/2014/main" id="{F6A83B69-0935-A54F-BC92-D3102C4909C9}"/>
              </a:ext>
            </a:extLst>
          </p:cNvPr>
          <p:cNvSpPr>
            <a:spLocks noGrp="1"/>
          </p:cNvSpPr>
          <p:nvPr>
            <p:ph sz="quarter" idx="16"/>
          </p:nvPr>
        </p:nvSpPr>
        <p:spPr>
          <a:xfrm>
            <a:off x="4721860" y="1330325"/>
            <a:ext cx="4076700" cy="641350"/>
          </a:xfrm>
          <a:prstGeom prst="rect">
            <a:avLst/>
          </a:prstGeom>
        </p:spPr>
        <p:txBody>
          <a:bodyPr/>
          <a:lstStyle/>
          <a:p>
            <a:pPr lvl="0"/>
            <a:r>
              <a:rPr lang="en-US" dirty="0"/>
              <a:t>Click to edit Master text styles</a:t>
            </a:r>
          </a:p>
        </p:txBody>
      </p:sp>
      <p:sp>
        <p:nvSpPr>
          <p:cNvPr id="10" name="Title 3">
            <a:extLst>
              <a:ext uri="{FF2B5EF4-FFF2-40B4-BE49-F238E27FC236}">
                <a16:creationId xmlns:a16="http://schemas.microsoft.com/office/drawing/2014/main" id="{851C3850-8145-4DEB-8061-1C84A3F702E3}"/>
              </a:ext>
            </a:extLst>
          </p:cNvPr>
          <p:cNvSpPr>
            <a:spLocks noGrp="1"/>
          </p:cNvSpPr>
          <p:nvPr>
            <p:ph type="title"/>
          </p:nvPr>
        </p:nvSpPr>
        <p:spPr>
          <a:xfrm>
            <a:off x="0" y="0"/>
            <a:ext cx="9144000" cy="1006944"/>
          </a:xfr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66818619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Calibri" panose="020F0502020204030204" pitchFamily="34" charset="0"/>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2377465" y="4800585"/>
            <a:ext cx="43890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www.mheducation.com</a:t>
            </a:r>
            <a:endParaRPr kumimoji="0" lang="en-US" sz="32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endParaRPr>
          </a:p>
        </p:txBody>
      </p:sp>
      <p:sp>
        <p:nvSpPr>
          <p:cNvPr id="7" name="Slide Number Placeholder">
            <a:extLst>
              <a:ext uri="{FF2B5EF4-FFF2-40B4-BE49-F238E27FC236}">
                <a16:creationId xmlns:a16="http://schemas.microsoft.com/office/drawing/2014/main" id="{840E60A0-7AB6-46F3-86C2-A340DF56C1D1}"/>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0"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8" name="TextBox 7">
            <a:extLst>
              <a:ext uri="{FF2B5EF4-FFF2-40B4-BE49-F238E27FC236}">
                <a16:creationId xmlns:a16="http://schemas.microsoft.com/office/drawing/2014/main" id="{FF2182A5-0D16-435E-AB4C-B9B2CC2B8CB6}"/>
              </a:ext>
            </a:extLst>
          </p:cNvPr>
          <p:cNvSpPr txBox="1"/>
          <p:nvPr userDrawn="1"/>
        </p:nvSpPr>
        <p:spPr>
          <a:xfrm>
            <a:off x="1280197" y="5955832"/>
            <a:ext cx="7223680" cy="461665"/>
          </a:xfrm>
          <a:prstGeom prst="rect">
            <a:avLst/>
          </a:prstGeom>
          <a:noFill/>
        </p:spPr>
        <p:txBody>
          <a:bodyPr wrap="square" rtlCol="0">
            <a:spAutoFit/>
          </a:bodyPr>
          <a:lstStyle/>
          <a:p>
            <a:pPr algn="ctr" defTabSz="457200">
              <a:defRPr/>
            </a:pPr>
            <a:r>
              <a:rPr lang="en-US" sz="1200" b="1" dirty="0">
                <a:latin typeface="Calibri" panose="020F0502020204030204" pitchFamily="34" charset="0"/>
              </a:rPr>
              <a:t>© 2021 McGraw Hill. All rights reserved. Authorized only for instructor use in the classroom.</a:t>
            </a:r>
          </a:p>
          <a:p>
            <a:pPr algn="ctr" defTabSz="457200">
              <a:defRPr/>
            </a:pPr>
            <a:r>
              <a:rPr lang="en-US" sz="1200" b="1" dirty="0">
                <a:latin typeface="Calibri" panose="020F0502020204030204" pitchFamily="34" charset="0"/>
              </a:rPr>
              <a:t>No reproduction or further distribution permitted without the prior written consent of McGraw Hill.</a:t>
            </a:r>
          </a:p>
        </p:txBody>
      </p:sp>
    </p:spTree>
    <p:extLst>
      <p:ext uri="{BB962C8B-B14F-4D97-AF65-F5344CB8AC3E}">
        <p14:creationId xmlns:p14="http://schemas.microsoft.com/office/powerpoint/2010/main" val="10704199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42900" y="960147"/>
            <a:ext cx="8458200" cy="5258104"/>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39749"/>
          </a:xfrm>
        </p:spPr>
        <p:txBody>
          <a:bodyPr/>
          <a:lstStyle/>
          <a:p>
            <a:r>
              <a:rPr lang="en-US"/>
              <a:t>Click to edit Master title style</a:t>
            </a:r>
          </a:p>
        </p:txBody>
      </p:sp>
    </p:spTree>
    <p:extLst>
      <p:ext uri="{BB962C8B-B14F-4D97-AF65-F5344CB8AC3E}">
        <p14:creationId xmlns:p14="http://schemas.microsoft.com/office/powerpoint/2010/main" val="73991818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5592418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044257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EDCEAABD-EC51-466C-B78F-EB1B6D646BBD}"/>
              </a:ext>
            </a:extLst>
          </p:cNvPr>
          <p:cNvSpPr>
            <a:spLocks noGrp="1"/>
          </p:cNvSpPr>
          <p:nvPr>
            <p:ph type="title"/>
          </p:nvPr>
        </p:nvSpPr>
        <p:spPr>
          <a:xfrm>
            <a:off x="0" y="-2495"/>
            <a:ext cx="9144000" cy="1125003"/>
          </a:xfr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US" sz="2800">
                <a:solidFill>
                  <a:schemeClr val="lt1"/>
                </a:solidFill>
                <a:latin typeface="Calibri" panose="020F0502020204030204" pitchFamily="34" charset="0"/>
              </a:defRPr>
            </a:lvl1pPr>
          </a:lstStyle>
          <a:p>
            <a:pPr marL="0" lvl="0"/>
            <a:r>
              <a:rPr lang="en-US" dirty="0"/>
              <a:t>Click to edit Master title style</a:t>
            </a: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815272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5558C-C80A-40E6-9D49-02E3A141DF21}"/>
              </a:ext>
            </a:extLst>
          </p:cNvPr>
          <p:cNvSpPr/>
          <p:nvPr userDrawn="1"/>
        </p:nvSpPr>
        <p:spPr>
          <a:xfrm>
            <a:off x="0" y="-5929"/>
            <a:ext cx="9144000" cy="1036927"/>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B3FE0BD7-F524-4F11-BA07-B9E02A61D9AC}"/>
              </a:ext>
            </a:extLst>
          </p:cNvPr>
          <p:cNvSpPr>
            <a:spLocks noGrp="1"/>
          </p:cNvSpPr>
          <p:nvPr>
            <p:ph type="title"/>
          </p:nvPr>
        </p:nvSpPr>
        <p:spPr>
          <a:xfrm>
            <a:off x="0" y="24055"/>
            <a:ext cx="9144000" cy="1006944"/>
          </a:xfrm>
        </p:spPr>
        <p:txBody>
          <a:bodyPr/>
          <a:lstStyle/>
          <a:p>
            <a:r>
              <a:rPr lang="en-US"/>
              <a:t>Click to edit Master title style</a:t>
            </a:r>
          </a:p>
        </p:txBody>
      </p:sp>
    </p:spTree>
    <p:extLst>
      <p:ext uri="{BB962C8B-B14F-4D97-AF65-F5344CB8AC3E}">
        <p14:creationId xmlns:p14="http://schemas.microsoft.com/office/powerpoint/2010/main" val="264261305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28215363"/>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235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spcAft>
                <a:spcPts val="1200"/>
              </a:spcAft>
              <a:defRPr/>
            </a:lvl1pPr>
            <a:lvl2pPr>
              <a:spcAft>
                <a:spcPts val="1200"/>
              </a:spcAft>
              <a:defRPr/>
            </a:lvl2pPr>
            <a:lvl3pPr>
              <a:spcAft>
                <a:spcPts val="1200"/>
              </a:spcAft>
              <a:defRPr/>
            </a:lvl3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99111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91200"/>
          </a:xfrm>
        </p:spPr>
        <p:txBody>
          <a:bodyPr/>
          <a:lstStyle>
            <a:lvl1pPr>
              <a:defRPr sz="2800">
                <a:latin typeface="Calibri" panose="020F0502020204030204" pitchFamily="34" charset="0"/>
                <a:cs typeface="Calibri" panose="020F050202020403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20C0CCB6-1197-4BBB-95DF-7F5E2C3A1978}"/>
              </a:ext>
            </a:extLst>
          </p:cNvPr>
          <p:cNvSpPr>
            <a:spLocks noGrp="1"/>
          </p:cNvSpPr>
          <p:nvPr>
            <p:ph idx="1"/>
          </p:nvPr>
        </p:nvSpPr>
        <p:spPr>
          <a:xfrm>
            <a:off x="331200" y="861064"/>
            <a:ext cx="8488800" cy="5582936"/>
          </a:xfrm>
          <a:prstGeom prst="rect">
            <a:avLst/>
          </a:prstGeom>
        </p:spPr>
        <p:txBody>
          <a:bodyPr vert="horz" lIns="91440" tIns="45720" rIns="91440" bIns="45720" rtlCol="0">
            <a:noAutofit/>
          </a:bodyPr>
          <a:lstStyle>
            <a:lvl1pPr>
              <a:spcAft>
                <a:spcPts val="1200"/>
              </a:spcAft>
              <a:defRPr>
                <a:latin typeface="Calibri" panose="020F0502020204030204" pitchFamily="34" charset="0"/>
                <a:cs typeface="Calibri" panose="020F0502020204030204" pitchFamily="34" charset="0"/>
              </a:defRPr>
            </a:lvl1pPr>
            <a:lvl2pPr>
              <a:spcAft>
                <a:spcPts val="1200"/>
              </a:spcAft>
              <a:defRPr>
                <a:latin typeface="Calibri" panose="020F0502020204030204" pitchFamily="34" charset="0"/>
                <a:cs typeface="Calibri" panose="020F0502020204030204" pitchFamily="34" charset="0"/>
              </a:defRPr>
            </a:lvl2pPr>
            <a:lvl3pPr>
              <a:spcAft>
                <a:spcPts val="1200"/>
              </a:spcAft>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5564299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a:xfrm>
            <a:off x="0" y="-1440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ext Placeholder 2">
            <a:extLst>
              <a:ext uri="{FF2B5EF4-FFF2-40B4-BE49-F238E27FC236}">
                <a16:creationId xmlns:a16="http://schemas.microsoft.com/office/drawing/2014/main" id="{F7007E8A-E732-4F83-870F-25734D4915D3}"/>
              </a:ext>
            </a:extLst>
          </p:cNvPr>
          <p:cNvSpPr>
            <a:spLocks noGrp="1"/>
          </p:cNvSpPr>
          <p:nvPr>
            <p:ph idx="1"/>
          </p:nvPr>
        </p:nvSpPr>
        <p:spPr>
          <a:xfrm>
            <a:off x="331200" y="1137600"/>
            <a:ext cx="8488800" cy="5281907"/>
          </a:xfrm>
          <a:prstGeom prst="rect">
            <a:avLst/>
          </a:prstGeom>
        </p:spPr>
        <p:txBody>
          <a:bodyPr vert="horz" lIns="91440" tIns="45720" rIns="91440" bIns="45720" rtlCol="0">
            <a:noAutofit/>
          </a:bodyPr>
          <a:lstStyle>
            <a:lvl1pPr>
              <a:spcAft>
                <a:spcPts val="1200"/>
              </a:spcAft>
              <a:defRPr/>
            </a:lvl1pPr>
            <a:lvl2pPr>
              <a:spcAft>
                <a:spcPts val="1200"/>
              </a:spcAft>
              <a:defRPr/>
            </a:lvl2pPr>
            <a:lvl3pPr>
              <a:spcAft>
                <a:spcPts val="1200"/>
              </a:spcAft>
              <a:defRPr/>
            </a:lvl3pPr>
            <a:lvl4pPr marL="455613"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85361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
        <p:nvSpPr>
          <p:cNvPr id="8" name="Text Placeholder 2">
            <a:extLst>
              <a:ext uri="{FF2B5EF4-FFF2-40B4-BE49-F238E27FC236}">
                <a16:creationId xmlns:a16="http://schemas.microsoft.com/office/drawing/2014/main" id="{CD0A933B-0C59-4365-A529-5F2B1269D3BD}"/>
              </a:ext>
            </a:extLst>
          </p:cNvPr>
          <p:cNvSpPr>
            <a:spLocks noGrp="1"/>
          </p:cNvSpPr>
          <p:nvPr>
            <p:ph idx="1"/>
          </p:nvPr>
        </p:nvSpPr>
        <p:spPr>
          <a:xfrm>
            <a:off x="331200" y="1317600"/>
            <a:ext cx="8488800" cy="5101907"/>
          </a:xfrm>
          <a:prstGeom prst="rect">
            <a:avLst/>
          </a:prstGeom>
        </p:spPr>
        <p:txBody>
          <a:bodyPr vert="horz" lIns="91440" tIns="45720" rIns="91440" bIns="45720" rtlCol="0">
            <a:noAutofit/>
          </a:bodyPr>
          <a:lstStyle>
            <a:lvl4pPr marL="455613"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17011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7A39-C22F-4B82-B71C-0EDBE47D76A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607C988-15C1-48CC-9CCA-CB11B4F15083}"/>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1356706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Line Title, No Placeholder, Red">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5" name="Title 4">
            <a:extLst>
              <a:ext uri="{FF2B5EF4-FFF2-40B4-BE49-F238E27FC236}">
                <a16:creationId xmlns:a16="http://schemas.microsoft.com/office/drawing/2014/main" id="{0453BFD1-3CD0-451E-A479-940E6E2BF6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976632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49360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5372122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906038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423121153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11693358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D629-A8AE-4D58-BDA9-ABE906B14E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E11B056-B972-4290-A40E-17BA3572FBA2}"/>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7070467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892246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a:t>
            </a:r>
          </a:p>
          <a:p>
            <a:pPr lvl="1">
              <a:spcAft>
                <a:spcPts val="600"/>
              </a:spcAft>
            </a:pPr>
            <a:r>
              <a:rPr lang="en-US" dirty="0"/>
              <a:t>Second level</a:t>
            </a:r>
          </a:p>
          <a:p>
            <a:pPr lvl="2">
              <a:spcAft>
                <a:spcPts val="600"/>
              </a:spcAft>
            </a:pPr>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vert="horz" lIns="91440" tIns="45720" rIns="91440" bIns="45720" rtlCol="0">
            <a:noAutofit/>
          </a:bodyPr>
          <a:lstStyle>
            <a:lvl1pPr>
              <a:defRPr lang="en-US" dirty="0"/>
            </a:lvl1pPr>
            <a:lvl2pPr>
              <a:defRPr lang="en-US" dirty="0"/>
            </a:lvl2pPr>
            <a:lvl3pPr>
              <a:defRPr lang="en-US" dirty="0"/>
            </a:lvl3pPr>
          </a:lstStyle>
          <a:p>
            <a:pPr lvl="0">
              <a:spcAft>
                <a:spcPts val="600"/>
              </a:spcAft>
            </a:pPr>
            <a:r>
              <a:rPr lang="en-US" dirty="0"/>
              <a:t>Slide Content 2</a:t>
            </a:r>
          </a:p>
          <a:p>
            <a:pPr lvl="1">
              <a:spcAft>
                <a:spcPts val="600"/>
              </a:spcAft>
            </a:pPr>
            <a:r>
              <a:rPr lang="en-US" dirty="0"/>
              <a:t>Second level</a:t>
            </a:r>
          </a:p>
          <a:p>
            <a:pPr lvl="2">
              <a:spcAft>
                <a:spcPts val="600"/>
              </a:spcAft>
            </a:pPr>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986078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33829" y="868708"/>
            <a:ext cx="8467271" cy="5349543"/>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721527"/>
          </a:xfrm>
          <a:solidFill>
            <a:srgbClr val="BF8800"/>
          </a:solidFill>
        </p:spPr>
        <p:txBody>
          <a:bodyPr/>
          <a:lstStyle>
            <a:lvl1pPr>
              <a:defRPr sz="2800" b="1">
                <a:latin typeface="Calibri" panose="020F0502020204030204" pitchFamily="34" charset="0"/>
                <a:cs typeface="Calibri" panose="020F0502020204030204" pitchFamily="34" charset="0"/>
              </a:defRPr>
            </a:lvl1pPr>
          </a:lstStyle>
          <a:p>
            <a:r>
              <a:rPr lang="en-US"/>
              <a:t>Click to edit Master title style</a:t>
            </a:r>
          </a:p>
        </p:txBody>
      </p:sp>
    </p:spTree>
    <p:extLst>
      <p:ext uri="{BB962C8B-B14F-4D97-AF65-F5344CB8AC3E}">
        <p14:creationId xmlns:p14="http://schemas.microsoft.com/office/powerpoint/2010/main" val="2528639560"/>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288E1-AF40-4739-BA08-266A00045C1F}"/>
              </a:ext>
            </a:extLst>
          </p:cNvPr>
          <p:cNvSpPr/>
          <p:nvPr userDrawn="1"/>
        </p:nvSpPr>
        <p:spPr>
          <a:xfrm>
            <a:off x="0" y="0"/>
            <a:ext cx="9144000" cy="113097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hasCustomPrompt="1"/>
          </p:nvPr>
        </p:nvSpPr>
        <p:spPr>
          <a:xfrm>
            <a:off x="342900" y="1273877"/>
            <a:ext cx="8458200" cy="4944374"/>
          </a:xfrm>
          <a:prstGeom prst="rect">
            <a:avLst/>
          </a:prstGeom>
        </p:spPr>
        <p:txBody>
          <a:bodyPr vert="horz" lIns="91440" tIns="45720" rIns="91440" bIns="45720" rtlCol="0">
            <a:noAutofit/>
          </a:bodyPr>
          <a:lstStyle>
            <a:lvl1pPr>
              <a:defRPr lang="en-US" dirty="0"/>
            </a:lvl1pPr>
            <a:lvl2pPr>
              <a:defRPr lang="en-US" dirty="0"/>
            </a:lvl2pPr>
            <a:lvl3pPr>
              <a:defRPr lang="en-US" dirty="0"/>
            </a:lvl3pPr>
          </a:lstStyle>
          <a:p>
            <a:pPr lvl="0"/>
            <a:r>
              <a:rPr lang="en-US" dirty="0"/>
              <a:t>Edit Master text styles</a:t>
            </a:r>
          </a:p>
          <a:p>
            <a:pPr lvl="1"/>
            <a:r>
              <a:rPr lang="en-US" dirty="0"/>
              <a:t>Second level</a:t>
            </a:r>
          </a:p>
          <a:p>
            <a:pPr lvl="2"/>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1130977"/>
          </a:xfrm>
        </p:spPr>
        <p:txBody>
          <a:bodyPr/>
          <a:lstStyle/>
          <a:p>
            <a:r>
              <a:rPr lang="en-US"/>
              <a:t>Click to edit Master title style</a:t>
            </a:r>
          </a:p>
        </p:txBody>
      </p:sp>
    </p:spTree>
    <p:extLst>
      <p:ext uri="{BB962C8B-B14F-4D97-AF65-F5344CB8AC3E}">
        <p14:creationId xmlns:p14="http://schemas.microsoft.com/office/powerpoint/2010/main" val="29956201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1184922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spcAft>
                <a:spcPts val="600"/>
              </a:spcAft>
            </a:pP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203222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b="1"/>
            </a:lvl1pPr>
          </a:lstStyle>
          <a:p>
            <a:pPr fontAlgn="auto">
              <a:spcBef>
                <a:spcPts val="0"/>
              </a:spcBef>
              <a:spcAft>
                <a:spcPts val="0"/>
              </a:spcAft>
              <a:defRPr/>
            </a:pPr>
            <a:fld id="{68151E55-6873-49E2-B8D5-2F265E6F1973}" type="slidenum">
              <a:rPr lang="en-US" smtClean="0">
                <a:solidFill>
                  <a:srgbClr val="000000">
                    <a:lumMod val="65000"/>
                    <a:lumOff val="35000"/>
                  </a:srgbClr>
                </a:solidFill>
              </a:rPr>
              <a:pPr fontAlgn="auto">
                <a:spcBef>
                  <a:spcPts val="0"/>
                </a:spcBef>
                <a:spcAft>
                  <a:spcPts val="0"/>
                </a:spcAft>
                <a:defRPr/>
              </a:pPr>
              <a:t>‹#›</a:t>
            </a:fld>
            <a:endParaRPr lang="en-US" dirty="0">
              <a:solidFill>
                <a:srgbClr val="000000">
                  <a:lumMod val="65000"/>
                  <a:lumOff val="35000"/>
                </a:srgbClr>
              </a:solidFill>
            </a:endParaRPr>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hasCustomPrompt="1"/>
          </p:nvPr>
        </p:nvSpPr>
        <p:spPr>
          <a:xfrm>
            <a:off x="342900" y="777270"/>
            <a:ext cx="8458200" cy="5440982"/>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hasCustomPrompt="1"/>
          </p:nvPr>
        </p:nvSpPr>
        <p:spPr>
          <a:xfrm>
            <a:off x="0" y="0"/>
            <a:ext cx="9144000" cy="639749"/>
          </a:xfrm>
          <a:solidFill>
            <a:srgbClr val="A9DBD4"/>
          </a:solidFill>
          <a:ln>
            <a:noFill/>
          </a:ln>
        </p:spPr>
        <p:txBody>
          <a:bodyPr anchor="ctr" anchorCtr="1"/>
          <a:lstStyle>
            <a:lvl1pPr>
              <a:defRPr sz="2800" b="1">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216120797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line Title_Red 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C5F90A-12BD-4EBD-9DD6-B40251CD08B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6" name="Text Placeholder">
            <a:extLst>
              <a:ext uri="{FF2B5EF4-FFF2-40B4-BE49-F238E27FC236}">
                <a16:creationId xmlns:a16="http://schemas.microsoft.com/office/drawing/2014/main" id="{2C3D199C-6A03-4425-AFC0-108305FE7E0B}"/>
              </a:ext>
            </a:extLst>
          </p:cNvPr>
          <p:cNvSpPr>
            <a:spLocks noGrp="1"/>
          </p:cNvSpPr>
          <p:nvPr>
            <p:ph idx="1"/>
          </p:nvPr>
        </p:nvSpPr>
        <p:spPr>
          <a:xfrm>
            <a:off x="342900" y="1080000"/>
            <a:ext cx="8458200" cy="5138251"/>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Edit Master text styles</a:t>
            </a:r>
          </a:p>
          <a:p>
            <a:pPr lvl="1"/>
            <a:r>
              <a:rPr lang="en-US" dirty="0"/>
              <a:t>Second level</a:t>
            </a:r>
          </a:p>
          <a:p>
            <a:pPr lvl="2"/>
            <a:r>
              <a:rPr lang="en-US" dirty="0"/>
              <a:t>Third level</a:t>
            </a:r>
          </a:p>
        </p:txBody>
      </p:sp>
      <p:sp>
        <p:nvSpPr>
          <p:cNvPr id="4" name="Title 3">
            <a:extLst>
              <a:ext uri="{FF2B5EF4-FFF2-40B4-BE49-F238E27FC236}">
                <a16:creationId xmlns:a16="http://schemas.microsoft.com/office/drawing/2014/main" id="{473DDB5E-112F-40D4-A58F-C530D0558EC5}"/>
              </a:ext>
            </a:extLst>
          </p:cNvPr>
          <p:cNvSpPr>
            <a:spLocks noGrp="1"/>
          </p:cNvSpPr>
          <p:nvPr>
            <p:ph type="title"/>
          </p:nvPr>
        </p:nvSpPr>
        <p:spPr>
          <a:xfrm>
            <a:off x="0" y="-1"/>
            <a:ext cx="9144000" cy="928801"/>
          </a:xfrm>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137522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b="0" i="0">
                <a:solidFill>
                  <a:schemeClr val="tx1"/>
                </a:solidFill>
                <a:latin typeface="Calibri" panose="020F0502020204030204" pitchFamily="34"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spcBef>
                <a:spcPts val="0"/>
              </a:spcBef>
              <a:defRPr b="1"/>
            </a:lvl1pPr>
          </a:lstStyle>
          <a:p>
            <a:pPr defTabSz="457200">
              <a:defRPr/>
            </a:pPr>
            <a:r>
              <a:rPr lang="en-US" dirty="0"/>
              <a:t>© 2021 McGraw Hill. All rights reserved. Authorized only for instructor use in the classroom.</a:t>
            </a:r>
          </a:p>
          <a:p>
            <a:pPr defTabSz="457200">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Calibri" panose="020F050202020403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Calibri" panose="020F050202020403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Calibri" panose="020F0502020204030204" pitchFamily="34" charset="0"/>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882735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Line Title_No Placehol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0C4712-0CF7-4EB3-95E2-4794705E314D}"/>
              </a:ext>
            </a:extLst>
          </p:cNvPr>
          <p:cNvSpPr/>
          <p:nvPr userDrawn="1"/>
        </p:nvSpPr>
        <p:spPr>
          <a:xfrm>
            <a:off x="0" y="6"/>
            <a:ext cx="9144000" cy="1006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0E5709A9-260C-4EAF-96DA-36F1E3965594}"/>
              </a:ext>
            </a:extLst>
          </p:cNvPr>
          <p:cNvSpPr>
            <a:spLocks noGrp="1"/>
          </p:cNvSpPr>
          <p:nvPr>
            <p:ph type="title"/>
          </p:nvPr>
        </p:nvSpPr>
        <p:spPr>
          <a:xfrm>
            <a:off x="0" y="0"/>
            <a:ext cx="9144000" cy="1006944"/>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DB5B530-49DF-4E9D-8B96-F1919966A78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712562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vert="horz" lIns="91440" tIns="45720" rIns="91440" bIns="45720" rtlCol="0" anchor="ctr" anchorCtr="1">
            <a:noAutofit/>
          </a:bodyPr>
          <a:lstStyle>
            <a:lvl1pPr>
              <a:defRPr lang="en-US" sz="900" b="1" dirty="0"/>
            </a:lvl1pPr>
          </a:lstStyle>
          <a:p>
            <a:pPr lvl="0" algn="ctr"/>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7BC52FA6-617B-4BB6-847A-B48027E71A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032557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Liine Title, 1 Main Placeholder">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Text Placeholder">
            <a:extLst>
              <a:ext uri="{FF2B5EF4-FFF2-40B4-BE49-F238E27FC236}">
                <a16:creationId xmlns:a16="http://schemas.microsoft.com/office/drawing/2014/main" id="{E15ADD82-D253-497F-8AC5-574B683EC571}"/>
              </a:ext>
            </a:extLst>
          </p:cNvPr>
          <p:cNvSpPr>
            <a:spLocks noGrp="1"/>
          </p:cNvSpPr>
          <p:nvPr>
            <p:ph idx="1"/>
          </p:nvPr>
        </p:nvSpPr>
        <p:spPr>
          <a:xfrm>
            <a:off x="342900" y="960147"/>
            <a:ext cx="8458200" cy="5258104"/>
          </a:xfrm>
          <a:prstGeom prst="rect">
            <a:avLst/>
          </a:prstGeom>
        </p:spPr>
        <p:txBody>
          <a:bodyPr vert="horz" lIns="91440" tIns="45720" rIns="91440" bIns="45720" rtlCol="0">
            <a:noAutofit/>
          </a:bodyPr>
          <a:lstStyle>
            <a:lvl1pPr>
              <a:spcAft>
                <a:spcPts val="1200"/>
              </a:spcAft>
              <a:defRPr lang="en-US" dirty="0"/>
            </a:lvl1pPr>
            <a:lvl2pPr>
              <a:spcAft>
                <a:spcPts val="1200"/>
              </a:spcAft>
              <a:defRPr lang="en-US" dirty="0"/>
            </a:lvl2pPr>
            <a:lvl3pPr>
              <a:spcAft>
                <a:spcPts val="1200"/>
              </a:spcAft>
              <a:defRPr lang="en-US" dirty="0"/>
            </a:lvl3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2ABC394-AB7B-4833-9EC7-29FC262E51FE}"/>
              </a:ext>
            </a:extLst>
          </p:cNvPr>
          <p:cNvSpPr>
            <a:spLocks noGrp="1"/>
          </p:cNvSpPr>
          <p:nvPr>
            <p:ph type="title"/>
          </p:nvPr>
        </p:nvSpPr>
        <p:spPr>
          <a:xfrm>
            <a:off x="0" y="0"/>
            <a:ext cx="9144000" cy="639749"/>
          </a:xfrm>
          <a:solidFill>
            <a:srgbClr val="7030A0"/>
          </a:solidFill>
        </p:spPr>
        <p:txBody>
          <a:bodyPr/>
          <a:lstStyle/>
          <a:p>
            <a:r>
              <a:rPr lang="en-US"/>
              <a:t>Click to edit Master title style</a:t>
            </a:r>
          </a:p>
        </p:txBody>
      </p:sp>
    </p:spTree>
    <p:extLst>
      <p:ext uri="{BB962C8B-B14F-4D97-AF65-F5344CB8AC3E}">
        <p14:creationId xmlns:p14="http://schemas.microsoft.com/office/powerpoint/2010/main" val="368397639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CF91-BEF3-4478-8CC9-FB39A7B2AE2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998A4AC-7F3F-4188-B964-3E2BCA408FD7}"/>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75885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theme" Target="../theme/theme11.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12.xml"/><Relationship Id="rId4" Type="http://schemas.openxmlformats.org/officeDocument/2006/relationships/slideLayout" Target="../slideLayouts/slideLayout67.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5" Type="http://schemas.openxmlformats.org/officeDocument/2006/relationships/theme" Target="../theme/theme13.xml"/><Relationship Id="rId4"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6.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6031328"/>
            <a:ext cx="502920" cy="502920"/>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601193" y="6169686"/>
            <a:ext cx="3132607" cy="307777"/>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spc="40" dirty="0">
                <a:effectLst/>
                <a:latin typeface="Calibri" panose="020F0502020204030204" pitchFamily="34" charset="0"/>
                <a:ea typeface="Calibri" panose="020F0502020204030204" pitchFamily="34" charset="0"/>
              </a:rPr>
              <a:t>Because learning changes everything.</a:t>
            </a:r>
            <a:r>
              <a:rPr lang="en-US" sz="1800" b="1" i="0" spc="40" baseline="10000" dirty="0">
                <a:effectLst/>
                <a:latin typeface="Calibri" panose="020F0502020204030204" pitchFamily="34" charset="0"/>
                <a:ea typeface="Calibri" panose="020F0502020204030204" pitchFamily="34" charset="0"/>
              </a:rPr>
              <a:t>®</a:t>
            </a:r>
            <a:endParaRPr lang="en-US" sz="1400" b="1" i="0" spc="0" normalizeH="0" baseline="10000" dirty="0">
              <a:latin typeface="Calibri" panose="020F0502020204030204" pitchFamily="34" charset="0"/>
            </a:endParaRPr>
          </a:p>
        </p:txBody>
      </p:sp>
      <p:cxnSp>
        <p:nvCxnSpPr>
          <p:cNvPr id="4" name="Straight Connector 3">
            <a:extLst>
              <a:ext uri="{FF2B5EF4-FFF2-40B4-BE49-F238E27FC236}">
                <a16:creationId xmlns:a16="http://schemas.microsoft.com/office/drawing/2014/main" id="{7FD73E74-385B-44B7-91B9-68C98EA4E97D}"/>
              </a:ext>
            </a:extLst>
          </p:cNvPr>
          <p:cNvCxnSpPr/>
          <p:nvPr userDrawn="1"/>
        </p:nvCxnSpPr>
        <p:spPr>
          <a:xfrm>
            <a:off x="0" y="6537926"/>
            <a:ext cx="9144000" cy="0"/>
          </a:xfrm>
          <a:prstGeom prst="line">
            <a:avLst/>
          </a:prstGeom>
          <a:ln w="44450">
            <a:solidFill>
              <a:srgbClr val="E21A2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25780D-3D7C-49A0-AC1B-B0644C063B21}"/>
              </a:ext>
            </a:extLst>
          </p:cNvPr>
          <p:cNvSpPr txBox="1"/>
          <p:nvPr userDrawn="1"/>
        </p:nvSpPr>
        <p:spPr>
          <a:xfrm>
            <a:off x="2377464" y="6550728"/>
            <a:ext cx="5029145" cy="307777"/>
          </a:xfrm>
          <a:prstGeom prst="rect">
            <a:avLst/>
          </a:prstGeom>
          <a:noFill/>
        </p:spPr>
        <p:txBody>
          <a:bodyPr wrap="square" rtlCol="0">
            <a:spAutoFit/>
          </a:bodyPr>
          <a:lstStyle/>
          <a:p>
            <a:pPr algn="ctr" defTabSz="457200">
              <a:defRPr/>
            </a:pPr>
            <a:r>
              <a:rPr lang="en-US" sz="700" b="1" dirty="0">
                <a:latin typeface="Calibri" panose="020F0502020204030204" pitchFamily="34" charset="0"/>
              </a:rPr>
              <a:t>© 2021 McGraw Hill. All rights reserved. Authorized only for instructor use in the classroom.</a:t>
            </a:r>
          </a:p>
          <a:p>
            <a:pPr algn="ctr" defTabSz="457200">
              <a:defRPr/>
            </a:pPr>
            <a:r>
              <a:rPr lang="en-US" sz="700" b="1" dirty="0">
                <a:latin typeface="Calibri" panose="020F0502020204030204" pitchFamily="34" charset="0"/>
              </a:rPr>
              <a:t>No reproduction or further distribution permitted without the prior written consent of McGraw Hill.</a:t>
            </a:r>
          </a:p>
        </p:txBody>
      </p:sp>
    </p:spTree>
    <p:extLst>
      <p:ext uri="{BB962C8B-B14F-4D97-AF65-F5344CB8AC3E}">
        <p14:creationId xmlns:p14="http://schemas.microsoft.com/office/powerpoint/2010/main" val="2107862578"/>
      </p:ext>
    </p:extLst>
  </p:cSld>
  <p:clrMap bg1="lt1" tx1="dk1" bg2="lt2" tx2="dk2" accent1="accent1" accent2="accent2" accent3="accent3" accent4="accent4" accent5="accent5" accent6="accent6" hlink="hlink" folHlink="folHlink"/>
  <p:sldLayoutIdLst>
    <p:sldLayoutId id="2147484186" r:id="rId1"/>
    <p:sldLayoutId id="2147484122" r:id="rId2"/>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42556"/>
            <a:ext cx="355840" cy="215444"/>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69839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76696607-9C24-479D-915B-19B9F51C2251}"/>
              </a:ext>
            </a:extLst>
          </p:cNvPr>
          <p:cNvSpPr>
            <a:spLocks noGrp="1"/>
          </p:cNvSpPr>
          <p:nvPr>
            <p:ph type="body" idx="1"/>
          </p:nvPr>
        </p:nvSpPr>
        <p:spPr>
          <a:xfrm>
            <a:off x="331200" y="820806"/>
            <a:ext cx="8488800" cy="559870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cxnSp>
        <p:nvCxnSpPr>
          <p:cNvPr id="5" name="Straight Connector 4">
            <a:extLst>
              <a:ext uri="{FF2B5EF4-FFF2-40B4-BE49-F238E27FC236}">
                <a16:creationId xmlns:a16="http://schemas.microsoft.com/office/drawing/2014/main" id="{9B3910C8-B516-4E4C-AA55-D651998C2FE1}"/>
              </a:ext>
            </a:extLst>
          </p:cNvPr>
          <p:cNvCxnSpPr/>
          <p:nvPr userDrawn="1"/>
        </p:nvCxnSpPr>
        <p:spPr>
          <a:xfrm>
            <a:off x="0" y="6646284"/>
            <a:ext cx="9144000" cy="0"/>
          </a:xfrm>
          <a:prstGeom prst="line">
            <a:avLst/>
          </a:prstGeom>
          <a:ln w="44450">
            <a:solidFill>
              <a:srgbClr val="70AD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903344"/>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Lst>
  <p:hf hdr="0" ftr="0" dt="0"/>
  <p:txStyles>
    <p:titleStyle>
      <a:lvl1pPr algn="ctr" defTabSz="914400" rtl="0" eaLnBrk="1" latinLnBrk="0" hangingPunct="1">
        <a:lnSpc>
          <a:spcPct val="90000"/>
        </a:lnSpc>
        <a:spcBef>
          <a:spcPct val="0"/>
        </a:spcBef>
        <a:buNone/>
        <a:defRPr lang="en-US" sz="2800" b="1" i="0" kern="1200" dirty="0" smtClean="0">
          <a:solidFill>
            <a:schemeClr val="tx1"/>
          </a:solidFill>
          <a:latin typeface="Calibri" panose="020F0502020204030204" pitchFamily="34" charset="0"/>
          <a:ea typeface="+mn-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0"/>
        </a:spcBef>
        <a:spcAft>
          <a:spcPts val="1200"/>
        </a:spcAft>
        <a:buFont typeface="Arial" panose="020B0604020202020204" pitchFamily="34" charset="0"/>
        <a:buChar char="•"/>
        <a:defRPr sz="12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82041"/>
            <a:ext cx="8458200" cy="4944374"/>
          </a:xfrm>
          <a:prstGeom prst="rect">
            <a:avLst/>
          </a:prstGeom>
        </p:spPr>
        <p:txBody>
          <a:bodyPr vert="horz" lIns="91440" tIns="45720" rIns="91440" bIns="45720" rtlCol="0">
            <a:noAutofit/>
          </a:bodyPr>
          <a:lstStyle/>
          <a:p>
            <a:pPr lvl="0">
              <a:spcAft>
                <a:spcPts val="600"/>
              </a:spcAft>
            </a:pPr>
            <a:r>
              <a:rPr lang="en-US" dirty="0"/>
              <a:t>Edit Master text styles</a:t>
            </a:r>
          </a:p>
          <a:p>
            <a:pPr lvl="1">
              <a:spcAft>
                <a:spcPts val="600"/>
              </a:spcAft>
            </a:pPr>
            <a:r>
              <a:rPr lang="en-US" dirty="0"/>
              <a:t>Second level</a:t>
            </a:r>
          </a:p>
          <a:p>
            <a:pPr lvl="2">
              <a:spcAft>
                <a:spcPts val="600"/>
              </a:spcAft>
            </a:pPr>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976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9017"/>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B093CDBA-43B6-453B-8879-F28979341AA7}"/>
              </a:ext>
            </a:extLst>
          </p:cNvPr>
          <p:cNvCxnSpPr/>
          <p:nvPr userDrawn="1"/>
        </p:nvCxnSpPr>
        <p:spPr>
          <a:xfrm flipV="1">
            <a:off x="0" y="6664280"/>
            <a:ext cx="9144000" cy="9251"/>
          </a:xfrm>
          <a:prstGeom prst="line">
            <a:avLst/>
          </a:prstGeom>
          <a:ln w="444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680131"/>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Lst>
  <p:hf hdr="0" ftr="0" dt="0"/>
  <p:txStyles>
    <p:titleStyle>
      <a:lvl1pPr algn="ctr" defTabSz="914400" rtl="0" eaLnBrk="1" latinLnBrk="0" hangingPunct="1">
        <a:lnSpc>
          <a:spcPct val="90000"/>
        </a:lnSpc>
        <a:spcBef>
          <a:spcPct val="0"/>
        </a:spcBef>
        <a:buNone/>
        <a:defRPr lang="en-US" sz="2800" b="1" i="0" kern="1200" dirty="0" smtClean="0">
          <a:solidFill>
            <a:schemeClr val="tx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09602"/>
            <a:ext cx="8458200" cy="50086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41C6C3BB-FB88-4B30-8AF7-86640674E1D3}"/>
              </a:ext>
            </a:extLst>
          </p:cNvPr>
          <p:cNvCxnSpPr/>
          <p:nvPr userDrawn="1"/>
        </p:nvCxnSpPr>
        <p:spPr>
          <a:xfrm>
            <a:off x="0" y="6657080"/>
            <a:ext cx="9144000" cy="0"/>
          </a:xfrm>
          <a:prstGeom prst="line">
            <a:avLst/>
          </a:prstGeom>
          <a:ln w="44450">
            <a:solidFill>
              <a:srgbClr val="BF8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79843"/>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Lst>
  <p:hf hdr="0" ft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lumMod val="65000"/>
                    <a:lumOff val="35000"/>
                  </a:srgbClr>
                </a:solidFill>
                <a:effectLst/>
                <a:uLnTx/>
                <a:uFillTx/>
                <a:latin typeface="Calibri" panose="020F0502020204030204" pitchFamily="34" charset="0"/>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18514"/>
            <a:ext cx="355840" cy="24673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none"/>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1CAD065-C9A5-45D7-B1A5-552C3F493E1D}"/>
              </a:ext>
            </a:extLst>
          </p:cNvPr>
          <p:cNvCxnSpPr/>
          <p:nvPr userDrawn="1"/>
        </p:nvCxnSpPr>
        <p:spPr>
          <a:xfrm>
            <a:off x="0" y="6632914"/>
            <a:ext cx="9144000" cy="0"/>
          </a:xfrm>
          <a:prstGeom prst="line">
            <a:avLst/>
          </a:prstGeom>
          <a:ln w="44450">
            <a:solidFill>
              <a:srgbClr val="A9DB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9890"/>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Lst>
  <p:hf hdr="0" ftr="0" dt="0"/>
  <p:txStyles>
    <p:titleStyle>
      <a:lvl1pPr algn="ctr" defTabSz="914400" rtl="0" eaLnBrk="1" latinLnBrk="0" hangingPunct="1">
        <a:lnSpc>
          <a:spcPct val="90000"/>
        </a:lnSpc>
        <a:spcBef>
          <a:spcPct val="0"/>
        </a:spcBef>
        <a:buNone/>
        <a:defRPr lang="en-US" sz="3200" b="1" i="0" kern="1200" dirty="0" smtClean="0">
          <a:solidFill>
            <a:schemeClr val="tx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5146408"/>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b="0" i="0">
                <a:solidFill>
                  <a:schemeClr val="tx1">
                    <a:lumMod val="50000"/>
                    <a:lumOff val="50000"/>
                  </a:schemeClr>
                </a:solidFill>
                <a:latin typeface="Calibri" panose="020F0502020204030204" pitchFamily="34"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Tree>
    <p:extLst>
      <p:ext uri="{BB962C8B-B14F-4D97-AF65-F5344CB8AC3E}">
        <p14:creationId xmlns:p14="http://schemas.microsoft.com/office/powerpoint/2010/main" val="1837806209"/>
      </p:ext>
    </p:extLst>
  </p:cSld>
  <p:clrMap bg1="lt1" tx1="dk1" bg2="lt2" tx2="dk2" accent1="accent1" accent2="accent2" accent3="accent3" accent4="accent4" accent5="accent5" accent6="accent6" hlink="hlink" folHlink="folHlink"/>
  <p:sldLayoutIdLst>
    <p:sldLayoutId id="2147484188"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1760"/>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7B457529-5CB1-4280-982B-11A5EE3D074D}"/>
              </a:ext>
            </a:extLst>
          </p:cNvPr>
          <p:cNvCxnSpPr/>
          <p:nvPr userDrawn="1"/>
        </p:nvCxnSpPr>
        <p:spPr>
          <a:xfrm>
            <a:off x="0" y="6625771"/>
            <a:ext cx="9144000" cy="0"/>
          </a:xfrm>
          <a:prstGeom prst="line">
            <a:avLst/>
          </a:prstGeom>
          <a:ln w="44450">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95220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Lst>
  <p:hf hdr="0" ft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94242575"/>
      </p:ext>
    </p:extLst>
  </p:cSld>
  <p:clrMap bg1="lt1" tx1="dk1" bg2="lt2" tx2="dk2" accent1="accent1" accent2="accent2" accent3="accent3" accent4="accent4" accent5="accent5" accent6="accent6" hlink="hlink" folHlink="folHlink"/>
  <p:sldLayoutIdLst>
    <p:sldLayoutId id="2147484198" r:id="rId1"/>
    <p:sldLayoutId id="2147484199"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1" y="0"/>
            <a:ext cx="9143999" cy="734973"/>
          </a:xfrm>
          <a:prstGeom prst="rect">
            <a:avLst/>
          </a:prstGeom>
          <a:solidFill>
            <a:schemeClr val="tx1"/>
          </a:solidFill>
        </p:spPr>
        <p:txBody>
          <a:bodyPr vert="horz" lIns="91440" tIns="45720" rIns="91440" bIns="45720" rtlCol="0" anchor="ctr" anchorCtr="1">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856344"/>
            <a:ext cx="8458200" cy="5361907"/>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49767"/>
            <a:ext cx="355840" cy="208234"/>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cxnSp>
        <p:nvCxnSpPr>
          <p:cNvPr id="6" name="Straight Connector 5">
            <a:extLst>
              <a:ext uri="{FF2B5EF4-FFF2-40B4-BE49-F238E27FC236}">
                <a16:creationId xmlns:a16="http://schemas.microsoft.com/office/drawing/2014/main" id="{0F9DC814-35D2-4866-9399-4E4F07E42FF5}"/>
              </a:ext>
            </a:extLst>
          </p:cNvPr>
          <p:cNvCxnSpPr/>
          <p:nvPr userDrawn="1"/>
        </p:nvCxnSpPr>
        <p:spPr>
          <a:xfrm>
            <a:off x="0" y="6635195"/>
            <a:ext cx="914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850909"/>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Lst>
  <p:hf hdr="0" ftr="0" dt="0"/>
  <p:txStyles>
    <p:titleStyle>
      <a:lvl1pPr algn="ctr" defTabSz="914400" rtl="0" eaLnBrk="1" latinLnBrk="0" hangingPunct="1">
        <a:lnSpc>
          <a:spcPct val="90000"/>
        </a:lnSpc>
        <a:spcBef>
          <a:spcPct val="0"/>
        </a:spcBef>
        <a:buNone/>
        <a:defRPr sz="2800" b="1" i="0" kern="1200">
          <a:solidFill>
            <a:schemeClr val="bg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400" b="0" i="0" kern="120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600"/>
        </a:spcAft>
        <a:buClrTx/>
        <a:buFont typeface="Arial" panose="020B0604020202020204" pitchFamily="34" charset="0"/>
        <a:buChar char="•"/>
        <a:defRPr sz="2000" b="0" i="0" kern="120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600"/>
        </a:spcAft>
        <a:buFont typeface="Arial" panose="020B0604020202020204" pitchFamily="34" charset="0"/>
        <a:buChar char="•"/>
        <a:defRPr sz="1800" b="0" i="0" kern="120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777276"/>
            <a:ext cx="8458200" cy="5440975"/>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57080"/>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63974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3E8AE09F-A780-459D-9825-9287577DB707}"/>
              </a:ext>
            </a:extLst>
          </p:cNvPr>
          <p:cNvCxnSpPr/>
          <p:nvPr userDrawn="1"/>
        </p:nvCxnSpPr>
        <p:spPr>
          <a:xfrm>
            <a:off x="0" y="6642680"/>
            <a:ext cx="9144000" cy="0"/>
          </a:xfrm>
          <a:prstGeom prst="line">
            <a:avLst/>
          </a:prstGeom>
          <a:ln w="44450">
            <a:solidFill>
              <a:srgbClr val="4472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31004"/>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Lst>
  <p:hf hdr="0" ftr="0" dt="0"/>
  <p:txStyles>
    <p:titleStyle>
      <a:lvl1pPr algn="ctr" defTabSz="914400" rtl="0" eaLnBrk="1" latinLnBrk="0" hangingPunct="1">
        <a:lnSpc>
          <a:spcPct val="9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56"/>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29400"/>
            <a:ext cx="355840" cy="228600"/>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1"/>
            <a:ext cx="9144000" cy="1029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sp>
        <p:nvSpPr>
          <p:cNvPr id="9" name="Text Placeholder 8">
            <a:extLst>
              <a:ext uri="{FF2B5EF4-FFF2-40B4-BE49-F238E27FC236}">
                <a16:creationId xmlns:a16="http://schemas.microsoft.com/office/drawing/2014/main" id="{E3164F0F-CB05-46B2-BE9C-8C786E62CC45}"/>
              </a:ext>
            </a:extLst>
          </p:cNvPr>
          <p:cNvSpPr>
            <a:spLocks noGrp="1"/>
          </p:cNvSpPr>
          <p:nvPr>
            <p:ph type="body" idx="1"/>
          </p:nvPr>
        </p:nvSpPr>
        <p:spPr>
          <a:xfrm>
            <a:off x="215658" y="1202400"/>
            <a:ext cx="8633142" cy="4974563"/>
          </a:xfrm>
          <a:prstGeom prst="rect">
            <a:avLst/>
          </a:prstGeom>
        </p:spPr>
        <p:txBody>
          <a:bodyPr vert="horz" lIns="91440" tIns="45720" rIns="91440" bIns="45720" rtlCol="0">
            <a:noAutofit/>
          </a:bodyPr>
          <a:lstStyle/>
          <a:p>
            <a:pPr lvl="0">
              <a:spcAft>
                <a:spcPts val="600"/>
              </a:spcAft>
            </a:pPr>
            <a:r>
              <a:rPr lang="en-US" dirty="0"/>
              <a:t>Click to edit Master text styles</a:t>
            </a:r>
          </a:p>
          <a:p>
            <a:pPr lvl="1">
              <a:spcAft>
                <a:spcPts val="600"/>
              </a:spcAft>
            </a:pPr>
            <a:r>
              <a:rPr lang="en-US" dirty="0"/>
              <a:t>Second level</a:t>
            </a:r>
          </a:p>
          <a:p>
            <a:pPr lvl="2">
              <a:spcAft>
                <a:spcPts val="600"/>
              </a:spcAft>
            </a:pPr>
            <a:r>
              <a:rPr lang="en-US" dirty="0"/>
              <a:t>Third level</a:t>
            </a:r>
          </a:p>
          <a:p>
            <a:pPr lvl="3">
              <a:spcBef>
                <a:spcPts val="800"/>
              </a:spcBef>
              <a:spcAft>
                <a:spcPts val="800"/>
              </a:spcAft>
            </a:pPr>
            <a:r>
              <a:rPr lang="en-US" dirty="0"/>
              <a:t>Fourth level</a:t>
            </a:r>
          </a:p>
          <a:p>
            <a:pPr lvl="4">
              <a:spcBef>
                <a:spcPts val="800"/>
              </a:spcBef>
            </a:pPr>
            <a:r>
              <a:rPr lang="en-US" dirty="0"/>
              <a:t>Fifth level</a:t>
            </a:r>
          </a:p>
        </p:txBody>
      </p:sp>
      <p:cxnSp>
        <p:nvCxnSpPr>
          <p:cNvPr id="4" name="Straight Connector 3">
            <a:extLst>
              <a:ext uri="{FF2B5EF4-FFF2-40B4-BE49-F238E27FC236}">
                <a16:creationId xmlns:a16="http://schemas.microsoft.com/office/drawing/2014/main" id="{D3AC6476-5EF7-461F-BD14-45D0D36A8D69}"/>
              </a:ext>
            </a:extLst>
          </p:cNvPr>
          <p:cNvCxnSpPr/>
          <p:nvPr userDrawn="1"/>
        </p:nvCxnSpPr>
        <p:spPr>
          <a:xfrm>
            <a:off x="0" y="6629400"/>
            <a:ext cx="9144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014046"/>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Lst>
  <p:hf hdr="0" ft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0"/>
        </a:spcBef>
        <a:spcAft>
          <a:spcPts val="1200"/>
        </a:spcAft>
        <a:buFont typeface="Arial" panose="020B0604020202020204" pitchFamily="34" charset="0"/>
        <a:buChar char="•"/>
        <a:defRPr lang="en-US" sz="1200" kern="1200" dirty="0">
          <a:solidFill>
            <a:schemeClr val="tx1"/>
          </a:solidFill>
          <a:latin typeface="Calibri" panose="020F0502020204030204" pitchFamily="34" charset="0"/>
          <a:ea typeface="+mn-ea"/>
          <a:cs typeface="+mn-cs"/>
        </a:defRPr>
      </a:lvl4pPr>
      <a:lvl5pPr marL="971550" indent="-285750" algn="l" defTabSz="914400" rtl="0" eaLnBrk="1" latinLnBrk="0" hangingPunct="1">
        <a:lnSpc>
          <a:spcPct val="100000"/>
        </a:lnSpc>
        <a:spcBef>
          <a:spcPts val="0"/>
        </a:spcBef>
        <a:spcAft>
          <a:spcPts val="1200"/>
        </a:spcAft>
        <a:buFont typeface="Arial" panose="020B0604020202020204" pitchFamily="34" charset="0"/>
        <a:buChar char="•"/>
        <a:defRPr lang="en-US" sz="1200" kern="1200" dirty="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42509"/>
            <a:ext cx="1233578" cy="215444"/>
          </a:xfrm>
          <a:prstGeom prst="rect">
            <a:avLst/>
          </a:prstGeom>
          <a:noFill/>
        </p:spPr>
        <p:txBody>
          <a:bodyPr wrap="square" lIns="45720" rIns="45720" rtlCol="0" anchor="ctr">
            <a:spAutoFit/>
          </a:bodyPr>
          <a:lstStyle/>
          <a:p>
            <a:r>
              <a:rPr lang="en-US" sz="800" b="1" i="0" dirty="0">
                <a:solidFill>
                  <a:schemeClr val="tx1">
                    <a:lumMod val="65000"/>
                    <a:lumOff val="35000"/>
                  </a:schemeClr>
                </a:solidFill>
                <a:latin typeface="Calibri" panose="020F0502020204030204" pitchFamily="34"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51760"/>
            <a:ext cx="355840" cy="161396"/>
          </a:xfrm>
          <a:prstGeom prst="rect">
            <a:avLst/>
          </a:prstGeom>
        </p:spPr>
        <p:txBody>
          <a:bodyPr vert="horz" lIns="45720" tIns="45720" rIns="45720" bIns="45720" rtlCol="0" anchor="ctr"/>
          <a:lstStyle>
            <a:lvl1pPr algn="r">
              <a:defRPr sz="800" b="1" i="0">
                <a:solidFill>
                  <a:schemeClr val="tx1">
                    <a:lumMod val="65000"/>
                    <a:lumOff val="35000"/>
                  </a:schemeClr>
                </a:solidFill>
                <a:latin typeface="Calibri" panose="020F0502020204030204" pitchFamily="34" charset="0"/>
              </a:defRPr>
            </a:lvl1pPr>
          </a:lstStyle>
          <a:p>
            <a:fld id="{68151E55-6873-49E2-B8D5-2F265E6F1973}" type="slidenum">
              <a:rPr lang="en-US" smtClean="0"/>
              <a:pPr/>
              <a:t>‹#›</a:t>
            </a:fld>
            <a:endParaRPr lang="en-US" dirty="0"/>
          </a:p>
        </p:txBody>
      </p:sp>
      <p:sp>
        <p:nvSpPr>
          <p:cNvPr id="6" name="Title Placeholder 5">
            <a:extLst>
              <a:ext uri="{FF2B5EF4-FFF2-40B4-BE49-F238E27FC236}">
                <a16:creationId xmlns:a16="http://schemas.microsoft.com/office/drawing/2014/main" id="{458D1C2F-D78D-4301-BE1D-C3EC1206FB02}"/>
              </a:ext>
            </a:extLst>
          </p:cNvPr>
          <p:cNvSpPr>
            <a:spLocks noGrp="1"/>
          </p:cNvSpPr>
          <p:nvPr>
            <p:ph type="title"/>
          </p:nvPr>
        </p:nvSpPr>
        <p:spPr>
          <a:xfrm>
            <a:off x="0" y="0"/>
            <a:ext cx="9144000" cy="1006944"/>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none">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0"/>
            <a:r>
              <a:rPr lang="en-US" dirty="0"/>
              <a:t>Click to edit Master title style</a:t>
            </a:r>
          </a:p>
        </p:txBody>
      </p:sp>
      <p:cxnSp>
        <p:nvCxnSpPr>
          <p:cNvPr id="4" name="Straight Connector 3">
            <a:extLst>
              <a:ext uri="{FF2B5EF4-FFF2-40B4-BE49-F238E27FC236}">
                <a16:creationId xmlns:a16="http://schemas.microsoft.com/office/drawing/2014/main" id="{7B457529-5CB1-4280-982B-11A5EE3D074D}"/>
              </a:ext>
            </a:extLst>
          </p:cNvPr>
          <p:cNvCxnSpPr/>
          <p:nvPr userDrawn="1"/>
        </p:nvCxnSpPr>
        <p:spPr>
          <a:xfrm>
            <a:off x="0" y="6625771"/>
            <a:ext cx="9144000" cy="0"/>
          </a:xfrm>
          <a:prstGeom prst="line">
            <a:avLst/>
          </a:prstGeom>
          <a:ln w="44450">
            <a:solidFill>
              <a:srgbClr val="ED7D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344718"/>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Lst>
  <p:hf hdr="0" ftr="0" dt="0"/>
  <p:txStyles>
    <p:titleStyle>
      <a:lvl1pPr algn="ctr" defTabSz="914400" rtl="0" eaLnBrk="1" latinLnBrk="0" hangingPunct="1">
        <a:lnSpc>
          <a:spcPct val="100000"/>
        </a:lnSpc>
        <a:spcBef>
          <a:spcPct val="0"/>
        </a:spcBef>
        <a:buNone/>
        <a:defRPr lang="en-US" sz="2800" b="1" i="0" kern="1200" dirty="0" smtClean="0">
          <a:solidFill>
            <a:schemeClr val="lt1"/>
          </a:solidFill>
          <a:latin typeface="Calibri" panose="020F0502020204030204" pitchFamily="34" charset="0"/>
          <a:ea typeface="+mn-ea"/>
          <a:cs typeface="+mn-cs"/>
        </a:defRPr>
      </a:lvl1pPr>
    </p:titleStyle>
    <p:body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lang="en-US" sz="2400" b="0" i="0" kern="1200" dirty="0">
          <a:solidFill>
            <a:schemeClr val="tx2"/>
          </a:solidFill>
          <a:latin typeface="Calibri" panose="020F0502020204030204" pitchFamily="34" charset="0"/>
          <a:ea typeface="+mn-ea"/>
          <a:cs typeface="+mn-cs"/>
        </a:defRPr>
      </a:lvl1pPr>
      <a:lvl2pPr marL="344488" indent="-342900" algn="l" defTabSz="914400" rtl="0" eaLnBrk="1" latinLnBrk="0" hangingPunct="1">
        <a:lnSpc>
          <a:spcPct val="100000"/>
        </a:lnSpc>
        <a:spcBef>
          <a:spcPts val="0"/>
        </a:spcBef>
        <a:spcAft>
          <a:spcPts val="1200"/>
        </a:spcAft>
        <a:buClrTx/>
        <a:buFont typeface="Arial" panose="020B0604020202020204" pitchFamily="34" charset="0"/>
        <a:buChar char="•"/>
        <a:defRPr lang="en-US" sz="2000" b="0" i="0" kern="1200" dirty="0">
          <a:solidFill>
            <a:schemeClr val="tx2"/>
          </a:solidFill>
          <a:latin typeface="Calibri" panose="020F0502020204030204" pitchFamily="34" charset="0"/>
          <a:ea typeface="+mn-ea"/>
          <a:cs typeface="+mn-cs"/>
        </a:defRPr>
      </a:lvl2pPr>
      <a:lvl3pPr marL="517525" indent="-285750" algn="l" defTabSz="914400" rtl="0" eaLnBrk="1" latinLnBrk="0" hangingPunct="1">
        <a:lnSpc>
          <a:spcPct val="100000"/>
        </a:lnSpc>
        <a:spcBef>
          <a:spcPts val="0"/>
        </a:spcBef>
        <a:spcAft>
          <a:spcPts val="1200"/>
        </a:spcAft>
        <a:buFont typeface="Arial" panose="020B0604020202020204" pitchFamily="34" charset="0"/>
        <a:buChar char="•"/>
        <a:defRPr lang="en-US" sz="1800" b="0" i="0" kern="1200" dirty="0">
          <a:solidFill>
            <a:schemeClr val="tx2"/>
          </a:solidFill>
          <a:latin typeface="Calibri" panose="020F0502020204030204" pitchFamily="34" charset="0"/>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761E-CDB0-4844-A070-56DBB6329E82}"/>
              </a:ext>
            </a:extLst>
          </p:cNvPr>
          <p:cNvSpPr>
            <a:spLocks noGrp="1"/>
          </p:cNvSpPr>
          <p:nvPr>
            <p:ph type="ctrTitle"/>
          </p:nvPr>
        </p:nvSpPr>
        <p:spPr>
          <a:xfrm>
            <a:off x="621792" y="1965976"/>
            <a:ext cx="3035808" cy="1394084"/>
          </a:xfrm>
        </p:spPr>
        <p:txBody>
          <a:bodyPr/>
          <a:lstStyle/>
          <a:p>
            <a:r>
              <a:rPr lang="en-US" dirty="0">
                <a:solidFill>
                  <a:srgbClr val="3F5F90"/>
                </a:solidFill>
              </a:rPr>
              <a:t>CHAPTER 6</a:t>
            </a:r>
          </a:p>
        </p:txBody>
      </p:sp>
      <p:sp>
        <p:nvSpPr>
          <p:cNvPr id="3" name="Subtitle 2">
            <a:extLst>
              <a:ext uri="{FF2B5EF4-FFF2-40B4-BE49-F238E27FC236}">
                <a16:creationId xmlns:a16="http://schemas.microsoft.com/office/drawing/2014/main" id="{D4018FEB-ED3E-AC4B-881C-9F1C0A543A7A}"/>
              </a:ext>
            </a:extLst>
          </p:cNvPr>
          <p:cNvSpPr>
            <a:spLocks noGrp="1"/>
          </p:cNvSpPr>
          <p:nvPr>
            <p:ph type="subTitle" idx="1"/>
          </p:nvPr>
        </p:nvSpPr>
        <p:spPr>
          <a:xfrm>
            <a:off x="621792" y="3427516"/>
            <a:ext cx="3035808" cy="804094"/>
          </a:xfrm>
        </p:spPr>
        <p:txBody>
          <a:bodyPr/>
          <a:lstStyle/>
          <a:p>
            <a:r>
              <a:rPr lang="en-US" b="1" dirty="0">
                <a:solidFill>
                  <a:srgbClr val="3F5F90"/>
                </a:solidFill>
              </a:rPr>
              <a:t>Strengthening a Company’s Competitive Position: Strategic Moves, Timing, and Scope of Operations</a:t>
            </a:r>
          </a:p>
        </p:txBody>
      </p:sp>
      <p:sp>
        <p:nvSpPr>
          <p:cNvPr id="6" name="Footer Placeholder 5">
            <a:extLst>
              <a:ext uri="{FF2B5EF4-FFF2-40B4-BE49-F238E27FC236}">
                <a16:creationId xmlns:a16="http://schemas.microsoft.com/office/drawing/2014/main" id="{AE5EB62F-4BF7-5D41-A36B-5C958BC3FE6B}"/>
              </a:ext>
            </a:extLst>
          </p:cNvPr>
          <p:cNvSpPr>
            <a:spLocks noGrp="1"/>
          </p:cNvSpPr>
          <p:nvPr>
            <p:ph type="ftr" sz="quarter" idx="12"/>
          </p:nvPr>
        </p:nvSpPr>
        <p:spPr>
          <a:xfrm>
            <a:off x="0" y="6478439"/>
            <a:ext cx="9144000" cy="379562"/>
          </a:xfrm>
        </p:spPr>
        <p:txBody>
          <a:body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201018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F84E6B-E6BE-460F-B961-2483ECCEB413}"/>
              </a:ext>
            </a:extLst>
          </p:cNvPr>
          <p:cNvSpPr>
            <a:spLocks noGrp="1"/>
          </p:cNvSpPr>
          <p:nvPr>
            <p:ph type="title"/>
          </p:nvPr>
        </p:nvSpPr>
        <p:spPr/>
        <p:txBody>
          <a:bodyPr lIns="365760" rIns="365760"/>
          <a:lstStyle/>
          <a:p>
            <a:pPr algn="ctr"/>
            <a:r>
              <a:rPr lang="en-US" dirty="0"/>
              <a:t>Concepts &amp; Connections 6.1 Etsy's Blue Ocean Strategy in Online Retailing of Homemade Crafts</a:t>
            </a:r>
          </a:p>
        </p:txBody>
      </p:sp>
      <p:sp>
        <p:nvSpPr>
          <p:cNvPr id="6" name="Content Placeholder 5">
            <a:extLst>
              <a:ext uri="{FF2B5EF4-FFF2-40B4-BE49-F238E27FC236}">
                <a16:creationId xmlns:a16="http://schemas.microsoft.com/office/drawing/2014/main" id="{0111B851-7719-4FA9-AEEC-B4449D692B28}"/>
              </a:ext>
            </a:extLst>
          </p:cNvPr>
          <p:cNvSpPr>
            <a:spLocks noGrp="1"/>
          </p:cNvSpPr>
          <p:nvPr>
            <p:ph sz="quarter" idx="11"/>
          </p:nvPr>
        </p:nvSpPr>
        <p:spPr/>
        <p:txBody>
          <a:bodyPr/>
          <a:lstStyle/>
          <a:p>
            <a:pPr>
              <a:spcAft>
                <a:spcPts val="1200"/>
              </a:spcAft>
            </a:pPr>
            <a:r>
              <a:rPr lang="en-US" dirty="0"/>
              <a:t>Given the rapidity with which most first-mover advantages based on Internet technologies can be overcome by competitors, what has Etsy done thus far to retain its competitive advantage?</a:t>
            </a:r>
          </a:p>
          <a:p>
            <a:pPr>
              <a:spcAft>
                <a:spcPts val="1200"/>
              </a:spcAft>
            </a:pPr>
            <a:r>
              <a:rPr lang="en-US" dirty="0"/>
              <a:t>Is Etsy’s unique focused-differentiation entry into the online craft retailing a sufficiently strong and durable strategic move?</a:t>
            </a:r>
          </a:p>
          <a:p>
            <a:pPr>
              <a:spcAft>
                <a:spcPts val="1200"/>
              </a:spcAft>
            </a:pPr>
            <a:r>
              <a:rPr lang="en-US" dirty="0"/>
              <a:t>What would you predict is the likelihood of long-term success for Etsy in the online craft retailing sector?</a:t>
            </a:r>
          </a:p>
          <a:p>
            <a:pPr>
              <a:spcAft>
                <a:spcPts val="1200"/>
              </a:spcAft>
            </a:pPr>
            <a:endParaRPr lang="en-US" dirty="0"/>
          </a:p>
        </p:txBody>
      </p:sp>
    </p:spTree>
    <p:extLst>
      <p:ext uri="{BB962C8B-B14F-4D97-AF65-F5344CB8AC3E}">
        <p14:creationId xmlns:p14="http://schemas.microsoft.com/office/powerpoint/2010/main" val="132039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Blue Ocean Strategies</a:t>
            </a:r>
          </a:p>
        </p:txBody>
      </p:sp>
      <p:sp>
        <p:nvSpPr>
          <p:cNvPr id="5" name="Content Placeholder 4"/>
          <p:cNvSpPr>
            <a:spLocks noGrp="1"/>
          </p:cNvSpPr>
          <p:nvPr>
            <p:ph idx="1"/>
          </p:nvPr>
        </p:nvSpPr>
        <p:spPr/>
        <p:txBody>
          <a:bodyPr/>
          <a:lstStyle/>
          <a:p>
            <a:r>
              <a:rPr lang="en-US" b="1" dirty="0">
                <a:solidFill>
                  <a:srgbClr val="DF1A22"/>
                </a:solidFill>
              </a:rPr>
              <a:t>Blue ocean strategies </a:t>
            </a:r>
            <a:r>
              <a:rPr lang="en-US" dirty="0"/>
              <a:t>offer growth in revenues and profits by discovering or inventing new industry segments that create altogether new demand.</a:t>
            </a:r>
          </a:p>
        </p:txBody>
      </p:sp>
    </p:spTree>
    <p:extLst>
      <p:ext uri="{BB962C8B-B14F-4D97-AF65-F5344CB8AC3E}">
        <p14:creationId xmlns:p14="http://schemas.microsoft.com/office/powerpoint/2010/main" val="32162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65760" rIns="365760"/>
          <a:lstStyle/>
          <a:p>
            <a:r>
              <a:rPr lang="en-US" dirty="0"/>
              <a:t>Using Defensive Strategies to Protect a Company’s Market Position and Competitive Advantage</a:t>
            </a:r>
          </a:p>
        </p:txBody>
      </p:sp>
      <p:sp>
        <p:nvSpPr>
          <p:cNvPr id="3" name="Content Placeholder 2"/>
          <p:cNvSpPr>
            <a:spLocks noGrp="1"/>
          </p:cNvSpPr>
          <p:nvPr>
            <p:ph idx="1"/>
          </p:nvPr>
        </p:nvSpPr>
        <p:spPr/>
        <p:txBody>
          <a:bodyPr/>
          <a:lstStyle/>
          <a:p>
            <a:r>
              <a:rPr lang="en-US" dirty="0"/>
              <a:t>Defensive strategies defend against competitive challenges by:</a:t>
            </a:r>
          </a:p>
          <a:p>
            <a:pPr lvl="1"/>
            <a:r>
              <a:rPr lang="en-US" dirty="0"/>
              <a:t>Lowering the risk of being attacked.</a:t>
            </a:r>
          </a:p>
          <a:p>
            <a:pPr lvl="1"/>
            <a:r>
              <a:rPr lang="en-US" dirty="0"/>
              <a:t>Weakening the impact of any attack that occurs.</a:t>
            </a:r>
          </a:p>
          <a:p>
            <a:pPr lvl="1"/>
            <a:r>
              <a:rPr lang="en-US" dirty="0"/>
              <a:t>Influencing challengers to aim their competitive efforts at other rivals.</a:t>
            </a:r>
          </a:p>
          <a:p>
            <a:r>
              <a:rPr lang="en-US" dirty="0"/>
              <a:t>Good defensive strategies help protect competitive advantage but rarely are the basis for creating it.</a:t>
            </a:r>
          </a:p>
        </p:txBody>
      </p:sp>
    </p:spTree>
    <p:extLst>
      <p:ext uri="{BB962C8B-B14F-4D97-AF65-F5344CB8AC3E}">
        <p14:creationId xmlns:p14="http://schemas.microsoft.com/office/powerpoint/2010/main" val="252497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the Avenues Open to Challengers</a:t>
            </a:r>
          </a:p>
        </p:txBody>
      </p:sp>
      <p:sp>
        <p:nvSpPr>
          <p:cNvPr id="30723" name="Content Placeholder 2"/>
          <p:cNvSpPr>
            <a:spLocks noGrp="1"/>
          </p:cNvSpPr>
          <p:nvPr>
            <p:ph idx="1"/>
          </p:nvPr>
        </p:nvSpPr>
        <p:spPr/>
        <p:txBody>
          <a:bodyPr/>
          <a:lstStyle/>
          <a:p>
            <a:r>
              <a:rPr lang="en-US" b="1" dirty="0"/>
              <a:t>Blocking by:</a:t>
            </a:r>
          </a:p>
          <a:p>
            <a:pPr marL="342900" indent="-342900">
              <a:buFont typeface="Arial" panose="020B0604020202020204" pitchFamily="34" charset="0"/>
              <a:buChar char="•"/>
            </a:pPr>
            <a:r>
              <a:rPr lang="en-US" dirty="0"/>
              <a:t>Introducing new features.</a:t>
            </a:r>
          </a:p>
          <a:p>
            <a:pPr marL="342900" indent="-342900">
              <a:buFont typeface="Arial" panose="020B0604020202020204" pitchFamily="34" charset="0"/>
              <a:buChar char="•"/>
            </a:pPr>
            <a:r>
              <a:rPr lang="en-US" dirty="0"/>
              <a:t>Adding new models. </a:t>
            </a:r>
          </a:p>
          <a:p>
            <a:pPr marL="342900" indent="-342900">
              <a:buFont typeface="Arial" panose="020B0604020202020204" pitchFamily="34" charset="0"/>
              <a:buChar char="•"/>
            </a:pPr>
            <a:r>
              <a:rPr lang="en-US" dirty="0"/>
              <a:t>Broadening product line to fill vacant niches.</a:t>
            </a:r>
          </a:p>
          <a:p>
            <a:pPr marL="342900" indent="-342900">
              <a:buFont typeface="Arial" panose="020B0604020202020204" pitchFamily="34" charset="0"/>
              <a:buChar char="•"/>
            </a:pPr>
            <a:r>
              <a:rPr lang="en-US" dirty="0"/>
              <a:t>Maintaining economy-priced models.</a:t>
            </a:r>
          </a:p>
          <a:p>
            <a:pPr marL="342900" indent="-342900">
              <a:buFont typeface="Arial" panose="020B0604020202020204" pitchFamily="34" charset="0"/>
              <a:buChar char="•"/>
            </a:pPr>
            <a:r>
              <a:rPr lang="en-US" dirty="0"/>
              <a:t>Making early announcements about upcoming new products or planned price changes. </a:t>
            </a:r>
          </a:p>
          <a:p>
            <a:pPr marL="342900" indent="-342900">
              <a:buFont typeface="Arial" panose="020B0604020202020204" pitchFamily="34" charset="0"/>
              <a:buChar char="•"/>
            </a:pPr>
            <a:r>
              <a:rPr lang="en-US" dirty="0"/>
              <a:t>Granting volume discounts or better financing terms to dealers and distributors to discourage them from experimenting with other suppliers.</a:t>
            </a:r>
          </a:p>
        </p:txBody>
      </p:sp>
    </p:spTree>
    <p:extLst>
      <p:ext uri="{BB962C8B-B14F-4D97-AF65-F5344CB8AC3E}">
        <p14:creationId xmlns:p14="http://schemas.microsoft.com/office/powerpoint/2010/main" val="272757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Signaling Challengers That Retaliation Is Likely</a:t>
            </a:r>
          </a:p>
        </p:txBody>
      </p:sp>
      <p:sp>
        <p:nvSpPr>
          <p:cNvPr id="3" name="Content Placeholder 2"/>
          <p:cNvSpPr>
            <a:spLocks noGrp="1"/>
          </p:cNvSpPr>
          <p:nvPr>
            <p:ph idx="1"/>
          </p:nvPr>
        </p:nvSpPr>
        <p:spPr/>
        <p:txBody>
          <a:bodyPr/>
          <a:lstStyle/>
          <a:p>
            <a:pPr>
              <a:spcBef>
                <a:spcPts val="3000"/>
              </a:spcBef>
            </a:pPr>
            <a:r>
              <a:rPr lang="en-US" dirty="0"/>
              <a:t>Publicly announce management’s strong commitment to maintain the firm’s present market share.</a:t>
            </a:r>
          </a:p>
          <a:p>
            <a:pPr>
              <a:spcBef>
                <a:spcPts val="3000"/>
              </a:spcBef>
            </a:pPr>
            <a:r>
              <a:rPr lang="en-US" dirty="0"/>
              <a:t>Publicly commit firm to policy of matching rivals’ terms or prices.</a:t>
            </a:r>
          </a:p>
          <a:p>
            <a:pPr>
              <a:spcBef>
                <a:spcPts val="3000"/>
              </a:spcBef>
            </a:pPr>
            <a:r>
              <a:rPr lang="en-US" dirty="0"/>
              <a:t>Maintain a war chest of cash reserves and liquid securities.</a:t>
            </a:r>
          </a:p>
          <a:p>
            <a:pPr>
              <a:spcBef>
                <a:spcPts val="3000"/>
              </a:spcBef>
            </a:pPr>
            <a:r>
              <a:rPr lang="en-US" dirty="0"/>
              <a:t>Make occasional strong counter-response to moves of weaker rivals to enhance the firm’s image as a tough defender.</a:t>
            </a:r>
          </a:p>
        </p:txBody>
      </p:sp>
    </p:spTree>
    <p:extLst>
      <p:ext uri="{BB962C8B-B14F-4D97-AF65-F5344CB8AC3E}">
        <p14:creationId xmlns:p14="http://schemas.microsoft.com/office/powerpoint/2010/main" val="338780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0" rIns="914400"/>
          <a:lstStyle/>
          <a:p>
            <a:r>
              <a:rPr lang="en-US" dirty="0"/>
              <a:t>Timing a Company’s Offensive and Defensive Strategic Moves</a:t>
            </a:r>
          </a:p>
        </p:txBody>
      </p:sp>
      <p:sp>
        <p:nvSpPr>
          <p:cNvPr id="3" name="Content Placeholder 2"/>
          <p:cNvSpPr>
            <a:spLocks noGrp="1"/>
          </p:cNvSpPr>
          <p:nvPr>
            <p:ph idx="1"/>
          </p:nvPr>
        </p:nvSpPr>
        <p:spPr/>
        <p:txBody>
          <a:bodyPr/>
          <a:lstStyle/>
          <a:p>
            <a:r>
              <a:rPr lang="en-US" dirty="0"/>
              <a:t>When to make a strategic move is often as crucial as what move to make.</a:t>
            </a:r>
          </a:p>
          <a:p>
            <a:r>
              <a:rPr lang="en-US" dirty="0"/>
              <a:t>A first-mover can earn an advantage when:</a:t>
            </a:r>
          </a:p>
          <a:p>
            <a:pPr lvl="1"/>
            <a:r>
              <a:rPr lang="en-US" dirty="0"/>
              <a:t>Pioneering builds its reputation and creates strong brand loyalty.</a:t>
            </a:r>
          </a:p>
          <a:p>
            <a:pPr lvl="1"/>
            <a:r>
              <a:rPr lang="en-US" dirty="0"/>
              <a:t>First mover’s customers will later face significant switching costs.</a:t>
            </a:r>
          </a:p>
          <a:p>
            <a:pPr lvl="1"/>
            <a:r>
              <a:rPr lang="en-US" dirty="0"/>
              <a:t>Property rights protections thwart rapid imitation of its initial move.</a:t>
            </a:r>
          </a:p>
          <a:p>
            <a:pPr lvl="1"/>
            <a:r>
              <a:rPr lang="en-US" dirty="0"/>
              <a:t>An early lead enables it to move down the learning curve ahead of its rivals.</a:t>
            </a:r>
          </a:p>
          <a:p>
            <a:pPr lvl="1"/>
            <a:r>
              <a:rPr lang="en-US" dirty="0"/>
              <a:t>As first mover, it can set the technical standard for the industry.</a:t>
            </a:r>
          </a:p>
        </p:txBody>
      </p:sp>
    </p:spTree>
    <p:extLst>
      <p:ext uri="{BB962C8B-B14F-4D97-AF65-F5344CB8AC3E}">
        <p14:creationId xmlns:p14="http://schemas.microsoft.com/office/powerpoint/2010/main" val="211835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First-Mover Strategies</a:t>
            </a:r>
          </a:p>
        </p:txBody>
      </p:sp>
      <p:sp>
        <p:nvSpPr>
          <p:cNvPr id="5" name="Content Placeholder 4"/>
          <p:cNvSpPr>
            <a:spLocks noGrp="1"/>
          </p:cNvSpPr>
          <p:nvPr>
            <p:ph idx="1"/>
          </p:nvPr>
        </p:nvSpPr>
        <p:spPr/>
        <p:txBody>
          <a:bodyPr/>
          <a:lstStyle/>
          <a:p>
            <a:r>
              <a:rPr lang="en-US" dirty="0"/>
              <a:t>Because of </a:t>
            </a:r>
            <a:r>
              <a:rPr lang="en-US" b="1" dirty="0">
                <a:solidFill>
                  <a:srgbClr val="DF1A22"/>
                </a:solidFill>
              </a:rPr>
              <a:t>first-mover advantages and disadvantages</a:t>
            </a:r>
            <a:r>
              <a:rPr lang="en-US" dirty="0"/>
              <a:t>, competitive advantage can spring from </a:t>
            </a:r>
            <a:r>
              <a:rPr lang="en-US" i="1" dirty="0"/>
              <a:t>when</a:t>
            </a:r>
            <a:r>
              <a:rPr lang="en-US" dirty="0"/>
              <a:t> a move is made as well as from </a:t>
            </a:r>
            <a:r>
              <a:rPr lang="en-US" i="1" dirty="0"/>
              <a:t>what</a:t>
            </a:r>
            <a:r>
              <a:rPr lang="en-US" dirty="0"/>
              <a:t> move is made.</a:t>
            </a:r>
          </a:p>
        </p:txBody>
      </p:sp>
    </p:spTree>
    <p:extLst>
      <p:ext uri="{BB962C8B-B14F-4D97-AF65-F5344CB8AC3E}">
        <p14:creationId xmlns:p14="http://schemas.microsoft.com/office/powerpoint/2010/main" val="403241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Potential for Late-Mover Advantages or First-Mover Disadvantages</a:t>
            </a:r>
          </a:p>
        </p:txBody>
      </p:sp>
      <p:sp>
        <p:nvSpPr>
          <p:cNvPr id="3" name="Content Placeholder 2"/>
          <p:cNvSpPr>
            <a:spLocks noGrp="1"/>
          </p:cNvSpPr>
          <p:nvPr>
            <p:ph idx="1"/>
          </p:nvPr>
        </p:nvSpPr>
        <p:spPr/>
        <p:txBody>
          <a:bodyPr/>
          <a:lstStyle/>
          <a:p>
            <a:r>
              <a:rPr lang="en-US" dirty="0"/>
              <a:t>Late-mover advantages (or first-mover disadvantages) arise when:</a:t>
            </a:r>
          </a:p>
          <a:p>
            <a:pPr lvl="1"/>
            <a:r>
              <a:rPr lang="en-US" dirty="0"/>
              <a:t>Pioneering leadership is more costly than imitation.</a:t>
            </a:r>
          </a:p>
          <a:p>
            <a:pPr lvl="1"/>
            <a:r>
              <a:rPr lang="en-US" dirty="0"/>
              <a:t>A pioneering innovators’ products are primitive, and do not living up to buyer expectations.</a:t>
            </a:r>
          </a:p>
          <a:p>
            <a:pPr lvl="1"/>
            <a:r>
              <a:rPr lang="en-US" dirty="0"/>
              <a:t>Potential buyers are skeptical about the benefits of a first-mover’s new technology or product.</a:t>
            </a:r>
          </a:p>
          <a:p>
            <a:pPr lvl="1"/>
            <a:r>
              <a:rPr lang="en-US" dirty="0"/>
              <a:t>Rapid market evolution and technology changes allow fast followers and late movers to leapfrog pioneers with more attractive next-version products.</a:t>
            </a:r>
          </a:p>
        </p:txBody>
      </p:sp>
    </p:spTree>
    <p:extLst>
      <p:ext uri="{BB962C8B-B14F-4D97-AF65-F5344CB8AC3E}">
        <p14:creationId xmlns:p14="http://schemas.microsoft.com/office/powerpoint/2010/main" val="356506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Deciding Whether to Be an Early Mover or Late Mover</a:t>
            </a:r>
          </a:p>
        </p:txBody>
      </p:sp>
      <p:sp>
        <p:nvSpPr>
          <p:cNvPr id="3" name="Content Placeholder 2"/>
          <p:cNvSpPr>
            <a:spLocks noGrp="1"/>
          </p:cNvSpPr>
          <p:nvPr>
            <p:ph idx="1"/>
          </p:nvPr>
        </p:nvSpPr>
        <p:spPr/>
        <p:txBody>
          <a:bodyPr/>
          <a:lstStyle/>
          <a:p>
            <a:r>
              <a:rPr lang="en-US" dirty="0"/>
              <a:t>Key Issue: </a:t>
            </a:r>
            <a:r>
              <a:rPr lang="en-US" i="1" dirty="0"/>
              <a:t>Is the race to market leadership a marathon or a sprint?</a:t>
            </a:r>
          </a:p>
          <a:p>
            <a:r>
              <a:rPr lang="en-US" dirty="0"/>
              <a:t>Deciding to seek first-mover competitive advantage requires asking:</a:t>
            </a:r>
          </a:p>
          <a:p>
            <a:pPr lvl="1"/>
            <a:r>
              <a:rPr lang="en-US" dirty="0"/>
              <a:t>Does market takeoff depend on developing complementary products or services not currently available?</a:t>
            </a:r>
          </a:p>
          <a:p>
            <a:pPr lvl="1"/>
            <a:r>
              <a:rPr lang="en-US" dirty="0"/>
              <a:t>Is new infrastructure required before buyer demand can surge?</a:t>
            </a:r>
          </a:p>
          <a:p>
            <a:pPr lvl="1"/>
            <a:r>
              <a:rPr lang="en-US" dirty="0"/>
              <a:t>Will buyers need to learn new skills or adopt new behaviors? Will buyers encounter high switching costs?</a:t>
            </a:r>
          </a:p>
          <a:p>
            <a:pPr lvl="1"/>
            <a:r>
              <a:rPr lang="en-US" dirty="0"/>
              <a:t>Are there influential competitors in a position to delay or derail the efforts of a first-mover?</a:t>
            </a:r>
          </a:p>
        </p:txBody>
      </p:sp>
    </p:spTree>
    <p:extLst>
      <p:ext uri="{BB962C8B-B14F-4D97-AF65-F5344CB8AC3E}">
        <p14:creationId xmlns:p14="http://schemas.microsoft.com/office/powerpoint/2010/main" val="166258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97280" rIns="1097280"/>
          <a:lstStyle/>
          <a:p>
            <a:r>
              <a:rPr lang="en-US" dirty="0"/>
              <a:t>Strengthening a Company’s Market Position via Its Scope of Operations</a:t>
            </a:r>
          </a:p>
        </p:txBody>
      </p:sp>
      <p:sp>
        <p:nvSpPr>
          <p:cNvPr id="5" name="Content Placeholder 4"/>
          <p:cNvSpPr>
            <a:spLocks noGrp="1"/>
          </p:cNvSpPr>
          <p:nvPr>
            <p:ph idx="1"/>
          </p:nvPr>
        </p:nvSpPr>
        <p:spPr/>
        <p:txBody>
          <a:bodyPr/>
          <a:lstStyle/>
          <a:p>
            <a:r>
              <a:rPr lang="en-US" dirty="0"/>
              <a:t>Scope of a Firm’s Operations:</a:t>
            </a:r>
          </a:p>
          <a:p>
            <a:pPr lvl="1"/>
            <a:r>
              <a:rPr lang="en-US" dirty="0"/>
              <a:t>Describes the breadth and strength of its activities and the extent of its reach into geographic, product and service market segments.</a:t>
            </a:r>
          </a:p>
          <a:p>
            <a:r>
              <a:rPr lang="en-US" dirty="0"/>
              <a:t>Dimensions of a Firm’s Scope:</a:t>
            </a:r>
          </a:p>
          <a:p>
            <a:pPr lvl="1"/>
            <a:r>
              <a:rPr lang="en-US" dirty="0"/>
              <a:t>Breadth of its product and service offerings.</a:t>
            </a:r>
          </a:p>
          <a:p>
            <a:pPr lvl="1"/>
            <a:r>
              <a:rPr lang="en-US" dirty="0"/>
              <a:t>Range of activities it performs internally.</a:t>
            </a:r>
          </a:p>
          <a:p>
            <a:pPr lvl="1"/>
            <a:r>
              <a:rPr lang="en-US" dirty="0"/>
              <a:t>Extent of its geographic market presence.</a:t>
            </a:r>
          </a:p>
          <a:p>
            <a:pPr lvl="1"/>
            <a:r>
              <a:rPr lang="en-US" dirty="0"/>
              <a:t>Mix of businesses.</a:t>
            </a:r>
          </a:p>
        </p:txBody>
      </p:sp>
    </p:spTree>
    <p:extLst>
      <p:ext uri="{BB962C8B-B14F-4D97-AF65-F5344CB8AC3E}">
        <p14:creationId xmlns:p14="http://schemas.microsoft.com/office/powerpoint/2010/main" val="99008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342900" y="849600"/>
            <a:ext cx="8458200" cy="5505448"/>
          </a:xfrm>
        </p:spPr>
        <p:txBody>
          <a:bodyPr/>
          <a:lstStyle/>
          <a:p>
            <a:pPr marL="457200" indent="-457200">
              <a:buFont typeface="+mj-lt"/>
              <a:buAutoNum type="arabicPeriod"/>
            </a:pPr>
            <a:r>
              <a:rPr lang="en-US" dirty="0"/>
              <a:t>Understand whether and when to pursue offensive or defensive strategic moves to improve a firm’s market position.</a:t>
            </a:r>
          </a:p>
          <a:p>
            <a:pPr marL="457200" indent="-457200">
              <a:buFont typeface="+mj-lt"/>
              <a:buAutoNum type="arabicPeriod"/>
            </a:pPr>
            <a:r>
              <a:rPr lang="en-US" dirty="0"/>
              <a:t>Recognize when being a first mover or a fast follower or a late mover can lead to competitive advantage.</a:t>
            </a:r>
          </a:p>
          <a:p>
            <a:pPr marL="457200" indent="-457200">
              <a:buFont typeface="+mj-lt"/>
              <a:buAutoNum type="arabicPeriod"/>
            </a:pPr>
            <a:r>
              <a:rPr lang="en-US" dirty="0"/>
              <a:t>Identify the strategic benefits and risks of expanding a company’s horizontal scope through merger and acquisitions.</a:t>
            </a:r>
          </a:p>
          <a:p>
            <a:pPr marL="457200" indent="-457200">
              <a:buFont typeface="+mj-lt"/>
              <a:buAutoNum type="arabicPeriod"/>
            </a:pPr>
            <a:r>
              <a:rPr lang="en-US" dirty="0"/>
              <a:t>Explain the advantages and disadvantages of extending a firm’s scope of operations via vertical integration.</a:t>
            </a:r>
          </a:p>
          <a:p>
            <a:pPr marL="457200" indent="-457200">
              <a:buFont typeface="+mj-lt"/>
              <a:buAutoNum type="arabicPeriod"/>
            </a:pPr>
            <a:r>
              <a:rPr lang="en-US" dirty="0"/>
              <a:t>Describe the conditions that favor farming out certain value chain activities to outside parties.</a:t>
            </a:r>
          </a:p>
          <a:p>
            <a:pPr marL="457200" indent="-457200">
              <a:buFont typeface="+mj-lt"/>
              <a:buAutoNum type="arabicPeriod"/>
            </a:pPr>
            <a:r>
              <a:rPr lang="en-US" dirty="0"/>
              <a:t>Explain how strategic alliances and collaborative partnerships can bolster a firm’s collection of resources and capabilities.</a:t>
            </a:r>
          </a:p>
        </p:txBody>
      </p:sp>
    </p:spTree>
    <p:extLst>
      <p:ext uri="{BB962C8B-B14F-4D97-AF65-F5344CB8AC3E}">
        <p14:creationId xmlns:p14="http://schemas.microsoft.com/office/powerpoint/2010/main" val="210363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Scope of the Firm</a:t>
            </a:r>
          </a:p>
        </p:txBody>
      </p:sp>
      <p:sp>
        <p:nvSpPr>
          <p:cNvPr id="3" name="Content Placeholder 2"/>
          <p:cNvSpPr>
            <a:spLocks noGrp="1"/>
          </p:cNvSpPr>
          <p:nvPr>
            <p:ph idx="1"/>
          </p:nvPr>
        </p:nvSpPr>
        <p:spPr/>
        <p:txBody>
          <a:bodyPr/>
          <a:lstStyle/>
          <a:p>
            <a:r>
              <a:rPr lang="en-US" dirty="0"/>
              <a:t>The </a:t>
            </a:r>
            <a:r>
              <a:rPr lang="en-US" b="1" dirty="0">
                <a:solidFill>
                  <a:srgbClr val="DF1A22"/>
                </a:solidFill>
              </a:rPr>
              <a:t>scope of the firm </a:t>
            </a:r>
            <a:r>
              <a:rPr lang="en-US" dirty="0"/>
              <a:t>refers to the range of activities the firm performs internally, the breadth of its product and service offerings, the extent of its geographic market presence, and its mix of businesses.</a:t>
            </a:r>
          </a:p>
        </p:txBody>
      </p:sp>
    </p:spTree>
    <p:extLst>
      <p:ext uri="{BB962C8B-B14F-4D97-AF65-F5344CB8AC3E}">
        <p14:creationId xmlns:p14="http://schemas.microsoft.com/office/powerpoint/2010/main" val="2951102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CONCEPTS: Horizontal and Vertical Scope</a:t>
            </a:r>
          </a:p>
        </p:txBody>
      </p:sp>
      <p:sp>
        <p:nvSpPr>
          <p:cNvPr id="3" name="Content Placeholder 2"/>
          <p:cNvSpPr>
            <a:spLocks noGrp="1"/>
          </p:cNvSpPr>
          <p:nvPr>
            <p:ph idx="1"/>
          </p:nvPr>
        </p:nvSpPr>
        <p:spPr/>
        <p:txBody>
          <a:bodyPr/>
          <a:lstStyle/>
          <a:p>
            <a:r>
              <a:rPr lang="en-US" b="1" dirty="0">
                <a:solidFill>
                  <a:srgbClr val="DF1A22"/>
                </a:solidFill>
              </a:rPr>
              <a:t>Horizontal scope </a:t>
            </a:r>
            <a:r>
              <a:rPr lang="en-US" dirty="0"/>
              <a:t>is the range of product and service segments that a firm serves within its focal market.</a:t>
            </a:r>
          </a:p>
          <a:p>
            <a:r>
              <a:rPr lang="en-US" b="1" dirty="0">
                <a:solidFill>
                  <a:srgbClr val="DF1A22"/>
                </a:solidFill>
              </a:rPr>
              <a:t>Vertical scope </a:t>
            </a:r>
            <a:r>
              <a:rPr lang="en-US" dirty="0"/>
              <a:t>is the extent to which a firm’s internal activities encompass one, some, many, or all of the activities that make up an industry’s entire value chain system, ranging from raw-material production to final sales and service activities.</a:t>
            </a:r>
          </a:p>
        </p:txBody>
      </p:sp>
    </p:spTree>
    <p:extLst>
      <p:ext uri="{BB962C8B-B14F-4D97-AF65-F5344CB8AC3E}">
        <p14:creationId xmlns:p14="http://schemas.microsoft.com/office/powerpoint/2010/main" val="224908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Merger and Acquisition Strategies</a:t>
            </a:r>
          </a:p>
        </p:txBody>
      </p:sp>
      <p:sp>
        <p:nvSpPr>
          <p:cNvPr id="10243" name="Content Placeholder 2"/>
          <p:cNvSpPr>
            <a:spLocks noGrp="1"/>
          </p:cNvSpPr>
          <p:nvPr>
            <p:ph sz="quarter" idx="11"/>
          </p:nvPr>
        </p:nvSpPr>
        <p:spPr/>
        <p:txBody>
          <a:bodyPr/>
          <a:lstStyle/>
          <a:p>
            <a:r>
              <a:rPr lang="en-US" dirty="0"/>
              <a:t>Strategic options that can strengthen a firm’s market position by:</a:t>
            </a:r>
          </a:p>
          <a:p>
            <a:pPr marL="515938" lvl="1" indent="-284163"/>
            <a:r>
              <a:rPr lang="en-US" dirty="0"/>
              <a:t>Achieving operating scale and scope economies.</a:t>
            </a:r>
          </a:p>
          <a:p>
            <a:pPr marL="515938" lvl="1" indent="-284163"/>
            <a:r>
              <a:rPr lang="en-US" dirty="0"/>
              <a:t>Gaining complementary competencies.</a:t>
            </a:r>
          </a:p>
          <a:p>
            <a:pPr marL="515938" lvl="1" indent="-284163"/>
            <a:r>
              <a:rPr lang="en-US" dirty="0"/>
              <a:t>Extending current and new market and product opportunities.</a:t>
            </a:r>
          </a:p>
        </p:txBody>
      </p:sp>
      <p:sp>
        <p:nvSpPr>
          <p:cNvPr id="19" name="Content Placeholder 18">
            <a:extLst>
              <a:ext uri="{FF2B5EF4-FFF2-40B4-BE49-F238E27FC236}">
                <a16:creationId xmlns:a16="http://schemas.microsoft.com/office/drawing/2014/main" id="{CDF42554-7195-4EB7-BA82-7397C16E8D04}"/>
              </a:ext>
            </a:extLst>
          </p:cNvPr>
          <p:cNvSpPr>
            <a:spLocks noGrp="1"/>
          </p:cNvSpPr>
          <p:nvPr>
            <p:ph sz="quarter" idx="14"/>
          </p:nvPr>
        </p:nvSpPr>
        <p:spPr/>
        <p:txBody>
          <a:bodyPr/>
          <a:lstStyle/>
          <a:p>
            <a:r>
              <a:rPr lang="en-US" dirty="0"/>
              <a:t>Merger:</a:t>
            </a:r>
          </a:p>
          <a:p>
            <a:pPr marL="115888" lvl="1" indent="0">
              <a:buNone/>
            </a:pPr>
            <a:r>
              <a:rPr lang="en-US" dirty="0"/>
              <a:t>The combining of two or more firms into a single entity, with the newly created firm often taking on a new name.</a:t>
            </a:r>
          </a:p>
          <a:p>
            <a:r>
              <a:rPr lang="en-US" dirty="0"/>
              <a:t>Acquisition:</a:t>
            </a:r>
          </a:p>
          <a:p>
            <a:pPr marL="115888" lvl="1" indent="0">
              <a:buNone/>
            </a:pPr>
            <a:r>
              <a:rPr lang="en-US" dirty="0"/>
              <a:t>The combination in which one firm, the acquirer, purchases and absorbs the operations of another, the acquired firm.</a:t>
            </a:r>
          </a:p>
          <a:p>
            <a:endParaRPr lang="en-US" dirty="0"/>
          </a:p>
        </p:txBody>
      </p:sp>
    </p:spTree>
    <p:extLst>
      <p:ext uri="{BB962C8B-B14F-4D97-AF65-F5344CB8AC3E}">
        <p14:creationId xmlns:p14="http://schemas.microsoft.com/office/powerpoint/2010/main" val="28953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Objectives of Mergers and Acquisitions</a:t>
            </a:r>
          </a:p>
        </p:txBody>
      </p:sp>
      <p:sp>
        <p:nvSpPr>
          <p:cNvPr id="3" name="Content Placeholder 2"/>
          <p:cNvSpPr>
            <a:spLocks noGrp="1"/>
          </p:cNvSpPr>
          <p:nvPr>
            <p:ph idx="1"/>
          </p:nvPr>
        </p:nvSpPr>
        <p:spPr/>
        <p:txBody>
          <a:bodyPr/>
          <a:lstStyle/>
          <a:p>
            <a:pPr>
              <a:spcBef>
                <a:spcPts val="2400"/>
              </a:spcBef>
            </a:pPr>
            <a:r>
              <a:rPr lang="en-US" dirty="0"/>
              <a:t>Extend the firm’s business into new product categories.</a:t>
            </a:r>
          </a:p>
          <a:p>
            <a:pPr>
              <a:spcBef>
                <a:spcPts val="2400"/>
              </a:spcBef>
            </a:pPr>
            <a:r>
              <a:rPr lang="en-US" dirty="0"/>
              <a:t>Create a more cost-efficient operation out of the combined firms.</a:t>
            </a:r>
          </a:p>
          <a:p>
            <a:pPr>
              <a:spcBef>
                <a:spcPts val="2400"/>
              </a:spcBef>
            </a:pPr>
            <a:r>
              <a:rPr lang="en-US" dirty="0"/>
              <a:t>Expand the firm’s geographic coverage.</a:t>
            </a:r>
          </a:p>
          <a:p>
            <a:pPr>
              <a:spcBef>
                <a:spcPts val="2400"/>
              </a:spcBef>
            </a:pPr>
            <a:r>
              <a:rPr lang="en-US" dirty="0"/>
              <a:t>Gain quick access to new technologies or complementary resources and capabilities.</a:t>
            </a:r>
          </a:p>
          <a:p>
            <a:pPr>
              <a:spcBef>
                <a:spcPts val="2400"/>
              </a:spcBef>
            </a:pPr>
            <a:r>
              <a:rPr lang="en-US" dirty="0"/>
              <a:t>Lead the convergence of industries whose boundaries are being blurred by changing technologies and new market opportunities.</a:t>
            </a:r>
          </a:p>
        </p:txBody>
      </p:sp>
    </p:spTree>
    <p:extLst>
      <p:ext uri="{BB962C8B-B14F-4D97-AF65-F5344CB8AC3E}">
        <p14:creationId xmlns:p14="http://schemas.microsoft.com/office/powerpoint/2010/main" val="2010670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280160" rIns="1280160"/>
          <a:lstStyle/>
          <a:p>
            <a:r>
              <a:rPr lang="en-US" dirty="0"/>
              <a:t>Why Mergers and Acquisitions Sometimes Fail to Produce Anticipated Results</a:t>
            </a:r>
          </a:p>
        </p:txBody>
      </p:sp>
      <p:sp>
        <p:nvSpPr>
          <p:cNvPr id="12291" name="Content Placeholder 2"/>
          <p:cNvSpPr>
            <a:spLocks noGrp="1"/>
          </p:cNvSpPr>
          <p:nvPr>
            <p:ph idx="1"/>
          </p:nvPr>
        </p:nvSpPr>
        <p:spPr/>
        <p:txBody>
          <a:bodyPr/>
          <a:lstStyle/>
          <a:p>
            <a:r>
              <a:rPr lang="en-US" dirty="0"/>
              <a:t>Cost savings are smaller than expected.</a:t>
            </a:r>
          </a:p>
          <a:p>
            <a:r>
              <a:rPr lang="en-US" dirty="0"/>
              <a:t>Gains in competitive capabilities take much longer to realize or may never materialize.</a:t>
            </a:r>
          </a:p>
          <a:p>
            <a:r>
              <a:rPr lang="en-US" dirty="0"/>
              <a:t>Efforts to mesh the corporate cultures stall because of resistance from organization members.</a:t>
            </a:r>
          </a:p>
          <a:p>
            <a:r>
              <a:rPr lang="en-US" dirty="0"/>
              <a:t>Managers and employees at the acquired continue to do things as they were done prior to the acquisition.</a:t>
            </a:r>
          </a:p>
          <a:p>
            <a:r>
              <a:rPr lang="en-US" dirty="0"/>
              <a:t>Dissatisfied key employees of the acquired firm leave.</a:t>
            </a:r>
          </a:p>
          <a:p>
            <a:r>
              <a:rPr lang="en-US" dirty="0"/>
              <a:t>Mistakes are made in deciding which activities to leave alone and which to meld into the acquiring firm’s operations and systems.</a:t>
            </a:r>
          </a:p>
        </p:txBody>
      </p:sp>
    </p:spTree>
    <p:extLst>
      <p:ext uri="{BB962C8B-B14F-4D97-AF65-F5344CB8AC3E}">
        <p14:creationId xmlns:p14="http://schemas.microsoft.com/office/powerpoint/2010/main" val="382158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787F-8D07-4B80-9352-D52C6CDF9FA0}"/>
              </a:ext>
            </a:extLst>
          </p:cNvPr>
          <p:cNvSpPr>
            <a:spLocks noGrp="1"/>
          </p:cNvSpPr>
          <p:nvPr>
            <p:ph type="title"/>
          </p:nvPr>
        </p:nvSpPr>
        <p:spPr/>
        <p:txBody>
          <a:bodyPr lIns="457200" rIns="457200"/>
          <a:lstStyle/>
          <a:p>
            <a:pPr algn="ctr"/>
            <a:r>
              <a:rPr lang="en-US" dirty="0"/>
              <a:t>Concepts &amp; Connections 6.2 Walmart's Expansion into E-commerce via Horizontal Acquisition</a:t>
            </a:r>
          </a:p>
        </p:txBody>
      </p:sp>
      <p:sp>
        <p:nvSpPr>
          <p:cNvPr id="3" name="Content Placeholder 2">
            <a:extLst>
              <a:ext uri="{FF2B5EF4-FFF2-40B4-BE49-F238E27FC236}">
                <a16:creationId xmlns:a16="http://schemas.microsoft.com/office/drawing/2014/main" id="{C33BFFF1-ACF2-4638-A1B3-13D1A9123B74}"/>
              </a:ext>
            </a:extLst>
          </p:cNvPr>
          <p:cNvSpPr>
            <a:spLocks noGrp="1"/>
          </p:cNvSpPr>
          <p:nvPr>
            <p:ph sz="quarter" idx="11"/>
          </p:nvPr>
        </p:nvSpPr>
        <p:spPr/>
        <p:txBody>
          <a:bodyPr/>
          <a:lstStyle/>
          <a:p>
            <a:pPr>
              <a:spcAft>
                <a:spcPts val="1200"/>
              </a:spcAft>
            </a:pPr>
            <a:r>
              <a:rPr lang="en-US" dirty="0"/>
              <a:t>Which strategic transformation outcomes did Walmart expect to gain through its acquisition strategy?</a:t>
            </a:r>
          </a:p>
          <a:p>
            <a:pPr>
              <a:spcAft>
                <a:spcPts val="1200"/>
              </a:spcAft>
            </a:pPr>
            <a:r>
              <a:rPr lang="en-US" dirty="0"/>
              <a:t>Why did Walmart choose to pursue an acquisition strategy that was ahead of its brick and mortar competitors?</a:t>
            </a:r>
          </a:p>
          <a:p>
            <a:pPr>
              <a:spcAft>
                <a:spcPts val="1200"/>
              </a:spcAft>
            </a:pPr>
            <a:r>
              <a:rPr lang="en-US" dirty="0"/>
              <a:t>How will increasing the horizontal scope of Walmart through acquisitions strengthen its competitive position and profitability?</a:t>
            </a:r>
          </a:p>
          <a:p>
            <a:pPr>
              <a:spcAft>
                <a:spcPts val="1200"/>
              </a:spcAft>
            </a:pPr>
            <a:endParaRPr lang="en-US" dirty="0"/>
          </a:p>
        </p:txBody>
      </p:sp>
    </p:spTree>
    <p:extLst>
      <p:ext uri="{BB962C8B-B14F-4D97-AF65-F5344CB8AC3E}">
        <p14:creationId xmlns:p14="http://schemas.microsoft.com/office/powerpoint/2010/main" val="358513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Integration Strategies</a:t>
            </a:r>
          </a:p>
        </p:txBody>
      </p:sp>
      <p:sp>
        <p:nvSpPr>
          <p:cNvPr id="13315" name="Content Placeholder 2"/>
          <p:cNvSpPr>
            <a:spLocks noGrp="1"/>
          </p:cNvSpPr>
          <p:nvPr>
            <p:ph idx="1"/>
          </p:nvPr>
        </p:nvSpPr>
        <p:spPr/>
        <p:txBody>
          <a:bodyPr/>
          <a:lstStyle/>
          <a:p>
            <a:r>
              <a:rPr lang="en-US" dirty="0"/>
              <a:t>Vertical integration involves extending a firm’s competitive and operating scope within the same industry.</a:t>
            </a:r>
          </a:p>
          <a:p>
            <a:pPr lvl="1"/>
            <a:r>
              <a:rPr lang="en-US" dirty="0"/>
              <a:t>Backward into sources of supply.</a:t>
            </a:r>
          </a:p>
          <a:p>
            <a:pPr lvl="1"/>
            <a:r>
              <a:rPr lang="en-US" dirty="0"/>
              <a:t>Forward toward end-users of final product.</a:t>
            </a:r>
          </a:p>
          <a:p>
            <a:r>
              <a:rPr lang="en-US" dirty="0"/>
              <a:t>Vertical integration can take the form of aiming at:</a:t>
            </a:r>
          </a:p>
          <a:p>
            <a:pPr lvl="1"/>
            <a:r>
              <a:rPr lang="en-US" i="1" dirty="0"/>
              <a:t>Full integration </a:t>
            </a:r>
            <a:r>
              <a:rPr lang="en-US" dirty="0"/>
              <a:t>with the firm participates in all stages of the vertical chain.</a:t>
            </a:r>
          </a:p>
          <a:p>
            <a:pPr lvl="1"/>
            <a:r>
              <a:rPr lang="en-US" i="1" dirty="0"/>
              <a:t>Partial integration </a:t>
            </a:r>
            <a:r>
              <a:rPr lang="en-US" dirty="0"/>
              <a:t>with the firm building positions in selected stages of the vertical chain.</a:t>
            </a:r>
          </a:p>
          <a:p>
            <a:pPr lvl="1"/>
            <a:r>
              <a:rPr lang="en-US" i="1" dirty="0"/>
              <a:t>Tapered integration </a:t>
            </a:r>
            <a:r>
              <a:rPr lang="en-US" dirty="0"/>
              <a:t>in which the firm engages in the outsourcing of some activities and in performing other activities internally.</a:t>
            </a:r>
          </a:p>
        </p:txBody>
      </p:sp>
    </p:spTree>
    <p:extLst>
      <p:ext uri="{BB962C8B-B14F-4D97-AF65-F5344CB8AC3E}">
        <p14:creationId xmlns:p14="http://schemas.microsoft.com/office/powerpoint/2010/main" val="804093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 Vertical Integration</a:t>
            </a:r>
          </a:p>
        </p:txBody>
      </p:sp>
      <p:sp>
        <p:nvSpPr>
          <p:cNvPr id="5" name="Content Placeholder 4"/>
          <p:cNvSpPr>
            <a:spLocks noGrp="1"/>
          </p:cNvSpPr>
          <p:nvPr>
            <p:ph idx="1"/>
          </p:nvPr>
        </p:nvSpPr>
        <p:spPr/>
        <p:txBody>
          <a:bodyPr/>
          <a:lstStyle/>
          <a:p>
            <a:r>
              <a:rPr lang="en-US" dirty="0"/>
              <a:t>A </a:t>
            </a:r>
            <a:r>
              <a:rPr lang="en-US" b="1" dirty="0">
                <a:solidFill>
                  <a:srgbClr val="DF1A22"/>
                </a:solidFill>
              </a:rPr>
              <a:t>vertically integrated firm </a:t>
            </a:r>
            <a:r>
              <a:rPr lang="en-US" dirty="0"/>
              <a:t>is one that performs value chain activities along more than one stage of an industry’s overall value chain.</a:t>
            </a:r>
          </a:p>
          <a:p>
            <a:r>
              <a:rPr lang="en-US" dirty="0"/>
              <a:t>A </a:t>
            </a:r>
            <a:r>
              <a:rPr lang="en-US" b="1" dirty="0">
                <a:solidFill>
                  <a:srgbClr val="DF1A22"/>
                </a:solidFill>
              </a:rPr>
              <a:t>vertical integration strategy </a:t>
            </a:r>
            <a:r>
              <a:rPr lang="en-US" dirty="0"/>
              <a:t>has appeal only if it significantly strengthens a firm’s competitive position and/or boosts its profitability.</a:t>
            </a:r>
          </a:p>
        </p:txBody>
      </p:sp>
    </p:spTree>
    <p:extLst>
      <p:ext uri="{BB962C8B-B14F-4D97-AF65-F5344CB8AC3E}">
        <p14:creationId xmlns:p14="http://schemas.microsoft.com/office/powerpoint/2010/main" val="163173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Advantages of a Vertical Integration Strategy</a:t>
            </a:r>
          </a:p>
        </p:txBody>
      </p:sp>
      <p:sp>
        <p:nvSpPr>
          <p:cNvPr id="3" name="Content Placeholder 2"/>
          <p:cNvSpPr>
            <a:spLocks noGrp="1"/>
          </p:cNvSpPr>
          <p:nvPr>
            <p:ph idx="1"/>
          </p:nvPr>
        </p:nvSpPr>
        <p:spPr/>
        <p:txBody>
          <a:bodyPr/>
          <a:lstStyle/>
          <a:p>
            <a:r>
              <a:rPr lang="en-US" dirty="0"/>
              <a:t>There are two best reasons for vertically integrating into more value chain segments:</a:t>
            </a:r>
          </a:p>
          <a:p>
            <a:pPr lvl="1"/>
            <a:r>
              <a:rPr lang="en-US" dirty="0"/>
              <a:t>Strengthening the firm’s competitive position.</a:t>
            </a:r>
          </a:p>
          <a:p>
            <a:pPr lvl="1"/>
            <a:r>
              <a:rPr lang="en-US" dirty="0"/>
              <a:t>Boosting its profitability.		</a:t>
            </a:r>
          </a:p>
        </p:txBody>
      </p:sp>
    </p:spTree>
    <p:extLst>
      <p:ext uri="{BB962C8B-B14F-4D97-AF65-F5344CB8AC3E}">
        <p14:creationId xmlns:p14="http://schemas.microsoft.com/office/powerpoint/2010/main" val="950865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16E0-252A-4A49-A92E-69B12339FF06}"/>
              </a:ext>
            </a:extLst>
          </p:cNvPr>
          <p:cNvSpPr>
            <a:spLocks noGrp="1"/>
          </p:cNvSpPr>
          <p:nvPr>
            <p:ph type="title"/>
          </p:nvPr>
        </p:nvSpPr>
        <p:spPr/>
        <p:txBody>
          <a:bodyPr/>
          <a:lstStyle/>
          <a:p>
            <a:pPr algn="ctr"/>
            <a:r>
              <a:rPr lang="en-US" dirty="0"/>
              <a:t>Concepts &amp; Connections 6.3 Tesla’s </a:t>
            </a:r>
            <a:br>
              <a:rPr lang="en-US" dirty="0"/>
            </a:br>
            <a:r>
              <a:rPr lang="en-US" dirty="0"/>
              <a:t>Vertical Integration Strategy</a:t>
            </a:r>
          </a:p>
        </p:txBody>
      </p:sp>
      <p:sp>
        <p:nvSpPr>
          <p:cNvPr id="5" name="Content Placeholder 4">
            <a:extLst>
              <a:ext uri="{FF2B5EF4-FFF2-40B4-BE49-F238E27FC236}">
                <a16:creationId xmlns:a16="http://schemas.microsoft.com/office/drawing/2014/main" id="{A758F116-75A8-4612-8DA9-389DCBC37ADC}"/>
              </a:ext>
            </a:extLst>
          </p:cNvPr>
          <p:cNvSpPr>
            <a:spLocks noGrp="1"/>
          </p:cNvSpPr>
          <p:nvPr>
            <p:ph sz="quarter" idx="11"/>
          </p:nvPr>
        </p:nvSpPr>
        <p:spPr/>
        <p:txBody>
          <a:bodyPr/>
          <a:lstStyle/>
          <a:p>
            <a:pPr>
              <a:spcAft>
                <a:spcPts val="1200"/>
              </a:spcAft>
            </a:pPr>
            <a:r>
              <a:rPr lang="en-US" dirty="0"/>
              <a:t>What are the most important strategic benefits that Tesla derives from its vertical integration strategy?</a:t>
            </a:r>
          </a:p>
          <a:p>
            <a:pPr>
              <a:spcAft>
                <a:spcPts val="1200"/>
              </a:spcAft>
            </a:pPr>
            <a:r>
              <a:rPr lang="en-US" dirty="0"/>
              <a:t>Over the long term, how could the vertical scope of Tesla’s operations threaten its competitive position and profitability?</a:t>
            </a:r>
          </a:p>
          <a:p>
            <a:pPr>
              <a:spcAft>
                <a:spcPts val="1200"/>
              </a:spcAft>
            </a:pPr>
            <a:r>
              <a:rPr lang="en-US" dirty="0"/>
              <a:t>Why is a vertical integration strategy more appropriate in some industries than in others?</a:t>
            </a:r>
          </a:p>
        </p:txBody>
      </p:sp>
    </p:spTree>
    <p:extLst>
      <p:ext uri="{BB962C8B-B14F-4D97-AF65-F5344CB8AC3E}">
        <p14:creationId xmlns:p14="http://schemas.microsoft.com/office/powerpoint/2010/main" val="143216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280160" rIns="1280160"/>
          <a:lstStyle/>
          <a:p>
            <a:r>
              <a:rPr lang="en-US" dirty="0"/>
              <a:t>Choosing Strategy Actions That Complement a Firm’s Competitive Approach </a:t>
            </a:r>
            <a:r>
              <a:rPr lang="en-US" sz="1800" dirty="0"/>
              <a:t>1</a:t>
            </a:r>
            <a:endParaRPr lang="en-US" dirty="0"/>
          </a:p>
        </p:txBody>
      </p:sp>
      <p:sp>
        <p:nvSpPr>
          <p:cNvPr id="3" name="Content Placeholder 2"/>
          <p:cNvSpPr>
            <a:spLocks noGrp="1"/>
          </p:cNvSpPr>
          <p:nvPr>
            <p:ph idx="1"/>
          </p:nvPr>
        </p:nvSpPr>
        <p:spPr/>
        <p:txBody>
          <a:bodyPr/>
          <a:lstStyle/>
          <a:p>
            <a:r>
              <a:rPr lang="en-US" dirty="0"/>
              <a:t>Decisions regarding the firm’s operating scope and how to best strengthen its market standing must be made:</a:t>
            </a:r>
          </a:p>
          <a:p>
            <a:pPr lvl="1"/>
            <a:r>
              <a:rPr lang="en-US" dirty="0"/>
              <a:t>When should to undertake strategic moves based upon whether it is advantageous to be a first mover or a fast follower or a late mover?</a:t>
            </a:r>
          </a:p>
          <a:p>
            <a:pPr lvl="1"/>
            <a:r>
              <a:rPr lang="en-US" dirty="0"/>
              <a:t>Whether and when to go on the offensive and initiate aggressive strategic moves to improve the firm’s market position? If so, when?</a:t>
            </a:r>
          </a:p>
          <a:p>
            <a:pPr lvl="1"/>
            <a:r>
              <a:rPr lang="en-US" dirty="0"/>
              <a:t>Whether and when to employ defensive strategies to protect its market position? If so, when?</a:t>
            </a:r>
          </a:p>
        </p:txBody>
      </p:sp>
    </p:spTree>
    <p:extLst>
      <p:ext uri="{BB962C8B-B14F-4D97-AF65-F5344CB8AC3E}">
        <p14:creationId xmlns:p14="http://schemas.microsoft.com/office/powerpoint/2010/main" val="2419119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CONCEPTS: Backward and Forward Integration</a:t>
            </a:r>
          </a:p>
        </p:txBody>
      </p:sp>
      <p:sp>
        <p:nvSpPr>
          <p:cNvPr id="5" name="Content Placeholder 4"/>
          <p:cNvSpPr>
            <a:spLocks noGrp="1"/>
          </p:cNvSpPr>
          <p:nvPr>
            <p:ph idx="1"/>
          </p:nvPr>
        </p:nvSpPr>
        <p:spPr/>
        <p:txBody>
          <a:bodyPr/>
          <a:lstStyle/>
          <a:p>
            <a:r>
              <a:rPr lang="en-US" b="1" dirty="0">
                <a:solidFill>
                  <a:srgbClr val="DF1A22"/>
                </a:solidFill>
              </a:rPr>
              <a:t>Backward integration </a:t>
            </a:r>
            <a:r>
              <a:rPr lang="en-US" dirty="0"/>
              <a:t>involves performing industry value chain activities previously performed by suppliers or other enterprises engaged in earlier stages of the industry value chain</a:t>
            </a:r>
          </a:p>
          <a:p>
            <a:r>
              <a:rPr lang="en-US" b="1" dirty="0">
                <a:solidFill>
                  <a:srgbClr val="DF1A22"/>
                </a:solidFill>
              </a:rPr>
              <a:t>Forward integration </a:t>
            </a:r>
            <a:r>
              <a:rPr lang="en-US" dirty="0"/>
              <a:t>involves performing industry value chain activities closer to the end user.</a:t>
            </a:r>
          </a:p>
        </p:txBody>
      </p:sp>
    </p:spTree>
    <p:extLst>
      <p:ext uri="{BB962C8B-B14F-4D97-AF65-F5344CB8AC3E}">
        <p14:creationId xmlns:p14="http://schemas.microsoft.com/office/powerpoint/2010/main" val="3709892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Backward to Achieve Greater Competitiveness</a:t>
            </a:r>
          </a:p>
        </p:txBody>
      </p:sp>
      <p:sp>
        <p:nvSpPr>
          <p:cNvPr id="3" name="Content Placeholder 2"/>
          <p:cNvSpPr>
            <a:spLocks noGrp="1"/>
          </p:cNvSpPr>
          <p:nvPr>
            <p:ph idx="1"/>
          </p:nvPr>
        </p:nvSpPr>
        <p:spPr>
          <a:xfrm>
            <a:off x="457245" y="868708"/>
            <a:ext cx="8220440" cy="5349543"/>
          </a:xfrm>
        </p:spPr>
        <p:txBody>
          <a:bodyPr/>
          <a:lstStyle/>
          <a:p>
            <a:r>
              <a:rPr lang="en-US" dirty="0"/>
              <a:t>For backward integration to boost profitability a firm must be able to:</a:t>
            </a:r>
          </a:p>
          <a:p>
            <a:pPr lvl="1"/>
            <a:r>
              <a:rPr lang="en-US" dirty="0"/>
              <a:t>Achieve the same scale economies as outside suppliers.</a:t>
            </a:r>
          </a:p>
          <a:p>
            <a:pPr lvl="1"/>
            <a:r>
              <a:rPr lang="en-US" dirty="0"/>
              <a:t>Match or beat suppliers’ production efficiency with no decline in quality.</a:t>
            </a:r>
          </a:p>
        </p:txBody>
      </p:sp>
    </p:spTree>
    <p:extLst>
      <p:ext uri="{BB962C8B-B14F-4D97-AF65-F5344CB8AC3E}">
        <p14:creationId xmlns:p14="http://schemas.microsoft.com/office/powerpoint/2010/main" val="2767054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0" rIns="1371600"/>
          <a:lstStyle/>
          <a:p>
            <a:r>
              <a:rPr lang="en-US" dirty="0"/>
              <a:t>When Backward Vertical Integration Becomes a Consideration</a:t>
            </a:r>
          </a:p>
        </p:txBody>
      </p:sp>
      <p:sp>
        <p:nvSpPr>
          <p:cNvPr id="3" name="Content Placeholder 2"/>
          <p:cNvSpPr>
            <a:spLocks noGrp="1"/>
          </p:cNvSpPr>
          <p:nvPr>
            <p:ph idx="1"/>
          </p:nvPr>
        </p:nvSpPr>
        <p:spPr/>
        <p:txBody>
          <a:bodyPr/>
          <a:lstStyle/>
          <a:p>
            <a:r>
              <a:rPr lang="en-US" dirty="0"/>
              <a:t>Potential situations that create opportunities for cost reduction through backward vertical integration:</a:t>
            </a:r>
          </a:p>
          <a:p>
            <a:pPr lvl="1"/>
            <a:r>
              <a:rPr lang="en-US" dirty="0"/>
              <a:t>When suppliers have large profit margins. </a:t>
            </a:r>
          </a:p>
          <a:p>
            <a:pPr lvl="1"/>
            <a:r>
              <a:rPr lang="en-US" dirty="0"/>
              <a:t>Where the item being supplied is a major cost component.</a:t>
            </a:r>
          </a:p>
          <a:p>
            <a:pPr lvl="1"/>
            <a:r>
              <a:rPr lang="en-US" dirty="0"/>
              <a:t>Where the requisite technological skills are easily mastered or acquired.</a:t>
            </a:r>
          </a:p>
          <a:p>
            <a:pPr lvl="1"/>
            <a:r>
              <a:rPr lang="en-US" dirty="0"/>
              <a:t>When powerful suppliers are inclined to raise prices at every opportunity</a:t>
            </a:r>
          </a:p>
        </p:txBody>
      </p:sp>
    </p:spTree>
    <p:extLst>
      <p:ext uri="{BB962C8B-B14F-4D97-AF65-F5344CB8AC3E}">
        <p14:creationId xmlns:p14="http://schemas.microsoft.com/office/powerpoint/2010/main" val="2029358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Forward to Enhance Competitiveness</a:t>
            </a:r>
          </a:p>
        </p:txBody>
      </p:sp>
      <p:sp>
        <p:nvSpPr>
          <p:cNvPr id="3" name="Content Placeholder 2"/>
          <p:cNvSpPr>
            <a:spLocks noGrp="1"/>
          </p:cNvSpPr>
          <p:nvPr>
            <p:ph idx="1"/>
          </p:nvPr>
        </p:nvSpPr>
        <p:spPr/>
        <p:txBody>
          <a:bodyPr/>
          <a:lstStyle/>
          <a:p>
            <a:r>
              <a:rPr lang="en-US" dirty="0"/>
              <a:t>Vertical integration into forward stages of the industry value chain allows manufacturers to:</a:t>
            </a:r>
          </a:p>
          <a:p>
            <a:pPr lvl="1"/>
            <a:r>
              <a:rPr lang="en-US" dirty="0"/>
              <a:t>Gain better access to end users.</a:t>
            </a:r>
          </a:p>
          <a:p>
            <a:pPr lvl="1"/>
            <a:r>
              <a:rPr lang="en-US" dirty="0"/>
              <a:t>Improve market visibility.</a:t>
            </a:r>
          </a:p>
          <a:p>
            <a:pPr lvl="1"/>
            <a:r>
              <a:rPr lang="en-US" dirty="0"/>
              <a:t>Include the purchasing experience as a differentiating feature.</a:t>
            </a:r>
          </a:p>
        </p:txBody>
      </p:sp>
    </p:spTree>
    <p:extLst>
      <p:ext uri="{BB962C8B-B14F-4D97-AF65-F5344CB8AC3E}">
        <p14:creationId xmlns:p14="http://schemas.microsoft.com/office/powerpoint/2010/main" val="26163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Forward Vertical Integration and Internet Retailing</a:t>
            </a:r>
          </a:p>
        </p:txBody>
      </p:sp>
      <p:sp>
        <p:nvSpPr>
          <p:cNvPr id="18435" name="Content Placeholder 2"/>
          <p:cNvSpPr>
            <a:spLocks noGrp="1"/>
          </p:cNvSpPr>
          <p:nvPr>
            <p:ph idx="1"/>
          </p:nvPr>
        </p:nvSpPr>
        <p:spPr/>
        <p:txBody>
          <a:bodyPr/>
          <a:lstStyle/>
          <a:p>
            <a:r>
              <a:rPr lang="en-US" dirty="0"/>
              <a:t>Direct selling and Internet retailing is appealing when:</a:t>
            </a:r>
          </a:p>
          <a:p>
            <a:pPr lvl="1"/>
            <a:r>
              <a:rPr lang="en-US" dirty="0"/>
              <a:t>It lowers distribution costs.</a:t>
            </a:r>
          </a:p>
          <a:p>
            <a:pPr lvl="1"/>
            <a:r>
              <a:rPr lang="en-US" dirty="0"/>
              <a:t>It produces a relative cost advantage over rivals.</a:t>
            </a:r>
          </a:p>
          <a:p>
            <a:pPr lvl="1"/>
            <a:r>
              <a:rPr lang="en-US" dirty="0"/>
              <a:t>It produces higher profit margins.</a:t>
            </a:r>
          </a:p>
          <a:p>
            <a:pPr lvl="1"/>
            <a:r>
              <a:rPr lang="en-US" dirty="0"/>
              <a:t>It allows lower prices to be charged to end users.</a:t>
            </a:r>
          </a:p>
          <a:p>
            <a:pPr lvl="1"/>
            <a:r>
              <a:rPr lang="en-US" dirty="0"/>
              <a:t>Numbers of buyers prefer to make online purchases.</a:t>
            </a:r>
          </a:p>
          <a:p>
            <a:r>
              <a:rPr lang="en-US" dirty="0"/>
              <a:t>However, competing against directly against distribution allies can create channel conflict and signal a weak commitment to dealers.</a:t>
            </a:r>
          </a:p>
        </p:txBody>
      </p:sp>
    </p:spTree>
    <p:extLst>
      <p:ext uri="{BB962C8B-B14F-4D97-AF65-F5344CB8AC3E}">
        <p14:creationId xmlns:p14="http://schemas.microsoft.com/office/powerpoint/2010/main" val="1407095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 Vertical Integration Strategy</a:t>
            </a:r>
          </a:p>
        </p:txBody>
      </p:sp>
      <p:sp>
        <p:nvSpPr>
          <p:cNvPr id="4" name="Content Placeholder 3"/>
          <p:cNvSpPr>
            <a:spLocks noGrp="1"/>
          </p:cNvSpPr>
          <p:nvPr>
            <p:ph idx="1"/>
          </p:nvPr>
        </p:nvSpPr>
        <p:spPr/>
        <p:txBody>
          <a:bodyPr/>
          <a:lstStyle/>
          <a:p>
            <a:r>
              <a:rPr lang="en-US" dirty="0"/>
              <a:t>Increases a firm’s capital investments in its industry.</a:t>
            </a:r>
          </a:p>
          <a:p>
            <a:r>
              <a:rPr lang="en-US" dirty="0"/>
              <a:t>Increases a firm’s overall business risk if industry growth and profitability sour.</a:t>
            </a:r>
          </a:p>
          <a:p>
            <a:r>
              <a:rPr lang="en-US" dirty="0"/>
              <a:t>Slows adoption of new ways as vertically integrated firms persist in using aging technologies and facilities.</a:t>
            </a:r>
          </a:p>
          <a:p>
            <a:r>
              <a:rPr lang="en-US" dirty="0"/>
              <a:t>Results in less flexibility in accommodating shifting buyer preferences when a new product design does not include parts and components that the firm makes in-house.</a:t>
            </a:r>
          </a:p>
          <a:p>
            <a:r>
              <a:rPr lang="en-US" dirty="0"/>
              <a:t>Creates capacity-matching problems among integrated </a:t>
            </a:r>
            <a:br>
              <a:rPr lang="en-US" dirty="0"/>
            </a:br>
            <a:r>
              <a:rPr lang="en-US" dirty="0"/>
              <a:t>in-house component manufacturing units.</a:t>
            </a:r>
          </a:p>
          <a:p>
            <a:r>
              <a:rPr lang="en-US" dirty="0"/>
              <a:t>Requires development of new and different skills and business capabilities.</a:t>
            </a:r>
          </a:p>
        </p:txBody>
      </p:sp>
    </p:spTree>
    <p:extLst>
      <p:ext uri="{BB962C8B-B14F-4D97-AF65-F5344CB8AC3E}">
        <p14:creationId xmlns:p14="http://schemas.microsoft.com/office/powerpoint/2010/main" val="3852185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 Outsourcing</a:t>
            </a:r>
          </a:p>
        </p:txBody>
      </p:sp>
      <p:sp>
        <p:nvSpPr>
          <p:cNvPr id="2" name="Content Placeholder 1"/>
          <p:cNvSpPr>
            <a:spLocks noGrp="1"/>
          </p:cNvSpPr>
          <p:nvPr>
            <p:ph idx="1"/>
          </p:nvPr>
        </p:nvSpPr>
        <p:spPr/>
        <p:txBody>
          <a:bodyPr/>
          <a:lstStyle/>
          <a:p>
            <a:r>
              <a:rPr lang="en-US" b="1" dirty="0">
                <a:solidFill>
                  <a:srgbClr val="DF1A22"/>
                </a:solidFill>
              </a:rPr>
              <a:t>Outsourcing</a:t>
            </a:r>
            <a:r>
              <a:rPr lang="en-US" dirty="0"/>
              <a:t> involves contracting out certain value chain activities to outside specialists and strategic allies.</a:t>
            </a:r>
          </a:p>
          <a:p>
            <a:r>
              <a:rPr lang="en-US" dirty="0"/>
              <a:t>A firm should guard against outsourcing activities that hollow out the resources and capabilities that it needs to be a master of its own destiny.</a:t>
            </a:r>
          </a:p>
        </p:txBody>
      </p:sp>
    </p:spTree>
    <p:extLst>
      <p:ext uri="{BB962C8B-B14F-4D97-AF65-F5344CB8AC3E}">
        <p14:creationId xmlns:p14="http://schemas.microsoft.com/office/powerpoint/2010/main" val="1883901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188720" rIns="1188720"/>
          <a:lstStyle/>
          <a:p>
            <a:r>
              <a:rPr lang="en-US" dirty="0"/>
              <a:t>Outsourcing Strategies: Narrowing the Scope of Operations </a:t>
            </a:r>
            <a:r>
              <a:rPr lang="en-US" sz="1800" dirty="0"/>
              <a:t>1</a:t>
            </a:r>
            <a:endParaRPr lang="en-US" dirty="0"/>
          </a:p>
        </p:txBody>
      </p:sp>
      <p:sp>
        <p:nvSpPr>
          <p:cNvPr id="22531" name="Content Placeholder 2"/>
          <p:cNvSpPr>
            <a:spLocks noGrp="1"/>
          </p:cNvSpPr>
          <p:nvPr>
            <p:ph idx="1"/>
          </p:nvPr>
        </p:nvSpPr>
        <p:spPr/>
        <p:txBody>
          <a:bodyPr/>
          <a:lstStyle/>
          <a:p>
            <a:pPr>
              <a:spcAft>
                <a:spcPts val="600"/>
              </a:spcAft>
            </a:pPr>
            <a:r>
              <a:rPr lang="en-US" dirty="0"/>
              <a:t>Outsourcing an activity should be considered when:</a:t>
            </a:r>
          </a:p>
          <a:p>
            <a:pPr marL="341313" lvl="1" indent="-166688">
              <a:spcAft>
                <a:spcPts val="600"/>
              </a:spcAft>
            </a:pPr>
            <a:r>
              <a:rPr lang="en-US" dirty="0"/>
              <a:t>It can be performed better or more cheaply by outside specialists. </a:t>
            </a:r>
          </a:p>
          <a:p>
            <a:pPr marL="341313" lvl="1" indent="-166688">
              <a:spcAft>
                <a:spcPts val="600"/>
              </a:spcAft>
            </a:pPr>
            <a:r>
              <a:rPr lang="en-US" dirty="0"/>
              <a:t>It is not crucial to achieving a sustainable competitive advantage and won’t hollow out capabilities, core competencies, or technical know-how of the firm.</a:t>
            </a:r>
          </a:p>
          <a:p>
            <a:pPr marL="341313" lvl="1" indent="-166688">
              <a:spcAft>
                <a:spcPts val="600"/>
              </a:spcAft>
            </a:pPr>
            <a:r>
              <a:rPr lang="en-US" dirty="0"/>
              <a:t>It improves organizational flexibility and speeds time to market.</a:t>
            </a:r>
          </a:p>
          <a:p>
            <a:pPr marL="341313" lvl="1" indent="-166688">
              <a:spcAft>
                <a:spcPts val="600"/>
              </a:spcAft>
            </a:pPr>
            <a:r>
              <a:rPr lang="en-US" dirty="0"/>
              <a:t>It reduces a firm’s risk exposure to changing technology and/or buyer preferences.</a:t>
            </a:r>
          </a:p>
          <a:p>
            <a:pPr marL="341313" lvl="1" indent="-166688">
              <a:spcAft>
                <a:spcPts val="600"/>
              </a:spcAft>
            </a:pPr>
            <a:r>
              <a:rPr lang="en-US" dirty="0"/>
              <a:t>It allows a firm to concentrate on its core business, leverage its key resources and core competencies, and do even better what it already does best.</a:t>
            </a:r>
          </a:p>
        </p:txBody>
      </p:sp>
    </p:spTree>
    <p:extLst>
      <p:ext uri="{BB962C8B-B14F-4D97-AF65-F5344CB8AC3E}">
        <p14:creationId xmlns:p14="http://schemas.microsoft.com/office/powerpoint/2010/main" val="2160340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97280" rIns="1097280"/>
          <a:lstStyle/>
          <a:p>
            <a:r>
              <a:rPr lang="en-US" dirty="0"/>
              <a:t>Outsourcing Strategies: Narrowing the Scope of Operations </a:t>
            </a:r>
            <a:r>
              <a:rPr lang="en-US" sz="1400" dirty="0"/>
              <a:t>2</a:t>
            </a:r>
          </a:p>
        </p:txBody>
      </p:sp>
      <p:sp>
        <p:nvSpPr>
          <p:cNvPr id="53251" name="Content Placeholder 2"/>
          <p:cNvSpPr>
            <a:spLocks noGrp="1"/>
          </p:cNvSpPr>
          <p:nvPr>
            <p:ph idx="4294967295"/>
          </p:nvPr>
        </p:nvSpPr>
        <p:spPr>
          <a:xfrm>
            <a:off x="411162" y="1325903"/>
            <a:ext cx="8321675" cy="5029200"/>
          </a:xfrm>
        </p:spPr>
        <p:txBody>
          <a:bodyPr/>
          <a:lstStyle/>
          <a:p>
            <a:r>
              <a:rPr lang="en-US" dirty="0"/>
              <a:t>The Big Risk of an Outsourcing Strategy:</a:t>
            </a:r>
          </a:p>
          <a:p>
            <a:pPr marL="342900" lvl="1" indent="0">
              <a:buNone/>
            </a:pPr>
            <a:r>
              <a:rPr lang="en-US" dirty="0"/>
              <a:t>Farming out the wrong types of activities and, thereby, hollowing out strategically important capabilities that ultimately leads to reduction of the firm’s strategic competitiveness and long-run success in the marketplace is a big risk and the firm is no longer a master of its own destiny.</a:t>
            </a:r>
          </a:p>
        </p:txBody>
      </p:sp>
    </p:spTree>
    <p:extLst>
      <p:ext uri="{BB962C8B-B14F-4D97-AF65-F5344CB8AC3E}">
        <p14:creationId xmlns:p14="http://schemas.microsoft.com/office/powerpoint/2010/main" val="3512530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Alliances and Partnerships</a:t>
            </a:r>
          </a:p>
        </p:txBody>
      </p:sp>
      <p:sp>
        <p:nvSpPr>
          <p:cNvPr id="3" name="Content Placeholder 2"/>
          <p:cNvSpPr>
            <a:spLocks noGrp="1"/>
          </p:cNvSpPr>
          <p:nvPr>
            <p:ph idx="1"/>
          </p:nvPr>
        </p:nvSpPr>
        <p:spPr/>
        <p:txBody>
          <a:bodyPr/>
          <a:lstStyle/>
          <a:p>
            <a:r>
              <a:rPr lang="en-US" dirty="0"/>
              <a:t>Strategic alliance Is a formal contractual agreement in which two or more firms collaborate to achieve mutually beneficial strategic outcomes based on:</a:t>
            </a:r>
          </a:p>
          <a:p>
            <a:pPr lvl="2"/>
            <a:r>
              <a:rPr lang="en-US" sz="2000" dirty="0"/>
              <a:t>Strategically relevant collaboration.</a:t>
            </a:r>
          </a:p>
          <a:p>
            <a:pPr lvl="2"/>
            <a:r>
              <a:rPr lang="en-US" sz="2000" dirty="0"/>
              <a:t>Joint contribution of resources.</a:t>
            </a:r>
          </a:p>
          <a:p>
            <a:pPr lvl="2"/>
            <a:r>
              <a:rPr lang="en-US" sz="2000" dirty="0"/>
              <a:t>Shared risk.</a:t>
            </a:r>
          </a:p>
          <a:p>
            <a:pPr lvl="2"/>
            <a:r>
              <a:rPr lang="en-US" sz="2000" dirty="0"/>
              <a:t>Shared control.</a:t>
            </a:r>
          </a:p>
          <a:p>
            <a:pPr lvl="2"/>
            <a:r>
              <a:rPr lang="en-US" sz="2000" dirty="0"/>
              <a:t>Mutual dependence.</a:t>
            </a:r>
          </a:p>
          <a:p>
            <a:pPr marL="112712"/>
            <a:r>
              <a:rPr lang="en-US" dirty="0"/>
              <a:t>Strategic alliances allow firms to complementarily bundle resources and competencies to increase their competitive effects and value.</a:t>
            </a:r>
          </a:p>
        </p:txBody>
      </p:sp>
    </p:spTree>
    <p:extLst>
      <p:ext uri="{BB962C8B-B14F-4D97-AF65-F5344CB8AC3E}">
        <p14:creationId xmlns:p14="http://schemas.microsoft.com/office/powerpoint/2010/main" val="134258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280160" rIns="1280160"/>
          <a:lstStyle/>
          <a:p>
            <a:r>
              <a:rPr lang="en-US" dirty="0"/>
              <a:t>Choosing Strategy Actions That Complement a Firm’s Competitive Approach </a:t>
            </a:r>
            <a:r>
              <a:rPr lang="en-US" sz="1800" baseline="-25000" dirty="0"/>
              <a:t>2</a:t>
            </a:r>
            <a:endParaRPr lang="en-US" baseline="-25000" dirty="0"/>
          </a:p>
        </p:txBody>
      </p:sp>
      <p:sp>
        <p:nvSpPr>
          <p:cNvPr id="3" name="Content Placeholder 2"/>
          <p:cNvSpPr>
            <a:spLocks noGrp="1"/>
          </p:cNvSpPr>
          <p:nvPr>
            <p:ph idx="1"/>
          </p:nvPr>
        </p:nvSpPr>
        <p:spPr/>
        <p:txBody>
          <a:bodyPr/>
          <a:lstStyle/>
          <a:p>
            <a:r>
              <a:rPr lang="en-US" dirty="0"/>
              <a:t>Decisions regarding broadening resources and increasing capabilities, achieving cost efficiencies, or strengthening market position.</a:t>
            </a:r>
          </a:p>
          <a:p>
            <a:pPr lvl="1"/>
            <a:r>
              <a:rPr lang="en-US" dirty="0"/>
              <a:t>Whether to integrate backward or forward into more stages of the industry value chain?</a:t>
            </a:r>
          </a:p>
          <a:p>
            <a:pPr lvl="1"/>
            <a:r>
              <a:rPr lang="en-US" dirty="0"/>
              <a:t>Which value chain activities, if any, should be outsourced?</a:t>
            </a:r>
          </a:p>
          <a:p>
            <a:pPr lvl="1"/>
            <a:r>
              <a:rPr lang="en-US" dirty="0"/>
              <a:t>Whether to enter into strategic alliances or partnership arrangements with other enterprises?</a:t>
            </a:r>
          </a:p>
          <a:p>
            <a:pPr lvl="1"/>
            <a:r>
              <a:rPr lang="en-US" dirty="0"/>
              <a:t>Whether to bolster its market position by merging with or acquiring another company in the same industry?</a:t>
            </a:r>
          </a:p>
        </p:txBody>
      </p:sp>
    </p:spTree>
    <p:extLst>
      <p:ext uri="{BB962C8B-B14F-4D97-AF65-F5344CB8AC3E}">
        <p14:creationId xmlns:p14="http://schemas.microsoft.com/office/powerpoint/2010/main" val="2936346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CORE CONCEPTS: Strategic Alliance and Joint Venture</a:t>
            </a:r>
          </a:p>
        </p:txBody>
      </p:sp>
      <p:sp>
        <p:nvSpPr>
          <p:cNvPr id="2" name="Content Placeholder 1"/>
          <p:cNvSpPr>
            <a:spLocks noGrp="1"/>
          </p:cNvSpPr>
          <p:nvPr>
            <p:ph idx="1"/>
          </p:nvPr>
        </p:nvSpPr>
        <p:spPr/>
        <p:txBody>
          <a:bodyPr/>
          <a:lstStyle/>
          <a:p>
            <a:pPr>
              <a:spcAft>
                <a:spcPts val="1800"/>
              </a:spcAft>
            </a:pPr>
            <a:r>
              <a:rPr lang="en-US" dirty="0"/>
              <a:t>A </a:t>
            </a:r>
            <a:r>
              <a:rPr lang="en-US" b="1" dirty="0">
                <a:solidFill>
                  <a:srgbClr val="DF1A22"/>
                </a:solidFill>
              </a:rPr>
              <a:t>strategic alliance </a:t>
            </a:r>
            <a:r>
              <a:rPr lang="en-US" dirty="0"/>
              <a:t>is a formal agreement between two or more companies to work cooperatively toward some common objective.</a:t>
            </a:r>
          </a:p>
          <a:p>
            <a:r>
              <a:rPr lang="en-US" dirty="0"/>
              <a:t>A </a:t>
            </a:r>
            <a:r>
              <a:rPr lang="en-US" b="1" dirty="0">
                <a:solidFill>
                  <a:srgbClr val="DF1A22"/>
                </a:solidFill>
              </a:rPr>
              <a:t>joint venture </a:t>
            </a:r>
            <a:r>
              <a:rPr lang="en-US" dirty="0"/>
              <a:t>is a type of strategic alliance that involves the establishment of an independent corporate entity that is jointly owned and controlled by the two partners.</a:t>
            </a:r>
          </a:p>
        </p:txBody>
      </p:sp>
    </p:spTree>
    <p:extLst>
      <p:ext uri="{BB962C8B-B14F-4D97-AF65-F5344CB8AC3E}">
        <p14:creationId xmlns:p14="http://schemas.microsoft.com/office/powerpoint/2010/main" val="4112153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Firms to Enter Into Strategic Alliances</a:t>
            </a:r>
          </a:p>
        </p:txBody>
      </p:sp>
      <p:sp>
        <p:nvSpPr>
          <p:cNvPr id="6147" name="Content Placeholder 2"/>
          <p:cNvSpPr>
            <a:spLocks noGrp="1"/>
          </p:cNvSpPr>
          <p:nvPr>
            <p:ph idx="1"/>
          </p:nvPr>
        </p:nvSpPr>
        <p:spPr/>
        <p:txBody>
          <a:bodyPr>
            <a:noAutofit/>
          </a:bodyPr>
          <a:lstStyle/>
          <a:p>
            <a:r>
              <a:rPr lang="en-US" b="1" dirty="0"/>
              <a:t>Reasons:</a:t>
            </a:r>
          </a:p>
          <a:p>
            <a:pPr marL="457200" indent="-457200">
              <a:buFont typeface="Arial" panose="020B0604020202020204" pitchFamily="34" charset="0"/>
              <a:buChar char="•"/>
            </a:pPr>
            <a:r>
              <a:rPr lang="en-US" sz="2400" dirty="0"/>
              <a:t>To expedite development of new technologies or products.</a:t>
            </a:r>
          </a:p>
          <a:p>
            <a:pPr marL="457200" indent="-457200">
              <a:buFont typeface="Arial" panose="020B0604020202020204" pitchFamily="34" charset="0"/>
              <a:buChar char="•"/>
            </a:pPr>
            <a:r>
              <a:rPr lang="en-US" sz="2400" dirty="0"/>
              <a:t>To overcome technical or manufacturing expertise deficits.</a:t>
            </a:r>
          </a:p>
          <a:p>
            <a:pPr marL="457200" indent="-457200">
              <a:buFont typeface="Arial" panose="020B0604020202020204" pitchFamily="34" charset="0"/>
              <a:buChar char="•"/>
            </a:pPr>
            <a:r>
              <a:rPr lang="en-US" sz="2400" dirty="0"/>
              <a:t>To bring together personnel of each partner to create new skill sets and capabilities.</a:t>
            </a:r>
          </a:p>
          <a:p>
            <a:pPr marL="457200" indent="-457200">
              <a:buFont typeface="Arial" panose="020B0604020202020204" pitchFamily="34" charset="0"/>
              <a:buChar char="•"/>
            </a:pPr>
            <a:r>
              <a:rPr lang="en-US" sz="2400" dirty="0"/>
              <a:t>To improve supply chain efficiency.</a:t>
            </a:r>
          </a:p>
          <a:p>
            <a:pPr marL="457200" indent="-457200">
              <a:buFont typeface="Arial" panose="020B0604020202020204" pitchFamily="34" charset="0"/>
              <a:buChar char="•"/>
            </a:pPr>
            <a:r>
              <a:rPr lang="en-US" sz="2400" dirty="0"/>
              <a:t>To gain production and/or marketing economies of scale.</a:t>
            </a:r>
          </a:p>
          <a:p>
            <a:pPr marL="457200" indent="-457200">
              <a:buFont typeface="Arial" panose="020B0604020202020204" pitchFamily="34" charset="0"/>
              <a:buChar char="•"/>
            </a:pPr>
            <a:r>
              <a:rPr lang="en-US" sz="2400" dirty="0"/>
              <a:t>To acquire or improve market access through joint marketing agreements.</a:t>
            </a:r>
          </a:p>
        </p:txBody>
      </p:sp>
    </p:spTree>
    <p:extLst>
      <p:ext uri="{BB962C8B-B14F-4D97-AF65-F5344CB8AC3E}">
        <p14:creationId xmlns:p14="http://schemas.microsoft.com/office/powerpoint/2010/main" val="1439039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Firms to Continue In Strategic Alliances</a:t>
            </a:r>
          </a:p>
        </p:txBody>
      </p:sp>
      <p:sp>
        <p:nvSpPr>
          <p:cNvPr id="6147" name="Content Placeholder 2"/>
          <p:cNvSpPr>
            <a:spLocks noGrp="1"/>
          </p:cNvSpPr>
          <p:nvPr>
            <p:ph idx="1"/>
          </p:nvPr>
        </p:nvSpPr>
        <p:spPr/>
        <p:txBody>
          <a:bodyPr/>
          <a:lstStyle/>
          <a:p>
            <a:pPr>
              <a:spcAft>
                <a:spcPts val="600"/>
              </a:spcAft>
            </a:pPr>
            <a:r>
              <a:rPr lang="en-US" dirty="0"/>
              <a:t>Alliances are likely to be long-lasting when:</a:t>
            </a:r>
          </a:p>
          <a:p>
            <a:pPr lvl="1">
              <a:spcAft>
                <a:spcPts val="600"/>
              </a:spcAft>
            </a:pPr>
            <a:r>
              <a:rPr lang="en-US" dirty="0"/>
              <a:t>They involve collaboration with partners that do not compete directly.</a:t>
            </a:r>
          </a:p>
          <a:p>
            <a:pPr lvl="1">
              <a:spcAft>
                <a:spcPts val="600"/>
              </a:spcAft>
            </a:pPr>
            <a:r>
              <a:rPr lang="en-US" dirty="0"/>
              <a:t>A trusting relationship has been established.</a:t>
            </a:r>
          </a:p>
          <a:p>
            <a:pPr lvl="1">
              <a:spcAft>
                <a:spcPts val="600"/>
              </a:spcAft>
            </a:pPr>
            <a:r>
              <a:rPr lang="en-US" dirty="0"/>
              <a:t>Both parties conclude that continued collaboration is in their mutual interest.</a:t>
            </a:r>
          </a:p>
          <a:p>
            <a:pPr>
              <a:spcAft>
                <a:spcPts val="600"/>
              </a:spcAft>
            </a:pPr>
            <a:r>
              <a:rPr lang="en-US" dirty="0"/>
              <a:t>Experience indicates that:</a:t>
            </a:r>
          </a:p>
          <a:p>
            <a:pPr lvl="1">
              <a:spcAft>
                <a:spcPts val="600"/>
              </a:spcAft>
            </a:pPr>
            <a:r>
              <a:rPr lang="en-US" dirty="0"/>
              <a:t>Alliances may help in reducing a firm’s competitive disadvantage but seldom result in a firm attaining a durable competitive edge over its rivals.</a:t>
            </a:r>
          </a:p>
        </p:txBody>
      </p:sp>
    </p:spTree>
    <p:extLst>
      <p:ext uri="{BB962C8B-B14F-4D97-AF65-F5344CB8AC3E}">
        <p14:creationId xmlns:p14="http://schemas.microsoft.com/office/powerpoint/2010/main" val="1804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Failed Strategic Alliances and Cooperative Partnerships</a:t>
            </a:r>
          </a:p>
        </p:txBody>
      </p:sp>
      <p:sp>
        <p:nvSpPr>
          <p:cNvPr id="3" name="Content Placeholder 2"/>
          <p:cNvSpPr>
            <a:spLocks noGrp="1"/>
          </p:cNvSpPr>
          <p:nvPr>
            <p:ph idx="1"/>
          </p:nvPr>
        </p:nvSpPr>
        <p:spPr/>
        <p:txBody>
          <a:bodyPr/>
          <a:lstStyle/>
          <a:p>
            <a:r>
              <a:rPr lang="en-US" dirty="0"/>
              <a:t>Common causes for the failure of 60 to 70% of alliances each year:</a:t>
            </a:r>
          </a:p>
          <a:p>
            <a:pPr lvl="1"/>
            <a:r>
              <a:rPr lang="en-US" dirty="0"/>
              <a:t>Diverging objectives and priorities.</a:t>
            </a:r>
          </a:p>
          <a:p>
            <a:pPr lvl="1"/>
            <a:r>
              <a:rPr lang="en-US" dirty="0"/>
              <a:t>An inability to work well together.</a:t>
            </a:r>
          </a:p>
          <a:p>
            <a:pPr lvl="1"/>
            <a:r>
              <a:rPr lang="en-US" dirty="0"/>
              <a:t>Changing conditions that make the purpose of the alliance obsolete.</a:t>
            </a:r>
          </a:p>
          <a:p>
            <a:pPr lvl="1"/>
            <a:r>
              <a:rPr lang="en-US" dirty="0"/>
              <a:t>The emergence of more attractive technological paths.</a:t>
            </a:r>
          </a:p>
          <a:p>
            <a:pPr lvl="1"/>
            <a:r>
              <a:rPr lang="en-US" dirty="0"/>
              <a:t>Marketplace rivalry between one or more allies.</a:t>
            </a:r>
          </a:p>
        </p:txBody>
      </p:sp>
    </p:spTree>
    <p:extLst>
      <p:ext uri="{BB962C8B-B14F-4D97-AF65-F5344CB8AC3E}">
        <p14:creationId xmlns:p14="http://schemas.microsoft.com/office/powerpoint/2010/main" val="2254486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97280" rIns="1097280"/>
          <a:lstStyle/>
          <a:p>
            <a:r>
              <a:rPr lang="en-US" dirty="0"/>
              <a:t>The Strategic Dangers of Relying on Alliances for Essential Resources and Capabilities</a:t>
            </a:r>
          </a:p>
        </p:txBody>
      </p:sp>
      <p:sp>
        <p:nvSpPr>
          <p:cNvPr id="3" name="Content Placeholder 2"/>
          <p:cNvSpPr>
            <a:spLocks noGrp="1"/>
          </p:cNvSpPr>
          <p:nvPr>
            <p:ph idx="1"/>
          </p:nvPr>
        </p:nvSpPr>
        <p:spPr/>
        <p:txBody>
          <a:bodyPr/>
          <a:lstStyle/>
          <a:p>
            <a:r>
              <a:rPr lang="en-US" dirty="0"/>
              <a:t>The Achilles’ heel of alliances and cooperative partnerships is becoming dependent on other companies for essential expertise and capabilities.</a:t>
            </a:r>
          </a:p>
          <a:p>
            <a:r>
              <a:rPr lang="en-US" dirty="0"/>
              <a:t>Ultimately, a firm must develop its own resources and capabilities to protect its competitiveness and capabilities to build and maintain its competitive advantage.</a:t>
            </a:r>
          </a:p>
        </p:txBody>
      </p:sp>
    </p:spTree>
    <p:extLst>
      <p:ext uri="{BB962C8B-B14F-4D97-AF65-F5344CB8AC3E}">
        <p14:creationId xmlns:p14="http://schemas.microsoft.com/office/powerpoint/2010/main" val="717032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AF7F5E5D-DDF1-D74B-8199-4C18D4DEC82D}"/>
              </a:ext>
            </a:extLst>
          </p:cNvPr>
          <p:cNvSpPr>
            <a:spLocks noGrp="1"/>
          </p:cNvSpPr>
          <p:nvPr>
            <p:ph type="title"/>
          </p:nvPr>
        </p:nvSpPr>
        <p:spPr/>
        <p:txBody>
          <a:bodyPr/>
          <a:lstStyle/>
          <a:p>
            <a:r>
              <a:rPr lang="en-US" dirty="0"/>
              <a:t>End of slides.</a:t>
            </a:r>
          </a:p>
        </p:txBody>
      </p:sp>
      <p:sp>
        <p:nvSpPr>
          <p:cNvPr id="4" name="Footer Placeholder 5">
            <a:extLst>
              <a:ext uri="{FF2B5EF4-FFF2-40B4-BE49-F238E27FC236}">
                <a16:creationId xmlns:a16="http://schemas.microsoft.com/office/drawing/2014/main" id="{FFBCA1D5-F288-4846-B002-1738C30BEB20}"/>
              </a:ext>
            </a:extLst>
          </p:cNvPr>
          <p:cNvSpPr txBox="1">
            <a:spLocks/>
          </p:cNvSpPr>
          <p:nvPr/>
        </p:nvSpPr>
        <p:spPr>
          <a:xfrm>
            <a:off x="0" y="6478439"/>
            <a:ext cx="9144000" cy="379562"/>
          </a:xfrm>
          <a:prstGeom prst="rect">
            <a:avLst/>
          </a:prstGeom>
        </p:spPr>
        <p:txBody>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r>
              <a:rPr lang="en-US" dirty="0"/>
              <a:t>© 2021 McGraw Hill. All rights reserved. Authorized only for instructor use in the classroom.</a:t>
            </a:r>
          </a:p>
          <a:p>
            <a:pPr algn="ctr"/>
            <a:r>
              <a:rPr lang="en-US" dirty="0"/>
              <a:t>No reproduction or further distribution permitted without the prior written consent of McGraw Hill.</a:t>
            </a:r>
          </a:p>
        </p:txBody>
      </p:sp>
    </p:spTree>
    <p:extLst>
      <p:ext uri="{BB962C8B-B14F-4D97-AF65-F5344CB8AC3E}">
        <p14:creationId xmlns:p14="http://schemas.microsoft.com/office/powerpoint/2010/main" val="246290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0" rIns="1371600"/>
          <a:lstStyle/>
          <a:p>
            <a:r>
              <a:rPr lang="en-US" dirty="0">
                <a:solidFill>
                  <a:schemeClr val="tx1"/>
                </a:solidFill>
              </a:rPr>
              <a:t>Launching Strategic Offensives to Improve a Company’s Market Position</a:t>
            </a:r>
          </a:p>
        </p:txBody>
      </p:sp>
      <p:sp>
        <p:nvSpPr>
          <p:cNvPr id="3" name="Content Placeholder 2"/>
          <p:cNvSpPr>
            <a:spLocks noGrp="1"/>
          </p:cNvSpPr>
          <p:nvPr>
            <p:ph idx="1"/>
          </p:nvPr>
        </p:nvSpPr>
        <p:spPr/>
        <p:txBody>
          <a:bodyPr/>
          <a:lstStyle/>
          <a:p>
            <a:r>
              <a:rPr lang="en-US" dirty="0"/>
              <a:t>Aggressive offensives are called for when a firm:</a:t>
            </a:r>
          </a:p>
          <a:p>
            <a:pPr lvl="1"/>
            <a:r>
              <a:rPr lang="en-US" dirty="0"/>
              <a:t>Spots opportunities to gain profitable market share at the expense of rivals.</a:t>
            </a:r>
          </a:p>
          <a:p>
            <a:pPr lvl="1"/>
            <a:r>
              <a:rPr lang="en-US" dirty="0"/>
              <a:t>Has no choice but to try to whittle away at a strong rival’s competitive advantage.</a:t>
            </a:r>
          </a:p>
          <a:p>
            <a:pPr lvl="1"/>
            <a:r>
              <a:rPr lang="en-US" dirty="0"/>
              <a:t>Can reap the benefits of a competitive edge offers—a leading market share, excellent profit margins, and rapid growth.</a:t>
            </a:r>
          </a:p>
          <a:p>
            <a:r>
              <a:rPr lang="en-US" dirty="0"/>
              <a:t>The best offensives use a firm’s resource strengths to attack its rivals’ weaknesses.</a:t>
            </a:r>
          </a:p>
        </p:txBody>
      </p:sp>
    </p:spTree>
    <p:extLst>
      <p:ext uri="{BB962C8B-B14F-4D97-AF65-F5344CB8AC3E}">
        <p14:creationId xmlns:p14="http://schemas.microsoft.com/office/powerpoint/2010/main" val="161050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Offensive Strategy Options </a:t>
            </a:r>
            <a:r>
              <a:rPr lang="en-US" sz="1800" baseline="-25000" dirty="0"/>
              <a:t>1</a:t>
            </a:r>
            <a:endParaRPr lang="en-US" baseline="-25000" dirty="0"/>
          </a:p>
        </p:txBody>
      </p:sp>
      <p:sp>
        <p:nvSpPr>
          <p:cNvPr id="3" name="Content Placeholder 2"/>
          <p:cNvSpPr>
            <a:spLocks noGrp="1"/>
          </p:cNvSpPr>
          <p:nvPr>
            <p:ph idx="1"/>
          </p:nvPr>
        </p:nvSpPr>
        <p:spPr/>
        <p:txBody>
          <a:bodyPr/>
          <a:lstStyle/>
          <a:p>
            <a:r>
              <a:rPr lang="en-US" dirty="0"/>
              <a:t>Offering an equally good or better product at lower price.</a:t>
            </a:r>
          </a:p>
          <a:p>
            <a:r>
              <a:rPr lang="en-US" dirty="0"/>
              <a:t>Leapfrogging competitors by being the first to market with next-generation technology or products.</a:t>
            </a:r>
          </a:p>
          <a:p>
            <a:r>
              <a:rPr lang="en-US" dirty="0"/>
              <a:t>Pursuing continuous product innovation to draw sales and market share away from less innovative rivals.</a:t>
            </a:r>
          </a:p>
          <a:p>
            <a:r>
              <a:rPr lang="en-US" dirty="0"/>
              <a:t>Pursuing disruptive product innovations to create new markets.</a:t>
            </a:r>
          </a:p>
          <a:p>
            <a:r>
              <a:rPr lang="en-US" dirty="0"/>
              <a:t>Adopting and improving on the good ideas of other firms (rivals or otherwise).</a:t>
            </a:r>
          </a:p>
        </p:txBody>
      </p:sp>
    </p:spTree>
    <p:extLst>
      <p:ext uri="{BB962C8B-B14F-4D97-AF65-F5344CB8AC3E}">
        <p14:creationId xmlns:p14="http://schemas.microsoft.com/office/powerpoint/2010/main" val="355374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Offensive Strategy Options </a:t>
            </a:r>
            <a:r>
              <a:rPr lang="en-US" sz="1800" baseline="-25000" dirty="0"/>
              <a:t>2</a:t>
            </a:r>
            <a:endParaRPr lang="en-US" baseline="-25000" dirty="0"/>
          </a:p>
        </p:txBody>
      </p:sp>
      <p:sp>
        <p:nvSpPr>
          <p:cNvPr id="27651" name="Content Placeholder 2"/>
          <p:cNvSpPr>
            <a:spLocks noGrp="1"/>
          </p:cNvSpPr>
          <p:nvPr>
            <p:ph idx="1"/>
          </p:nvPr>
        </p:nvSpPr>
        <p:spPr/>
        <p:txBody>
          <a:bodyPr/>
          <a:lstStyle/>
          <a:p>
            <a:r>
              <a:rPr lang="en-US" dirty="0"/>
              <a:t>Using hit-and-run or guerilla warfare tactics to grab sales and market share from complacent or distracted rivals.</a:t>
            </a:r>
          </a:p>
          <a:p>
            <a:r>
              <a:rPr lang="en-US" dirty="0"/>
              <a:t>Launching a preemptive strike to capture a rare opportunity or secure an industry’s limited resources.</a:t>
            </a:r>
          </a:p>
          <a:p>
            <a:pPr lvl="1"/>
            <a:r>
              <a:rPr lang="en-US" dirty="0"/>
              <a:t>Securing the best distributors in a particular geographic region or country.</a:t>
            </a:r>
          </a:p>
          <a:p>
            <a:pPr lvl="1"/>
            <a:r>
              <a:rPr lang="en-US" dirty="0"/>
              <a:t>Securing the most favorable retail locations. </a:t>
            </a:r>
          </a:p>
          <a:p>
            <a:pPr lvl="1"/>
            <a:r>
              <a:rPr lang="en-US" dirty="0"/>
              <a:t>Tying up the most reliable, high-quality suppliers via exclusive partnerships, long-term contracts, or even acquisition.</a:t>
            </a:r>
          </a:p>
        </p:txBody>
      </p:sp>
    </p:spTree>
    <p:extLst>
      <p:ext uri="{BB962C8B-B14F-4D97-AF65-F5344CB8AC3E}">
        <p14:creationId xmlns:p14="http://schemas.microsoft.com/office/powerpoint/2010/main" val="98532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837F-6233-45C6-A6A8-6C2915345304}"/>
              </a:ext>
            </a:extLst>
          </p:cNvPr>
          <p:cNvSpPr>
            <a:spLocks noGrp="1"/>
          </p:cNvSpPr>
          <p:nvPr>
            <p:ph type="title"/>
          </p:nvPr>
        </p:nvSpPr>
        <p:spPr/>
        <p:txBody>
          <a:bodyPr/>
          <a:lstStyle/>
          <a:p>
            <a:r>
              <a:rPr lang="en-US" dirty="0"/>
              <a:t>Choosing Which Rivals to Attack</a:t>
            </a:r>
          </a:p>
        </p:txBody>
      </p:sp>
      <p:sp>
        <p:nvSpPr>
          <p:cNvPr id="3" name="Content Placeholder 2">
            <a:extLst>
              <a:ext uri="{FF2B5EF4-FFF2-40B4-BE49-F238E27FC236}">
                <a16:creationId xmlns:a16="http://schemas.microsoft.com/office/drawing/2014/main" id="{A6AB3DFB-5D72-4DBD-B200-B87587B2FC03}"/>
              </a:ext>
            </a:extLst>
          </p:cNvPr>
          <p:cNvSpPr>
            <a:spLocks noGrp="1"/>
          </p:cNvSpPr>
          <p:nvPr>
            <p:ph idx="1"/>
          </p:nvPr>
        </p:nvSpPr>
        <p:spPr/>
        <p:txBody>
          <a:bodyPr/>
          <a:lstStyle/>
          <a:p>
            <a:r>
              <a:rPr lang="en-US" dirty="0"/>
              <a:t>Best Targets for Offensive Attacks:</a:t>
            </a:r>
          </a:p>
          <a:p>
            <a:pPr lvl="1"/>
            <a:r>
              <a:rPr lang="en-US" dirty="0"/>
              <a:t>Market leaders that are vulnerable.</a:t>
            </a:r>
          </a:p>
          <a:p>
            <a:pPr lvl="1"/>
            <a:r>
              <a:rPr lang="en-US" dirty="0"/>
              <a:t>Runner-up firms with weaknesses in areas where the challenger is strong.</a:t>
            </a:r>
          </a:p>
          <a:p>
            <a:pPr lvl="1"/>
            <a:r>
              <a:rPr lang="en-US" dirty="0"/>
              <a:t>Struggling enterprises that are on the verge of going under.</a:t>
            </a:r>
          </a:p>
          <a:p>
            <a:pPr lvl="1"/>
            <a:r>
              <a:rPr lang="en-US" dirty="0"/>
              <a:t>Small local and regional firms with limited capabilities.</a:t>
            </a:r>
          </a:p>
        </p:txBody>
      </p:sp>
    </p:spTree>
    <p:extLst>
      <p:ext uri="{BB962C8B-B14F-4D97-AF65-F5344CB8AC3E}">
        <p14:creationId xmlns:p14="http://schemas.microsoft.com/office/powerpoint/2010/main" val="164761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 Ocean Strategy—A Special Kind of Offensive</a:t>
            </a:r>
          </a:p>
        </p:txBody>
      </p:sp>
      <p:sp>
        <p:nvSpPr>
          <p:cNvPr id="28675" name="Content Placeholder 2"/>
          <p:cNvSpPr>
            <a:spLocks noGrp="1"/>
          </p:cNvSpPr>
          <p:nvPr>
            <p:ph idx="1"/>
          </p:nvPr>
        </p:nvSpPr>
        <p:spPr/>
        <p:txBody>
          <a:bodyPr/>
          <a:lstStyle/>
          <a:p>
            <a:r>
              <a:rPr lang="en-US" dirty="0"/>
              <a:t>A firm seeks a large and lasting competitive advantage by abandoning existing markets and inventing an exclusive new industry or market segment (open competitive space) that makes former competitors irrelevant.</a:t>
            </a:r>
          </a:p>
          <a:p>
            <a:r>
              <a:rPr lang="en-US" dirty="0"/>
              <a:t>By “reinventing the circus,” Cirque du Soleil annually attracts an audience of millions of people who typically do not attend circus events.</a:t>
            </a:r>
          </a:p>
        </p:txBody>
      </p:sp>
    </p:spTree>
    <p:extLst>
      <p:ext uri="{BB962C8B-B14F-4D97-AF65-F5344CB8AC3E}">
        <p14:creationId xmlns:p14="http://schemas.microsoft.com/office/powerpoint/2010/main" val="186872710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A6991B25-85A6-9E4E-BFF2-C2AE015DB324}"/>
    </a:ext>
  </a:extLst>
</a:theme>
</file>

<file path=ppt/theme/theme10.xml><?xml version="1.0" encoding="utf-8"?>
<a:theme xmlns:a="http://schemas.openxmlformats.org/drawingml/2006/main" name="4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1.xml><?xml version="1.0" encoding="utf-8"?>
<a:theme xmlns:a="http://schemas.openxmlformats.org/drawingml/2006/main" name="5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2.xml><?xml version="1.0" encoding="utf-8"?>
<a:theme xmlns:a="http://schemas.openxmlformats.org/drawingml/2006/main" name="6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3.xml><?xml version="1.0" encoding="utf-8"?>
<a:theme xmlns:a="http://schemas.openxmlformats.org/drawingml/2006/main" name="7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3.xml><?xml version="1.0" encoding="utf-8"?>
<a:theme xmlns:a="http://schemas.openxmlformats.org/drawingml/2006/main" name="1_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240D2F63-5E84-D846-AF96-6919111623A4}"/>
    </a:ext>
  </a:extLst>
</a:theme>
</file>

<file path=ppt/theme/theme4.xml><?xml version="1.0" encoding="utf-8"?>
<a:theme xmlns:a="http://schemas.openxmlformats.org/drawingml/2006/main" name="8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7.xml><?xml version="1.0" encoding="utf-8"?>
<a:theme xmlns:a="http://schemas.openxmlformats.org/drawingml/2006/main" name="2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8.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ppt/theme/theme9.xml><?xml version="1.0" encoding="utf-8"?>
<a:theme xmlns:a="http://schemas.openxmlformats.org/drawingml/2006/main" name="3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 id="{4CB361CB-698C-9F40-9AF4-C77726FBC194}" vid="{3ACF0110-8A4F-5748-A96E-D5611F69312E}"/>
    </a:ext>
  </a:extLst>
</a:theme>
</file>

<file path=docProps/app.xml><?xml version="1.0" encoding="utf-8"?>
<Properties xmlns="http://schemas.openxmlformats.org/officeDocument/2006/extended-properties" xmlns:vt="http://schemas.openxmlformats.org/officeDocument/2006/docPropsVTypes">
  <Template/>
  <TotalTime>10103</TotalTime>
  <Words>4563</Words>
  <Application>Microsoft Macintosh PowerPoint</Application>
  <PresentationFormat>On-screen Show (4:3)</PresentationFormat>
  <Paragraphs>325</Paragraphs>
  <Slides>45</Slides>
  <Notes>45</Notes>
  <HiddenSlides>0</HiddenSlides>
  <MMClips>0</MMClips>
  <ScaleCrop>false</ScaleCrop>
  <HeadingPairs>
    <vt:vector size="6" baseType="variant">
      <vt:variant>
        <vt:lpstr>Fonts Used</vt:lpstr>
      </vt:variant>
      <vt:variant>
        <vt:i4>3</vt:i4>
      </vt:variant>
      <vt:variant>
        <vt:lpstr>Theme</vt:lpstr>
      </vt:variant>
      <vt:variant>
        <vt:i4>13</vt:i4>
      </vt:variant>
      <vt:variant>
        <vt:lpstr>Slide Titles</vt:lpstr>
      </vt:variant>
      <vt:variant>
        <vt:i4>45</vt:i4>
      </vt:variant>
    </vt:vector>
  </HeadingPairs>
  <TitlesOfParts>
    <vt:vector size="61" baseType="lpstr">
      <vt:lpstr>Arial</vt:lpstr>
      <vt:lpstr>Calibri</vt:lpstr>
      <vt:lpstr>Times New Roman</vt:lpstr>
      <vt:lpstr>Title Slides Master</vt:lpstr>
      <vt:lpstr>1_Title Slides Master</vt:lpstr>
      <vt:lpstr>1_ClosingMaster</vt:lpstr>
      <vt:lpstr>8_MainContentSlideMaster</vt:lpstr>
      <vt:lpstr>ImageDescriptionAppendixSlideMaster</vt:lpstr>
      <vt:lpstr>MainContentSlideMaster</vt:lpstr>
      <vt:lpstr>2_MainContentSlideMaster</vt:lpstr>
      <vt:lpstr>1_MainContentSlideMaster</vt:lpstr>
      <vt:lpstr>3_MainContentSlideMaster</vt:lpstr>
      <vt:lpstr>4_MainContentSlideMaster</vt:lpstr>
      <vt:lpstr>5_MainContentSlideMaster</vt:lpstr>
      <vt:lpstr>6_MainContentSlideMaster</vt:lpstr>
      <vt:lpstr>7_MainContentSlideMaster</vt:lpstr>
      <vt:lpstr>CHAPTER 6</vt:lpstr>
      <vt:lpstr>LEARNING OBJECTIVES</vt:lpstr>
      <vt:lpstr>Choosing Strategy Actions That Complement a Firm’s Competitive Approach 1</vt:lpstr>
      <vt:lpstr>Choosing Strategy Actions That Complement a Firm’s Competitive Approach 2</vt:lpstr>
      <vt:lpstr>Launching Strategic Offensives to Improve a Company’s Market Position</vt:lpstr>
      <vt:lpstr>Principal Offensive Strategy Options 1</vt:lpstr>
      <vt:lpstr>Principal Offensive Strategy Options 2</vt:lpstr>
      <vt:lpstr>Choosing Which Rivals to Attack</vt:lpstr>
      <vt:lpstr>Blue Ocean Strategy—A Special Kind of Offensive</vt:lpstr>
      <vt:lpstr>Concepts &amp; Connections 6.1 Etsy's Blue Ocean Strategy in Online Retailing of Homemade Crafts</vt:lpstr>
      <vt:lpstr>CORE CONCEPT: Blue Ocean Strategies</vt:lpstr>
      <vt:lpstr>Using Defensive Strategies to Protect a Company’s Market Position and Competitive Advantage</vt:lpstr>
      <vt:lpstr>Blocking the Avenues Open to Challengers</vt:lpstr>
      <vt:lpstr>Signaling Challengers That Retaliation Is Likely</vt:lpstr>
      <vt:lpstr>Timing a Company’s Offensive and Defensive Strategic Moves</vt:lpstr>
      <vt:lpstr>CORE CONCEPT: First-Mover Strategies</vt:lpstr>
      <vt:lpstr>The Potential for Late-Mover Advantages or First-Mover Disadvantages</vt:lpstr>
      <vt:lpstr>Deciding Whether to Be an Early Mover or Late Mover</vt:lpstr>
      <vt:lpstr>Strengthening a Company’s Market Position via Its Scope of Operations</vt:lpstr>
      <vt:lpstr>CORE CONCEPT: Scope of the Firm</vt:lpstr>
      <vt:lpstr>CORE CONCEPTS: Horizontal and Vertical Scope</vt:lpstr>
      <vt:lpstr>Horizontal Merger and Acquisition Strategies</vt:lpstr>
      <vt:lpstr>Strategic Objectives of Mergers and Acquisitions</vt:lpstr>
      <vt:lpstr>Why Mergers and Acquisitions Sometimes Fail to Produce Anticipated Results</vt:lpstr>
      <vt:lpstr>Concepts &amp; Connections 6.2 Walmart's Expansion into E-commerce via Horizontal Acquisition</vt:lpstr>
      <vt:lpstr>Vertical Integration Strategies</vt:lpstr>
      <vt:lpstr>CORE CONCEPT: Vertical Integration</vt:lpstr>
      <vt:lpstr>The Advantages of a Vertical Integration Strategy</vt:lpstr>
      <vt:lpstr>Concepts &amp; Connections 6.3 Tesla’s  Vertical Integration Strategy</vt:lpstr>
      <vt:lpstr>CORE CONCEPTS: Backward and Forward Integration</vt:lpstr>
      <vt:lpstr>Integrating Backward to Achieve Greater Competitiveness</vt:lpstr>
      <vt:lpstr>When Backward Vertical Integration Becomes a Consideration</vt:lpstr>
      <vt:lpstr>Integrating Forward to Enhance Competitiveness</vt:lpstr>
      <vt:lpstr>Forward Vertical Integration and Internet Retailing</vt:lpstr>
      <vt:lpstr>Disadvantages of a Vertical Integration Strategy</vt:lpstr>
      <vt:lpstr>CORE CONCEPT: Outsourcing</vt:lpstr>
      <vt:lpstr>Outsourcing Strategies: Narrowing the Scope of Operations 1</vt:lpstr>
      <vt:lpstr>Outsourcing Strategies: Narrowing the Scope of Operations 2</vt:lpstr>
      <vt:lpstr>Strategic Alliances and Partnerships</vt:lpstr>
      <vt:lpstr>CORE CONCEPTS: Strategic Alliance and Joint Venture</vt:lpstr>
      <vt:lpstr>Reasons for Firms to Enter Into Strategic Alliances</vt:lpstr>
      <vt:lpstr>Reasons for Firms to Continue In Strategic Alliances</vt:lpstr>
      <vt:lpstr>Failed Strategic Alliances and Cooperative Partnerships</vt:lpstr>
      <vt:lpstr>The Strategic Dangers of Relying on Alliances for Essential Resources and Capabilities</vt:lpstr>
      <vt:lpstr>End of slides.</vt:lpstr>
    </vt:vector>
  </TitlesOfParts>
  <Manager/>
  <Company>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Strategic Management 7e</dc:title>
  <dc:subject>Chapter 6</dc:subject>
  <dc:creator>Charlie</dc:creator>
  <cp:lastModifiedBy>Teresa Ward</cp:lastModifiedBy>
  <cp:revision>879</cp:revision>
  <dcterms:created xsi:type="dcterms:W3CDTF">2003-02-17T02:06:55Z</dcterms:created>
  <dcterms:modified xsi:type="dcterms:W3CDTF">2020-03-06T17:32:22Z</dcterms:modified>
</cp:coreProperties>
</file>