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https://github.com/CSC468-project/cloudlab-project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434811" y="14548062"/>
            <a:ext cx="6089119" cy="7392263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18156610" y="0"/>
            <a:ext cx="13730660" cy="16380297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2966400" y="6885600"/>
            <a:ext cx="15319800" cy="79911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2966400" y="15344213"/>
            <a:ext cx="15319800" cy="2967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187" y="17490057"/>
            <a:ext cx="32918528" cy="445571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4999050" y="3296960"/>
            <a:ext cx="22920900" cy="7950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0"/>
              <a:buNone/>
              <a:defRPr sz="30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4999050" y="11572480"/>
            <a:ext cx="22920900" cy="47412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Char char="●"/>
              <a:defRPr>
                <a:solidFill>
                  <a:schemeClr val="lt1"/>
                </a:solidFill>
              </a:defRPr>
            </a:lvl1pPr>
            <a:lvl2pPr indent="-4953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  <a:defRPr>
                <a:solidFill>
                  <a:schemeClr val="lt1"/>
                </a:solidFill>
              </a:defRPr>
            </a:lvl2pPr>
            <a:lvl3pPr indent="-4953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  <a:defRPr>
                <a:solidFill>
                  <a:schemeClr val="lt1"/>
                </a:solidFill>
              </a:defRPr>
            </a:lvl3pPr>
            <a:lvl4pPr indent="-4953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>
                <a:solidFill>
                  <a:schemeClr val="lt1"/>
                </a:solidFill>
              </a:defRPr>
            </a:lvl4pPr>
            <a:lvl5pPr indent="-4953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  <a:defRPr>
                <a:solidFill>
                  <a:schemeClr val="lt1"/>
                </a:solidFill>
              </a:defRPr>
            </a:lvl5pPr>
            <a:lvl6pPr indent="-4953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  <a:defRPr>
                <a:solidFill>
                  <a:schemeClr val="lt1"/>
                </a:solidFill>
              </a:defRPr>
            </a:lvl6pPr>
            <a:lvl7pPr indent="-4953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>
                <a:solidFill>
                  <a:schemeClr val="lt1"/>
                </a:solidFill>
              </a:defRPr>
            </a:lvl7pPr>
            <a:lvl8pPr indent="-4953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  <a:defRPr>
                <a:solidFill>
                  <a:schemeClr val="lt1"/>
                </a:solidFill>
              </a:defRPr>
            </a:lvl8pPr>
            <a:lvl9pPr indent="-4953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528367" y="14532"/>
            <a:ext cx="4439573" cy="5907396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24390301" y="12390533"/>
            <a:ext cx="7870132" cy="955527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2966400" y="6885653"/>
            <a:ext cx="21088200" cy="79911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2253470" y="1277335"/>
            <a:ext cx="3597500" cy="4263708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4693680" y="2553920"/>
            <a:ext cx="25309800" cy="42636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693680" y="8490880"/>
            <a:ext cx="25309800" cy="108441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2253470" y="1277335"/>
            <a:ext cx="3597500" cy="4263708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4693680" y="2553920"/>
            <a:ext cx="25309800" cy="42636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693680" y="8490880"/>
            <a:ext cx="12349800" cy="108441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17653140" y="8490880"/>
            <a:ext cx="12349800" cy="108441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2253470" y="1277335"/>
            <a:ext cx="3597500" cy="4263708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4693680" y="2553920"/>
            <a:ext cx="25309800" cy="42636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2253470" y="1277335"/>
            <a:ext cx="3597500" cy="4263708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4693680" y="2553920"/>
            <a:ext cx="11923200" cy="6783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4693680" y="9854613"/>
            <a:ext cx="11923200" cy="9479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24720171" y="5574"/>
            <a:ext cx="8162823" cy="11100629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349450" lIns="349450" spcFirstLastPara="1" rIns="349450" wrap="square" tIns="349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2966400" y="3258027"/>
            <a:ext cx="21088200" cy="15246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2253470" y="1277335"/>
            <a:ext cx="3597500" cy="4263708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4693680" y="2553920"/>
            <a:ext cx="12349800" cy="8491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4693680" y="11704332"/>
            <a:ext cx="12349800" cy="3097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17653320" y="2820267"/>
            <a:ext cx="12349800" cy="16514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2568129" y="16414377"/>
            <a:ext cx="2971367" cy="352170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349450" lIns="349450" spcFirstLastPara="1" rIns="349450" wrap="square" tIns="349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693680" y="17659627"/>
            <a:ext cx="21035100" cy="22821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Font typeface="Maven Pro"/>
              <a:buNone/>
              <a:defRPr b="1" sz="10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Nunito"/>
              <a:buChar char="●"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495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○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495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■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495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●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495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○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495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■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495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●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495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○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495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Nunito"/>
              <a:buChar char="■"/>
              <a:defRPr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423766" y="20211097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body"/>
          </p:nvPr>
        </p:nvSpPr>
        <p:spPr>
          <a:xfrm>
            <a:off x="11736400" y="16649988"/>
            <a:ext cx="11149200" cy="3903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49450" lIns="349450" spcFirstLastPara="1" rIns="349450" wrap="square" tIns="349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600"/>
              </a:spcAft>
              <a:buNone/>
            </a:pPr>
            <a:r>
              <a:rPr lang="en" sz="4100"/>
              <a:t> </a:t>
            </a:r>
            <a:endParaRPr sz="4100"/>
          </a:p>
        </p:txBody>
      </p:sp>
      <p:sp>
        <p:nvSpPr>
          <p:cNvPr id="278" name="Google Shape;278;p13"/>
          <p:cNvSpPr txBox="1"/>
          <p:nvPr/>
        </p:nvSpPr>
        <p:spPr>
          <a:xfrm>
            <a:off x="11736400" y="15833800"/>
            <a:ext cx="11149200" cy="95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5000">
                <a:latin typeface="Nunito"/>
                <a:ea typeface="Nunito"/>
                <a:cs typeface="Nunito"/>
                <a:sym typeface="Nunito"/>
              </a:rPr>
              <a:t>CI/CD 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11736400" y="5090525"/>
            <a:ext cx="9925500" cy="10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0" y="-76200"/>
            <a:ext cx="32991900" cy="3296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6201">
            <a:off x="29003041" y="400386"/>
            <a:ext cx="2446068" cy="308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55884">
            <a:off x="29388803" y="17434582"/>
            <a:ext cx="2776372" cy="349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4">
            <a:alphaModFix/>
          </a:blip>
          <a:srcRect b="25428" l="27366" r="23091" t="0"/>
          <a:stretch/>
        </p:blipFill>
        <p:spPr>
          <a:xfrm>
            <a:off x="373125" y="148350"/>
            <a:ext cx="3283750" cy="29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4">
            <a:alphaModFix/>
          </a:blip>
          <a:srcRect b="0" l="0" r="0" t="70879"/>
          <a:stretch/>
        </p:blipFill>
        <p:spPr>
          <a:xfrm>
            <a:off x="13145113" y="137925"/>
            <a:ext cx="6628175" cy="11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3"/>
          <p:cNvSpPr txBox="1"/>
          <p:nvPr>
            <p:ph idx="4294967295" type="body"/>
          </p:nvPr>
        </p:nvSpPr>
        <p:spPr>
          <a:xfrm>
            <a:off x="220725" y="5017675"/>
            <a:ext cx="11149200" cy="9140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49450" lIns="349450" spcFirstLastPara="1" rIns="349450" wrap="square" tIns="349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600"/>
              </a:spcAft>
              <a:buNone/>
            </a:pPr>
            <a:r>
              <a:rPr lang="en" sz="4100"/>
              <a:t>Cloud </a:t>
            </a:r>
            <a:r>
              <a:rPr lang="en" sz="4100"/>
              <a:t>Cooked is a cloud-based </a:t>
            </a:r>
            <a:r>
              <a:rPr lang="en" sz="4100"/>
              <a:t>restaurant order interface and delivery management  service targeted at restaurants who employ their own drivers. The service can accept orders in two ways through an optimized UI for cashiers and a customer facing online website. Additionally, the service provides a means of optimally dispatching drivers based on factors such as order time and geographical location so that delivery routes are as quick and direct as possible.</a:t>
            </a:r>
            <a:endParaRPr sz="4100"/>
          </a:p>
        </p:txBody>
      </p:sp>
      <p:pic>
        <p:nvPicPr>
          <p:cNvPr id="286" name="Google Shape;286;p13"/>
          <p:cNvPicPr preferRelativeResize="0"/>
          <p:nvPr/>
        </p:nvPicPr>
        <p:blipFill rotWithShape="1">
          <a:blip r:embed="rId5">
            <a:alphaModFix/>
          </a:blip>
          <a:srcRect b="0" l="4494" r="13638" t="0"/>
          <a:stretch/>
        </p:blipFill>
        <p:spPr>
          <a:xfrm>
            <a:off x="11466175" y="5577825"/>
            <a:ext cx="10656472" cy="976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 txBox="1"/>
          <p:nvPr/>
        </p:nvSpPr>
        <p:spPr>
          <a:xfrm>
            <a:off x="220725" y="4206225"/>
            <a:ext cx="11149200" cy="95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5000">
                <a:latin typeface="Nunito"/>
                <a:ea typeface="Nunito"/>
                <a:cs typeface="Nunito"/>
                <a:sym typeface="Nunito"/>
              </a:rPr>
              <a:t>Team Vision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11736400" y="4282425"/>
            <a:ext cx="9925500" cy="95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5000">
                <a:latin typeface="Nunito"/>
                <a:ea typeface="Nunito"/>
                <a:cs typeface="Nunito"/>
                <a:sym typeface="Nunito"/>
              </a:rPr>
              <a:t>Technical</a:t>
            </a:r>
            <a:r>
              <a:rPr lang="en" sz="5000">
                <a:latin typeface="Nunito"/>
                <a:ea typeface="Nunito"/>
                <a:cs typeface="Nunito"/>
                <a:sym typeface="Nunito"/>
              </a:rPr>
              <a:t> Diagram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3"/>
          <p:cNvSpPr txBox="1"/>
          <p:nvPr>
            <p:ph idx="4294967295" type="body"/>
          </p:nvPr>
        </p:nvSpPr>
        <p:spPr>
          <a:xfrm>
            <a:off x="22013925" y="5017675"/>
            <a:ext cx="10656600" cy="1032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49450" lIns="349450" spcFirstLastPara="1" rIns="349450" wrap="square" tIns="34945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/>
              <a:t>Frontend </a:t>
            </a:r>
            <a:r>
              <a:rPr b="1" lang="en" sz="4100" u="sng"/>
              <a:t>components</a:t>
            </a:r>
            <a:r>
              <a:rPr b="1" lang="en" sz="4100" u="sng"/>
              <a:t>:</a:t>
            </a:r>
            <a:r>
              <a:rPr lang="en" sz="4100"/>
              <a:t> </a:t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4100"/>
              <a:t>	Three websites are constructed using Flask and ReactJavaScript; the </a:t>
            </a:r>
            <a:r>
              <a:rPr b="1" lang="en" sz="4100"/>
              <a:t>restaurant</a:t>
            </a:r>
            <a:r>
              <a:rPr b="1" lang="en" sz="4100"/>
              <a:t> order interface</a:t>
            </a:r>
            <a:r>
              <a:rPr lang="en" sz="4100"/>
              <a:t>, </a:t>
            </a:r>
            <a:r>
              <a:rPr b="1" lang="en" sz="4100"/>
              <a:t>online order service</a:t>
            </a:r>
            <a:r>
              <a:rPr lang="en" sz="4100"/>
              <a:t>, and the </a:t>
            </a:r>
            <a:r>
              <a:rPr b="1" lang="en" sz="4100"/>
              <a:t>delivery </a:t>
            </a:r>
            <a:r>
              <a:rPr b="1" lang="en" sz="4100"/>
              <a:t>management</a:t>
            </a:r>
            <a:r>
              <a:rPr b="1" lang="en" sz="4100"/>
              <a:t>  application</a:t>
            </a:r>
            <a:r>
              <a:rPr lang="en" sz="4100"/>
              <a:t>. </a:t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b="1" lang="en" sz="4100" u="sng"/>
              <a:t>Backend</a:t>
            </a:r>
            <a:r>
              <a:rPr b="1" lang="en" sz="4100" u="sng"/>
              <a:t> components:</a:t>
            </a:r>
            <a:r>
              <a:rPr lang="en" sz="4100"/>
              <a:t> </a:t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4100"/>
              <a:t>	Two worker components communicate directly with the database. The </a:t>
            </a:r>
            <a:r>
              <a:rPr b="1" lang="en" sz="4100"/>
              <a:t>order worker</a:t>
            </a:r>
            <a:r>
              <a:rPr lang="en" sz="4100"/>
              <a:t> directs all incoming order information into the database. The </a:t>
            </a:r>
            <a:r>
              <a:rPr b="1" lang="en" sz="4100"/>
              <a:t>dispatch worker</a:t>
            </a:r>
            <a:r>
              <a:rPr lang="en" sz="4100"/>
              <a:t> pulls order information on delivery orders directly from the database.  </a:t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b="1" lang="en" sz="4100" u="sng"/>
              <a:t>Database: </a:t>
            </a:r>
            <a:endParaRPr b="1" sz="4100" u="sng"/>
          </a:p>
          <a:p>
            <a:pPr indent="0" lvl="0" marL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4100"/>
              <a:t>One database server organizes customers, menu, and orders.</a:t>
            </a:r>
            <a:endParaRPr sz="4100"/>
          </a:p>
          <a:p>
            <a:pPr indent="0" lvl="0" marL="0" rtl="0" algn="l">
              <a:spcBef>
                <a:spcPts val="4600"/>
              </a:spcBef>
              <a:spcAft>
                <a:spcPts val="46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290" name="Google Shape;290;p13"/>
          <p:cNvSpPr txBox="1"/>
          <p:nvPr/>
        </p:nvSpPr>
        <p:spPr>
          <a:xfrm>
            <a:off x="22013925" y="4206225"/>
            <a:ext cx="10656600" cy="95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5000">
                <a:latin typeface="Nunito"/>
                <a:ea typeface="Nunito"/>
                <a:cs typeface="Nunito"/>
                <a:sym typeface="Nunito"/>
              </a:rPr>
              <a:t>Design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5443038" y="1612513"/>
            <a:ext cx="220323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Nassirdine Djibo, Emma Loch, Joseph McDowell, Evan Older, Kieran Petrosky </a:t>
            </a:r>
            <a:r>
              <a:rPr lang="en" sz="41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https://github.com/CSC468-project/cloudlab-project</a:t>
            </a:r>
            <a:endParaRPr sz="41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3"/>
          <p:cNvSpPr txBox="1"/>
          <p:nvPr>
            <p:ph idx="4294967295" type="body"/>
          </p:nvPr>
        </p:nvSpPr>
        <p:spPr>
          <a:xfrm>
            <a:off x="296925" y="16676275"/>
            <a:ext cx="11149200" cy="3881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49450" lIns="349450" spcFirstLastPara="1" rIns="349450" wrap="square" tIns="349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600"/>
              </a:spcAft>
              <a:buNone/>
            </a:pPr>
            <a:r>
              <a:rPr lang="en" sz="4100"/>
              <a:t>Utilizing Jenkins, an open-source automation server, Cloud Cooked servers are able to perform </a:t>
            </a:r>
            <a:r>
              <a:rPr lang="en" sz="4100"/>
              <a:t>seamless</a:t>
            </a:r>
            <a:r>
              <a:rPr lang="en" sz="4100"/>
              <a:t> in-place upgrades of production applications without downtime.</a:t>
            </a:r>
            <a:endParaRPr sz="4100"/>
          </a:p>
        </p:txBody>
      </p:sp>
      <p:sp>
        <p:nvSpPr>
          <p:cNvPr id="293" name="Google Shape;293;p13"/>
          <p:cNvSpPr txBox="1"/>
          <p:nvPr/>
        </p:nvSpPr>
        <p:spPr>
          <a:xfrm>
            <a:off x="296925" y="15864825"/>
            <a:ext cx="11149200" cy="95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5000">
                <a:latin typeface="Nunito"/>
                <a:ea typeface="Nunito"/>
                <a:cs typeface="Nunito"/>
                <a:sym typeface="Nunito"/>
              </a:rPr>
              <a:t>CI/CD Application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58900" y="16975950"/>
            <a:ext cx="10656601" cy="325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3"/>
          <p:cNvSpPr/>
          <p:nvPr/>
        </p:nvSpPr>
        <p:spPr>
          <a:xfrm rot="-2705185">
            <a:off x="15643868" y="7349082"/>
            <a:ext cx="140644" cy="204495"/>
          </a:xfrm>
          <a:prstGeom prst="triangle">
            <a:avLst>
              <a:gd fmla="val 47212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 rot="2886763">
            <a:off x="17991751" y="7349124"/>
            <a:ext cx="140639" cy="204392"/>
          </a:xfrm>
          <a:prstGeom prst="triangle">
            <a:avLst>
              <a:gd fmla="val 47212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 rot="-7330">
            <a:off x="16863068" y="9409513"/>
            <a:ext cx="140700" cy="204600"/>
          </a:xfrm>
          <a:prstGeom prst="triangle">
            <a:avLst>
              <a:gd fmla="val 47212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 rot="5671802">
            <a:off x="16018846" y="11888032"/>
            <a:ext cx="140539" cy="204367"/>
          </a:xfrm>
          <a:prstGeom prst="triangle">
            <a:avLst>
              <a:gd fmla="val 47212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 rot="-7346">
            <a:off x="13868746" y="12514081"/>
            <a:ext cx="140400" cy="204300"/>
          </a:xfrm>
          <a:prstGeom prst="triangle">
            <a:avLst>
              <a:gd fmla="val 47212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16909100" y="9620600"/>
            <a:ext cx="41100" cy="7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