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117466e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117466e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117466e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117466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8d77e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8d77ed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117466e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117466e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17466e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17466e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117466e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117466e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8d77ed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8d77ed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117466e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117466e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117466e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117466e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HBRANASSQ3x8U3QLFw4StMhwvp2HYI2s/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RELEASE 3 DEMO</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Rick Carbone, Laz Bradley, &amp; Wil Mullin</a:t>
            </a:r>
            <a:endParaRPr/>
          </a:p>
          <a:p>
            <a:pPr indent="0" lvl="0" marL="0" rtl="0" algn="ctr">
              <a:spcBef>
                <a:spcPts val="0"/>
              </a:spcBef>
              <a:spcAft>
                <a:spcPts val="0"/>
              </a:spcAft>
              <a:buNone/>
            </a:pPr>
            <a:r>
              <a:rPr lang="en"/>
              <a:t>Team 10 - Unique User Authentication via Behavioral Metrics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621600" y="2094450"/>
            <a:ext cx="19008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Since Release 2</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Since release 2, we have completed our preliminary research, finished designing our experiments, and have begun </a:t>
            </a:r>
            <a:r>
              <a:rPr lang="en"/>
              <a:t>collecting data from our experiments. </a:t>
            </a:r>
            <a:endParaRPr/>
          </a:p>
          <a:p>
            <a:pPr indent="-311150" lvl="0" marL="457200" rtl="0" algn="l">
              <a:spcBef>
                <a:spcPts val="0"/>
              </a:spcBef>
              <a:spcAft>
                <a:spcPts val="0"/>
              </a:spcAft>
              <a:buSzPts val="1300"/>
              <a:buChar char="●"/>
            </a:pPr>
            <a:r>
              <a:rPr lang="en"/>
              <a:t>We have created the testing environment for our experiment in the form of a website that tracks user behavior</a:t>
            </a:r>
            <a:endParaRPr/>
          </a:p>
          <a:p>
            <a:pPr indent="-311150" lvl="0" marL="457200" rtl="0" algn="l">
              <a:spcBef>
                <a:spcPts val="0"/>
              </a:spcBef>
              <a:spcAft>
                <a:spcPts val="0"/>
              </a:spcAft>
              <a:buSzPts val="1300"/>
              <a:buChar char="●"/>
            </a:pPr>
            <a:r>
              <a:rPr lang="en"/>
              <a:t>We are now ready to collect data and form conclusions for our experiment, we are collecting:</a:t>
            </a:r>
            <a:endParaRPr/>
          </a:p>
          <a:p>
            <a:pPr indent="-298450" lvl="1" marL="914400" rtl="0" algn="l">
              <a:spcBef>
                <a:spcPts val="0"/>
              </a:spcBef>
              <a:spcAft>
                <a:spcPts val="0"/>
              </a:spcAft>
              <a:buSzPts val="1100"/>
              <a:buChar char="○"/>
            </a:pPr>
            <a:r>
              <a:rPr lang="en"/>
              <a:t>Heatmaps</a:t>
            </a:r>
            <a:endParaRPr/>
          </a:p>
          <a:p>
            <a:pPr indent="-298450" lvl="1" marL="914400" rtl="0" algn="l">
              <a:spcBef>
                <a:spcPts val="0"/>
              </a:spcBef>
              <a:spcAft>
                <a:spcPts val="0"/>
              </a:spcAft>
              <a:buSzPts val="1100"/>
              <a:buChar char="○"/>
            </a:pPr>
            <a:r>
              <a:rPr lang="en"/>
              <a:t>Movements</a:t>
            </a:r>
            <a:endParaRPr/>
          </a:p>
          <a:p>
            <a:pPr indent="-298450" lvl="1" marL="914400" rtl="0" algn="l">
              <a:spcBef>
                <a:spcPts val="0"/>
              </a:spcBef>
              <a:spcAft>
                <a:spcPts val="0"/>
              </a:spcAft>
              <a:buSzPts val="1100"/>
              <a:buChar char="○"/>
            </a:pPr>
            <a:r>
              <a:rPr lang="en"/>
              <a:t>Keyboard strokes</a:t>
            </a:r>
            <a:endParaRPr/>
          </a:p>
          <a:p>
            <a:pPr indent="-298450" lvl="1" marL="914400" rtl="0" algn="l">
              <a:spcBef>
                <a:spcPts val="0"/>
              </a:spcBef>
              <a:spcAft>
                <a:spcPts val="0"/>
              </a:spcAft>
              <a:buSzPts val="1100"/>
              <a:buChar char="○"/>
            </a:pPr>
            <a:r>
              <a:rPr lang="en"/>
              <a:t>Typing Speed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89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Revisiting</a:t>
            </a:r>
            <a:r>
              <a:rPr lang="en"/>
              <a:t> Project Roadmap</a:t>
            </a:r>
            <a:endParaRPr/>
          </a:p>
        </p:txBody>
      </p:sp>
      <p:pic>
        <p:nvPicPr>
          <p:cNvPr id="141" name="Google Shape;141;p15"/>
          <p:cNvPicPr preferRelativeResize="0"/>
          <p:nvPr/>
        </p:nvPicPr>
        <p:blipFill>
          <a:blip r:embed="rId3">
            <a:alphaModFix/>
          </a:blip>
          <a:stretch>
            <a:fillRect/>
          </a:stretch>
        </p:blipFill>
        <p:spPr>
          <a:xfrm>
            <a:off x="1948700" y="1296625"/>
            <a:ext cx="5246601" cy="323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needed software that we could use to obtain behavioral metrics on computer users, and we eventually settled on using a software called Hotjar in conjunction with a website environment designed in WordPress. </a:t>
            </a:r>
            <a:endParaRPr/>
          </a:p>
          <a:p>
            <a:pPr indent="-311150" lvl="0" marL="457200" rtl="0" algn="l">
              <a:spcBef>
                <a:spcPts val="0"/>
              </a:spcBef>
              <a:spcAft>
                <a:spcPts val="0"/>
              </a:spcAft>
              <a:buSzPts val="1300"/>
              <a:buChar char="●"/>
            </a:pPr>
            <a:r>
              <a:rPr lang="en"/>
              <a:t>The basis of the experiment is that we are going to give users a few short tasks to do multiple times in our website environment. We are going to collect metrics on their behavior during each repetition, and analyse the data to see how consistent user input is, how much regular behavior tends to deviate from the norm, and how reliable these metrics are for identifying a specific user’s behavior.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HotJar and Our Testing Environment	</a:t>
            </a:r>
            <a:endParaRPr/>
          </a:p>
        </p:txBody>
      </p:sp>
      <p:sp>
        <p:nvSpPr>
          <p:cNvPr id="153" name="Google Shape;153;p17"/>
          <p:cNvSpPr txBox="1"/>
          <p:nvPr>
            <p:ph idx="1" type="body"/>
          </p:nvPr>
        </p:nvSpPr>
        <p:spPr>
          <a:xfrm>
            <a:off x="819150" y="1565975"/>
            <a:ext cx="62532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Login and Dashboard created with WordPress CMS</a:t>
            </a:r>
            <a:endParaRPr/>
          </a:p>
          <a:p>
            <a:pPr indent="-311150" lvl="0" marL="457200" rtl="0" algn="l">
              <a:spcBef>
                <a:spcPts val="0"/>
              </a:spcBef>
              <a:spcAft>
                <a:spcPts val="0"/>
              </a:spcAft>
              <a:buSzPts val="1300"/>
              <a:buChar char="-"/>
            </a:pPr>
            <a:r>
              <a:rPr lang="en"/>
              <a:t>Hotjar is the mouse tracking tool we will be using and it was installed as a plugin on the website</a:t>
            </a:r>
            <a:endParaRPr/>
          </a:p>
          <a:p>
            <a:pPr indent="-311150" lvl="0" marL="457200" rtl="0" algn="l">
              <a:spcBef>
                <a:spcPts val="0"/>
              </a:spcBef>
              <a:spcAft>
                <a:spcPts val="0"/>
              </a:spcAft>
              <a:buSzPts val="1300"/>
              <a:buChar char="-"/>
            </a:pPr>
            <a:r>
              <a:rPr lang="en"/>
              <a:t>The </a:t>
            </a:r>
            <a:r>
              <a:rPr b="1" lang="en"/>
              <a:t>login page</a:t>
            </a:r>
            <a:r>
              <a:rPr lang="en"/>
              <a:t> is used in order to </a:t>
            </a:r>
            <a:r>
              <a:rPr lang="en"/>
              <a:t>mimic</a:t>
            </a:r>
            <a:r>
              <a:rPr lang="en"/>
              <a:t> what users will do when they are logging in to an account; multiple logins will be required from each user in order to see if there any unique patterns that can be identified from users (both keyboard and mouse)</a:t>
            </a:r>
            <a:endParaRPr/>
          </a:p>
          <a:p>
            <a:pPr indent="-311150" lvl="0" marL="457200" rtl="0" algn="l">
              <a:spcBef>
                <a:spcPts val="0"/>
              </a:spcBef>
              <a:spcAft>
                <a:spcPts val="0"/>
              </a:spcAft>
              <a:buSzPts val="1300"/>
              <a:buChar char="-"/>
            </a:pPr>
            <a:r>
              <a:rPr lang="en"/>
              <a:t>The </a:t>
            </a:r>
            <a:r>
              <a:rPr b="1" lang="en"/>
              <a:t>dashboard </a:t>
            </a:r>
            <a:r>
              <a:rPr lang="en"/>
              <a:t>is used in order to mimic what users will do in a “mock dashboard” environment; essentially this is simulating an employee logging into the backend of their dashboard to check their progress with the company they work for</a:t>
            </a:r>
            <a:endParaRPr/>
          </a:p>
        </p:txBody>
      </p:sp>
      <p:pic>
        <p:nvPicPr>
          <p:cNvPr id="154" name="Google Shape;154;p17"/>
          <p:cNvPicPr preferRelativeResize="0"/>
          <p:nvPr/>
        </p:nvPicPr>
        <p:blipFill>
          <a:blip r:embed="rId3">
            <a:alphaModFix/>
          </a:blip>
          <a:stretch>
            <a:fillRect/>
          </a:stretch>
        </p:blipFill>
        <p:spPr>
          <a:xfrm>
            <a:off x="7285315" y="1647965"/>
            <a:ext cx="1508774" cy="724575"/>
          </a:xfrm>
          <a:prstGeom prst="rect">
            <a:avLst/>
          </a:prstGeom>
          <a:noFill/>
          <a:ln>
            <a:noFill/>
          </a:ln>
        </p:spPr>
      </p:pic>
      <p:pic>
        <p:nvPicPr>
          <p:cNvPr id="155" name="Google Shape;155;p17"/>
          <p:cNvPicPr preferRelativeResize="0"/>
          <p:nvPr/>
        </p:nvPicPr>
        <p:blipFill>
          <a:blip r:embed="rId4">
            <a:alphaModFix/>
          </a:blip>
          <a:stretch>
            <a:fillRect/>
          </a:stretch>
        </p:blipFill>
        <p:spPr>
          <a:xfrm>
            <a:off x="7237988" y="2623200"/>
            <a:ext cx="1603450" cy="100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746150" y="387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Diagram</a:t>
            </a:r>
            <a:endParaRPr/>
          </a:p>
        </p:txBody>
      </p:sp>
      <p:sp>
        <p:nvSpPr>
          <p:cNvPr id="161" name="Google Shape;161;p18"/>
          <p:cNvSpPr txBox="1"/>
          <p:nvPr/>
        </p:nvSpPr>
        <p:spPr>
          <a:xfrm>
            <a:off x="413100" y="1222725"/>
            <a:ext cx="1864200" cy="1046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Participants are selected and agree to participate in experiment</a:t>
            </a:r>
            <a:endParaRPr>
              <a:solidFill>
                <a:srgbClr val="FFFFFF"/>
              </a:solidFill>
              <a:highlight>
                <a:srgbClr val="000000"/>
              </a:highlight>
            </a:endParaRPr>
          </a:p>
        </p:txBody>
      </p:sp>
      <p:sp>
        <p:nvSpPr>
          <p:cNvPr id="162" name="Google Shape;162;p18"/>
          <p:cNvSpPr txBox="1"/>
          <p:nvPr/>
        </p:nvSpPr>
        <p:spPr>
          <a:xfrm>
            <a:off x="2558125" y="1222725"/>
            <a:ext cx="2614500" cy="298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Participant login to website environment and will be tasked with completing a few short activities on the site, such as logging in, and being asked to answer a few questions using the website. These activities will be repeated with the same participating in different sittings, in order to give us a good benchmark for each individual's behavior. </a:t>
            </a:r>
            <a:endParaRPr/>
          </a:p>
        </p:txBody>
      </p:sp>
      <p:sp>
        <p:nvSpPr>
          <p:cNvPr id="163" name="Google Shape;163;p18"/>
          <p:cNvSpPr txBox="1"/>
          <p:nvPr/>
        </p:nvSpPr>
        <p:spPr>
          <a:xfrm>
            <a:off x="5453450" y="1222725"/>
            <a:ext cx="2798400" cy="147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During each participants session, we will be using HotJar (a WordPress plugin) to collect information about the users’ behavior, along with metrics to quantify that behavior. </a:t>
            </a:r>
            <a:endParaRPr/>
          </a:p>
        </p:txBody>
      </p:sp>
      <p:sp>
        <p:nvSpPr>
          <p:cNvPr id="164" name="Google Shape;164;p18"/>
          <p:cNvSpPr txBox="1"/>
          <p:nvPr/>
        </p:nvSpPr>
        <p:spPr>
          <a:xfrm>
            <a:off x="5453450" y="3022400"/>
            <a:ext cx="2798400" cy="147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We will be using the data gathered from the experiments to answer our research question, which is to determine the viability of alternative authentication methods.</a:t>
            </a:r>
            <a:endParaRPr/>
          </a:p>
        </p:txBody>
      </p:sp>
      <p:cxnSp>
        <p:nvCxnSpPr>
          <p:cNvPr id="165" name="Google Shape;165;p18"/>
          <p:cNvCxnSpPr/>
          <p:nvPr/>
        </p:nvCxnSpPr>
        <p:spPr>
          <a:xfrm>
            <a:off x="2277300" y="1744275"/>
            <a:ext cx="266700" cy="36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8"/>
          <p:cNvCxnSpPr/>
          <p:nvPr/>
        </p:nvCxnSpPr>
        <p:spPr>
          <a:xfrm>
            <a:off x="5172625" y="1744275"/>
            <a:ext cx="266700" cy="36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8"/>
          <p:cNvCxnSpPr/>
          <p:nvPr/>
        </p:nvCxnSpPr>
        <p:spPr>
          <a:xfrm>
            <a:off x="6728900" y="2700225"/>
            <a:ext cx="3300" cy="33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563375"/>
            <a:ext cx="75057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 of Experiment Environment</a:t>
            </a:r>
            <a:endParaRPr/>
          </a:p>
        </p:txBody>
      </p:sp>
      <p:pic>
        <p:nvPicPr>
          <p:cNvPr id="173" name="Google Shape;173;p19" title="Experiment.mp4">
            <a:hlinkClick r:id="rId3"/>
          </p:cNvPr>
          <p:cNvPicPr preferRelativeResize="0"/>
          <p:nvPr/>
        </p:nvPicPr>
        <p:blipFill>
          <a:blip r:embed="rId4">
            <a:alphaModFix/>
          </a:blip>
          <a:stretch>
            <a:fillRect/>
          </a:stretch>
        </p:blipFill>
        <p:spPr>
          <a:xfrm>
            <a:off x="2040463" y="1162850"/>
            <a:ext cx="5063075" cy="369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Poster</a:t>
            </a:r>
            <a:endParaRPr/>
          </a:p>
        </p:txBody>
      </p:sp>
      <p:pic>
        <p:nvPicPr>
          <p:cNvPr id="179" name="Google Shape;179;p20"/>
          <p:cNvPicPr preferRelativeResize="0"/>
          <p:nvPr/>
        </p:nvPicPr>
        <p:blipFill>
          <a:blip r:embed="rId3">
            <a:alphaModFix/>
          </a:blip>
          <a:stretch>
            <a:fillRect/>
          </a:stretch>
        </p:blipFill>
        <p:spPr>
          <a:xfrm>
            <a:off x="3940575" y="219600"/>
            <a:ext cx="3546950" cy="472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else needs to be done	</a:t>
            </a:r>
            <a:endParaRPr/>
          </a:p>
        </p:txBody>
      </p:sp>
      <p:sp>
        <p:nvSpPr>
          <p:cNvPr id="185" name="Google Shape;18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Basically, the only thing that needs to be done is to run the experiments - which should take relatively little time - and then analyze our data and come to conclusions on it. </a:t>
            </a:r>
            <a:endParaRPr/>
          </a:p>
          <a:p>
            <a:pPr indent="-311150" lvl="0" marL="457200" rtl="0" algn="l">
              <a:spcBef>
                <a:spcPts val="0"/>
              </a:spcBef>
              <a:spcAft>
                <a:spcPts val="0"/>
              </a:spcAft>
              <a:buSzPts val="1300"/>
              <a:buChar char="●"/>
            </a:pPr>
            <a:r>
              <a:rPr lang="en"/>
              <a:t>We plan to have the experiments completed and raw data collected before Thanksgiving break, so that we will have time to analyze it before the deadline.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