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ormorant Garamond Bold Italics" pitchFamily="2" charset="77"/>
      <p:regular r:id="rId5"/>
      <p:bold r:id="rId6"/>
      <p:italic r:id="rId7"/>
      <p:boldItalic r:id="rId8"/>
    </p:embeddedFont>
    <p:embeddedFont>
      <p:font typeface="Quicksand" pitchFamily="2" charset="77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 autoAdjust="0"/>
  </p:normalViewPr>
  <p:slideViewPr>
    <p:cSldViewPr>
      <p:cViewPr varScale="1">
        <p:scale>
          <a:sx n="70" d="100"/>
          <a:sy n="70" d="100"/>
        </p:scale>
        <p:origin x="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E61F9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E61F9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014294" y="2784656"/>
            <a:ext cx="16245006" cy="4717689"/>
            <a:chOff x="0" y="0"/>
            <a:chExt cx="21660008" cy="6290252"/>
          </a:xfrm>
        </p:grpSpPr>
        <p:sp>
          <p:nvSpPr>
            <p:cNvPr id="6" name="TextBox 6"/>
            <p:cNvSpPr txBox="1"/>
            <p:nvPr/>
          </p:nvSpPr>
          <p:spPr>
            <a:xfrm>
              <a:off x="20085" y="-361950"/>
              <a:ext cx="21639923" cy="4126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009"/>
                </a:lnSpc>
                <a:spcBef>
                  <a:spcPct val="0"/>
                </a:spcBef>
              </a:pPr>
              <a:r>
                <a:rPr lang="en-US" sz="18577" b="1" i="1">
                  <a:solidFill>
                    <a:srgbClr val="0F4662"/>
                  </a:solidFill>
                  <a:latin typeface="Cormorant Garamond Bold Italics"/>
                  <a:ea typeface="Cormorant Garamond Bold Italics"/>
                  <a:cs typeface="Cormorant Garamond Bold Italics"/>
                  <a:sym typeface="Cormorant Garamond Bold Italics"/>
                </a:rPr>
                <a:t>Sororify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278452" y="4122661"/>
              <a:ext cx="17083896" cy="1085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844"/>
                </a:lnSpc>
                <a:spcBef>
                  <a:spcPct val="0"/>
                </a:spcBef>
              </a:pPr>
              <a:r>
                <a:rPr lang="en-US" sz="4889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Smarter Matches, Stronger Sisterhood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608086"/>
              <a:ext cx="21640800" cy="682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97"/>
                </a:lnSpc>
                <a:spcBef>
                  <a:spcPct val="0"/>
                </a:spcBef>
              </a:pPr>
              <a:r>
                <a:rPr lang="en-US" sz="3141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Moriah Owens, Julia Foy, Amitha Soundararajan, Maya McFadden, Shay McDowell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E61F9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304001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8848483" y="1479869"/>
            <a:ext cx="591035" cy="4114800"/>
          </a:xfrm>
          <a:custGeom>
            <a:avLst/>
            <a:gdLst/>
            <a:ahLst/>
            <a:cxnLst/>
            <a:rect l="l" t="t" r="r" b="b"/>
            <a:pathLst>
              <a:path w="591035" h="4114800">
                <a:moveTo>
                  <a:pt x="0" y="0"/>
                </a:moveTo>
                <a:lnTo>
                  <a:pt x="591034" y="0"/>
                </a:lnTo>
                <a:lnTo>
                  <a:pt x="5910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599709"/>
            <a:ext cx="99149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Motivation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363560" y="2224899"/>
            <a:ext cx="5560881" cy="746937"/>
            <a:chOff x="0" y="0"/>
            <a:chExt cx="7414508" cy="99591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414508" cy="995916"/>
              <a:chOff x="0" y="0"/>
              <a:chExt cx="1464594" cy="196724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64594" cy="196724"/>
              </a:xfrm>
              <a:custGeom>
                <a:avLst/>
                <a:gdLst/>
                <a:ahLst/>
                <a:cxnLst/>
                <a:rect l="l" t="t" r="r" b="b"/>
                <a:pathLst>
                  <a:path w="1464594" h="196724">
                    <a:moveTo>
                      <a:pt x="71003" y="0"/>
                    </a:moveTo>
                    <a:lnTo>
                      <a:pt x="1393591" y="0"/>
                    </a:lnTo>
                    <a:cubicBezTo>
                      <a:pt x="1412423" y="0"/>
                      <a:pt x="1430482" y="7481"/>
                      <a:pt x="1443798" y="20796"/>
                    </a:cubicBezTo>
                    <a:cubicBezTo>
                      <a:pt x="1457113" y="34112"/>
                      <a:pt x="1464594" y="52172"/>
                      <a:pt x="1464594" y="71003"/>
                    </a:cubicBezTo>
                    <a:lnTo>
                      <a:pt x="1464594" y="125721"/>
                    </a:lnTo>
                    <a:cubicBezTo>
                      <a:pt x="1464594" y="144553"/>
                      <a:pt x="1457113" y="162612"/>
                      <a:pt x="1443798" y="175928"/>
                    </a:cubicBezTo>
                    <a:cubicBezTo>
                      <a:pt x="1430482" y="189244"/>
                      <a:pt x="1412423" y="196724"/>
                      <a:pt x="1393591" y="196724"/>
                    </a:cubicBezTo>
                    <a:lnTo>
                      <a:pt x="71003" y="196724"/>
                    </a:lnTo>
                    <a:cubicBezTo>
                      <a:pt x="52172" y="196724"/>
                      <a:pt x="34112" y="189244"/>
                      <a:pt x="20796" y="175928"/>
                    </a:cubicBezTo>
                    <a:cubicBezTo>
                      <a:pt x="7481" y="162612"/>
                      <a:pt x="0" y="144553"/>
                      <a:pt x="0" y="125721"/>
                    </a:cubicBezTo>
                    <a:lnTo>
                      <a:pt x="0" y="71003"/>
                    </a:lnTo>
                    <a:cubicBezTo>
                      <a:pt x="0" y="52172"/>
                      <a:pt x="7481" y="34112"/>
                      <a:pt x="20796" y="20796"/>
                    </a:cubicBezTo>
                    <a:cubicBezTo>
                      <a:pt x="34112" y="7481"/>
                      <a:pt x="52172" y="0"/>
                      <a:pt x="71003" y="0"/>
                    </a:cubicBezTo>
                    <a:close/>
                  </a:path>
                </a:pathLst>
              </a:custGeom>
              <a:solidFill>
                <a:srgbClr val="A9BECB"/>
              </a:solidFill>
              <a:ln w="28575" cap="rnd">
                <a:solidFill>
                  <a:srgbClr val="E61F9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123825"/>
                <a:ext cx="1464594" cy="3205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1767" y="202048"/>
              <a:ext cx="7130973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600 Potential New Members (PNMs)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5924" y="4642411"/>
            <a:ext cx="3455634" cy="746937"/>
            <a:chOff x="0" y="0"/>
            <a:chExt cx="4607512" cy="995916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607512" cy="995916"/>
              <a:chOff x="0" y="0"/>
              <a:chExt cx="910126" cy="19672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10126" cy="196724"/>
              </a:xfrm>
              <a:custGeom>
                <a:avLst/>
                <a:gdLst/>
                <a:ahLst/>
                <a:cxnLst/>
                <a:rect l="l" t="t" r="r" b="b"/>
                <a:pathLst>
                  <a:path w="910126" h="196724">
                    <a:moveTo>
                      <a:pt x="98362" y="0"/>
                    </a:moveTo>
                    <a:lnTo>
                      <a:pt x="811764" y="0"/>
                    </a:lnTo>
                    <a:cubicBezTo>
                      <a:pt x="837851" y="0"/>
                      <a:pt x="862870" y="10363"/>
                      <a:pt x="881316" y="28810"/>
                    </a:cubicBezTo>
                    <a:cubicBezTo>
                      <a:pt x="899763" y="47256"/>
                      <a:pt x="910126" y="72275"/>
                      <a:pt x="910126" y="98362"/>
                    </a:cubicBezTo>
                    <a:lnTo>
                      <a:pt x="910126" y="98362"/>
                    </a:lnTo>
                    <a:cubicBezTo>
                      <a:pt x="910126" y="152686"/>
                      <a:pt x="866088" y="196724"/>
                      <a:pt x="811764" y="196724"/>
                    </a:cubicBezTo>
                    <a:lnTo>
                      <a:pt x="98362" y="196724"/>
                    </a:lnTo>
                    <a:cubicBezTo>
                      <a:pt x="44038" y="196724"/>
                      <a:pt x="0" y="152686"/>
                      <a:pt x="0" y="98362"/>
                    </a:cubicBezTo>
                    <a:lnTo>
                      <a:pt x="0" y="98362"/>
                    </a:lnTo>
                    <a:cubicBezTo>
                      <a:pt x="0" y="44038"/>
                      <a:pt x="44038" y="0"/>
                      <a:pt x="98362" y="0"/>
                    </a:cubicBezTo>
                    <a:close/>
                  </a:path>
                </a:pathLst>
              </a:custGeom>
              <a:solidFill>
                <a:srgbClr val="F2EFEB"/>
              </a:solidFill>
              <a:ln w="28575" cap="rnd">
                <a:solidFill>
                  <a:srgbClr val="E61F9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123825"/>
                <a:ext cx="910126" cy="3205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88097" y="202048"/>
              <a:ext cx="4431318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Bump Group 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358783" y="4642411"/>
            <a:ext cx="3455634" cy="746937"/>
            <a:chOff x="0" y="0"/>
            <a:chExt cx="4607512" cy="995916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4607512" cy="995916"/>
              <a:chOff x="0" y="0"/>
              <a:chExt cx="910126" cy="196724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910126" cy="196724"/>
              </a:xfrm>
              <a:custGeom>
                <a:avLst/>
                <a:gdLst/>
                <a:ahLst/>
                <a:cxnLst/>
                <a:rect l="l" t="t" r="r" b="b"/>
                <a:pathLst>
                  <a:path w="910126" h="196724">
                    <a:moveTo>
                      <a:pt x="98362" y="0"/>
                    </a:moveTo>
                    <a:lnTo>
                      <a:pt x="811764" y="0"/>
                    </a:lnTo>
                    <a:cubicBezTo>
                      <a:pt x="837851" y="0"/>
                      <a:pt x="862870" y="10363"/>
                      <a:pt x="881316" y="28810"/>
                    </a:cubicBezTo>
                    <a:cubicBezTo>
                      <a:pt x="899763" y="47256"/>
                      <a:pt x="910126" y="72275"/>
                      <a:pt x="910126" y="98362"/>
                    </a:cubicBezTo>
                    <a:lnTo>
                      <a:pt x="910126" y="98362"/>
                    </a:lnTo>
                    <a:cubicBezTo>
                      <a:pt x="910126" y="152686"/>
                      <a:pt x="866088" y="196724"/>
                      <a:pt x="811764" y="196724"/>
                    </a:cubicBezTo>
                    <a:lnTo>
                      <a:pt x="98362" y="196724"/>
                    </a:lnTo>
                    <a:cubicBezTo>
                      <a:pt x="44038" y="196724"/>
                      <a:pt x="0" y="152686"/>
                      <a:pt x="0" y="98362"/>
                    </a:cubicBezTo>
                    <a:lnTo>
                      <a:pt x="0" y="98362"/>
                    </a:lnTo>
                    <a:cubicBezTo>
                      <a:pt x="0" y="44038"/>
                      <a:pt x="44038" y="0"/>
                      <a:pt x="98362" y="0"/>
                    </a:cubicBezTo>
                    <a:close/>
                  </a:path>
                </a:pathLst>
              </a:custGeom>
              <a:solidFill>
                <a:srgbClr val="F2EFEB"/>
              </a:solidFill>
              <a:ln w="28575" cap="rnd">
                <a:solidFill>
                  <a:srgbClr val="E61F9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123825"/>
                <a:ext cx="910126" cy="3205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88097" y="202048"/>
              <a:ext cx="4431318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Bump Group 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473583" y="4642411"/>
            <a:ext cx="3455634" cy="746937"/>
            <a:chOff x="0" y="0"/>
            <a:chExt cx="4607512" cy="995916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4607512" cy="995916"/>
              <a:chOff x="0" y="0"/>
              <a:chExt cx="910126" cy="196724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910126" cy="196724"/>
              </a:xfrm>
              <a:custGeom>
                <a:avLst/>
                <a:gdLst/>
                <a:ahLst/>
                <a:cxnLst/>
                <a:rect l="l" t="t" r="r" b="b"/>
                <a:pathLst>
                  <a:path w="910126" h="196724">
                    <a:moveTo>
                      <a:pt x="98362" y="0"/>
                    </a:moveTo>
                    <a:lnTo>
                      <a:pt x="811764" y="0"/>
                    </a:lnTo>
                    <a:cubicBezTo>
                      <a:pt x="837851" y="0"/>
                      <a:pt x="862870" y="10363"/>
                      <a:pt x="881316" y="28810"/>
                    </a:cubicBezTo>
                    <a:cubicBezTo>
                      <a:pt x="899763" y="47256"/>
                      <a:pt x="910126" y="72275"/>
                      <a:pt x="910126" y="98362"/>
                    </a:cubicBezTo>
                    <a:lnTo>
                      <a:pt x="910126" y="98362"/>
                    </a:lnTo>
                    <a:cubicBezTo>
                      <a:pt x="910126" y="152686"/>
                      <a:pt x="866088" y="196724"/>
                      <a:pt x="811764" y="196724"/>
                    </a:cubicBezTo>
                    <a:lnTo>
                      <a:pt x="98362" y="196724"/>
                    </a:lnTo>
                    <a:cubicBezTo>
                      <a:pt x="44038" y="196724"/>
                      <a:pt x="0" y="152686"/>
                      <a:pt x="0" y="98362"/>
                    </a:cubicBezTo>
                    <a:lnTo>
                      <a:pt x="0" y="98362"/>
                    </a:lnTo>
                    <a:cubicBezTo>
                      <a:pt x="0" y="44038"/>
                      <a:pt x="44038" y="0"/>
                      <a:pt x="98362" y="0"/>
                    </a:cubicBezTo>
                    <a:close/>
                  </a:path>
                </a:pathLst>
              </a:custGeom>
              <a:solidFill>
                <a:srgbClr val="F2EFEB"/>
              </a:solidFill>
              <a:ln w="28575" cap="rnd">
                <a:solidFill>
                  <a:srgbClr val="E61F9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123825"/>
                <a:ext cx="910126" cy="3205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88097" y="202048"/>
              <a:ext cx="4431318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Bump Group 3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586442" y="4642411"/>
            <a:ext cx="3455634" cy="746937"/>
            <a:chOff x="0" y="0"/>
            <a:chExt cx="4607512" cy="995916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4607512" cy="995916"/>
              <a:chOff x="0" y="0"/>
              <a:chExt cx="910126" cy="196724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910126" cy="196724"/>
              </a:xfrm>
              <a:custGeom>
                <a:avLst/>
                <a:gdLst/>
                <a:ahLst/>
                <a:cxnLst/>
                <a:rect l="l" t="t" r="r" b="b"/>
                <a:pathLst>
                  <a:path w="910126" h="196724">
                    <a:moveTo>
                      <a:pt x="98362" y="0"/>
                    </a:moveTo>
                    <a:lnTo>
                      <a:pt x="811764" y="0"/>
                    </a:lnTo>
                    <a:cubicBezTo>
                      <a:pt x="837851" y="0"/>
                      <a:pt x="862870" y="10363"/>
                      <a:pt x="881316" y="28810"/>
                    </a:cubicBezTo>
                    <a:cubicBezTo>
                      <a:pt x="899763" y="47256"/>
                      <a:pt x="910126" y="72275"/>
                      <a:pt x="910126" y="98362"/>
                    </a:cubicBezTo>
                    <a:lnTo>
                      <a:pt x="910126" y="98362"/>
                    </a:lnTo>
                    <a:cubicBezTo>
                      <a:pt x="910126" y="152686"/>
                      <a:pt x="866088" y="196724"/>
                      <a:pt x="811764" y="196724"/>
                    </a:cubicBezTo>
                    <a:lnTo>
                      <a:pt x="98362" y="196724"/>
                    </a:lnTo>
                    <a:cubicBezTo>
                      <a:pt x="44038" y="196724"/>
                      <a:pt x="0" y="152686"/>
                      <a:pt x="0" y="98362"/>
                    </a:cubicBezTo>
                    <a:lnTo>
                      <a:pt x="0" y="98362"/>
                    </a:lnTo>
                    <a:cubicBezTo>
                      <a:pt x="0" y="44038"/>
                      <a:pt x="44038" y="0"/>
                      <a:pt x="98362" y="0"/>
                    </a:cubicBezTo>
                    <a:close/>
                  </a:path>
                </a:pathLst>
              </a:custGeom>
              <a:solidFill>
                <a:srgbClr val="F2EFEB"/>
              </a:solidFill>
              <a:ln w="28575" cap="rnd">
                <a:solidFill>
                  <a:srgbClr val="E61F93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123825"/>
                <a:ext cx="910126" cy="3205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88097" y="202048"/>
              <a:ext cx="4431318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Bump Group 4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245924" y="5509384"/>
            <a:ext cx="3455634" cy="167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1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2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3</a:t>
            </a:r>
          </a:p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358783" y="5509384"/>
            <a:ext cx="3455634" cy="167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5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6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7</a:t>
            </a:r>
          </a:p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8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471642" y="5509384"/>
            <a:ext cx="3455634" cy="167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9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10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11</a:t>
            </a:r>
          </a:p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12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586442" y="5509384"/>
            <a:ext cx="3455634" cy="167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13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14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15</a:t>
            </a:r>
          </a:p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 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E61F9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304001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8000" cy="1913251"/>
            <a:chOff x="0" y="0"/>
            <a:chExt cx="4816593" cy="5039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503902"/>
            </a:xfrm>
            <a:custGeom>
              <a:avLst/>
              <a:gdLst/>
              <a:ahLst/>
              <a:cxnLst/>
              <a:rect l="l" t="t" r="r" b="b"/>
              <a:pathLst>
                <a:path w="4816592" h="503902">
                  <a:moveTo>
                    <a:pt x="0" y="0"/>
                  </a:moveTo>
                  <a:lnTo>
                    <a:pt x="4816592" y="0"/>
                  </a:lnTo>
                  <a:lnTo>
                    <a:pt x="4816592" y="503902"/>
                  </a:lnTo>
                  <a:lnTo>
                    <a:pt x="0" y="503902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551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Sororify’s Solution</a:t>
            </a:r>
          </a:p>
        </p:txBody>
      </p:sp>
      <p:pic>
        <p:nvPicPr>
          <p:cNvPr id="83" name="Picture 82" descr="A screenshot of a group of buttons&#10;&#10;Description automatically generated">
            <a:extLst>
              <a:ext uri="{FF2B5EF4-FFF2-40B4-BE49-F238E27FC236}">
                <a16:creationId xmlns:a16="http://schemas.microsoft.com/office/drawing/2014/main" id="{A7F6F185-4208-52B4-E34A-D0C37BC3D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13" y="1917823"/>
            <a:ext cx="14058900" cy="65407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Macintosh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Cormorant Garamond Bold Italics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Sororify Lightning Talk</dc:title>
  <cp:lastModifiedBy>Moriah Owens</cp:lastModifiedBy>
  <cp:revision>2</cp:revision>
  <dcterms:created xsi:type="dcterms:W3CDTF">2006-08-16T00:00:00Z</dcterms:created>
  <dcterms:modified xsi:type="dcterms:W3CDTF">2024-12-01T20:37:52Z</dcterms:modified>
  <dc:identifier>DAGXl-md0fw</dc:identifier>
</cp:coreProperties>
</file>