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574" r:id="rId6"/>
    <p:sldId id="601" r:id="rId7"/>
    <p:sldId id="258" r:id="rId8"/>
    <p:sldId id="571" r:id="rId9"/>
    <p:sldId id="602" r:id="rId10"/>
    <p:sldId id="603" r:id="rId11"/>
    <p:sldId id="605" r:id="rId12"/>
    <p:sldId id="607" r:id="rId13"/>
    <p:sldId id="608" r:id="rId14"/>
    <p:sldId id="609" r:id="rId15"/>
    <p:sldId id="610" r:id="rId16"/>
    <p:sldId id="618" r:id="rId17"/>
    <p:sldId id="611" r:id="rId18"/>
    <p:sldId id="612" r:id="rId19"/>
    <p:sldId id="613" r:id="rId20"/>
    <p:sldId id="614" r:id="rId21"/>
    <p:sldId id="615" r:id="rId22"/>
    <p:sldId id="616"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300" autoAdjust="0"/>
  </p:normalViewPr>
  <p:slideViewPr>
    <p:cSldViewPr snapToGrid="0">
      <p:cViewPr>
        <p:scale>
          <a:sx n="50" d="100"/>
          <a:sy n="50" d="100"/>
        </p:scale>
        <p:origin x="655" y="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F4A7B-8284-4E61-88F9-84C6CA6E31E8}"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D5518-E2B7-47D3-A483-775D39982443}"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Hello, everyone, My name is Wang xidong, the second year phd of Prof.WANG. Today, I am honored to give you guys a presentation about our recent study on multilingual and Medical LLM, here we go.</a:t>
            </a:r>
            <a:endParaRPr lang="zh-CN" altLang="en-US" dirty="0">
              <a:effectLst>
                <a:outerShdw blurRad="38100" dist="38100" dir="2700000" algn="tl">
                  <a:srgbClr val="000000">
                    <a:alpha val="43137"/>
                  </a:srgbClr>
                </a:outerShdw>
              </a:effectLst>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We used the collected data to train a small model to verify the data quality and performance improvement. </a:t>
            </a:r>
            <a:endParaRPr lang="en-US" altLang="zh-TW"/>
          </a:p>
          <a:p>
            <a:endParaRPr lang="en-US" altLang="zh-TW"/>
          </a:p>
          <a:p>
            <a:r>
              <a:rPr lang="en-US" altLang="zh-TW"/>
              <a:t>The second row in the table shows the results of our evaluation after training with the data of each language separately. It can be seen that the performance has improved, which further verifies our data quality. </a:t>
            </a:r>
            <a:endParaRPr lang="en-US" altLang="zh-TW"/>
          </a:p>
          <a:p>
            <a:endParaRPr lang="en-US" altLang="zh-TW"/>
          </a:p>
          <a:p>
            <a:r>
              <a:rPr lang="en-US" altLang="zh-TW"/>
              <a:t>The third row is trained with data from all languages. It can be seen that compared with individual training, the performance of joint training continues to improve, which verifies the effectiveness of multi-language training and further motivates our article method. </a:t>
            </a:r>
            <a:endParaRPr lang="en-US" altLang="zh-TW"/>
          </a:p>
          <a:p>
            <a:endParaRPr lang="en-US" altLang="zh-TW"/>
          </a:p>
          <a:p>
            <a:r>
              <a:rPr lang="en-US" altLang="zh-TW"/>
              <a:t>The fourth row is to explore the impact of code and mathematical data on model performance. It can be seen that after not using this part of the data, the model performance will decline, highlighting the necessity of this part of the data.</a:t>
            </a:r>
            <a:endParaRPr lang="en-US" altLang="zh-TW"/>
          </a:p>
          <a:p>
            <a:endParaRPr lang="en-US" altLang="zh-TW"/>
          </a:p>
          <a:p>
            <a:r>
              <a:rPr lang="en-US" altLang="zh-TW"/>
              <a:t>We also tested some closed-source and open-source models. The results show that there is still a lot of room for improvement in the performance of open-source models</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Getting here basically means that we have built a solid and low-limit stage for our work (i.e., innovation of methods), </a:t>
            </a:r>
            <a:endParaRPr lang="en-US" altLang="zh-TW"/>
          </a:p>
          <a:p>
            <a:endParaRPr lang="en-US" altLang="zh-TW"/>
          </a:p>
          <a:p>
            <a:r>
              <a:rPr lang="en-US" altLang="zh-TW"/>
              <a:t>and at the same time we have gained some first-hand experience, such as the performance of existing open source models is not as good as boasted, and the difficulty of collecting data in other rare languages. </a:t>
            </a:r>
            <a:endParaRPr lang="en-US" altLang="zh-TW"/>
          </a:p>
          <a:p>
            <a:endParaRPr lang="en-US" altLang="zh-TW"/>
          </a:p>
          <a:p>
            <a:r>
              <a:rPr lang="en-US" altLang="zh-TW"/>
              <a:t>So on this basis, considering the previous case, since we have relatively complete medical knowledge of minor languages saved in major language, can we generalize medical languages ​​by generalizing between languages? </a:t>
            </a:r>
            <a:endParaRPr lang="en-US" altLang="zh-TW"/>
          </a:p>
          <a:p>
            <a:endParaRPr lang="en-US" altLang="zh-TW"/>
          </a:p>
          <a:p>
            <a:r>
              <a:rPr lang="en-US" altLang="zh-TW"/>
              <a:t>If this can be done, then there is no need for collecting a lot of minor language data.</a:t>
            </a:r>
            <a:endParaRPr lang="en-US" altLang="zh-TW"/>
          </a:p>
          <a:p>
            <a:endParaRPr lang="en-US" altLang="zh-TW"/>
          </a:p>
          <a:p>
            <a:r>
              <a:rPr lang="en-US" altLang="zh-TW"/>
              <a:t>Starting from this point, we conducted research on multilingual generalization.</a:t>
            </a:r>
            <a:endParaRPr lang="en-US" altLang="zh-TW"/>
          </a:p>
          <a:p>
            <a:endParaRPr lang="en-US" altLang="zh-TW"/>
          </a:p>
          <a:p>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sym typeface="+mn-ea"/>
              </a:rPr>
              <a:t>Because we want to study the generalization and interpretability of language, </a:t>
            </a:r>
            <a:endParaRPr lang="en-US" altLang="zh-TW"/>
          </a:p>
          <a:p>
            <a:endParaRPr lang="en-US" altLang="zh-TW"/>
          </a:p>
          <a:p>
            <a:r>
              <a:rPr lang="en-US" altLang="zh-TW">
                <a:sym typeface="+mn-ea"/>
              </a:rPr>
              <a:t>we need to know which part of the model parameters are related to which language. </a:t>
            </a:r>
            <a:endParaRPr lang="en-US" altLang="zh-TW"/>
          </a:p>
          <a:p>
            <a:endParaRPr lang="en-US" altLang="zh-TW"/>
          </a:p>
          <a:p>
            <a:r>
              <a:rPr lang="en-US" altLang="zh-TW">
                <a:sym typeface="+mn-ea"/>
              </a:rPr>
              <a:t>Only in this way can we easily study the relationship between different languages. </a:t>
            </a:r>
            <a:endParaRPr lang="en-US" altLang="zh-TW"/>
          </a:p>
          <a:p>
            <a:endParaRPr lang="en-US" altLang="zh-TW"/>
          </a:p>
          <a:p>
            <a:r>
              <a:rPr lang="en-US" altLang="zh-TW">
                <a:sym typeface="+mn-ea"/>
              </a:rPr>
              <a:t>We use the word modularity to describe this relationship.</a:t>
            </a:r>
            <a:endParaRPr lang="en-US" altLang="zh-TW"/>
          </a:p>
          <a:p>
            <a:endParaRPr lang="en-US" altLang="zh-TW"/>
          </a:p>
          <a:p>
            <a:endParaRPr lang="en-US" altLang="zh-TW"/>
          </a:p>
          <a:p>
            <a:r>
              <a:rPr lang="en-US" altLang="zh-TW">
                <a:sym typeface="+mn-ea"/>
              </a:rPr>
              <a:t>The MoE architecture is very compatible with modularity. Here is a brief explanation of what MoE is.</a:t>
            </a:r>
            <a:endParaRPr lang="en-US" altLang="zh-TW"/>
          </a:p>
          <a:p>
            <a:endParaRPr lang="en-US" altLang="zh-TW"/>
          </a:p>
          <a:p>
            <a:endParaRPr lang="en-US" altLang="zh-TW"/>
          </a:p>
          <a:p>
            <a:r>
              <a:rPr lang="en-US" altLang="zh-TW">
                <a:sym typeface="+mn-ea"/>
              </a:rPr>
              <a:t>As described in the picture, we all know that a transformer block can be abstracted as the architecture on the left, which consists of attention MLP and norm modules. </a:t>
            </a:r>
            <a:endParaRPr lang="en-US" altLang="zh-TW"/>
          </a:p>
          <a:p>
            <a:endParaRPr lang="en-US" altLang="zh-TW"/>
          </a:p>
          <a:p>
            <a:r>
              <a:rPr lang="en-US" altLang="zh-TW">
                <a:sym typeface="+mn-ea"/>
              </a:rPr>
              <a:t>Generally, a module has only one MLP, while the module of the MOE architecture has many MLPs, </a:t>
            </a:r>
            <a:endParaRPr lang="en-US" altLang="zh-TW"/>
          </a:p>
          <a:p>
            <a:r>
              <a:rPr lang="en-US" altLang="zh-TW">
                <a:sym typeface="+mn-ea"/>
              </a:rPr>
              <a:t>and a routing weight (actually also a small MLP) is used to select several MLPs with larger weights based on the token input (usually called activation).</a:t>
            </a:r>
            <a:endParaRPr lang="en-US" altLang="zh-TW"/>
          </a:p>
          <a:p>
            <a:endParaRPr lang="en-US" altLang="zh-TW"/>
          </a:p>
          <a:p>
            <a:r>
              <a:rPr lang="en-US" altLang="zh-TW">
                <a:sym typeface="+mn-ea"/>
              </a:rPr>
              <a:t>As shown in the figure, for the training data of a specific language such as French, in addition to the MLP activation with high weight, we let it specify the route to a certain MLP. In this way, from the perspective of the training of the MLP, it has trained all the data about the language.</a:t>
            </a:r>
            <a:endParaRPr lang="en-US" altLang="zh-TW"/>
          </a:p>
          <a:p>
            <a:endParaRPr lang="en-US" altLang="zh-TW"/>
          </a:p>
          <a:p>
            <a:r>
              <a:rPr lang="en-US" altLang="zh-TW">
                <a:sym typeface="+mn-ea"/>
              </a:rPr>
              <a:t>Some students may ask, why do we still keep the MLP activation with high weight, why not just activate the specified MLP, we thought so at first, but unfortunately, it doesn’t end well .</a:t>
            </a:r>
            <a:endParaRPr lang="en-US" altLang="zh-TW">
              <a:sym typeface="+mn-ea"/>
            </a:endParaRPr>
          </a:p>
          <a:p>
            <a:endParaRPr lang="en-US" altLang="zh-TW">
              <a:sym typeface="+mn-ea"/>
            </a:endParaRPr>
          </a:p>
          <a:p>
            <a:endParaRPr lang="en-US" altLang="zh-TW">
              <a:sym typeface="+mn-ea"/>
            </a:endParaRPr>
          </a:p>
          <a:p>
            <a:endParaRPr lang="en-US" altLang="zh-TW">
              <a:sym typeface="+mn-ea"/>
            </a:endParaRPr>
          </a:p>
          <a:p>
            <a:r>
              <a:rPr lang="en-US" altLang="zh-TW">
                <a:sym typeface="+mn-ea"/>
              </a:rPr>
              <a:t>One possible explanation is that the reason why MoE works is because of its robustness. That is, from the perspective of knowledge storage, the same knowledge is stored in different MLPs, and all eggs are not put in one basket. </a:t>
            </a:r>
            <a:endParaRPr lang="en-US" altLang="zh-TW"/>
          </a:p>
          <a:p>
            <a:endParaRPr lang="en-US" altLang="zh-TW"/>
          </a:p>
          <a:p>
            <a:r>
              <a:rPr lang="en-US" altLang="zh-TW">
                <a:sym typeface="+mn-ea"/>
              </a:rPr>
              <a:t>From the perspective of MLP, MLP not only learns the knowledge we ask it to learn, but also learns the knowledge of other experts to improve its own performance and learn by analogy.</a:t>
            </a:r>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r>
              <a:rPr lang="en-US" altLang="zh-TW"/>
              <a:t> as shown in the results in the table (Lang spec. row), the model performance is seriously impaired under this method.</a:t>
            </a:r>
            <a:endParaRPr lang="en-US" altLang="zh-TW"/>
          </a:p>
          <a:p>
            <a:endParaRPr lang="en-US" altLang="zh-TW"/>
          </a:p>
          <a:p>
            <a:r>
              <a:rPr lang="en-US" altLang="zh-TW"/>
              <a:t>One possible explanation is that the reason why MoE works is because of its robustness. That is, from the perspective of knowledge storage, the same knowledge is stored in different MLPs, and all eggs are not put in one basket. From the perspective of MLP, MLP not only learns the knowledge we ask it to learn, but also learns the knowledge of other experts to improve its own performance and learn by analogy.</a:t>
            </a:r>
            <a:endParaRPr lang="en-US" altLang="zh-TW"/>
          </a:p>
          <a:p>
            <a:endParaRPr lang="en-US" altLang="zh-TW"/>
          </a:p>
          <a:p>
            <a:endParaRPr lang="en-US" altLang="zh-TW"/>
          </a:p>
          <a:p>
            <a:endParaRPr lang="en-US" altLang="zh-TW"/>
          </a:p>
          <a:p>
            <a:endParaRPr lang="en-US" altLang="zh-TW"/>
          </a:p>
          <a:p>
            <a:endParaRPr lang="en-US" altLang="zh-TW"/>
          </a:p>
          <a:p>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as shown in the results in the table (Lang spec. row), the model performance is seriously impaired under this method.</a:t>
            </a:r>
            <a:endParaRPr lang="en-US" altLang="zh-TW"/>
          </a:p>
          <a:p>
            <a:endParaRPr lang="en-US" altLang="zh-TW"/>
          </a:p>
          <a:p>
            <a:r>
              <a:rPr lang="en-US" altLang="zh-TW">
                <a:sym typeface="+mn-ea"/>
              </a:rPr>
              <a:t>(</a:t>
            </a:r>
            <a:r>
              <a:rPr lang="zh-CN" altLang="en-US">
                <a:sym typeface="+mn-ea"/>
              </a:rPr>
              <a:t>上一页</a:t>
            </a:r>
            <a:r>
              <a:rPr lang="en-US" altLang="zh-TW">
                <a:sym typeface="+mn-ea"/>
              </a:rPr>
              <a:t>)One possible explanation is that the reason why MoE works is because of its robustness. That is, from the perspective of knowledge storage, the same knowledge is stored in different MLPs, and all eggs are not put in one basket. </a:t>
            </a:r>
            <a:endParaRPr lang="en-US" altLang="zh-TW"/>
          </a:p>
          <a:p>
            <a:endParaRPr lang="en-US" altLang="zh-TW"/>
          </a:p>
          <a:p>
            <a:r>
              <a:rPr lang="en-US" altLang="zh-TW">
                <a:sym typeface="+mn-ea"/>
              </a:rPr>
              <a:t>From the perspective of MLP, MLP not only learns the knowledge we ask it to learn, but also learns the knowledge of other experts to improve its own performance and learn by analogy.</a:t>
            </a:r>
            <a:endParaRPr lang="en-US" altLang="zh-TW"/>
          </a:p>
          <a:p>
            <a:endParaRPr lang="en-US" altLang="zh-TW"/>
          </a:p>
          <a:p>
            <a:endParaRPr lang="en-US" altLang="zh-TW"/>
          </a:p>
          <a:p>
            <a:r>
              <a:rPr lang="en-US" altLang="zh-TW"/>
              <a:t>So, in the end, as we can see in the table, after our small changes, our method (hybrid routing) balances performance while maintaining interpretability, and even shows good generalization. To be honest, the generalization here is indeed reasonable but unexpected, which is a bonus.</a:t>
            </a:r>
            <a:endParaRPr lang="en-US" altLang="zh-TW"/>
          </a:p>
          <a:p>
            <a:endParaRPr lang="en-US" altLang="zh-TW"/>
          </a:p>
          <a:p>
            <a:r>
              <a:rPr lang="en-US" altLang="zh-TW"/>
              <a:t>At this point, we have prepared the tools to study multilingual mechanisms without compromising model performance, and the formal exploration begins now.</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Specifically, we conducted a statistical analysis of MoE's routing strategy and counted the distribution of model routing on data of 5,000 tokens sampled from 12 language grids. </a:t>
            </a:r>
            <a:endParaRPr lang="en-US" altLang="zh-TW"/>
          </a:p>
          <a:p>
            <a:endParaRPr lang="en-US" altLang="zh-TW"/>
          </a:p>
          <a:p>
            <a:r>
              <a:rPr lang="en-US" altLang="zh-TW"/>
              <a:t>As shown in the figure on the right, the horizontal axis of the picture represents different language experts, and the vertical axis represents the number of model layers. </a:t>
            </a:r>
            <a:endParaRPr lang="en-US" altLang="zh-TW"/>
          </a:p>
          <a:p>
            <a:endParaRPr lang="en-US" altLang="zh-TW"/>
          </a:p>
          <a:p>
            <a:r>
              <a:rPr lang="en-US" altLang="zh-TW"/>
              <a:t>The figure on the left is an abstract summary of the routing paradigm shown in the figure on the right.</a:t>
            </a:r>
            <a:endParaRPr lang="en-US" altLang="zh-TW"/>
          </a:p>
          <a:p>
            <a:endParaRPr lang="en-US" altLang="zh-TW"/>
          </a:p>
          <a:p>
            <a:r>
              <a:rPr lang="en-US" altLang="zh-TW"/>
              <a:t>We can see from the routing analysis that except for the last two layers, the routing experts in the remaining layers are relatively concentrated, and only the last two layers are decentralized.</a:t>
            </a:r>
            <a:endParaRPr lang="en-US" altLang="zh-TW"/>
          </a:p>
          <a:p>
            <a:endParaRPr lang="en-US" altLang="zh-TW"/>
          </a:p>
          <a:p>
            <a:r>
              <a:rPr lang="en-US" altLang="zh-TW"/>
              <a:t>This tells us that only the last two layers need MoE modularization, while the previous layers actually only need ordinary transformer blocks.</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To verify this hypothesis, we conducted the following experiment. We MoE the last 1, 2, 3, and 4 layers respectively and compared their performance. </a:t>
            </a:r>
            <a:endParaRPr lang="en-US" altLang="zh-TW"/>
          </a:p>
          <a:p>
            <a:endParaRPr lang="en-US" altLang="zh-TW"/>
          </a:p>
          <a:p>
            <a:r>
              <a:rPr lang="en-US" altLang="zh-TW"/>
              <a:t>We found that in terms of performance and generalization, the model reached the peak when only the last two layers were MoE, and even exceeded the modularization of all layers.</a:t>
            </a:r>
            <a:endParaRPr lang="en-US" altLang="zh-TW"/>
          </a:p>
          <a:p>
            <a:endParaRPr lang="en-US" altLang="zh-TW"/>
          </a:p>
          <a:p>
            <a:endParaRPr lang="en-US" altLang="zh-TW"/>
          </a:p>
          <a:p>
            <a:r>
              <a:rPr lang="en-US" altLang="zh-TW"/>
              <a:t>So we got an architecture (Post-MoE) and training method (Hybrid) that is both efficient, generalizable, and interpretable.</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At this point, we are about to start achieving our goal, a medical LLM who can speak many, many languages</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Earlier, we obtained the architecture (Post-MoE) and training method (Hybrid) method. Although it is very efficient, we also found that if we use this method directly for 50 languages, we need 50 experts, which is obviously a huge cost.</a:t>
            </a:r>
            <a:endParaRPr lang="en-US" altLang="zh-TW"/>
          </a:p>
          <a:p>
            <a:endParaRPr lang="en-US" altLang="zh-TW"/>
          </a:p>
          <a:p>
            <a:r>
              <a:rPr lang="en-US" altLang="zh-TW"/>
              <a:t>A very intuitive idea is to merge experts. So how to merge? We merged the language families according to the linguistic priors, and finally obtained a Post-MoE model that only requires 7 experts</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Finally, we compared our method with existing models, and the results were much better than the open source model and close to the closed source model.</a:t>
            </a:r>
            <a:endParaRPr lang="en-US" altLang="zh-TW"/>
          </a:p>
          <a:p>
            <a:endParaRPr lang="en-US" altLang="zh-TW"/>
          </a:p>
          <a:p>
            <a:r>
              <a:rPr lang="en-US" altLang="zh-TW"/>
              <a:t>At the same time, we also verified the effectiveness of our method on various model scales, and finally convinced that it is a beneficial contribution to the community.</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That’s </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Today's presentation will be devided into 4 parts, first I will briefly introduce the background to emphsis the importance and fill the context for this presentaion, and then I’ll show the </a:t>
            </a:r>
            <a:r>
              <a:rPr lang="en-US" altLang="zh-CN" dirty="0">
                <a:latin typeface="Times New Roman" panose="02020603050405020304" pitchFamily="18" charset="0"/>
                <a:cs typeface="Times New Roman" panose="02020603050405020304" pitchFamily="18" charset="0"/>
                <a:sym typeface="+mn-ea"/>
              </a:rPr>
              <a:t>preliminary scaling to 12 languages to help get the first-hand feeling about the task. Then i will introduce our exploration of multilingual machenism, covering the new analysis tool, new phenomenon, and the new MoE variant inspired by this. Finally, I will how we efficiently scale the method to more languages and larger models and the main results and ablation study of it.</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sym typeface="+mn-ea"/>
              </a:rPr>
              <a:t>Let’s begin with filling the context of today’s topic.</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before the presentation, let me briefly introduce my self, I’m a second-year LLm-Training guy, I mainly focus on Medical LLM’s and LLMs’Interactivity, And I did train a lot of models that get popular and gain some impact within the community, both in code repo star and citations.</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First, communicating with patients in a language that is consistent with local culture can lead to smoother conversations with patients, and patients are more likely to experience better services and listen to advice. In addition, if we consider some extreme cases, such as death notifications, cancer notifications, and depression treatment, using the local language can comfort patients and the meaning of the expression can be more euphemistic or profound.</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Since multilingual healthcare is so important, what can the existing big models do? Let's take a look at an example.</a:t>
            </a:r>
            <a:endParaRPr lang="en-US" altLang="zh-TW"/>
          </a:p>
          <a:p>
            <a:endParaRPr lang="en-US" altLang="zh-TW"/>
          </a:p>
          <a:p>
            <a:r>
              <a:rPr lang="en-US" altLang="zh-TW"/>
              <a:t>This is an example of a complex patient described in Chinese.</a:t>
            </a:r>
            <a:endParaRPr lang="en-US" altLang="zh-TW"/>
          </a:p>
          <a:p>
            <a:endParaRPr lang="en-US" altLang="zh-TW"/>
          </a:p>
          <a:p>
            <a:r>
              <a:rPr lang="en-US" altLang="zh-TW"/>
              <a:t>When I translated the question into English and asked chatgpt, I saw that the answer was clear and detailed.</a:t>
            </a:r>
            <a:endParaRPr lang="en-US" altLang="zh-TW"/>
          </a:p>
          <a:p>
            <a:endParaRPr lang="en-US" altLang="zh-TW"/>
          </a:p>
          <a:p>
            <a:r>
              <a:rPr lang="en-US" altLang="zh-TW"/>
              <a:t>When I translated the question into Hindi, I saw that the answer was very rough and the words did not express the meaning and did not solve the problem.</a:t>
            </a:r>
            <a:endParaRPr lang="en-US" altLang="zh-TW"/>
          </a:p>
          <a:p>
            <a:endParaRPr lang="en-US" altLang="zh-TW"/>
          </a:p>
          <a:p>
            <a:r>
              <a:rPr lang="en-US" altLang="zh-TW"/>
              <a:t>In theory, we say that the LLM knows how to answer questions, and also how to translate between Hindi and English, that is, the knowledge is complete in this case. But even so, the big model's answer in multiple languages ​​is still not satisfactory.</a:t>
            </a:r>
            <a:endParaRPr lang="en-US" altLang="zh-TW"/>
          </a:p>
          <a:p>
            <a:endParaRPr lang="en-US" altLang="zh-TW"/>
          </a:p>
          <a:p>
            <a:r>
              <a:rPr lang="en-US" altLang="zh-TW"/>
              <a:t>Not to mention, it is necessary to combine local living habits, cultural customs, applicable drugs, and accessible drugs for local adaptive diagnosis and treatment.</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Having said the current progress of LLM's capabilities, I would like to talk more about the importance of open source medical models.</a:t>
            </a:r>
            <a:endParaRPr lang="en-US" altLang="zh-TW"/>
          </a:p>
          <a:p>
            <a:endParaRPr lang="en-US" altLang="zh-TW"/>
          </a:p>
          <a:p>
            <a:r>
              <a:rPr lang="en-US" altLang="zh-TW"/>
              <a:t>As well known, medical information is extremely sensitive. In the foreseeable future, no hospital in any country or region will agree to directly query the LLMs through the Internet for patient information. This reflects the importance of open source medical models. Hospitals can completely deploy services locally to eliminate the risk of patient privacy leakage.</a:t>
            </a:r>
            <a:endParaRPr lang="en-US" altLang="zh-TW"/>
          </a:p>
          <a:p>
            <a:endParaRPr lang="en-US" altLang="zh-TW"/>
          </a:p>
          <a:p>
            <a:r>
              <a:rPr lang="en-US" altLang="zh-TW"/>
              <a:t>There is another angle that people rarely consider, that is, not all countries and regions have Internet access as widely as China. They may still need to obtain information through radios, let alone obtain online AI services. However, open source medical models can be deployed on devices with the same price and hardware level as radios to provide medical services to local people. In this case, it is better have something than never.</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After understanding the relevant background and motivation, let's use data and experimental results to get a first-hand sense of the development of the field and make our subsequent methods reasonable.</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a:t>As we said, data is the foundation and premise of all delicious ideas. A dirty, uncleaned data set can make a wonderful idea dim and shatter your confidence at the beginning. So only data that matters maybe make sense at the start of a project.</a:t>
            </a:r>
            <a:endParaRPr lang="en-US" altLang="zh-TW"/>
          </a:p>
          <a:p>
            <a:endParaRPr lang="en-US" altLang="zh-TW"/>
          </a:p>
          <a:p>
            <a:r>
              <a:rPr lang="en-US" altLang="zh-TW"/>
              <a:t>The logic of collecting data in this article is to completely replicate the information sources of doctors during their growth. Through communication with doctors and medical students, we summarized 10 their information sources as shown in the picture, and used this as a catalog and entry point for collecting data, and carried out heavy data collection and cleaning work. Finally, the statistical distribution of data by language is shown in the right part of figure. It can be seen that even among the 12 languages, the distribution of data volume is extremely reduced, which also reminds us that in order to adapt to more rare languages, the difficulty of data collection has increased sharply.</a:t>
            </a:r>
            <a:endParaRPr lang="en-US" altLang="zh-TW"/>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dirty="0"/>
          </a:p>
        </p:txBody>
      </p:sp>
      <p:sp>
        <p:nvSpPr>
          <p:cNvPr id="3" name="內容版面配置區 2"/>
          <p:cNvSpPr>
            <a:spLocks noGrp="1"/>
          </p:cNvSpPr>
          <p:nvPr>
            <p:ph idx="1"/>
          </p:nvPr>
        </p:nvSpPr>
        <p:spPr/>
        <p:txBody>
          <a:bodyPr/>
          <a:lstStyle>
            <a:lvl3pPr>
              <a:defRPr sz="2665">
                <a:latin typeface="Calibri" panose="020F0502020204030204" pitchFamily="34" charset="0"/>
                <a:ea typeface="標楷體" pitchFamily="65" charset="-120"/>
                <a:cs typeface="Calibri" panose="020F0502020204030204" pitchFamily="34" charset="0"/>
              </a:defRPr>
            </a:lvl3pPr>
            <a:lvl4pPr>
              <a:defRPr sz="2400">
                <a:latin typeface="Calibri" panose="020F0502020204030204" pitchFamily="34" charset="0"/>
                <a:ea typeface="標楷體" pitchFamily="65" charset="-120"/>
                <a:cs typeface="Calibri" panose="020F0502020204030204" pitchFamily="34" charset="0"/>
              </a:defRPr>
            </a:lvl4pPr>
            <a:lvl5pPr>
              <a:defRPr sz="2135">
                <a:latin typeface="Calibri" panose="020F0502020204030204" pitchFamily="34" charset="0"/>
                <a:ea typeface="標楷體" pitchFamily="65" charset="-120"/>
                <a:cs typeface="Calibri" panose="020F0502020204030204" pitchFamily="34" charset="0"/>
              </a:defRPr>
            </a:lvl5pPr>
          </a:lstStyle>
          <a:p>
            <a:pPr lvl="0"/>
            <a:r>
              <a:rPr lang="en-US" altLang="zh-TW" dirty="0"/>
              <a:t>Click to edit Master text styles</a:t>
            </a:r>
            <a:endParaRPr lang="en-US" altLang="zh-TW" dirty="0"/>
          </a:p>
          <a:p>
            <a:pPr lvl="1"/>
            <a:r>
              <a:rPr lang="en-US" altLang="zh-TW" dirty="0"/>
              <a:t>Second level</a:t>
            </a:r>
            <a:endParaRPr lang="en-US" altLang="zh-TW" dirty="0"/>
          </a:p>
          <a:p>
            <a:pPr lvl="2"/>
            <a:r>
              <a:rPr lang="en-US" altLang="zh-TW" dirty="0"/>
              <a:t>Third level</a:t>
            </a:r>
            <a:endParaRPr lang="en-US" altLang="zh-TW" dirty="0"/>
          </a:p>
          <a:p>
            <a:pPr lvl="3"/>
            <a:r>
              <a:rPr lang="en-US" altLang="zh-TW" dirty="0"/>
              <a:t>Fourth level</a:t>
            </a:r>
            <a:endParaRPr lang="en-US" altLang="zh-TW" dirty="0"/>
          </a:p>
          <a:p>
            <a:pPr lvl="4"/>
            <a:r>
              <a:rPr lang="en-US" altLang="zh-TW" dirty="0"/>
              <a:t>Fifth level</a:t>
            </a:r>
            <a:endParaRPr lang="zh-TW" altLang="en-US" dirty="0"/>
          </a:p>
        </p:txBody>
      </p:sp>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09600" y="73028"/>
            <a:ext cx="10972800" cy="1700213"/>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3"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表格">
    <p:spTree>
      <p:nvGrpSpPr>
        <p:cNvPr id="1" name=""/>
        <p:cNvGrpSpPr/>
        <p:nvPr/>
      </p:nvGrpSpPr>
      <p:grpSpPr>
        <a:xfrm>
          <a:off x="0" y="0"/>
          <a:ext cx="0" cy="0"/>
          <a:chOff x="0" y="0"/>
          <a:chExt cx="0" cy="0"/>
        </a:xfrm>
      </p:grpSpPr>
      <p:sp>
        <p:nvSpPr>
          <p:cNvPr id="3" name="表格版面配置區 2"/>
          <p:cNvSpPr>
            <a:spLocks noGrp="1"/>
          </p:cNvSpPr>
          <p:nvPr>
            <p:ph type="tbl" idx="1" hasCustomPrompt="1"/>
          </p:nvPr>
        </p:nvSpPr>
        <p:spPr>
          <a:xfrm>
            <a:off x="609600" y="1125542"/>
            <a:ext cx="10972800" cy="647700"/>
          </a:xfrm>
        </p:spPr>
        <p:txBody>
          <a:bodyPr/>
          <a:lstStyle/>
          <a:p>
            <a:pPr lvl="0"/>
            <a:r>
              <a:rPr lang="en-US" altLang="zh-TW" noProof="0"/>
              <a:t>Click icon to add table</a:t>
            </a:r>
            <a:endParaRPr lang="zh-TW" altLang="en-US" noProof="0"/>
          </a:p>
        </p:txBody>
      </p:sp>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32"/>
            <a:ext cx="10363200" cy="1470025"/>
          </a:xfrm>
        </p:spPr>
        <p:txBody>
          <a:bodyPr/>
          <a:lstStyle>
            <a:lvl1pPr algn="ctr">
              <a:defRPr sz="5335"/>
            </a:lvl1pPr>
          </a:lstStyle>
          <a:p>
            <a:r>
              <a:rPr lang="en-US" altLang="zh-TW"/>
              <a:t>Click to edit Master title style</a:t>
            </a:r>
            <a:endParaRPr lang="zh-TW" altLang="en-US"/>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zh-TW" altLang="en-US"/>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TW" altLang="en-US"/>
          </a:p>
        </p:txBody>
      </p:sp>
      <p:sp>
        <p:nvSpPr>
          <p:cNvPr id="3" name="文字版面配置區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endParaRPr lang="zh-TW" altLang="en-US"/>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sz="half" idx="1" hasCustomPrompt="1"/>
          </p:nvPr>
        </p:nvSpPr>
        <p:spPr>
          <a:xfrm>
            <a:off x="838200" y="1825625"/>
            <a:ext cx="51816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hasCustomPrompt="1"/>
          </p:nvPr>
        </p:nvSpPr>
        <p:spPr>
          <a:xfrm>
            <a:off x="6172200" y="1825625"/>
            <a:ext cx="51816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zh-TW" altLang="en-US"/>
          </a:p>
        </p:txBody>
      </p:sp>
      <p:sp>
        <p:nvSpPr>
          <p:cNvPr id="3" name="文字版面配置區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4" name="內容版面配置區 3"/>
          <p:cNvSpPr>
            <a:spLocks noGrp="1"/>
          </p:cNvSpPr>
          <p:nvPr>
            <p:ph sz="half" idx="2" hasCustomPrompt="1"/>
          </p:nvPr>
        </p:nvSpPr>
        <p:spPr>
          <a:xfrm>
            <a:off x="839788" y="2505075"/>
            <a:ext cx="5157787"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6" name="內容版面配置區 5"/>
          <p:cNvSpPr>
            <a:spLocks noGrp="1"/>
          </p:cNvSpPr>
          <p:nvPr>
            <p:ph sz="quarter" idx="4" hasCustomPrompt="1"/>
          </p:nvPr>
        </p:nvSpPr>
        <p:spPr>
          <a:xfrm>
            <a:off x="6172200" y="2505075"/>
            <a:ext cx="5183188"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7" name="日期版面配置區 6"/>
          <p:cNvSpPr>
            <a:spLocks noGrp="1"/>
          </p:cNvSpPr>
          <p:nvPr>
            <p:ph type="dt" sz="half" idx="10"/>
          </p:nvPr>
        </p:nvSpPr>
        <p:spPr/>
        <p:txBody>
          <a:bodyPr/>
          <a:lstStyle/>
          <a:p>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日期版面配置區 2"/>
          <p:cNvSpPr>
            <a:spLocks noGrp="1"/>
          </p:cNvSpPr>
          <p:nvPr>
            <p:ph type="dt" sz="half" idx="10"/>
          </p:nvPr>
        </p:nvSpPr>
        <p:spPr/>
        <p:txBody>
          <a:bodyPr/>
          <a:lstStyle/>
          <a:p>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265" b="1" cap="all"/>
            </a:lvl1pPr>
          </a:lstStyle>
          <a:p>
            <a:r>
              <a:rPr lang="en-US" altLang="zh-TW" dirty="0"/>
              <a:t>Click to edit Master title style</a:t>
            </a:r>
            <a:endParaRPr lang="zh-TW" altLang="en-US" dirty="0"/>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3735"/>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dirty="0"/>
              <a:t>Click to edit Master text styles</a:t>
            </a:r>
            <a:endParaRPr lang="en-US" altLang="zh-TW" dirty="0"/>
          </a:p>
        </p:txBody>
      </p:sp>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文字版面配置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直排文字版面配置區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1D65F-25B7-47C5-85DC-B1A2A3BE76D7}"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Click to edit Master title style</a:t>
            </a:r>
            <a:endParaRPr lang="zh-TW" altLang="en-US" dirty="0"/>
          </a:p>
        </p:txBody>
      </p:sp>
      <p:sp>
        <p:nvSpPr>
          <p:cNvPr id="3" name="內容版面配置區 2"/>
          <p:cNvSpPr>
            <a:spLocks noGrp="1"/>
          </p:cNvSpPr>
          <p:nvPr>
            <p:ph sz="half" idx="1"/>
          </p:nvPr>
        </p:nvSpPr>
        <p:spPr>
          <a:xfrm>
            <a:off x="609600" y="1125536"/>
            <a:ext cx="5384800" cy="4227699"/>
          </a:xfrm>
        </p:spPr>
        <p:txBody>
          <a:bodyPr/>
          <a:lstStyle>
            <a:lvl1pPr>
              <a:defRPr sz="3735"/>
            </a:lvl1pPr>
            <a:lvl2pPr>
              <a:defRPr sz="3200"/>
            </a:lvl2pPr>
            <a:lvl3pPr>
              <a:defRPr sz="2400"/>
            </a:lvl3pPr>
            <a:lvl4pPr>
              <a:defRPr sz="2135"/>
            </a:lvl4pPr>
            <a:lvl5pPr>
              <a:defRPr sz="2135"/>
            </a:lvl5pPr>
            <a:lvl6pPr>
              <a:defRPr sz="1800"/>
            </a:lvl6pPr>
            <a:lvl7pPr>
              <a:defRPr sz="1800"/>
            </a:lvl7pPr>
            <a:lvl8pPr>
              <a:defRPr sz="1800"/>
            </a:lvl8pPr>
            <a:lvl9pPr>
              <a:defRPr sz="1800"/>
            </a:lvl9pPr>
          </a:lstStyle>
          <a:p>
            <a:pPr lvl="0"/>
            <a:r>
              <a:rPr lang="en-US" altLang="zh-TW" dirty="0"/>
              <a:t>Click to edit Master text styles</a:t>
            </a:r>
            <a:endParaRPr lang="en-US" altLang="zh-TW" dirty="0"/>
          </a:p>
          <a:p>
            <a:pPr lvl="1"/>
            <a:r>
              <a:rPr lang="en-US" altLang="zh-TW" dirty="0"/>
              <a:t>Second level</a:t>
            </a:r>
            <a:endParaRPr lang="en-US" altLang="zh-TW" dirty="0"/>
          </a:p>
          <a:p>
            <a:pPr lvl="2"/>
            <a:r>
              <a:rPr lang="en-US" altLang="zh-TW" dirty="0"/>
              <a:t>Third level</a:t>
            </a:r>
            <a:endParaRPr lang="en-US" altLang="zh-TW" dirty="0"/>
          </a:p>
          <a:p>
            <a:pPr lvl="3"/>
            <a:r>
              <a:rPr lang="en-US" altLang="zh-TW" dirty="0"/>
              <a:t>Fourth level</a:t>
            </a:r>
            <a:endParaRPr lang="en-US" altLang="zh-TW" dirty="0"/>
          </a:p>
          <a:p>
            <a:pPr lvl="4"/>
            <a:r>
              <a:rPr lang="en-US" altLang="zh-TW" dirty="0"/>
              <a:t>Fifth level</a:t>
            </a:r>
            <a:endParaRPr lang="zh-TW" altLang="en-US" dirty="0"/>
          </a:p>
        </p:txBody>
      </p:sp>
      <p:sp>
        <p:nvSpPr>
          <p:cNvPr id="4" name="內容版面配置區 3"/>
          <p:cNvSpPr>
            <a:spLocks noGrp="1"/>
          </p:cNvSpPr>
          <p:nvPr>
            <p:ph sz="half" idx="2"/>
          </p:nvPr>
        </p:nvSpPr>
        <p:spPr>
          <a:xfrm>
            <a:off x="6197600" y="1125536"/>
            <a:ext cx="5384800" cy="4227699"/>
          </a:xfrm>
        </p:spPr>
        <p:txBody>
          <a:bodyPr/>
          <a:lstStyle>
            <a:lvl1pPr>
              <a:defRPr sz="3735"/>
            </a:lvl1pPr>
            <a:lvl2pPr>
              <a:defRPr sz="3200"/>
            </a:lvl2pPr>
            <a:lvl3pPr>
              <a:defRPr sz="2400"/>
            </a:lvl3pPr>
            <a:lvl4pPr>
              <a:defRPr sz="2135"/>
            </a:lvl4pPr>
            <a:lvl5pPr>
              <a:defRPr sz="2135"/>
            </a:lvl5pPr>
            <a:lvl6pPr>
              <a:defRPr sz="1800"/>
            </a:lvl6pPr>
            <a:lvl7pPr>
              <a:defRPr sz="1800"/>
            </a:lvl7pPr>
            <a:lvl8pPr>
              <a:defRPr sz="1800"/>
            </a:lvl8pPr>
            <a:lvl9pPr>
              <a:defRPr sz="1800"/>
            </a:lvl9pPr>
          </a:lstStyle>
          <a:p>
            <a:pPr lvl="0"/>
            <a:r>
              <a:rPr lang="en-US" altLang="zh-TW" dirty="0"/>
              <a:t>Click to edit Master text styles</a:t>
            </a:r>
            <a:endParaRPr lang="en-US" altLang="zh-TW" dirty="0"/>
          </a:p>
          <a:p>
            <a:pPr lvl="1"/>
            <a:r>
              <a:rPr lang="en-US" altLang="zh-TW" dirty="0"/>
              <a:t>Second level</a:t>
            </a:r>
            <a:endParaRPr lang="en-US" altLang="zh-TW" dirty="0"/>
          </a:p>
          <a:p>
            <a:pPr lvl="2"/>
            <a:r>
              <a:rPr lang="en-US" altLang="zh-TW" dirty="0"/>
              <a:t>Third level</a:t>
            </a:r>
            <a:endParaRPr lang="en-US" altLang="zh-TW" dirty="0"/>
          </a:p>
          <a:p>
            <a:pPr lvl="3"/>
            <a:r>
              <a:rPr lang="en-US" altLang="zh-TW" dirty="0"/>
              <a:t>Fourth level</a:t>
            </a:r>
            <a:endParaRPr lang="en-US" altLang="zh-TW" dirty="0"/>
          </a:p>
          <a:p>
            <a:pPr lvl="4"/>
            <a:r>
              <a:rPr lang="en-US" altLang="zh-TW" dirty="0"/>
              <a:t>Fifth level</a:t>
            </a:r>
            <a:endParaRPr lang="zh-TW" altLang="en-US" dirty="0"/>
          </a:p>
        </p:txBody>
      </p:sp>
      <p:sp>
        <p:nvSpPr>
          <p:cNvPr id="5"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09602" y="1268773"/>
            <a:ext cx="5386917" cy="639763"/>
          </a:xfrm>
        </p:spPr>
        <p:txBody>
          <a:bodyPr anchor="b"/>
          <a:lstStyle>
            <a:lvl1pPr marL="0" indent="0">
              <a:buNone/>
              <a:defRPr sz="2665"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4" name="內容版面配置區 3"/>
          <p:cNvSpPr>
            <a:spLocks noGrp="1"/>
          </p:cNvSpPr>
          <p:nvPr>
            <p:ph sz="half" idx="2"/>
          </p:nvPr>
        </p:nvSpPr>
        <p:spPr>
          <a:xfrm>
            <a:off x="609602" y="1908535"/>
            <a:ext cx="5386917" cy="3951288"/>
          </a:xfrm>
        </p:spPr>
        <p:txBody>
          <a:bodyPr/>
          <a:lstStyle>
            <a:lvl1pPr>
              <a:defRPr sz="2665"/>
            </a:lvl1pPr>
            <a:lvl2pPr>
              <a:defRPr sz="2135"/>
            </a:lvl2pPr>
            <a:lvl3pPr>
              <a:defRPr sz="1865"/>
            </a:lvl3pPr>
            <a:lvl4pPr>
              <a:defRPr sz="1865"/>
            </a:lvl4pPr>
            <a:lvl5pPr>
              <a:defRPr sz="1865"/>
            </a:lvl5pPr>
            <a:lvl6pPr>
              <a:defRPr sz="1600"/>
            </a:lvl6pPr>
            <a:lvl7pPr>
              <a:defRPr sz="1600"/>
            </a:lvl7pPr>
            <a:lvl8pPr>
              <a:defRPr sz="1600"/>
            </a:lvl8pPr>
            <a:lvl9pPr>
              <a:defRPr sz="1600"/>
            </a:lvl9pPr>
          </a:lstStyle>
          <a:p>
            <a:pPr lvl="0"/>
            <a:r>
              <a:rPr lang="en-US" altLang="zh-TW" dirty="0"/>
              <a:t>Click to edit Master text styles</a:t>
            </a:r>
            <a:endParaRPr lang="en-US" altLang="zh-TW" dirty="0"/>
          </a:p>
          <a:p>
            <a:pPr lvl="1"/>
            <a:r>
              <a:rPr lang="en-US" altLang="zh-TW" dirty="0"/>
              <a:t>Second level</a:t>
            </a:r>
            <a:endParaRPr lang="en-US" altLang="zh-TW" dirty="0"/>
          </a:p>
          <a:p>
            <a:pPr lvl="2"/>
            <a:r>
              <a:rPr lang="en-US" altLang="zh-TW" dirty="0"/>
              <a:t>Third level</a:t>
            </a:r>
            <a:endParaRPr lang="en-US" altLang="zh-TW" dirty="0"/>
          </a:p>
          <a:p>
            <a:pPr lvl="3"/>
            <a:r>
              <a:rPr lang="en-US" altLang="zh-TW" dirty="0"/>
              <a:t>Fourth level</a:t>
            </a:r>
            <a:endParaRPr lang="en-US" altLang="zh-TW" dirty="0"/>
          </a:p>
          <a:p>
            <a:pPr lvl="4"/>
            <a:r>
              <a:rPr lang="en-US" altLang="zh-TW" dirty="0"/>
              <a:t>Fifth level</a:t>
            </a:r>
            <a:endParaRPr lang="zh-TW" altLang="en-US" dirty="0"/>
          </a:p>
        </p:txBody>
      </p:sp>
      <p:sp>
        <p:nvSpPr>
          <p:cNvPr id="5" name="文字版面配置區 4"/>
          <p:cNvSpPr>
            <a:spLocks noGrp="1"/>
          </p:cNvSpPr>
          <p:nvPr>
            <p:ph type="body" sz="quarter" idx="3"/>
          </p:nvPr>
        </p:nvSpPr>
        <p:spPr>
          <a:xfrm>
            <a:off x="6193373" y="1268773"/>
            <a:ext cx="5389033" cy="639763"/>
          </a:xfrm>
        </p:spPr>
        <p:txBody>
          <a:bodyPr anchor="b"/>
          <a:lstStyle>
            <a:lvl1pPr marL="0" indent="0">
              <a:buNone/>
              <a:defRPr sz="2665"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6" name="內容版面配置區 5"/>
          <p:cNvSpPr>
            <a:spLocks noGrp="1"/>
          </p:cNvSpPr>
          <p:nvPr>
            <p:ph sz="quarter" idx="4"/>
          </p:nvPr>
        </p:nvSpPr>
        <p:spPr>
          <a:xfrm>
            <a:off x="6193373" y="1908535"/>
            <a:ext cx="5389033" cy="3951288"/>
          </a:xfrm>
        </p:spPr>
        <p:txBody>
          <a:bodyPr/>
          <a:lstStyle>
            <a:lvl1pPr>
              <a:defRPr sz="2665"/>
            </a:lvl1pPr>
            <a:lvl2pPr>
              <a:defRPr sz="2135"/>
            </a:lvl2pPr>
            <a:lvl3pPr>
              <a:defRPr sz="1865"/>
            </a:lvl3pPr>
            <a:lvl4pPr>
              <a:defRPr sz="1865"/>
            </a:lvl4pPr>
            <a:lvl5pPr>
              <a:defRPr sz="1865"/>
            </a:lvl5pPr>
            <a:lvl6pPr>
              <a:defRPr sz="1600"/>
            </a:lvl6pPr>
            <a:lvl7pPr>
              <a:defRPr sz="1600"/>
            </a:lvl7pPr>
            <a:lvl8pPr>
              <a:defRPr sz="1600"/>
            </a:lvl8pPr>
            <a:lvl9pPr>
              <a:defRPr sz="1600"/>
            </a:lvl9p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7"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
        <p:nvSpPr>
          <p:cNvPr id="8" name="標題 1"/>
          <p:cNvSpPr>
            <a:spLocks noGrp="1"/>
          </p:cNvSpPr>
          <p:nvPr>
            <p:ph type="title"/>
          </p:nvPr>
        </p:nvSpPr>
        <p:spPr>
          <a:xfrm>
            <a:off x="624421" y="144466"/>
            <a:ext cx="10943167" cy="692151"/>
          </a:xfrm>
        </p:spPr>
        <p:txBody>
          <a:bodyPr/>
          <a:lstStyle/>
          <a:p>
            <a:r>
              <a:rPr lang="en-US" altLang="zh-TW" dirty="0"/>
              <a:t>Click to edit Master title style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6" y="273049"/>
            <a:ext cx="4011084" cy="1162051"/>
          </a:xfrm>
        </p:spPr>
        <p:txBody>
          <a:bodyPr anchor="b"/>
          <a:lstStyle>
            <a:lvl1pPr algn="l">
              <a:defRPr sz="2000" b="1"/>
            </a:lvl1pPr>
          </a:lstStyle>
          <a:p>
            <a:r>
              <a:rPr lang="en-US" altLang="zh-TW"/>
              <a:t>Click to edit Master title style</a:t>
            </a:r>
            <a:endParaRPr lang="zh-TW" altLang="en-US"/>
          </a:p>
        </p:txBody>
      </p:sp>
      <p:sp>
        <p:nvSpPr>
          <p:cNvPr id="3" name="內容版面配置區 2"/>
          <p:cNvSpPr>
            <a:spLocks noGrp="1"/>
          </p:cNvSpPr>
          <p:nvPr>
            <p:ph idx="1"/>
          </p:nvPr>
        </p:nvSpPr>
        <p:spPr>
          <a:xfrm>
            <a:off x="4766734" y="273056"/>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文字版面配置區 3"/>
          <p:cNvSpPr>
            <a:spLocks noGrp="1"/>
          </p:cNvSpPr>
          <p:nvPr>
            <p:ph type="body" sz="half" idx="2"/>
          </p:nvPr>
        </p:nvSpPr>
        <p:spPr>
          <a:xfrm>
            <a:off x="609606"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endParaRPr lang="en-US" altLang="zh-TW"/>
          </a:p>
        </p:txBody>
      </p:sp>
      <p:sp>
        <p:nvSpPr>
          <p:cNvPr id="5"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9"/>
          </a:xfrm>
        </p:spPr>
        <p:txBody>
          <a:bodyPr anchor="b"/>
          <a:lstStyle>
            <a:lvl1pPr algn="l">
              <a:defRPr sz="20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文字版面配置區 3"/>
          <p:cNvSpPr>
            <a:spLocks noGrp="1"/>
          </p:cNvSpPr>
          <p:nvPr>
            <p:ph type="body" sz="half" idx="2"/>
          </p:nvPr>
        </p:nvSpPr>
        <p:spPr>
          <a:xfrm>
            <a:off x="2389717" y="5367341"/>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endParaRPr lang="en-US" altLang="zh-TW"/>
          </a:p>
        </p:txBody>
      </p:sp>
      <p:sp>
        <p:nvSpPr>
          <p:cNvPr id="5"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Rectangle 19"/>
          <p:cNvSpPr>
            <a:spLocks noGrp="1" noChangeArrowheads="1"/>
          </p:cNvSpPr>
          <p:nvPr>
            <p:ph type="sldNum" sz="quarter" idx="10"/>
          </p:nvPr>
        </p:nvSpPr>
        <p:spPr/>
        <p:txBody>
          <a:bodyPr/>
          <a:lstStyle>
            <a:lvl1pPr>
              <a:defRPr/>
            </a:lvl1pPr>
          </a:lstStyle>
          <a:p>
            <a:fld id="{D9B6BDF2-6896-4B98-8776-C18582F63BA5}"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7"/>
          <p:cNvSpPr>
            <a:spLocks noGrp="1" noChangeArrowheads="1"/>
          </p:cNvSpPr>
          <p:nvPr>
            <p:ph type="title"/>
          </p:nvPr>
        </p:nvSpPr>
        <p:spPr bwMode="auto">
          <a:xfrm>
            <a:off x="1049867" y="144466"/>
            <a:ext cx="10517721" cy="692151"/>
          </a:xfrm>
          <a:prstGeom prst="rect">
            <a:avLst/>
          </a:prstGeom>
          <a:noFill/>
          <a:ln w="9525">
            <a:noFill/>
            <a:miter lim="800000"/>
          </a:ln>
        </p:spPr>
        <p:txBody>
          <a:bodyPr vert="horz" wrap="square" lIns="91440" tIns="45720" rIns="91440" bIns="45720" numCol="1" anchor="ctr" anchorCtr="0" compatLnSpc="1"/>
          <a:lstStyle/>
          <a:p>
            <a:pPr lvl="0"/>
            <a:r>
              <a:rPr lang="zh-TW" altLang="en-US" dirty="0"/>
              <a:t>按一下以編輯母片標題樣式</a:t>
            </a:r>
            <a:endParaRPr lang="zh-TW" altLang="en-US" dirty="0"/>
          </a:p>
        </p:txBody>
      </p:sp>
      <p:sp>
        <p:nvSpPr>
          <p:cNvPr id="1028" name="Rectangle 18"/>
          <p:cNvSpPr>
            <a:spLocks noGrp="1" noChangeArrowheads="1"/>
          </p:cNvSpPr>
          <p:nvPr>
            <p:ph type="body" idx="1"/>
          </p:nvPr>
        </p:nvSpPr>
        <p:spPr bwMode="auto">
          <a:xfrm>
            <a:off x="609600" y="1125537"/>
            <a:ext cx="10972800" cy="4895851"/>
          </a:xfrm>
          <a:prstGeom prst="rect">
            <a:avLst/>
          </a:prstGeom>
          <a:noFill/>
          <a:ln w="9525">
            <a:noFill/>
            <a:miter lim="800000"/>
          </a:ln>
        </p:spPr>
        <p:txBody>
          <a:bodyPr vert="horz" wrap="square" lIns="91440" tIns="45720" rIns="91440" bIns="45720" numCol="1" anchor="t" anchorCtr="0" compatLnSpc="1"/>
          <a:lstStyle/>
          <a:p>
            <a:pPr lvl="0"/>
            <a:r>
              <a:rPr lang="zh-TW" altLang="en-US" dirty="0"/>
              <a:t>按一下以編輯母片</a:t>
            </a:r>
            <a:endParaRPr lang="zh-TW" altLang="en-US" dirty="0"/>
          </a:p>
          <a:p>
            <a:pPr lvl="1"/>
            <a:r>
              <a:rPr lang="zh-TW" altLang="en-US" dirty="0"/>
              <a:t>按一下以編輯母片</a:t>
            </a:r>
            <a:endParaRPr lang="zh-TW" altLang="en-US" dirty="0"/>
          </a:p>
          <a:p>
            <a:pPr lvl="1"/>
            <a:endParaRPr lang="zh-TW" altLang="en-US" dirty="0"/>
          </a:p>
          <a:p>
            <a:pPr lvl="0"/>
            <a:endParaRPr lang="en-US" altLang="zh-TW" dirty="0"/>
          </a:p>
        </p:txBody>
      </p:sp>
      <p:pic>
        <p:nvPicPr>
          <p:cNvPr id="1029" name="Picture 25" descr="name"/>
          <p:cNvPicPr>
            <a:picLocks noChangeAspect="1" noChangeArrowheads="1"/>
          </p:cNvPicPr>
          <p:nvPr/>
        </p:nvPicPr>
        <p:blipFill>
          <a:blip r:embed="rId14" cstate="print"/>
          <a:srcRect/>
          <a:stretch>
            <a:fillRect/>
          </a:stretch>
        </p:blipFill>
        <p:spPr bwMode="auto">
          <a:xfrm>
            <a:off x="3" y="6357940"/>
            <a:ext cx="5111751" cy="198437"/>
          </a:xfrm>
          <a:prstGeom prst="rect">
            <a:avLst/>
          </a:prstGeom>
          <a:noFill/>
          <a:ln w="9525">
            <a:noFill/>
            <a:miter lim="800000"/>
            <a:headEnd/>
            <a:tailEnd/>
          </a:ln>
        </p:spPr>
      </p:pic>
      <p:sp>
        <p:nvSpPr>
          <p:cNvPr id="8" name="矩形 7"/>
          <p:cNvSpPr/>
          <p:nvPr/>
        </p:nvSpPr>
        <p:spPr>
          <a:xfrm>
            <a:off x="792808" y="6581777"/>
            <a:ext cx="3574825" cy="276999"/>
          </a:xfrm>
          <a:prstGeom prst="rect">
            <a:avLst/>
          </a:prstGeom>
        </p:spPr>
        <p:txBody>
          <a:bodyPr wrap="none">
            <a:spAutoFit/>
          </a:bodyPr>
          <a:lstStyle/>
          <a:p>
            <a:pPr algn="ctr">
              <a:defRPr/>
            </a:pPr>
            <a:r>
              <a:rPr lang="en-US" sz="1200" b="1" dirty="0">
                <a:solidFill>
                  <a:schemeClr val="bg1"/>
                </a:solidFill>
                <a:latin typeface="Arial" panose="020B0704020202020204" pitchFamily="34" charset="0"/>
                <a:ea typeface="PMingLiU" pitchFamily="18" charset="-120"/>
                <a:cs typeface="Arial" panose="020B0704020202020204" pitchFamily="34" charset="0"/>
              </a:rPr>
              <a:t>National Tsing Hua University ® copyright OIA</a:t>
            </a:r>
            <a:endParaRPr lang="zh-TW" altLang="en-US" sz="1200" b="1" dirty="0">
              <a:solidFill>
                <a:schemeClr val="bg1"/>
              </a:solidFill>
              <a:latin typeface="Arial" panose="020B0704020202020204" pitchFamily="34" charset="0"/>
              <a:ea typeface="PMingLiU" pitchFamily="18" charset="-120"/>
              <a:cs typeface="Arial" panose="020B0704020202020204" pitchFamily="34" charset="0"/>
            </a:endParaRPr>
          </a:p>
        </p:txBody>
      </p:sp>
      <p:sp>
        <p:nvSpPr>
          <p:cNvPr id="4105" name="Rectangle 9"/>
          <p:cNvSpPr>
            <a:spLocks noChangeArrowheads="1"/>
          </p:cNvSpPr>
          <p:nvPr/>
        </p:nvSpPr>
        <p:spPr bwMode="auto">
          <a:xfrm>
            <a:off x="0" y="908055"/>
            <a:ext cx="12192000" cy="144463"/>
          </a:xfrm>
          <a:prstGeom prst="rect">
            <a:avLst/>
          </a:prstGeom>
          <a:solidFill>
            <a:srgbClr val="990099"/>
          </a:solidFill>
          <a:ln w="15875">
            <a:noFill/>
            <a:miter lim="800000"/>
          </a:ln>
          <a:effectLst>
            <a:prstShdw prst="shdw18" dist="17961" dir="13500000">
              <a:srgbClr val="990099">
                <a:gamma/>
                <a:shade val="60000"/>
                <a:invGamma/>
              </a:srgbClr>
            </a:prstShdw>
          </a:effectLst>
        </p:spPr>
        <p:txBody>
          <a:bodyPr wrap="none" anchor="ctr"/>
          <a:lstStyle/>
          <a:p>
            <a:pPr>
              <a:defRPr/>
            </a:pPr>
            <a:endParaRPr lang="zh-TW" altLang="en-US" sz="1800">
              <a:ea typeface="PMingLiU" pitchFamily="18" charset="-120"/>
            </a:endParaRPr>
          </a:p>
        </p:txBody>
      </p:sp>
      <p:sp>
        <p:nvSpPr>
          <p:cNvPr id="4106" name="Rectangle 10"/>
          <p:cNvSpPr>
            <a:spLocks noChangeArrowheads="1"/>
          </p:cNvSpPr>
          <p:nvPr userDrawn="1"/>
        </p:nvSpPr>
        <p:spPr bwMode="auto">
          <a:xfrm>
            <a:off x="0" y="6165849"/>
            <a:ext cx="12192000" cy="719139"/>
          </a:xfrm>
          <a:prstGeom prst="rect">
            <a:avLst/>
          </a:prstGeom>
          <a:solidFill>
            <a:srgbClr val="990099"/>
          </a:solidFill>
          <a:ln w="15875">
            <a:noFill/>
            <a:miter lim="800000"/>
          </a:ln>
          <a:effectLst>
            <a:prstShdw prst="shdw18" dist="17961" dir="13500000">
              <a:srgbClr val="990099">
                <a:gamma/>
                <a:shade val="60000"/>
                <a:invGamma/>
              </a:srgbClr>
            </a:prstShdw>
          </a:effectLst>
        </p:spPr>
        <p:txBody>
          <a:bodyPr wrap="none" anchor="ctr"/>
          <a:lstStyle/>
          <a:p>
            <a:pPr>
              <a:defRPr/>
            </a:pPr>
            <a:endParaRPr lang="zh-TW" altLang="en-US" sz="1800">
              <a:ea typeface="PMingLiU" pitchFamily="18" charset="-120"/>
            </a:endParaRPr>
          </a:p>
        </p:txBody>
      </p:sp>
      <p:sp>
        <p:nvSpPr>
          <p:cNvPr id="1043" name="Rectangle 19"/>
          <p:cNvSpPr>
            <a:spLocks noGrp="1" noChangeArrowheads="1"/>
          </p:cNvSpPr>
          <p:nvPr>
            <p:ph type="sldNum" sz="quarter" idx="4"/>
          </p:nvPr>
        </p:nvSpPr>
        <p:spPr bwMode="auto">
          <a:xfrm>
            <a:off x="9108017" y="6524628"/>
            <a:ext cx="2844800" cy="339725"/>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bg1"/>
                </a:solidFill>
                <a:latin typeface="Arial" panose="020B0704020202020204" pitchFamily="34" charset="0"/>
                <a:ea typeface="PMingLiU" pitchFamily="18" charset="-120"/>
              </a:defRPr>
            </a:lvl1pPr>
          </a:lstStyle>
          <a:p>
            <a:fld id="{D9B6BDF2-6896-4B98-8776-C18582F63BA5}" type="slidenum">
              <a:rPr lang="zh-TW" altLang="en-US" smtClean="0"/>
            </a:fld>
            <a:endParaRPr lang="zh-TW" altLang="en-US"/>
          </a:p>
        </p:txBody>
      </p:sp>
      <p:pic>
        <p:nvPicPr>
          <p:cNvPr id="14" name="圖片 1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33280" y="124614"/>
            <a:ext cx="916587" cy="672311"/>
          </a:xfrm>
          <a:prstGeom prst="rect">
            <a:avLst/>
          </a:prstGeom>
        </p:spPr>
      </p:pic>
      <p:grpSp>
        <p:nvGrpSpPr>
          <p:cNvPr id="2" name="群組 1"/>
          <p:cNvGrpSpPr/>
          <p:nvPr userDrawn="1"/>
        </p:nvGrpSpPr>
        <p:grpSpPr>
          <a:xfrm>
            <a:off x="86980" y="6239920"/>
            <a:ext cx="3223375" cy="569415"/>
            <a:chOff x="86980" y="6239920"/>
            <a:chExt cx="3223375" cy="569415"/>
          </a:xfrm>
        </p:grpSpPr>
        <p:pic>
          <p:nvPicPr>
            <p:cNvPr id="12" name="圖片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6980" y="6239920"/>
              <a:ext cx="817930" cy="569415"/>
            </a:xfrm>
            <a:prstGeom prst="rect">
              <a:avLst/>
            </a:prstGeom>
          </p:spPr>
        </p:pic>
        <p:sp>
          <p:nvSpPr>
            <p:cNvPr id="15" name="矩形 14"/>
            <p:cNvSpPr/>
            <p:nvPr userDrawn="1"/>
          </p:nvSpPr>
          <p:spPr>
            <a:xfrm>
              <a:off x="829837" y="6347770"/>
              <a:ext cx="2480518" cy="430887"/>
            </a:xfrm>
            <a:prstGeom prst="rect">
              <a:avLst/>
            </a:prstGeom>
          </p:spPr>
          <p:txBody>
            <a:bodyPr wrap="square">
              <a:spAutoFit/>
            </a:bodyPr>
            <a:lstStyle/>
            <a:p>
              <a:pPr algn="ctr">
                <a:spcAft>
                  <a:spcPts val="0"/>
                </a:spcAft>
              </a:pPr>
              <a:r>
                <a:rPr lang="zh-CN" altLang="zh-TW" sz="1200" kern="100" dirty="0">
                  <a:solidFill>
                    <a:schemeClr val="bg1"/>
                  </a:solidFill>
                  <a:latin typeface="楷体" panose="02010609060101010101" pitchFamily="49" charset="-122"/>
                  <a:ea typeface="楷体" panose="02010609060101010101" pitchFamily="49" charset="-122"/>
                  <a:cs typeface="Times New Roman" panose="02020603050405020304" pitchFamily="18" charset="0"/>
                </a:rPr>
                <a:t>香港中文大学（深圳）数据科学院</a:t>
              </a:r>
              <a:endParaRPr lang="zh-TW" altLang="zh-TW" sz="1200" kern="1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en-US" altLang="zh-TW" sz="1000" kern="100" dirty="0">
                  <a:solidFill>
                    <a:schemeClr val="bg1"/>
                  </a:solidFill>
                  <a:latin typeface="Times New Roman" panose="02020603050405020304" pitchFamily="18" charset="0"/>
                  <a:ea typeface="標楷體" pitchFamily="65" charset="-120"/>
                  <a:cs typeface="Times New Roman" panose="02020603050405020304" pitchFamily="18" charset="0"/>
                </a:rPr>
                <a:t>CUHK</a:t>
              </a:r>
              <a:r>
                <a:rPr lang="en-US" altLang="zh-TW" sz="1000" kern="100" dirty="0">
                  <a:solidFill>
                    <a:schemeClr val="bg1"/>
                  </a:solidFill>
                  <a:latin typeface="Times New Roman" panose="02020603050405020304" pitchFamily="18" charset="0"/>
                  <a:ea typeface="等线" panose="02010600030101010101" charset="-122"/>
                  <a:cs typeface="Times New Roman" panose="02020603050405020304" pitchFamily="18" charset="0"/>
                </a:rPr>
                <a:t>-SZ Sc</a:t>
              </a:r>
              <a:r>
                <a:rPr lang="en-US" altLang="zh-TW" sz="1000" kern="100" dirty="0">
                  <a:solidFill>
                    <a:schemeClr val="bg1"/>
                  </a:solidFill>
                  <a:latin typeface="Times New Roman" panose="02020603050405020304" pitchFamily="18" charset="0"/>
                  <a:ea typeface="標楷體" pitchFamily="65" charset="-120"/>
                  <a:cs typeface="Times New Roman" panose="02020603050405020304" pitchFamily="18" charset="0"/>
                </a:rPr>
                <a:t>hool of Data Science</a:t>
              </a:r>
              <a:endParaRPr lang="zh-TW" altLang="zh-TW" sz="1000" kern="100" dirty="0">
                <a:solidFill>
                  <a:schemeClr val="bg1"/>
                </a:solidFill>
                <a:latin typeface="Calibri" panose="020F0502020204030204" pitchFamily="34" charset="0"/>
                <a:ea typeface="PMingLiU" pitchFamily="18" charset="-120"/>
                <a:cs typeface="Times New Roman" panose="02020603050405020304" pitchFamily="18"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kumimoji="1" sz="4800" b="1">
          <a:solidFill>
            <a:schemeClr val="tx2"/>
          </a:solidFill>
          <a:latin typeface="Calibri" panose="020F0502020204030204" pitchFamily="34" charset="0"/>
          <a:ea typeface="標楷體" pitchFamily="65" charset="-120"/>
          <a:cs typeface="+mj-cs"/>
        </a:defRPr>
      </a:lvl1pPr>
      <a:lvl2pPr algn="l" rtl="0" eaLnBrk="1" fontAlgn="base" hangingPunct="1">
        <a:spcBef>
          <a:spcPct val="0"/>
        </a:spcBef>
        <a:spcAft>
          <a:spcPct val="0"/>
        </a:spcAft>
        <a:defRPr kumimoji="1" sz="3600" b="1">
          <a:solidFill>
            <a:schemeClr val="tx2"/>
          </a:solidFill>
          <a:latin typeface="Calibri" panose="020F0502020204030204" pitchFamily="34" charset="0"/>
          <a:ea typeface="標楷體" pitchFamily="65" charset="-120"/>
          <a:cs typeface="MS Sans Serif"/>
        </a:defRPr>
      </a:lvl2pPr>
      <a:lvl3pPr algn="l" rtl="0" eaLnBrk="1" fontAlgn="base" hangingPunct="1">
        <a:spcBef>
          <a:spcPct val="0"/>
        </a:spcBef>
        <a:spcAft>
          <a:spcPct val="0"/>
        </a:spcAft>
        <a:defRPr kumimoji="1" sz="3600" b="1">
          <a:solidFill>
            <a:schemeClr val="tx2"/>
          </a:solidFill>
          <a:latin typeface="Calibri" panose="020F0502020204030204" pitchFamily="34" charset="0"/>
          <a:ea typeface="標楷體" pitchFamily="65" charset="-120"/>
          <a:cs typeface="MS Sans Serif"/>
        </a:defRPr>
      </a:lvl3pPr>
      <a:lvl4pPr algn="l" rtl="0" eaLnBrk="1" fontAlgn="base" hangingPunct="1">
        <a:spcBef>
          <a:spcPct val="0"/>
        </a:spcBef>
        <a:spcAft>
          <a:spcPct val="0"/>
        </a:spcAft>
        <a:defRPr kumimoji="1" sz="3600" b="1">
          <a:solidFill>
            <a:schemeClr val="tx2"/>
          </a:solidFill>
          <a:latin typeface="Calibri" panose="020F0502020204030204" pitchFamily="34" charset="0"/>
          <a:ea typeface="標楷體" pitchFamily="65" charset="-120"/>
          <a:cs typeface="MS Sans Serif"/>
        </a:defRPr>
      </a:lvl4pPr>
      <a:lvl5pPr algn="l" rtl="0" eaLnBrk="1" fontAlgn="base" hangingPunct="1">
        <a:spcBef>
          <a:spcPct val="0"/>
        </a:spcBef>
        <a:spcAft>
          <a:spcPct val="0"/>
        </a:spcAft>
        <a:defRPr kumimoji="1" sz="3600" b="1">
          <a:solidFill>
            <a:schemeClr val="tx2"/>
          </a:solidFill>
          <a:latin typeface="Calibri" panose="020F0502020204030204" pitchFamily="34" charset="0"/>
          <a:ea typeface="標楷體" pitchFamily="65" charset="-120"/>
          <a:cs typeface="MS Sans Serif"/>
        </a:defRPr>
      </a:lvl5pPr>
      <a:lvl6pPr marL="457200" algn="l" rtl="0" eaLnBrk="1" fontAlgn="base" hangingPunct="1">
        <a:spcBef>
          <a:spcPct val="0"/>
        </a:spcBef>
        <a:spcAft>
          <a:spcPct val="0"/>
        </a:spcAft>
        <a:defRPr kumimoji="1" sz="3000" b="1">
          <a:solidFill>
            <a:schemeClr val="tx2"/>
          </a:solidFill>
          <a:latin typeface="MS Sans Serif"/>
          <a:ea typeface="MS Sans Serif"/>
          <a:cs typeface="MS Sans Serif"/>
        </a:defRPr>
      </a:lvl6pPr>
      <a:lvl7pPr marL="914400" algn="l" rtl="0" eaLnBrk="1" fontAlgn="base" hangingPunct="1">
        <a:spcBef>
          <a:spcPct val="0"/>
        </a:spcBef>
        <a:spcAft>
          <a:spcPct val="0"/>
        </a:spcAft>
        <a:defRPr kumimoji="1" sz="3000" b="1">
          <a:solidFill>
            <a:schemeClr val="tx2"/>
          </a:solidFill>
          <a:latin typeface="MS Sans Serif"/>
          <a:ea typeface="MS Sans Serif"/>
          <a:cs typeface="MS Sans Serif"/>
        </a:defRPr>
      </a:lvl7pPr>
      <a:lvl8pPr marL="1371600" algn="l" rtl="0" eaLnBrk="1" fontAlgn="base" hangingPunct="1">
        <a:spcBef>
          <a:spcPct val="0"/>
        </a:spcBef>
        <a:spcAft>
          <a:spcPct val="0"/>
        </a:spcAft>
        <a:defRPr kumimoji="1" sz="3000" b="1">
          <a:solidFill>
            <a:schemeClr val="tx2"/>
          </a:solidFill>
          <a:latin typeface="MS Sans Serif"/>
          <a:ea typeface="MS Sans Serif"/>
          <a:cs typeface="MS Sans Serif"/>
        </a:defRPr>
      </a:lvl8pPr>
      <a:lvl9pPr marL="1828800" algn="l" rtl="0" eaLnBrk="1" fontAlgn="base" hangingPunct="1">
        <a:spcBef>
          <a:spcPct val="0"/>
        </a:spcBef>
        <a:spcAft>
          <a:spcPct val="0"/>
        </a:spcAft>
        <a:defRPr kumimoji="1" sz="3000" b="1">
          <a:solidFill>
            <a:schemeClr val="tx2"/>
          </a:solidFill>
          <a:latin typeface="MS Sans Serif"/>
          <a:ea typeface="MS Sans Serif"/>
          <a:cs typeface="MS Sans Serif"/>
        </a:defRPr>
      </a:lvl9pPr>
    </p:titleStyle>
    <p:bodyStyle>
      <a:lvl1pPr marL="342900" indent="-342900" algn="l" rtl="0" eaLnBrk="1" fontAlgn="base" hangingPunct="1">
        <a:spcBef>
          <a:spcPct val="20000"/>
        </a:spcBef>
        <a:spcAft>
          <a:spcPct val="0"/>
        </a:spcAft>
        <a:buClr>
          <a:srgbClr val="0000FF"/>
        </a:buClr>
        <a:buSzPct val="80000"/>
        <a:buFont typeface="Wingdings" panose="05000000000000000000" pitchFamily="2" charset="2"/>
        <a:buChar char="l"/>
        <a:defRPr kumimoji="1" sz="3735">
          <a:solidFill>
            <a:schemeClr val="tx1"/>
          </a:solidFill>
          <a:latin typeface="Calibri" panose="020F0502020204030204" pitchFamily="34" charset="0"/>
          <a:ea typeface="標楷體" pitchFamily="65" charset="-120"/>
          <a:cs typeface="+mn-cs"/>
        </a:defRPr>
      </a:lvl1pPr>
      <a:lvl2pPr marL="742950" indent="-285750" algn="l" rtl="0" eaLnBrk="1" fontAlgn="base" hangingPunct="1">
        <a:spcBef>
          <a:spcPct val="20000"/>
        </a:spcBef>
        <a:spcAft>
          <a:spcPct val="0"/>
        </a:spcAft>
        <a:buClr>
          <a:srgbClr val="0000FF"/>
        </a:buClr>
        <a:buSzPct val="90000"/>
        <a:buFont typeface="Arial" panose="020B0704020202020204" pitchFamily="34" charset="0"/>
        <a:buChar char="–"/>
        <a:defRPr kumimoji="1" sz="3200">
          <a:solidFill>
            <a:schemeClr val="tx1"/>
          </a:solidFill>
          <a:latin typeface="Calibri" panose="020F0502020204030204" pitchFamily="34" charset="0"/>
          <a:ea typeface="標楷體" pitchFamily="65" charset="-120"/>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1D65F-25B7-47C5-85DC-B1A2A3BE76D7}"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471" y="1406845"/>
            <a:ext cx="11396871" cy="1882455"/>
          </a:xfrm>
        </p:spPr>
        <p:txBody>
          <a:bodyPr/>
          <a:lstStyle/>
          <a:p>
            <a:pPr algn="ctr"/>
            <a:r>
              <a:rPr lang="en-US" altLang="zh-CN" sz="3200" dirty="0">
                <a:effectLst>
                  <a:outerShdw blurRad="38100" dist="38100" dir="2700000" algn="tl">
                    <a:srgbClr val="000000">
                      <a:alpha val="43137"/>
                    </a:srgbClr>
                  </a:outerShdw>
                </a:effectLst>
              </a:rPr>
              <a:t>Efficiently Democratizing Medical LLMs for 50 Languages via a Mixture of Language Family Experts</a:t>
            </a:r>
            <a:br>
              <a:rPr lang="en-US" altLang="zh-CN" sz="3200" dirty="0">
                <a:effectLst>
                  <a:outerShdw blurRad="38100" dist="38100" dir="2700000" algn="tl">
                    <a:srgbClr val="000000">
                      <a:alpha val="43137"/>
                    </a:srgbClr>
                  </a:outerShdw>
                </a:effectLst>
              </a:rPr>
            </a:br>
            <a:br>
              <a:rPr lang="en-US" altLang="zh-CN" sz="3200" dirty="0">
                <a:effectLst>
                  <a:outerShdw blurRad="38100" dist="38100" dir="2700000" algn="tl">
                    <a:srgbClr val="000000">
                      <a:alpha val="43137"/>
                    </a:srgbClr>
                  </a:outerShdw>
                </a:effectLst>
              </a:rPr>
            </a:br>
            <a:r>
              <a:rPr lang="en-US" altLang="zh-CN" sz="2400" b="0" dirty="0">
                <a:effectLst>
                  <a:outerShdw blurRad="38100" dist="38100" dir="2700000" algn="tl">
                    <a:srgbClr val="000000">
                      <a:alpha val="43137"/>
                    </a:srgbClr>
                  </a:outerShdw>
                </a:effectLst>
              </a:rPr>
              <a:t>2024.11.29</a:t>
            </a:r>
            <a:endParaRPr lang="zh-TW" altLang="en-US" sz="1800" b="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828800" y="3855632"/>
            <a:ext cx="8534400" cy="1882455"/>
          </a:xfrm>
        </p:spPr>
        <p:txBody>
          <a:bodyPr/>
          <a:lstStyle/>
          <a:p>
            <a:r>
              <a:rPr lang="en-US" altLang="zh-TW" sz="3200" dirty="0">
                <a:effectLst>
                  <a:outerShdw blurRad="38100" dist="38100" dir="2700000" algn="tl">
                    <a:srgbClr val="000000">
                      <a:alpha val="43137"/>
                    </a:srgbClr>
                  </a:outerShdw>
                </a:effectLst>
              </a:rPr>
              <a:t>Xidong Wang</a:t>
            </a:r>
            <a:endParaRPr lang="en-US" altLang="zh-TW" sz="3200" dirty="0">
              <a:effectLst>
                <a:outerShdw blurRad="38100" dist="38100" dir="2700000" algn="tl">
                  <a:srgbClr val="000000">
                    <a:alpha val="43137"/>
                  </a:srgbClr>
                </a:outerShdw>
              </a:effectLst>
            </a:endParaRPr>
          </a:p>
          <a:p>
            <a:r>
              <a:rPr lang="en-US" altLang="zh-TW" sz="3200" dirty="0"/>
              <a:t>School of </a:t>
            </a:r>
            <a:r>
              <a:rPr lang="en-US" altLang="zh-CN" sz="3200" dirty="0"/>
              <a:t>Data </a:t>
            </a:r>
            <a:r>
              <a:rPr lang="en-US" altLang="zh-TW" sz="3200" dirty="0"/>
              <a:t>Science</a:t>
            </a:r>
            <a:endParaRPr lang="en-US" altLang="zh-TW" sz="3200" dirty="0"/>
          </a:p>
          <a:p>
            <a:r>
              <a:rPr lang="en-US" altLang="zh-TW" sz="3200" dirty="0"/>
              <a:t>Chinese University of Hong Kong, Shenzhen</a:t>
            </a:r>
            <a:endParaRPr lang="en-US" altLang="zh-TW"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Preliminary results</a:t>
            </a:r>
            <a:endParaRPr lang="zh-CN" altLang="en-US"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pic>
        <p:nvPicPr>
          <p:cNvPr id="3" name="图片 2"/>
          <p:cNvPicPr>
            <a:picLocks noChangeAspect="1"/>
          </p:cNvPicPr>
          <p:nvPr/>
        </p:nvPicPr>
        <p:blipFill>
          <a:blip r:embed="rId1"/>
          <a:stretch>
            <a:fillRect/>
          </a:stretch>
        </p:blipFill>
        <p:spPr>
          <a:xfrm>
            <a:off x="76200" y="941705"/>
            <a:ext cx="12039600" cy="3086100"/>
          </a:xfrm>
          <a:prstGeom prst="rect">
            <a:avLst/>
          </a:prstGeom>
        </p:spPr>
      </p:pic>
      <p:sp>
        <p:nvSpPr>
          <p:cNvPr id="7" name="文本框 6"/>
          <p:cNvSpPr txBox="1"/>
          <p:nvPr/>
        </p:nvSpPr>
        <p:spPr>
          <a:xfrm>
            <a:off x="1524635" y="5668010"/>
            <a:ext cx="9142730"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Multilingual Training Helps!      Math &amp; Code data Helps!       Existing Model sucks!</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pic>
        <p:nvPicPr>
          <p:cNvPr id="8" name="图片 7"/>
          <p:cNvPicPr>
            <a:picLocks noChangeAspect="1"/>
          </p:cNvPicPr>
          <p:nvPr/>
        </p:nvPicPr>
        <p:blipFill>
          <a:blip r:embed="rId2"/>
          <a:stretch>
            <a:fillRect/>
          </a:stretch>
        </p:blipFill>
        <p:spPr>
          <a:xfrm>
            <a:off x="205105" y="4070350"/>
            <a:ext cx="11782425" cy="14192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A preliminary scaling to 12 languages (5 min)</a:t>
            </a:r>
            <a:endParaRPr lang="en-US" altLang="zh-CN" sz="2935"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Scaling with MoE and its routing analysis (25 min)</a:t>
            </a:r>
            <a:endParaRPr lang="en-US" altLang="zh-CN" sz="2935" dirty="0">
              <a:solidFill>
                <a:schemeClr val="tx1"/>
              </a:solidFill>
              <a:latin typeface="Times New Roman" panose="02020603050405020304" pitchFamily="18" charset="0"/>
              <a:cs typeface="Times New Roman" panose="02020603050405020304" pitchFamily="18" charset="0"/>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A language-specific hybrid routing</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Post-MoE variant inspired by the ‘Spread Out in the End’ Phenomenon</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Further Scaling to 50 Languages (15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rPr>
              <a:t>Mixture of language family experts</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rPr>
              <a:t>Results and Ablation Study</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Q&amp;A (5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A language-specific hybrid routing</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6" name="文本框 5"/>
          <p:cNvSpPr txBox="1"/>
          <p:nvPr/>
        </p:nvSpPr>
        <p:spPr>
          <a:xfrm>
            <a:off x="204470" y="1369695"/>
            <a:ext cx="11363960" cy="521970"/>
          </a:xfrm>
          <a:prstGeom prst="rect">
            <a:avLst/>
          </a:prstGeom>
          <a:noFill/>
        </p:spPr>
        <p:txBody>
          <a:bodyPr wrap="square" rtlCol="0" anchor="t" anchorCtr="1">
            <a:spAutoFit/>
          </a:bodyPr>
          <a:p>
            <a:r>
              <a:rPr lang="en-US" altLang="zh-CN" sz="2800" b="1" i="1" dirty="0" smtClean="0">
                <a:latin typeface="Times New Roman" panose="02020603050405020304" pitchFamily="18" charset="0"/>
                <a:ea typeface="標楷體" pitchFamily="65" charset="-120"/>
                <a:cs typeface="Times New Roman" panose="02020603050405020304" pitchFamily="18" charset="0"/>
              </a:rPr>
              <a:t>M</a:t>
            </a:r>
            <a:r>
              <a:rPr lang="zh-CN" altLang="en-US" sz="2800" b="1" i="1" dirty="0" smtClean="0">
                <a:latin typeface="Times New Roman" panose="02020603050405020304" pitchFamily="18" charset="0"/>
                <a:ea typeface="標楷體" pitchFamily="65" charset="-120"/>
                <a:cs typeface="Times New Roman" panose="02020603050405020304" pitchFamily="18" charset="0"/>
              </a:rPr>
              <a:t>echanism -&gt; </a:t>
            </a:r>
            <a:r>
              <a:rPr lang="en-US" altLang="zh-CN" sz="2800" b="1" i="1" dirty="0" smtClean="0">
                <a:latin typeface="Times New Roman" panose="02020603050405020304" pitchFamily="18" charset="0"/>
                <a:ea typeface="標楷體" pitchFamily="65" charset="-120"/>
                <a:cs typeface="Times New Roman" panose="02020603050405020304" pitchFamily="18" charset="0"/>
              </a:rPr>
              <a:t>I</a:t>
            </a:r>
            <a:r>
              <a:rPr lang="zh-CN" altLang="en-US" sz="2800" b="1" i="1" dirty="0" smtClean="0">
                <a:latin typeface="Times New Roman" panose="02020603050405020304" pitchFamily="18" charset="0"/>
                <a:ea typeface="標楷體" pitchFamily="65" charset="-120"/>
                <a:cs typeface="Times New Roman" panose="02020603050405020304" pitchFamily="18" charset="0"/>
              </a:rPr>
              <a:t>interpretability and </a:t>
            </a:r>
            <a:r>
              <a:rPr lang="en-US" altLang="zh-CN" sz="2800" b="1" i="1" dirty="0" smtClean="0">
                <a:latin typeface="Times New Roman" panose="02020603050405020304" pitchFamily="18" charset="0"/>
                <a:ea typeface="標楷體" pitchFamily="65" charset="-120"/>
                <a:cs typeface="Times New Roman" panose="02020603050405020304" pitchFamily="18" charset="0"/>
              </a:rPr>
              <a:t>G</a:t>
            </a:r>
            <a:r>
              <a:rPr lang="zh-CN" altLang="en-US" sz="2800" b="1" i="1" dirty="0" smtClean="0">
                <a:latin typeface="Times New Roman" panose="02020603050405020304" pitchFamily="18" charset="0"/>
                <a:ea typeface="標楷體" pitchFamily="65" charset="-120"/>
                <a:cs typeface="Times New Roman" panose="02020603050405020304" pitchFamily="18" charset="0"/>
              </a:rPr>
              <a:t>eneralization -&gt; MoE</a:t>
            </a:r>
            <a:r>
              <a:rPr lang="en-US" altLang="zh-CN" sz="2800" b="1" i="1" dirty="0" smtClean="0">
                <a:highlight>
                  <a:srgbClr val="00FF00"/>
                </a:highlight>
                <a:latin typeface="Times New Roman" panose="02020603050405020304" pitchFamily="18" charset="0"/>
                <a:ea typeface="標楷體" pitchFamily="65" charset="-120"/>
                <a:cs typeface="Times New Roman" panose="02020603050405020304" pitchFamily="18" charset="0"/>
              </a:rPr>
              <a:t> </a:t>
            </a:r>
            <a:r>
              <a:rPr lang="zh-CN" altLang="en-US" sz="2800" b="1" i="1" dirty="0" smtClean="0">
                <a:highlight>
                  <a:srgbClr val="00FF00"/>
                </a:highlight>
                <a:latin typeface="Times New Roman" panose="02020603050405020304" pitchFamily="18" charset="0"/>
                <a:ea typeface="標楷體" pitchFamily="65" charset="-120"/>
                <a:cs typeface="Times New Roman" panose="02020603050405020304" pitchFamily="18" charset="0"/>
              </a:rPr>
              <a:t>Modularity</a:t>
            </a:r>
            <a:r>
              <a:rPr lang="en-US" altLang="zh-CN" sz="2800" b="1" i="1" dirty="0" smtClean="0">
                <a:latin typeface="Times New Roman" panose="02020603050405020304" pitchFamily="18" charset="0"/>
                <a:ea typeface="標楷體" pitchFamily="65" charset="-120"/>
                <a:cs typeface="Times New Roman" panose="02020603050405020304" pitchFamily="18" charset="0"/>
              </a:rPr>
              <a:t> </a:t>
            </a:r>
            <a:r>
              <a:rPr lang="zh-CN" altLang="en-US" sz="2800" b="1" i="1" dirty="0" smtClean="0">
                <a:latin typeface="Times New Roman" panose="02020603050405020304" pitchFamily="18" charset="0"/>
                <a:ea typeface="標楷體" pitchFamily="65" charset="-120"/>
                <a:cs typeface="Times New Roman" panose="02020603050405020304" pitchFamily="18" charset="0"/>
              </a:rPr>
              <a:t> </a:t>
            </a:r>
            <a:endParaRPr lang="zh-CN" altLang="en-US" sz="2800" b="1" i="1" dirty="0" smtClean="0">
              <a:latin typeface="Times New Roman" panose="02020603050405020304" pitchFamily="18" charset="0"/>
              <a:ea typeface="標楷體" pitchFamily="65" charset="-120"/>
              <a:cs typeface="Times New Roman" panose="02020603050405020304" pitchFamily="18" charset="0"/>
            </a:endParaRPr>
          </a:p>
        </p:txBody>
      </p:sp>
      <p:sp>
        <p:nvSpPr>
          <p:cNvPr id="9" name="文本框 8"/>
          <p:cNvSpPr txBox="1"/>
          <p:nvPr/>
        </p:nvSpPr>
        <p:spPr>
          <a:xfrm>
            <a:off x="4556760" y="2139950"/>
            <a:ext cx="284480" cy="583565"/>
          </a:xfrm>
          <a:prstGeom prst="rect">
            <a:avLst/>
          </a:prstGeom>
          <a:noFill/>
        </p:spPr>
        <p:txBody>
          <a:bodyPr wrap="none" rtlCol="0" anchor="t" anchorCtr="1">
            <a:spAutoFit/>
          </a:bodyPr>
          <a:p>
            <a:r>
              <a:rPr lang="en-US" altLang="zh-TW" sz="3200">
                <a:latin typeface="Times New Roman" panose="02020603050405020304" pitchFamily="18" charset="0"/>
                <a:cs typeface="Times New Roman" panose="02020603050405020304" pitchFamily="18" charset="0"/>
                <a:sym typeface="+mn-ea"/>
              </a:rPr>
              <a:t> </a:t>
            </a:r>
            <a:endParaRPr lang="en-US" altLang="zh-TW" sz="3200" dirty="0" smtClean="0">
              <a:latin typeface="Times New Roman" panose="02020603050405020304" pitchFamily="18" charset="0"/>
              <a:ea typeface="標楷體" pitchFamily="65" charset="-120"/>
              <a:cs typeface="Times New Roman" panose="02020603050405020304" pitchFamily="18" charset="0"/>
              <a:sym typeface="+mn-ea"/>
            </a:endParaRPr>
          </a:p>
        </p:txBody>
      </p:sp>
      <p:pic>
        <p:nvPicPr>
          <p:cNvPr id="10" name="图片 9"/>
          <p:cNvPicPr>
            <a:picLocks noChangeAspect="1"/>
          </p:cNvPicPr>
          <p:nvPr/>
        </p:nvPicPr>
        <p:blipFill>
          <a:blip r:embed="rId1"/>
          <a:stretch>
            <a:fillRect/>
          </a:stretch>
        </p:blipFill>
        <p:spPr>
          <a:xfrm>
            <a:off x="7514590" y="2139950"/>
            <a:ext cx="3381375" cy="2857500"/>
          </a:xfrm>
          <a:prstGeom prst="rect">
            <a:avLst/>
          </a:prstGeom>
        </p:spPr>
      </p:pic>
      <p:pic>
        <p:nvPicPr>
          <p:cNvPr id="11" name="图片 10"/>
          <p:cNvPicPr>
            <a:picLocks noChangeAspect="1"/>
          </p:cNvPicPr>
          <p:nvPr/>
        </p:nvPicPr>
        <p:blipFill>
          <a:blip r:embed="rId2"/>
          <a:stretch>
            <a:fillRect/>
          </a:stretch>
        </p:blipFill>
        <p:spPr>
          <a:xfrm>
            <a:off x="1231900" y="2149475"/>
            <a:ext cx="2590800" cy="2847975"/>
          </a:xfrm>
          <a:prstGeom prst="rect">
            <a:avLst/>
          </a:prstGeom>
        </p:spPr>
      </p:pic>
      <p:pic>
        <p:nvPicPr>
          <p:cNvPr id="12" name="图片 11"/>
          <p:cNvPicPr>
            <a:picLocks noChangeAspect="1"/>
          </p:cNvPicPr>
          <p:nvPr/>
        </p:nvPicPr>
        <p:blipFill>
          <a:blip r:embed="rId3"/>
          <a:stretch>
            <a:fillRect/>
          </a:stretch>
        </p:blipFill>
        <p:spPr>
          <a:xfrm>
            <a:off x="3896995" y="2139950"/>
            <a:ext cx="3543300"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A language-specific hybrid routing</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6" name="文本框 5"/>
          <p:cNvSpPr txBox="1"/>
          <p:nvPr/>
        </p:nvSpPr>
        <p:spPr>
          <a:xfrm>
            <a:off x="204470" y="1379220"/>
            <a:ext cx="11363960" cy="521970"/>
          </a:xfrm>
          <a:prstGeom prst="rect">
            <a:avLst/>
          </a:prstGeom>
          <a:noFill/>
        </p:spPr>
        <p:txBody>
          <a:bodyPr wrap="square" rtlCol="0" anchor="t" anchorCtr="1">
            <a:spAutoFit/>
          </a:bodyPr>
          <a:p>
            <a:r>
              <a:rPr lang="en-US" altLang="zh-CN" sz="2800" b="1" i="1" dirty="0" smtClean="0">
                <a:latin typeface="Times New Roman" panose="02020603050405020304" pitchFamily="18" charset="0"/>
                <a:ea typeface="標楷體" pitchFamily="65" charset="-120"/>
                <a:cs typeface="Times New Roman" panose="02020603050405020304" pitchFamily="18" charset="0"/>
              </a:rPr>
              <a:t>M</a:t>
            </a:r>
            <a:r>
              <a:rPr lang="zh-CN" altLang="en-US" sz="2800" b="1" i="1" dirty="0" smtClean="0">
                <a:latin typeface="Times New Roman" panose="02020603050405020304" pitchFamily="18" charset="0"/>
                <a:ea typeface="標楷體" pitchFamily="65" charset="-120"/>
                <a:cs typeface="Times New Roman" panose="02020603050405020304" pitchFamily="18" charset="0"/>
              </a:rPr>
              <a:t>echanism -&gt; </a:t>
            </a:r>
            <a:r>
              <a:rPr lang="en-US" altLang="zh-CN" sz="2800" b="1" i="1" dirty="0" smtClean="0">
                <a:latin typeface="Times New Roman" panose="02020603050405020304" pitchFamily="18" charset="0"/>
                <a:ea typeface="標楷體" pitchFamily="65" charset="-120"/>
                <a:cs typeface="Times New Roman" panose="02020603050405020304" pitchFamily="18" charset="0"/>
              </a:rPr>
              <a:t>I</a:t>
            </a:r>
            <a:r>
              <a:rPr lang="zh-CN" altLang="en-US" sz="2800" b="1" i="1" dirty="0" smtClean="0">
                <a:latin typeface="Times New Roman" panose="02020603050405020304" pitchFamily="18" charset="0"/>
                <a:ea typeface="標楷體" pitchFamily="65" charset="-120"/>
                <a:cs typeface="Times New Roman" panose="02020603050405020304" pitchFamily="18" charset="0"/>
              </a:rPr>
              <a:t>interpretability and </a:t>
            </a:r>
            <a:r>
              <a:rPr lang="en-US" altLang="zh-CN" sz="2800" b="1" i="1" dirty="0" smtClean="0">
                <a:latin typeface="Times New Roman" panose="02020603050405020304" pitchFamily="18" charset="0"/>
                <a:ea typeface="標楷體" pitchFamily="65" charset="-120"/>
                <a:cs typeface="Times New Roman" panose="02020603050405020304" pitchFamily="18" charset="0"/>
              </a:rPr>
              <a:t>G</a:t>
            </a:r>
            <a:r>
              <a:rPr lang="zh-CN" altLang="en-US" sz="2800" b="1" i="1" dirty="0" smtClean="0">
                <a:latin typeface="Times New Roman" panose="02020603050405020304" pitchFamily="18" charset="0"/>
                <a:ea typeface="標楷體" pitchFamily="65" charset="-120"/>
                <a:cs typeface="Times New Roman" panose="02020603050405020304" pitchFamily="18" charset="0"/>
              </a:rPr>
              <a:t>eneralization -&gt; MoE</a:t>
            </a:r>
            <a:r>
              <a:rPr lang="en-US" altLang="zh-CN" sz="2800" b="1" i="1" dirty="0" smtClean="0">
                <a:highlight>
                  <a:srgbClr val="00FF00"/>
                </a:highlight>
                <a:latin typeface="Times New Roman" panose="02020603050405020304" pitchFamily="18" charset="0"/>
                <a:ea typeface="標楷體" pitchFamily="65" charset="-120"/>
                <a:cs typeface="Times New Roman" panose="02020603050405020304" pitchFamily="18" charset="0"/>
              </a:rPr>
              <a:t> </a:t>
            </a:r>
            <a:r>
              <a:rPr lang="zh-CN" altLang="en-US" sz="2800" b="1" i="1" dirty="0" smtClean="0">
                <a:highlight>
                  <a:srgbClr val="00FF00"/>
                </a:highlight>
                <a:latin typeface="Times New Roman" panose="02020603050405020304" pitchFamily="18" charset="0"/>
                <a:ea typeface="標楷體" pitchFamily="65" charset="-120"/>
                <a:cs typeface="Times New Roman" panose="02020603050405020304" pitchFamily="18" charset="0"/>
              </a:rPr>
              <a:t>Modularity</a:t>
            </a:r>
            <a:r>
              <a:rPr lang="en-US" altLang="zh-CN" sz="2800" b="1" i="1" dirty="0" smtClean="0">
                <a:latin typeface="Times New Roman" panose="02020603050405020304" pitchFamily="18" charset="0"/>
                <a:ea typeface="標楷體" pitchFamily="65" charset="-120"/>
                <a:cs typeface="Times New Roman" panose="02020603050405020304" pitchFamily="18" charset="0"/>
              </a:rPr>
              <a:t> </a:t>
            </a:r>
            <a:r>
              <a:rPr lang="zh-CN" altLang="en-US" sz="2800" b="1" i="1" dirty="0" smtClean="0">
                <a:latin typeface="Times New Roman" panose="02020603050405020304" pitchFamily="18" charset="0"/>
                <a:ea typeface="標楷體" pitchFamily="65" charset="-120"/>
                <a:cs typeface="Times New Roman" panose="02020603050405020304" pitchFamily="18" charset="0"/>
              </a:rPr>
              <a:t> </a:t>
            </a:r>
            <a:endParaRPr lang="zh-CN" altLang="en-US" sz="2800" b="1" i="1" dirty="0" smtClean="0">
              <a:latin typeface="Times New Roman" panose="02020603050405020304" pitchFamily="18" charset="0"/>
              <a:ea typeface="標楷體" pitchFamily="65" charset="-120"/>
              <a:cs typeface="Times New Roman" panose="02020603050405020304" pitchFamily="18" charset="0"/>
            </a:endParaRPr>
          </a:p>
        </p:txBody>
      </p:sp>
      <p:sp>
        <p:nvSpPr>
          <p:cNvPr id="9" name="文本框 8"/>
          <p:cNvSpPr txBox="1"/>
          <p:nvPr/>
        </p:nvSpPr>
        <p:spPr>
          <a:xfrm>
            <a:off x="4556760" y="2139950"/>
            <a:ext cx="284480" cy="583565"/>
          </a:xfrm>
          <a:prstGeom prst="rect">
            <a:avLst/>
          </a:prstGeom>
          <a:noFill/>
        </p:spPr>
        <p:txBody>
          <a:bodyPr wrap="none" rtlCol="0" anchor="t" anchorCtr="1">
            <a:spAutoFit/>
          </a:bodyPr>
          <a:p>
            <a:r>
              <a:rPr lang="en-US" altLang="zh-TW" sz="3200">
                <a:latin typeface="Times New Roman" panose="02020603050405020304" pitchFamily="18" charset="0"/>
                <a:cs typeface="Times New Roman" panose="02020603050405020304" pitchFamily="18" charset="0"/>
                <a:sym typeface="+mn-ea"/>
              </a:rPr>
              <a:t> </a:t>
            </a:r>
            <a:endParaRPr lang="en-US" altLang="zh-TW" sz="3200" dirty="0" smtClean="0">
              <a:latin typeface="Times New Roman" panose="02020603050405020304" pitchFamily="18" charset="0"/>
              <a:ea typeface="標楷體" pitchFamily="65" charset="-120"/>
              <a:cs typeface="Times New Roman" panose="02020603050405020304" pitchFamily="18" charset="0"/>
              <a:sym typeface="+mn-ea"/>
            </a:endParaRPr>
          </a:p>
        </p:txBody>
      </p:sp>
      <p:pic>
        <p:nvPicPr>
          <p:cNvPr id="14" name="图片 13"/>
          <p:cNvPicPr>
            <a:picLocks noChangeAspect="1"/>
          </p:cNvPicPr>
          <p:nvPr/>
        </p:nvPicPr>
        <p:blipFill>
          <a:blip r:embed="rId1"/>
          <a:stretch>
            <a:fillRect/>
          </a:stretch>
        </p:blipFill>
        <p:spPr>
          <a:xfrm>
            <a:off x="369570" y="2139950"/>
            <a:ext cx="11694160" cy="38646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Interpretable routing analysis</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pic>
        <p:nvPicPr>
          <p:cNvPr id="4" name="图片 3"/>
          <p:cNvPicPr>
            <a:picLocks noChangeAspect="1"/>
          </p:cNvPicPr>
          <p:nvPr/>
        </p:nvPicPr>
        <p:blipFill>
          <a:blip r:embed="rId1"/>
          <a:stretch>
            <a:fillRect/>
          </a:stretch>
        </p:blipFill>
        <p:spPr>
          <a:xfrm>
            <a:off x="1593215" y="1005205"/>
            <a:ext cx="3162300" cy="4500880"/>
          </a:xfrm>
          <a:prstGeom prst="rect">
            <a:avLst/>
          </a:prstGeom>
        </p:spPr>
      </p:pic>
      <p:pic>
        <p:nvPicPr>
          <p:cNvPr id="6" name="图片 5"/>
          <p:cNvPicPr>
            <a:picLocks noChangeAspect="1"/>
          </p:cNvPicPr>
          <p:nvPr/>
        </p:nvPicPr>
        <p:blipFill>
          <a:blip r:embed="rId2"/>
          <a:stretch>
            <a:fillRect/>
          </a:stretch>
        </p:blipFill>
        <p:spPr>
          <a:xfrm>
            <a:off x="5054600" y="1094740"/>
            <a:ext cx="4495800" cy="4436110"/>
          </a:xfrm>
          <a:prstGeom prst="rect">
            <a:avLst/>
          </a:prstGeom>
        </p:spPr>
      </p:pic>
      <p:sp>
        <p:nvSpPr>
          <p:cNvPr id="9" name="文本框 8"/>
          <p:cNvSpPr txBox="1"/>
          <p:nvPr/>
        </p:nvSpPr>
        <p:spPr>
          <a:xfrm>
            <a:off x="3886835" y="5697855"/>
            <a:ext cx="4276725"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M</a:t>
            </a:r>
            <a:r>
              <a:rPr lang="en-US" altLang="zh-TW" sz="2000" b="1" i="1">
                <a:latin typeface="Times New Roman" panose="02020603050405020304" pitchFamily="18" charset="0"/>
                <a:cs typeface="Times New Roman" panose="02020603050405020304" pitchFamily="18" charset="0"/>
                <a:sym typeface="+mn-ea"/>
              </a:rPr>
              <a:t>aybe only the last 2 need to be MOE!</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2800" dirty="0">
                <a:sym typeface="+mn-ea"/>
              </a:rPr>
              <a:t>Post-MoE variant inspired by the ‘Spread Out in the End’ Phenomenon</a:t>
            </a:r>
            <a:endParaRPr lang="en-US" altLang="zh-TW" sz="28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pic>
        <p:nvPicPr>
          <p:cNvPr id="3" name="图片 2"/>
          <p:cNvPicPr>
            <a:picLocks noChangeAspect="1"/>
          </p:cNvPicPr>
          <p:nvPr/>
        </p:nvPicPr>
        <p:blipFill>
          <a:blip r:embed="rId1"/>
          <a:stretch>
            <a:fillRect/>
          </a:stretch>
        </p:blipFill>
        <p:spPr>
          <a:xfrm>
            <a:off x="1489710" y="1137285"/>
            <a:ext cx="8858250" cy="3846830"/>
          </a:xfrm>
          <a:prstGeom prst="rect">
            <a:avLst/>
          </a:prstGeom>
        </p:spPr>
      </p:pic>
      <p:sp>
        <p:nvSpPr>
          <p:cNvPr id="9" name="文本框 8"/>
          <p:cNvSpPr txBox="1"/>
          <p:nvPr/>
        </p:nvSpPr>
        <p:spPr>
          <a:xfrm>
            <a:off x="3886200" y="5126355"/>
            <a:ext cx="4064635"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Yes! Only the last 2 need to be MOE!</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
        <p:nvSpPr>
          <p:cNvPr id="4" name="文本框 3"/>
          <p:cNvSpPr txBox="1"/>
          <p:nvPr/>
        </p:nvSpPr>
        <p:spPr>
          <a:xfrm>
            <a:off x="115570" y="5667375"/>
            <a:ext cx="11960860"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An architecture (Post-MoE) and training method (Hybrid) that is both efficient, generalizable, and interpretable.</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A preliminary scaling to 12 languages (5 min)</a:t>
            </a:r>
            <a:endParaRPr lang="en-US" altLang="zh-CN" sz="2935"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Scaling with MoE and its routing analysis (25 min)</a:t>
            </a:r>
            <a:endParaRPr lang="en-US" altLang="zh-CN" sz="2935" dirty="0">
              <a:solidFill>
                <a:schemeClr val="tx1"/>
              </a:solidFill>
              <a:latin typeface="Times New Roman" panose="02020603050405020304" pitchFamily="18" charset="0"/>
              <a:cs typeface="Times New Roman" panose="02020603050405020304" pitchFamily="18" charset="0"/>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A language-specific hybrid routing</a:t>
            </a:r>
            <a:endParaRPr lang="en-US" altLang="zh-CN" sz="2400" dirty="0">
              <a:solidFill>
                <a:schemeClr val="tx1"/>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solidFill>
                <a:schemeClr val="tx1"/>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Post-MoE variant inspired by the ‘Spread Out in the End’ Phenomenon</a:t>
            </a:r>
            <a:endParaRPr lang="en-US" altLang="zh-CN" sz="2400"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Further Scaling to 50 Languages (15 min)</a:t>
            </a:r>
            <a:endParaRPr lang="en-US" altLang="zh-CN" sz="2935" dirty="0">
              <a:solidFill>
                <a:schemeClr val="tx1"/>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rPr>
              <a:t>Mixture of language family experts</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rPr>
              <a:t>Results and Ablation Study</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Q&amp;A (5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2800" dirty="0">
                <a:sym typeface="+mn-ea"/>
              </a:rPr>
              <a:t>Mixture of language family experts</a:t>
            </a:r>
            <a:endParaRPr lang="en-US" altLang="zh-TW" sz="28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4" name="文本框 3"/>
          <p:cNvSpPr txBox="1"/>
          <p:nvPr/>
        </p:nvSpPr>
        <p:spPr>
          <a:xfrm>
            <a:off x="115570" y="1209675"/>
            <a:ext cx="11960860"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An architecture (Post-MoE) and training method (Hybrid) that is both efficient, generalizable, and interpretable.</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
        <p:nvSpPr>
          <p:cNvPr id="3" name="文本框 2"/>
          <p:cNvSpPr txBox="1"/>
          <p:nvPr/>
        </p:nvSpPr>
        <p:spPr>
          <a:xfrm>
            <a:off x="504190" y="1687195"/>
            <a:ext cx="8491220" cy="460375"/>
          </a:xfrm>
          <a:prstGeom prst="rect">
            <a:avLst/>
          </a:prstGeom>
          <a:noFill/>
        </p:spPr>
        <p:txBody>
          <a:bodyPr wrap="none" rtlCol="0" anchor="t" anchorCtr="1">
            <a:spAutoFit/>
          </a:bodyPr>
          <a:p>
            <a:r>
              <a:rPr lang="en-US" altLang="zh-TW" sz="2400" b="1" i="1">
                <a:latin typeface="Times New Roman" panose="02020603050405020304" pitchFamily="18" charset="0"/>
                <a:cs typeface="Times New Roman" panose="02020603050405020304" pitchFamily="18" charset="0"/>
                <a:sym typeface="+mn-ea"/>
              </a:rPr>
              <a:t>50 Language !!! Huge Parameter !!! Still not efficient enough !!!</a:t>
            </a:r>
            <a:endParaRPr lang="en-US" altLang="zh-TW" sz="2400" b="1" i="1" dirty="0" smtClean="0">
              <a:latin typeface="Times New Roman" panose="02020603050405020304" pitchFamily="18" charset="0"/>
              <a:ea typeface="標楷體" pitchFamily="65" charset="-120"/>
              <a:cs typeface="Times New Roman" panose="02020603050405020304" pitchFamily="18" charset="0"/>
              <a:sym typeface="+mn-ea"/>
            </a:endParaRPr>
          </a:p>
        </p:txBody>
      </p:sp>
      <p:pic>
        <p:nvPicPr>
          <p:cNvPr id="6" name="图片 5"/>
          <p:cNvPicPr>
            <a:picLocks noChangeAspect="1"/>
          </p:cNvPicPr>
          <p:nvPr/>
        </p:nvPicPr>
        <p:blipFill>
          <a:blip r:embed="rId1"/>
          <a:stretch>
            <a:fillRect/>
          </a:stretch>
        </p:blipFill>
        <p:spPr>
          <a:xfrm>
            <a:off x="1341755" y="2226310"/>
            <a:ext cx="9127490" cy="3777615"/>
          </a:xfrm>
          <a:prstGeom prst="rect">
            <a:avLst/>
          </a:prstGeom>
        </p:spPr>
      </p:pic>
      <p:sp>
        <p:nvSpPr>
          <p:cNvPr id="8" name="文本框 7"/>
          <p:cNvSpPr txBox="1"/>
          <p:nvPr/>
        </p:nvSpPr>
        <p:spPr>
          <a:xfrm>
            <a:off x="3230880" y="1670050"/>
            <a:ext cx="309880" cy="368300"/>
          </a:xfrm>
          <a:prstGeom prst="rect">
            <a:avLst/>
          </a:prstGeom>
          <a:noFill/>
        </p:spPr>
        <p:txBody>
          <a:bodyPr wrap="none" rtlCol="0" anchor="ctr" anchorCtr="1">
            <a:spAutoFit/>
          </a:bodyPr>
          <a:p>
            <a:endParaRPr lang="zh-CN" altLang="en-US" dirty="0" smtClean="0">
              <a:ea typeface="標楷體" pitchFamily="65" charset="-12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2800" dirty="0">
                <a:sym typeface="+mn-ea"/>
              </a:rPr>
              <a:t>Results and Ablation Study</a:t>
            </a:r>
            <a:endParaRPr lang="en-US" altLang="zh-TW" sz="28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pic>
        <p:nvPicPr>
          <p:cNvPr id="6" name="图片 5"/>
          <p:cNvPicPr>
            <a:picLocks noChangeAspect="1"/>
          </p:cNvPicPr>
          <p:nvPr/>
        </p:nvPicPr>
        <p:blipFill>
          <a:blip r:embed="rId1"/>
          <a:stretch>
            <a:fillRect/>
          </a:stretch>
        </p:blipFill>
        <p:spPr>
          <a:xfrm>
            <a:off x="471170" y="1654175"/>
            <a:ext cx="3324225" cy="4029075"/>
          </a:xfrm>
          <a:prstGeom prst="rect">
            <a:avLst/>
          </a:prstGeom>
        </p:spPr>
      </p:pic>
      <p:pic>
        <p:nvPicPr>
          <p:cNvPr id="8" name="图片 7"/>
          <p:cNvPicPr>
            <a:picLocks noChangeAspect="1"/>
          </p:cNvPicPr>
          <p:nvPr/>
        </p:nvPicPr>
        <p:blipFill>
          <a:blip r:embed="rId2"/>
          <a:stretch>
            <a:fillRect/>
          </a:stretch>
        </p:blipFill>
        <p:spPr>
          <a:xfrm>
            <a:off x="471170" y="1129030"/>
            <a:ext cx="5953125" cy="361950"/>
          </a:xfrm>
          <a:prstGeom prst="rect">
            <a:avLst/>
          </a:prstGeom>
        </p:spPr>
      </p:pic>
      <p:pic>
        <p:nvPicPr>
          <p:cNvPr id="9" name="图片 8"/>
          <p:cNvPicPr>
            <a:picLocks noChangeAspect="1"/>
          </p:cNvPicPr>
          <p:nvPr/>
        </p:nvPicPr>
        <p:blipFill>
          <a:blip r:embed="rId3"/>
          <a:stretch>
            <a:fillRect/>
          </a:stretch>
        </p:blipFill>
        <p:spPr>
          <a:xfrm>
            <a:off x="7270750" y="1129030"/>
            <a:ext cx="2095500" cy="3971925"/>
          </a:xfrm>
          <a:prstGeom prst="rect">
            <a:avLst/>
          </a:prstGeom>
        </p:spPr>
      </p:pic>
      <p:pic>
        <p:nvPicPr>
          <p:cNvPr id="10" name="图片 9"/>
          <p:cNvPicPr>
            <a:picLocks noChangeAspect="1"/>
          </p:cNvPicPr>
          <p:nvPr/>
        </p:nvPicPr>
        <p:blipFill>
          <a:blip r:embed="rId4"/>
          <a:stretch>
            <a:fillRect/>
          </a:stretch>
        </p:blipFill>
        <p:spPr>
          <a:xfrm>
            <a:off x="3649980" y="5229225"/>
            <a:ext cx="8542020" cy="269875"/>
          </a:xfrm>
          <a:prstGeom prst="rect">
            <a:avLst/>
          </a:prstGeom>
        </p:spPr>
      </p:pic>
      <p:sp>
        <p:nvSpPr>
          <p:cNvPr id="11" name="文本框 10"/>
          <p:cNvSpPr txBox="1"/>
          <p:nvPr/>
        </p:nvSpPr>
        <p:spPr>
          <a:xfrm>
            <a:off x="3649980" y="5627370"/>
            <a:ext cx="4472940" cy="460375"/>
          </a:xfrm>
          <a:prstGeom prst="rect">
            <a:avLst/>
          </a:prstGeom>
          <a:noFill/>
        </p:spPr>
        <p:txBody>
          <a:bodyPr wrap="none" rtlCol="0" anchor="t" anchorCtr="1">
            <a:spAutoFit/>
          </a:bodyPr>
          <a:p>
            <a:r>
              <a:rPr lang="en-US" altLang="zh-TW" sz="2400" b="1" i="1">
                <a:latin typeface="Times New Roman" panose="02020603050405020304" pitchFamily="18" charset="0"/>
                <a:cs typeface="Times New Roman" panose="02020603050405020304" pitchFamily="18" charset="0"/>
                <a:sym typeface="+mn-ea"/>
              </a:rPr>
              <a:t>IT WORK !!!  W</a:t>
            </a:r>
            <a:r>
              <a:rPr lang="en-US" altLang="zh-TW" sz="2400" b="1" i="1">
                <a:latin typeface="Times New Roman" panose="02020603050405020304" pitchFamily="18" charset="0"/>
                <a:cs typeface="Times New Roman" panose="02020603050405020304" pitchFamily="18" charset="0"/>
                <a:sym typeface="+mn-ea"/>
              </a:rPr>
              <a:t>ith Scalability !!!</a:t>
            </a:r>
            <a:endParaRPr lang="en-US" altLang="zh-TW" sz="24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A preliminary scaling to 12 languages (5 min)</a:t>
            </a:r>
            <a:endParaRPr lang="en-US" altLang="zh-CN" sz="2935"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Scaling with MoE and its routing analysis (25 min)</a:t>
            </a:r>
            <a:endParaRPr lang="en-US" altLang="zh-CN" sz="2935" dirty="0">
              <a:solidFill>
                <a:schemeClr val="tx1"/>
              </a:solidFill>
              <a:latin typeface="Times New Roman" panose="02020603050405020304" pitchFamily="18" charset="0"/>
              <a:cs typeface="Times New Roman" panose="02020603050405020304" pitchFamily="18" charset="0"/>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A language-specific hybrid routing</a:t>
            </a:r>
            <a:endParaRPr lang="en-US" altLang="zh-CN" sz="2400" dirty="0">
              <a:solidFill>
                <a:schemeClr val="tx1"/>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solidFill>
                <a:schemeClr val="tx1"/>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tx1"/>
                </a:solidFill>
                <a:latin typeface="Times New Roman" panose="02020603050405020304" pitchFamily="18" charset="0"/>
                <a:cs typeface="Times New Roman" panose="02020603050405020304" pitchFamily="18" charset="0"/>
                <a:sym typeface="+mn-ea"/>
              </a:rPr>
              <a:t>Post-MoE variant inspired by the ‘Spread Out in the End’ Phenomenon</a:t>
            </a:r>
            <a:endParaRPr lang="en-US" altLang="zh-CN" sz="2400"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Further Scaling to 50 Languages (15 min)</a:t>
            </a:r>
            <a:endParaRPr lang="en-US" altLang="zh-CN" sz="2935" dirty="0">
              <a:solidFill>
                <a:schemeClr val="tx1"/>
              </a:solidFill>
              <a:latin typeface="Times New Roman" panose="02020603050405020304" pitchFamily="18" charset="0"/>
              <a:cs typeface="Times New Roman" panose="02020603050405020304" pitchFamily="18" charset="0"/>
            </a:endParaRPr>
          </a:p>
          <a:p>
            <a:pPr lvl="1"/>
            <a:r>
              <a:rPr lang="en-US" altLang="zh-CN" sz="2510" dirty="0">
                <a:solidFill>
                  <a:schemeClr val="tx1"/>
                </a:solidFill>
                <a:latin typeface="Times New Roman" panose="02020603050405020304" pitchFamily="18" charset="0"/>
                <a:cs typeface="Times New Roman" panose="02020603050405020304" pitchFamily="18" charset="0"/>
              </a:rPr>
              <a:t>Mixture of language family experts</a:t>
            </a:r>
            <a:endParaRPr lang="en-US" altLang="zh-CN" sz="2510" dirty="0">
              <a:solidFill>
                <a:schemeClr val="tx1"/>
              </a:solidFill>
              <a:latin typeface="Times New Roman" panose="02020603050405020304" pitchFamily="18" charset="0"/>
              <a:cs typeface="Times New Roman" panose="02020603050405020304" pitchFamily="18" charset="0"/>
            </a:endParaRPr>
          </a:p>
          <a:p>
            <a:pPr lvl="1"/>
            <a:r>
              <a:rPr lang="en-US" altLang="zh-CN" sz="2510" dirty="0">
                <a:solidFill>
                  <a:schemeClr val="tx1"/>
                </a:solidFill>
                <a:latin typeface="Times New Roman" panose="02020603050405020304" pitchFamily="18" charset="0"/>
                <a:cs typeface="Times New Roman" panose="02020603050405020304" pitchFamily="18" charset="0"/>
                <a:sym typeface="+mn-ea"/>
              </a:rPr>
              <a:t>Results and Ablation Study</a:t>
            </a:r>
            <a:endParaRPr lang="en-US" altLang="zh-CN" sz="2510" dirty="0">
              <a:solidFill>
                <a:schemeClr val="tx1"/>
              </a:solidFill>
              <a:latin typeface="Times New Roman" panose="02020603050405020304" pitchFamily="18" charset="0"/>
              <a:cs typeface="Times New Roman" panose="02020603050405020304" pitchFamily="18" charset="0"/>
              <a:sym typeface="+mn-ea"/>
            </a:endParaRPr>
          </a:p>
          <a:p>
            <a:r>
              <a:rPr lang="en-US" altLang="zh-CN" sz="2935" dirty="0">
                <a:solidFill>
                  <a:schemeClr val="tx1"/>
                </a:solidFill>
                <a:latin typeface="Times New Roman" panose="02020603050405020304" pitchFamily="18" charset="0"/>
                <a:cs typeface="Times New Roman" panose="02020603050405020304" pitchFamily="18" charset="0"/>
              </a:rPr>
              <a:t>Q&amp;A (5 min)</a:t>
            </a:r>
            <a:endParaRPr lang="en-US" altLang="zh-CN" sz="2935" dirty="0">
              <a:solidFill>
                <a:schemeClr val="tx1"/>
              </a:solidFill>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latin typeface="Times New Roman" panose="02020603050405020304" pitchFamily="18" charset="0"/>
                <a:cs typeface="Times New Roman" panose="02020603050405020304" pitchFamily="18" charset="0"/>
              </a:rPr>
              <a:t>A </a:t>
            </a:r>
            <a:r>
              <a:rPr lang="en-US" altLang="zh-CN" sz="2935" dirty="0">
                <a:latin typeface="Times New Roman" panose="02020603050405020304" pitchFamily="18" charset="0"/>
                <a:cs typeface="Times New Roman" panose="02020603050405020304" pitchFamily="18" charset="0"/>
              </a:rPr>
              <a:t>preliminary scaling to 12 languages (5 min)</a:t>
            </a:r>
            <a:endParaRPr lang="en-US" altLang="zh-CN" sz="2935" dirty="0">
              <a:latin typeface="Times New Roman" panose="02020603050405020304" pitchFamily="18" charset="0"/>
              <a:cs typeface="Times New Roman" panose="02020603050405020304" pitchFamily="18" charset="0"/>
            </a:endParaRPr>
          </a:p>
          <a:p>
            <a:r>
              <a:rPr lang="en-US" altLang="zh-CN" sz="2935" dirty="0">
                <a:latin typeface="Times New Roman" panose="02020603050405020304" pitchFamily="18" charset="0"/>
                <a:cs typeface="Times New Roman" panose="02020603050405020304" pitchFamily="18" charset="0"/>
              </a:rPr>
              <a:t>Scaling with MoE and its routing analysis (25 min)</a:t>
            </a:r>
            <a:endParaRPr lang="en-US" altLang="zh-CN" sz="2935"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sym typeface="+mn-ea"/>
              </a:rPr>
              <a:t>A language-specific hybrid routing</a:t>
            </a:r>
            <a:endParaRPr lang="en-US" altLang="zh-CN" sz="2400" dirty="0">
              <a:latin typeface="Times New Roman" panose="02020603050405020304" pitchFamily="18" charset="0"/>
              <a:cs typeface="Times New Roman" panose="02020603050405020304" pitchFamily="18" charset="0"/>
              <a:sym typeface="+mn-ea"/>
            </a:endParaRPr>
          </a:p>
          <a:p>
            <a:pPr lvl="1"/>
            <a:r>
              <a:rPr lang="en-US" altLang="zh-CN" sz="2400" dirty="0">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latin typeface="Times New Roman" panose="02020603050405020304" pitchFamily="18" charset="0"/>
              <a:cs typeface="Times New Roman" panose="02020603050405020304" pitchFamily="18" charset="0"/>
              <a:sym typeface="+mn-ea"/>
            </a:endParaRPr>
          </a:p>
          <a:p>
            <a:pPr lvl="1"/>
            <a:r>
              <a:rPr lang="en-US" altLang="zh-CN" sz="2400" dirty="0">
                <a:latin typeface="Times New Roman" panose="02020603050405020304" pitchFamily="18" charset="0"/>
                <a:cs typeface="Times New Roman" panose="02020603050405020304" pitchFamily="18" charset="0"/>
                <a:sym typeface="+mn-ea"/>
              </a:rPr>
              <a:t>Post-MoE</a:t>
            </a:r>
            <a:r>
              <a:rPr lang="en-US" altLang="zh-CN" sz="2400" dirty="0">
                <a:latin typeface="Times New Roman" panose="02020603050405020304" pitchFamily="18" charset="0"/>
                <a:cs typeface="Times New Roman" panose="02020603050405020304" pitchFamily="18" charset="0"/>
                <a:sym typeface="+mn-ea"/>
              </a:rPr>
              <a:t> variant inspired by the ‘Spread Out in the End’ Phenomenon</a:t>
            </a:r>
            <a:endParaRPr lang="en-US" altLang="zh-CN" sz="2400" dirty="0">
              <a:latin typeface="Times New Roman" panose="02020603050405020304" pitchFamily="18" charset="0"/>
              <a:cs typeface="Times New Roman" panose="02020603050405020304" pitchFamily="18" charset="0"/>
            </a:endParaRPr>
          </a:p>
          <a:p>
            <a:r>
              <a:rPr lang="en-US" altLang="zh-CN" sz="2935" dirty="0">
                <a:latin typeface="Times New Roman" panose="02020603050405020304" pitchFamily="18" charset="0"/>
                <a:cs typeface="Times New Roman" panose="02020603050405020304" pitchFamily="18" charset="0"/>
              </a:rPr>
              <a:t>Further Scaling to 50 Languages (15 min)</a:t>
            </a:r>
            <a:endParaRPr lang="en-US" altLang="zh-CN" sz="2935" dirty="0">
              <a:latin typeface="Times New Roman" panose="02020603050405020304" pitchFamily="18" charset="0"/>
              <a:cs typeface="Times New Roman" panose="02020603050405020304" pitchFamily="18" charset="0"/>
            </a:endParaRPr>
          </a:p>
          <a:p>
            <a:pPr lvl="1"/>
            <a:r>
              <a:rPr lang="en-US" altLang="zh-CN" sz="2510" dirty="0">
                <a:latin typeface="Times New Roman" panose="02020603050405020304" pitchFamily="18" charset="0"/>
                <a:cs typeface="Times New Roman" panose="02020603050405020304" pitchFamily="18" charset="0"/>
              </a:rPr>
              <a:t>Mixture of language family experts</a:t>
            </a:r>
            <a:endParaRPr lang="en-US" altLang="zh-CN" sz="2510" dirty="0">
              <a:latin typeface="Times New Roman" panose="02020603050405020304" pitchFamily="18" charset="0"/>
              <a:cs typeface="Times New Roman" panose="02020603050405020304" pitchFamily="18" charset="0"/>
            </a:endParaRPr>
          </a:p>
          <a:p>
            <a:pPr lvl="1"/>
            <a:r>
              <a:rPr lang="en-US" altLang="zh-CN" sz="2510" dirty="0">
                <a:latin typeface="Times New Roman" panose="02020603050405020304" pitchFamily="18" charset="0"/>
                <a:cs typeface="Times New Roman" panose="02020603050405020304" pitchFamily="18" charset="0"/>
                <a:sym typeface="+mn-ea"/>
              </a:rPr>
              <a:t>Results and Ablation Study</a:t>
            </a:r>
            <a:endParaRPr lang="en-US" altLang="zh-CN" sz="2510" dirty="0">
              <a:latin typeface="Times New Roman" panose="02020603050405020304" pitchFamily="18" charset="0"/>
              <a:cs typeface="Times New Roman" panose="02020603050405020304" pitchFamily="18" charset="0"/>
              <a:sym typeface="+mn-ea"/>
            </a:endParaRPr>
          </a:p>
          <a:p>
            <a:r>
              <a:rPr lang="en-US" altLang="zh-CN" sz="2935" dirty="0">
                <a:latin typeface="Times New Roman" panose="02020603050405020304" pitchFamily="18" charset="0"/>
                <a:cs typeface="Times New Roman" panose="02020603050405020304" pitchFamily="18" charset="0"/>
              </a:rPr>
              <a:t>Q&amp;A (5 min)</a:t>
            </a:r>
            <a:endParaRPr lang="en-US" altLang="zh-CN" sz="2935" dirty="0">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A preliminary scaling to 12 languages (5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Scaling with MoE and its routing analysis (25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A language-specific hybrid routing</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Post-MoE variant inspired by the ‘Spread Out in the End’ Phenomenon</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Further Scaling to 50 Languages (15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rPr>
              <a:t>Mixture of language family experts</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rPr>
              <a:t>Results and Ablation Study</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Q&amp;A (5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Self Background Introduction</a:t>
            </a:r>
            <a:endParaRPr lang="zh-TW" altLang="en-US" dirty="0"/>
          </a:p>
        </p:txBody>
      </p:sp>
      <p:sp>
        <p:nvSpPr>
          <p:cNvPr id="3" name="內容版面配置區 2"/>
          <p:cNvSpPr>
            <a:spLocks noGrp="1"/>
          </p:cNvSpPr>
          <p:nvPr>
            <p:ph idx="1"/>
          </p:nvPr>
        </p:nvSpPr>
        <p:spPr>
          <a:xfrm>
            <a:off x="120798" y="1102042"/>
            <a:ext cx="10270977" cy="3560763"/>
          </a:xfrm>
        </p:spPr>
        <p:txBody>
          <a:bodyPr>
            <a:noAutofit/>
          </a:bodyPr>
          <a:lstStyle/>
          <a:p>
            <a:r>
              <a:rPr lang="en-US" altLang="zh-CN" sz="2400" dirty="0">
                <a:latin typeface="Times New Roman" panose="02020603050405020304" pitchFamily="18" charset="0"/>
                <a:cs typeface="Times New Roman" panose="02020603050405020304" pitchFamily="18" charset="0"/>
              </a:rPr>
              <a:t>A Second-Year LLM-Traing Guy~</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Focus on (Medical) LLM’s Interactivity</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CMB, Apollo, LongLLaVA, ApolloMoE ...</a:t>
            </a:r>
            <a:endParaRPr lang="en-US" altLang="zh-CN" sz="2400" dirty="0">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
        <p:nvSpPr>
          <p:cNvPr id="6" name="文本框 5"/>
          <p:cNvSpPr txBox="1"/>
          <p:nvPr/>
        </p:nvSpPr>
        <p:spPr>
          <a:xfrm>
            <a:off x="8594090" y="6524625"/>
            <a:ext cx="2973705" cy="306705"/>
          </a:xfrm>
          <a:prstGeom prst="rect">
            <a:avLst/>
          </a:prstGeom>
          <a:noFill/>
        </p:spPr>
        <p:txBody>
          <a:bodyPr wrap="square" rtlCol="0" anchor="t" anchorCtr="1">
            <a:spAutoFit/>
          </a:bodyPr>
          <a:lstStyle/>
          <a:p>
            <a:r>
              <a:rPr lang="zh-CN" altLang="en-US" sz="1400" dirty="0">
                <a:solidFill>
                  <a:schemeClr val="bg1"/>
                </a:solidFill>
                <a:latin typeface="Times New Roman" panose="02020603050405020304" pitchFamily="18" charset="0"/>
                <a:ea typeface="標楷體" pitchFamily="65" charset="-120"/>
                <a:cs typeface="Times New Roman" panose="02020603050405020304" pitchFamily="18" charset="0"/>
              </a:rPr>
              <a:t>https://github.com/wangxidong06</a:t>
            </a:r>
            <a:endParaRPr lang="zh-CN" altLang="en-US" sz="1400" dirty="0">
              <a:solidFill>
                <a:schemeClr val="bg1"/>
              </a:solidFill>
              <a:latin typeface="Times New Roman" panose="02020603050405020304" pitchFamily="18" charset="0"/>
              <a:ea typeface="標楷體" pitchFamily="65" charset="-120"/>
              <a:cs typeface="Times New Roman" panose="02020603050405020304" pitchFamily="18" charset="0"/>
            </a:endParaRPr>
          </a:p>
        </p:txBody>
      </p:sp>
      <p:pic>
        <p:nvPicPr>
          <p:cNvPr id="11" name="图片 10"/>
          <p:cNvPicPr>
            <a:picLocks noChangeAspect="1"/>
          </p:cNvPicPr>
          <p:nvPr/>
        </p:nvPicPr>
        <p:blipFill>
          <a:blip r:embed="rId1"/>
          <a:stretch>
            <a:fillRect/>
          </a:stretch>
        </p:blipFill>
        <p:spPr>
          <a:xfrm>
            <a:off x="210820" y="2590800"/>
            <a:ext cx="5912485" cy="3406140"/>
          </a:xfrm>
          <a:prstGeom prst="rect">
            <a:avLst/>
          </a:prstGeom>
        </p:spPr>
      </p:pic>
      <p:pic>
        <p:nvPicPr>
          <p:cNvPr id="13" name="图片 12"/>
          <p:cNvPicPr>
            <a:picLocks noChangeAspect="1"/>
          </p:cNvPicPr>
          <p:nvPr/>
        </p:nvPicPr>
        <p:blipFill>
          <a:blip r:embed="rId2"/>
          <a:stretch>
            <a:fillRect/>
          </a:stretch>
        </p:blipFill>
        <p:spPr>
          <a:xfrm>
            <a:off x="6341745" y="1386205"/>
            <a:ext cx="5689600" cy="4085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Why Multilingual Medical is so important?</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9" name="文本框 8"/>
          <p:cNvSpPr txBox="1"/>
          <p:nvPr/>
        </p:nvSpPr>
        <p:spPr>
          <a:xfrm>
            <a:off x="107315" y="1060450"/>
            <a:ext cx="5116195" cy="460375"/>
          </a:xfrm>
          <a:prstGeom prst="rect">
            <a:avLst/>
          </a:prstGeom>
          <a:noFill/>
        </p:spPr>
        <p:txBody>
          <a:bodyPr wrap="none" rtlCol="0" anchor="t" anchorCtr="1">
            <a:spAutoFit/>
          </a:bodyPr>
          <a:lstStyle/>
          <a:p>
            <a:pPr algn="l"/>
            <a:r>
              <a:rPr lang="en-US" altLang="zh-CN" sz="2400" dirty="0">
                <a:latin typeface="Times New Roman" panose="02020603050405020304" pitchFamily="18" charset="0"/>
                <a:cs typeface="Times New Roman" panose="02020603050405020304" pitchFamily="18" charset="0"/>
                <a:sym typeface="+mn-ea"/>
              </a:rPr>
              <a:t>Serve the community with more warmth</a:t>
            </a:r>
            <a:endParaRPr lang="en-US" altLang="zh-CN" sz="2400" dirty="0">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nvPicPr>
        <p:blipFill>
          <a:blip r:embed="rId1"/>
          <a:stretch>
            <a:fillRect/>
          </a:stretch>
        </p:blipFill>
        <p:spPr>
          <a:xfrm>
            <a:off x="107315" y="1767840"/>
            <a:ext cx="6009640" cy="3432175"/>
          </a:xfrm>
          <a:prstGeom prst="rect">
            <a:avLst/>
          </a:prstGeom>
        </p:spPr>
      </p:pic>
      <p:pic>
        <p:nvPicPr>
          <p:cNvPr id="18" name="图片 17"/>
          <p:cNvPicPr>
            <a:picLocks noChangeAspect="1"/>
          </p:cNvPicPr>
          <p:nvPr/>
        </p:nvPicPr>
        <p:blipFill>
          <a:blip r:embed="rId2"/>
          <a:stretch>
            <a:fillRect/>
          </a:stretch>
        </p:blipFill>
        <p:spPr>
          <a:xfrm>
            <a:off x="6439535" y="1767840"/>
            <a:ext cx="5752465" cy="3258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What is the current capability of large models?</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8" name="文本框 7"/>
          <p:cNvSpPr txBox="1"/>
          <p:nvPr/>
        </p:nvSpPr>
        <p:spPr>
          <a:xfrm>
            <a:off x="-147955" y="2759075"/>
            <a:ext cx="1642110" cy="460375"/>
          </a:xfrm>
          <a:prstGeom prst="rect">
            <a:avLst/>
          </a:prstGeom>
          <a:noFill/>
        </p:spPr>
        <p:txBody>
          <a:bodyPr wrap="square" rtlCol="0" anchor="t" anchorCtr="1">
            <a:spAutoFit/>
          </a:bodyPr>
          <a:p>
            <a:r>
              <a:rPr lang="zh-CN" altLang="en-US" sz="2400" dirty="0" smtClean="0">
                <a:latin typeface="Times New Roman" panose="02020603050405020304" pitchFamily="18" charset="0"/>
                <a:ea typeface="標楷體" pitchFamily="65" charset="-120"/>
                <a:cs typeface="Times New Roman" panose="02020603050405020304" pitchFamily="18" charset="0"/>
              </a:rPr>
              <a:t> </a:t>
            </a:r>
            <a:r>
              <a:rPr lang="en-US" altLang="zh-CN" sz="2400" dirty="0" smtClean="0">
                <a:latin typeface="Times New Roman" panose="02020603050405020304" pitchFamily="18" charset="0"/>
                <a:ea typeface="標楷體" pitchFamily="65" charset="-120"/>
                <a:cs typeface="Times New Roman" panose="02020603050405020304" pitchFamily="18" charset="0"/>
              </a:rPr>
              <a:t>Hindi</a:t>
            </a:r>
            <a:r>
              <a:rPr lang="zh-CN" altLang="en-US" sz="2400" dirty="0" smtClean="0">
                <a:latin typeface="Times New Roman" panose="02020603050405020304" pitchFamily="18" charset="0"/>
                <a:ea typeface="標楷體" pitchFamily="65" charset="-120"/>
                <a:cs typeface="Times New Roman" panose="02020603050405020304" pitchFamily="18" charset="0"/>
              </a:rPr>
              <a:t> </a:t>
            </a:r>
            <a:endParaRPr lang="zh-CN" altLang="en-US" sz="2400" dirty="0" smtClean="0">
              <a:latin typeface="Times New Roman" panose="02020603050405020304" pitchFamily="18" charset="0"/>
              <a:ea typeface="標楷體" pitchFamily="65" charset="-120"/>
              <a:cs typeface="Times New Roman" panose="02020603050405020304" pitchFamily="18" charset="0"/>
            </a:endParaRPr>
          </a:p>
        </p:txBody>
      </p:sp>
      <p:pic>
        <p:nvPicPr>
          <p:cNvPr id="14" name="图片 13"/>
          <p:cNvPicPr>
            <a:picLocks noChangeAspect="1"/>
          </p:cNvPicPr>
          <p:nvPr/>
        </p:nvPicPr>
        <p:blipFill>
          <a:blip r:embed="rId1"/>
          <a:stretch>
            <a:fillRect/>
          </a:stretch>
        </p:blipFill>
        <p:spPr>
          <a:xfrm>
            <a:off x="83185" y="3219450"/>
            <a:ext cx="6893560" cy="2697480"/>
          </a:xfrm>
          <a:prstGeom prst="rect">
            <a:avLst/>
          </a:prstGeom>
        </p:spPr>
      </p:pic>
      <p:pic>
        <p:nvPicPr>
          <p:cNvPr id="16" name="图片 15"/>
          <p:cNvPicPr>
            <a:picLocks noChangeAspect="1"/>
          </p:cNvPicPr>
          <p:nvPr/>
        </p:nvPicPr>
        <p:blipFill>
          <a:blip r:embed="rId2"/>
          <a:stretch>
            <a:fillRect/>
          </a:stretch>
        </p:blipFill>
        <p:spPr>
          <a:xfrm>
            <a:off x="1561465" y="1095375"/>
            <a:ext cx="4679950" cy="2054860"/>
          </a:xfrm>
          <a:prstGeom prst="rect">
            <a:avLst/>
          </a:prstGeom>
        </p:spPr>
      </p:pic>
      <p:sp>
        <p:nvSpPr>
          <p:cNvPr id="17" name="文本框 16"/>
          <p:cNvSpPr txBox="1"/>
          <p:nvPr/>
        </p:nvSpPr>
        <p:spPr>
          <a:xfrm>
            <a:off x="6898005" y="904875"/>
            <a:ext cx="1642110" cy="460375"/>
          </a:xfrm>
          <a:prstGeom prst="rect">
            <a:avLst/>
          </a:prstGeom>
          <a:noFill/>
        </p:spPr>
        <p:txBody>
          <a:bodyPr wrap="square" rtlCol="0" anchor="t" anchorCtr="1">
            <a:spAutoFit/>
          </a:bodyPr>
          <a:p>
            <a:r>
              <a:rPr lang="en-US" sz="2400" dirty="0" smtClean="0">
                <a:latin typeface="Times New Roman" panose="02020603050405020304" pitchFamily="18" charset="0"/>
                <a:ea typeface="標楷體" pitchFamily="65" charset="-120"/>
                <a:cs typeface="Times New Roman" panose="02020603050405020304" pitchFamily="18" charset="0"/>
              </a:rPr>
              <a:t>English</a:t>
            </a:r>
            <a:endParaRPr lang="en-US" sz="2400" dirty="0" smtClean="0">
              <a:latin typeface="Times New Roman" panose="02020603050405020304" pitchFamily="18" charset="0"/>
              <a:ea typeface="標楷體" pitchFamily="65" charset="-120"/>
              <a:cs typeface="Times New Roman" panose="02020603050405020304" pitchFamily="18" charset="0"/>
            </a:endParaRPr>
          </a:p>
        </p:txBody>
      </p:sp>
      <p:pic>
        <p:nvPicPr>
          <p:cNvPr id="19" name="图片 18"/>
          <p:cNvPicPr>
            <a:picLocks noChangeAspect="1"/>
          </p:cNvPicPr>
          <p:nvPr/>
        </p:nvPicPr>
        <p:blipFill>
          <a:blip r:embed="rId3"/>
          <a:stretch>
            <a:fillRect/>
          </a:stretch>
        </p:blipFill>
        <p:spPr>
          <a:xfrm>
            <a:off x="6819265" y="1263650"/>
            <a:ext cx="5161915" cy="4796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par>
                                <p:cTn id="14" presetID="1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Why open source medical models are needed ?</a:t>
            </a:r>
            <a:endParaRPr lang="en-US" altLang="zh-TW"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sp>
        <p:nvSpPr>
          <p:cNvPr id="9" name="文本框 8"/>
          <p:cNvSpPr txBox="1"/>
          <p:nvPr/>
        </p:nvSpPr>
        <p:spPr>
          <a:xfrm>
            <a:off x="107315" y="1060450"/>
            <a:ext cx="3018155" cy="460375"/>
          </a:xfrm>
          <a:prstGeom prst="rect">
            <a:avLst/>
          </a:prstGeom>
          <a:noFill/>
        </p:spPr>
        <p:txBody>
          <a:bodyPr wrap="none" rtlCol="0" anchor="t" anchorCtr="1">
            <a:spAutoFit/>
          </a:bodyPr>
          <a:lstStyle/>
          <a:p>
            <a:pPr algn="l"/>
            <a:r>
              <a:rPr lang="en-US" altLang="zh-CN" sz="2400" dirty="0">
                <a:latin typeface="Times New Roman" panose="02020603050405020304" pitchFamily="18" charset="0"/>
                <a:cs typeface="Times New Roman" panose="02020603050405020304" pitchFamily="18" charset="0"/>
                <a:sym typeface="+mn-ea"/>
              </a:rPr>
              <a:t>Privacy Considerations</a:t>
            </a:r>
            <a:endParaRPr lang="en-US" altLang="zh-CN" sz="2400" dirty="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6013450" y="1130935"/>
            <a:ext cx="3288030" cy="460375"/>
          </a:xfrm>
          <a:prstGeom prst="rect">
            <a:avLst/>
          </a:prstGeom>
          <a:noFill/>
        </p:spPr>
        <p:txBody>
          <a:bodyPr wrap="none" rtlCol="0" anchor="t" anchorCtr="1">
            <a:spAutoFit/>
          </a:bodyPr>
          <a:p>
            <a:pPr algn="l"/>
            <a:r>
              <a:rPr lang="en-US" altLang="zh-CN" sz="2400" dirty="0">
                <a:latin typeface="Times New Roman" panose="02020603050405020304" pitchFamily="18" charset="0"/>
                <a:cs typeface="Times New Roman" panose="02020603050405020304" pitchFamily="18" charset="0"/>
                <a:sym typeface="+mn-ea"/>
              </a:rPr>
              <a:t>Community Accessibility</a:t>
            </a:r>
            <a:endParaRPr lang="en-US" altLang="zh-CN" sz="2400" dirty="0">
              <a:latin typeface="Times New Roman" panose="02020603050405020304" pitchFamily="18" charset="0"/>
              <a:cs typeface="Times New Roman" panose="02020603050405020304" pitchFamily="18" charset="0"/>
              <a:sym typeface="+mn-ea"/>
            </a:endParaRPr>
          </a:p>
        </p:txBody>
      </p:sp>
      <p:pic>
        <p:nvPicPr>
          <p:cNvPr id="7" name="图片 6"/>
          <p:cNvPicPr>
            <a:picLocks noChangeAspect="1"/>
          </p:cNvPicPr>
          <p:nvPr/>
        </p:nvPicPr>
        <p:blipFill>
          <a:blip r:embed="rId1"/>
          <a:stretch>
            <a:fillRect/>
          </a:stretch>
        </p:blipFill>
        <p:spPr>
          <a:xfrm>
            <a:off x="189865" y="1591310"/>
            <a:ext cx="5514975" cy="4438650"/>
          </a:xfrm>
          <a:prstGeom prst="rect">
            <a:avLst/>
          </a:prstGeom>
        </p:spPr>
      </p:pic>
      <p:pic>
        <p:nvPicPr>
          <p:cNvPr id="8" name="图片 7" descr="mobile-clinic-providing-medical-care-remote-areas_1168612-662387"/>
          <p:cNvPicPr>
            <a:picLocks noChangeAspect="1"/>
          </p:cNvPicPr>
          <p:nvPr/>
        </p:nvPicPr>
        <p:blipFill>
          <a:blip r:embed="rId2"/>
          <a:stretch>
            <a:fillRect/>
          </a:stretch>
        </p:blipFill>
        <p:spPr>
          <a:xfrm>
            <a:off x="6013450" y="1964690"/>
            <a:ext cx="6054725" cy="3394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6610" y="144466"/>
            <a:ext cx="10270977" cy="692151"/>
          </a:xfrm>
        </p:spPr>
        <p:txBody>
          <a:bodyPr/>
          <a:lstStyle/>
          <a:p>
            <a:r>
              <a:rPr lang="en-US" altLang="zh-TW" dirty="0"/>
              <a:t>Outline</a:t>
            </a:r>
            <a:endParaRPr lang="zh-TW" altLang="en-US" dirty="0"/>
          </a:p>
        </p:txBody>
      </p:sp>
      <p:sp>
        <p:nvSpPr>
          <p:cNvPr id="3" name="內容版面配置區 2"/>
          <p:cNvSpPr>
            <a:spLocks noGrp="1"/>
          </p:cNvSpPr>
          <p:nvPr>
            <p:ph idx="1"/>
          </p:nvPr>
        </p:nvSpPr>
        <p:spPr>
          <a:xfrm>
            <a:off x="558165" y="1205865"/>
            <a:ext cx="10271125" cy="4666615"/>
          </a:xfrm>
        </p:spPr>
        <p:txBody>
          <a:bodyPr>
            <a:noAutofit/>
          </a:bodyPr>
          <a:lstStyle/>
          <a:p>
            <a:r>
              <a:rPr lang="en-US" altLang="zh-CN" sz="2935" dirty="0">
                <a:latin typeface="Times New Roman" panose="02020603050405020304" pitchFamily="18" charset="0"/>
                <a:cs typeface="Times New Roman" panose="02020603050405020304" pitchFamily="18" charset="0"/>
              </a:rPr>
              <a:t>Introduction (10 min)</a:t>
            </a:r>
            <a:endParaRPr lang="en-US" altLang="zh-TW" sz="2935" dirty="0">
              <a:latin typeface="Times New Roman" panose="02020603050405020304" pitchFamily="18" charset="0"/>
              <a:cs typeface="Times New Roman" panose="02020603050405020304" pitchFamily="18" charset="0"/>
            </a:endParaRPr>
          </a:p>
          <a:p>
            <a:r>
              <a:rPr lang="en-US" altLang="zh-CN" sz="2935" dirty="0">
                <a:solidFill>
                  <a:schemeClr val="tx1"/>
                </a:solidFill>
                <a:latin typeface="Times New Roman" panose="02020603050405020304" pitchFamily="18" charset="0"/>
                <a:cs typeface="Times New Roman" panose="02020603050405020304" pitchFamily="18" charset="0"/>
              </a:rPr>
              <a:t>A preliminary scaling to 12 languages (5 min)</a:t>
            </a:r>
            <a:endParaRPr lang="en-US" altLang="zh-CN" sz="2935" dirty="0">
              <a:solidFill>
                <a:schemeClr val="tx1"/>
              </a:solidFill>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Scaling with MoE and its routing analysis (25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A language-specific hybrid routing</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Interpretable routing analysis: information flow circuit</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endParaRPr>
          </a:p>
          <a:p>
            <a:pPr lvl="1"/>
            <a:r>
              <a:rPr lang="en-US" altLang="zh-CN" sz="2400" dirty="0">
                <a:solidFill>
                  <a:schemeClr val="bg1">
                    <a:lumMod val="65000"/>
                  </a:schemeClr>
                </a:solidFill>
                <a:latin typeface="Times New Roman" panose="02020603050405020304" pitchFamily="18" charset="0"/>
                <a:cs typeface="Times New Roman" panose="02020603050405020304" pitchFamily="18" charset="0"/>
                <a:sym typeface="+mn-ea"/>
              </a:rPr>
              <a:t>Post-MoE variant inspired by the ‘Spread Out in the End’ Phenomenon</a:t>
            </a:r>
            <a:endParaRPr lang="en-US" altLang="zh-CN" sz="2400" dirty="0">
              <a:solidFill>
                <a:schemeClr val="bg1">
                  <a:lumMod val="65000"/>
                </a:schemeClr>
              </a:solidFill>
              <a:latin typeface="Times New Roman" panose="02020603050405020304" pitchFamily="18" charset="0"/>
              <a:cs typeface="Times New Roman" panose="02020603050405020304" pitchFamily="18" charset="0"/>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Further Scaling to 50 Languages (15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rPr>
              <a:t>Mixture of language family experts</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endParaRPr>
          </a:p>
          <a:p>
            <a:pPr lvl="1"/>
            <a:r>
              <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rPr>
              <a:t>Results and Ablation Study</a:t>
            </a:r>
            <a:endParaRPr lang="en-US" altLang="zh-CN" sz="2510" dirty="0">
              <a:solidFill>
                <a:schemeClr val="bg1">
                  <a:lumMod val="65000"/>
                </a:schemeClr>
              </a:solidFill>
              <a:latin typeface="Times New Roman" panose="02020603050405020304" pitchFamily="18" charset="0"/>
              <a:cs typeface="Times New Roman" panose="02020603050405020304" pitchFamily="18" charset="0"/>
              <a:sym typeface="+mn-ea"/>
            </a:endParaRPr>
          </a:p>
          <a:p>
            <a:r>
              <a:rPr lang="en-US" altLang="zh-CN" sz="2935" dirty="0">
                <a:solidFill>
                  <a:schemeClr val="bg1">
                    <a:lumMod val="65000"/>
                  </a:schemeClr>
                </a:solidFill>
                <a:latin typeface="Times New Roman" panose="02020603050405020304" pitchFamily="18" charset="0"/>
                <a:cs typeface="Times New Roman" panose="02020603050405020304" pitchFamily="18" charset="0"/>
              </a:rPr>
              <a:t>Q&amp;A (5 min)</a:t>
            </a:r>
            <a:endParaRPr lang="en-US" altLang="zh-CN" sz="2935"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灯片编号占位符 1"/>
          <p:cNvSpPr>
            <a:spLocks noGrp="1"/>
          </p:cNvSpPr>
          <p:nvPr>
            <p:ph type="sldNum" sz="quarter" idx="10"/>
          </p:nvPr>
        </p:nvSpPr>
        <p:spPr>
          <a:xfrm>
            <a:off x="9108017" y="6524628"/>
            <a:ext cx="2844800" cy="339725"/>
          </a:xfrm>
        </p:spPr>
        <p:txBody>
          <a:bodyPr/>
          <a:lstStyle/>
          <a:p>
            <a:fld id="{D9B6BDF2-6896-4B98-8776-C18582F63BA5}" type="slidenum">
              <a:rPr lang="zh-TW" altLang="en-US" smtClean="0"/>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9805" y="121285"/>
            <a:ext cx="10860405" cy="692150"/>
          </a:xfrm>
        </p:spPr>
        <p:txBody>
          <a:bodyPr/>
          <a:lstStyle/>
          <a:p>
            <a:r>
              <a:rPr lang="en-US" altLang="zh-TW" sz="3200" dirty="0">
                <a:sym typeface="+mn-ea"/>
              </a:rPr>
              <a:t>Always Start with Data ! ! !</a:t>
            </a:r>
            <a:endParaRPr lang="zh-CN" altLang="en-US" sz="3200" dirty="0">
              <a:sym typeface="+mn-ea"/>
            </a:endParaRPr>
          </a:p>
        </p:txBody>
      </p:sp>
      <p:sp>
        <p:nvSpPr>
          <p:cNvPr id="5" name="灯片编号占位符 1"/>
          <p:cNvSpPr>
            <a:spLocks noGrp="1"/>
          </p:cNvSpPr>
          <p:nvPr>
            <p:ph type="sldNum" sz="quarter" idx="10"/>
          </p:nvPr>
        </p:nvSpPr>
        <p:spPr>
          <a:xfrm>
            <a:off x="8995622" y="6510023"/>
            <a:ext cx="2844800" cy="339725"/>
          </a:xfrm>
        </p:spPr>
        <p:txBody>
          <a:bodyPr/>
          <a:lstStyle/>
          <a:p>
            <a:fld id="{D9B6BDF2-6896-4B98-8776-C18582F63BA5}" type="slidenum">
              <a:rPr lang="zh-TW" altLang="en-US" smtClean="0"/>
            </a:fld>
            <a:endParaRPr lang="zh-TW" altLang="en-US"/>
          </a:p>
        </p:txBody>
      </p:sp>
      <p:pic>
        <p:nvPicPr>
          <p:cNvPr id="4" name="图片 3"/>
          <p:cNvPicPr>
            <a:picLocks noChangeAspect="1"/>
          </p:cNvPicPr>
          <p:nvPr/>
        </p:nvPicPr>
        <p:blipFill>
          <a:blip r:embed="rId1"/>
          <a:stretch>
            <a:fillRect/>
          </a:stretch>
        </p:blipFill>
        <p:spPr>
          <a:xfrm>
            <a:off x="502920" y="1022350"/>
            <a:ext cx="10583545" cy="4470400"/>
          </a:xfrm>
          <a:prstGeom prst="rect">
            <a:avLst/>
          </a:prstGeom>
        </p:spPr>
      </p:pic>
      <p:sp>
        <p:nvSpPr>
          <p:cNvPr id="6" name="文本框 5"/>
          <p:cNvSpPr txBox="1"/>
          <p:nvPr/>
        </p:nvSpPr>
        <p:spPr>
          <a:xfrm>
            <a:off x="1012190" y="5701665"/>
            <a:ext cx="10168255" cy="398780"/>
          </a:xfrm>
          <a:prstGeom prst="rect">
            <a:avLst/>
          </a:prstGeom>
          <a:noFill/>
        </p:spPr>
        <p:txBody>
          <a:bodyPr wrap="none" rtlCol="0" anchor="t" anchorCtr="1">
            <a:spAutoFit/>
          </a:bodyPr>
          <a:p>
            <a:r>
              <a:rPr lang="en-US" altLang="zh-TW" sz="2000" b="1" i="1">
                <a:latin typeface="Times New Roman" panose="02020603050405020304" pitchFamily="18" charset="0"/>
                <a:cs typeface="Times New Roman" panose="02020603050405020304" pitchFamily="18" charset="0"/>
                <a:sym typeface="+mn-ea"/>
              </a:rPr>
              <a:t>In order to adapt to more rare languages, the difficulty of data collection has increased sharply.</a:t>
            </a:r>
            <a:endParaRPr lang="en-US" altLang="zh-TW" sz="2000" b="1" i="1" dirty="0" smtClean="0">
              <a:latin typeface="Times New Roman" panose="02020603050405020304" pitchFamily="18" charset="0"/>
              <a:ea typeface="標楷體" pitchFamily="65" charset="-12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THU UniCl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MS Sans Serif"/>
        <a:ea typeface="MS Sans Serif"/>
        <a:cs typeface="MS Sans Serif"/>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TW" sz="1800" b="1" i="0" u="none" strike="noStrike" cap="none" normalizeH="0" baseline="0" smtClean="0">
            <a:ln>
              <a:noFill/>
            </a:ln>
            <a:solidFill>
              <a:schemeClr val="tx1"/>
            </a:solidFill>
            <a:effectLst/>
            <a:latin typeface="Arial" panose="020B0704020202020204" pitchFamily="34" charset="0"/>
            <a:ea typeface="PMingLiU" pitchFamily="18" charset="-120"/>
          </a:defRPr>
        </a:defPPr>
      </a:lstStyle>
    </a:spDef>
    <a:lnDef>
      <a:spPr bwMode="auto">
        <a:xfrm>
          <a:off x="0" y="0"/>
          <a:ext cx="1" cy="1"/>
        </a:xfrm>
        <a:custGeom>
          <a:avLst/>
          <a:gdLst/>
          <a:ahLst/>
          <a:cxnLst/>
          <a:rect l="0" t="0" r="0" b="0"/>
          <a:pathLst/>
        </a:custGeom>
        <a:noFill/>
        <a:ln w="1587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TW" sz="1800" b="1" i="0" u="none" strike="noStrike" cap="none" normalizeH="0" baseline="0" smtClean="0">
            <a:ln>
              <a:noFill/>
            </a:ln>
            <a:solidFill>
              <a:schemeClr val="tx1"/>
            </a:solidFill>
            <a:effectLst/>
            <a:latin typeface="Arial" panose="020B0704020202020204" pitchFamily="34" charset="0"/>
            <a:ea typeface="PMingLiU" pitchFamily="18" charset="-120"/>
          </a:defRPr>
        </a:defPPr>
      </a:lstStyle>
    </a:lnDef>
    <a:txDef>
      <a:spPr>
        <a:noFill/>
      </a:spPr>
      <a:bodyPr wrap="none" rtlCol="0" anchor="ctr" anchorCtr="1">
        <a:spAutoFit/>
      </a:bodyPr>
      <a:lstStyle>
        <a:defPPr>
          <a:defRPr dirty="0" smtClean="0">
            <a:ea typeface="標楷體" pitchFamily="65" charset="-120"/>
            <a:cs typeface="Calibri" panose="020F0502020204030204" pitchFamily="34" charset="0"/>
          </a:defRPr>
        </a:defPPr>
      </a:lstStyle>
    </a:tx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Words>
  <Application>WPS 文字</Application>
  <PresentationFormat>宽屏</PresentationFormat>
  <Paragraphs>184</Paragraphs>
  <Slides>19</Slides>
  <Notes>24</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19</vt:i4>
      </vt:variant>
    </vt:vector>
  </HeadingPairs>
  <TitlesOfParts>
    <vt:vector size="42" baseType="lpstr">
      <vt:lpstr>Arial</vt:lpstr>
      <vt:lpstr>宋体</vt:lpstr>
      <vt:lpstr>Wingdings</vt:lpstr>
      <vt:lpstr>PMingLiU</vt:lpstr>
      <vt:lpstr>宋体-繁</vt:lpstr>
      <vt:lpstr>標楷體</vt:lpstr>
      <vt:lpstr>汉仪楷体简</vt:lpstr>
      <vt:lpstr>Calibri</vt:lpstr>
      <vt:lpstr>Helvetica Neue</vt:lpstr>
      <vt:lpstr>楷体</vt:lpstr>
      <vt:lpstr>Times New Roman</vt:lpstr>
      <vt:lpstr>等线</vt:lpstr>
      <vt:lpstr>MS Sans Serif</vt:lpstr>
      <vt:lpstr>微软雅黑</vt:lpstr>
      <vt:lpstr>汉仪旗黑</vt:lpstr>
      <vt:lpstr>宋体</vt:lpstr>
      <vt:lpstr>Arial Unicode MS</vt:lpstr>
      <vt:lpstr>汉仪书宋二KW</vt:lpstr>
      <vt:lpstr>汉仪楷体KW</vt:lpstr>
      <vt:lpstr>汉仪中等线KW</vt:lpstr>
      <vt:lpstr>Thonburi</vt:lpstr>
      <vt:lpstr>NTHU UniCloud</vt:lpstr>
      <vt:lpstr>自訂設計</vt:lpstr>
      <vt:lpstr>Efficiently Democratizing Medical LLMs for 50 Languages via a Mixture of Language Family Experts  2024.11.29</vt:lpstr>
      <vt:lpstr>Outline</vt:lpstr>
      <vt:lpstr>Outline</vt:lpstr>
      <vt:lpstr>Self Background Introduction</vt:lpstr>
      <vt:lpstr>Why Multilingual Medical is so important?</vt:lpstr>
      <vt:lpstr>What is the current capability of large models?</vt:lpstr>
      <vt:lpstr>Why open source medical models are needed ?</vt:lpstr>
      <vt:lpstr>Outline</vt:lpstr>
      <vt:lpstr>Always Start with Data ! ! !</vt:lpstr>
      <vt:lpstr>Preliminary results</vt:lpstr>
      <vt:lpstr>Outline</vt:lpstr>
      <vt:lpstr>A language-specific hybrid routing</vt:lpstr>
      <vt:lpstr>A language-specific hybrid routing</vt:lpstr>
      <vt:lpstr>Interpretable routing analysis</vt:lpstr>
      <vt:lpstr>Post-MoE variant inspired by the ‘Spread Out in the End’ Phenomenon</vt:lpstr>
      <vt:lpstr>Outline</vt:lpstr>
      <vt:lpstr>Mixture of language family experts</vt:lpstr>
      <vt:lpstr>Results and Ablation Study</vt:lpstr>
      <vt:lpstr>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香港中文大学(深圳)数据科学院 School of Data Science</dc:title>
  <dc:creator>Windows 使用者</dc:creator>
  <cp:lastModifiedBy>俊颖</cp:lastModifiedBy>
  <cp:revision>519</cp:revision>
  <dcterms:created xsi:type="dcterms:W3CDTF">2024-11-29T06:05:23Z</dcterms:created>
  <dcterms:modified xsi:type="dcterms:W3CDTF">2024-11-29T06:05:23Z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156B50B613C43EFBA359496735DED54C_43</vt:lpwstr>
  </property>
  <property fmtid="{D5CDD505-2E9C-101B-9397-08002B2CF9AE}" pid="3" name="KSOProductBuildVer">
    <vt:lpwstr>2052-6.4.0.8550</vt:lpwstr>
  </property>
</Properties>
</file>