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71" r:id="rId9"/>
    <p:sldId id="272" r:id="rId10"/>
    <p:sldId id="273" r:id="rId11"/>
    <p:sldId id="263" r:id="rId12"/>
    <p:sldId id="274" r:id="rId13"/>
    <p:sldId id="276" r:id="rId14"/>
    <p:sldId id="264" r:id="rId15"/>
    <p:sldId id="265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52"/>
    <p:restoredTop sz="94733"/>
  </p:normalViewPr>
  <p:slideViewPr>
    <p:cSldViewPr snapToGrid="0" snapToObjects="1">
      <p:cViewPr>
        <p:scale>
          <a:sx n="140" d="100"/>
          <a:sy n="140" d="100"/>
        </p:scale>
        <p:origin x="144" y="-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D42B6F-886C-6C41-A27A-7C71671837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B637D-4103-ED48-8570-66899C1B4B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3/19/19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78AC2-6948-F247-B7EB-445AEA99E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ACA91-E849-3840-B2E5-0CEF9B22D5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AFA8-ECC8-6A46-BE1D-2F96677D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9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3/19/19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3B2CE-F0B2-0648-97CB-9DE824AF1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96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3B2CE-F0B2-0648-97CB-9DE824AF1EB9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92925-F431-1E42-9D57-9EAB6272090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</p:spTree>
    <p:extLst>
      <p:ext uri="{BB962C8B-B14F-4D97-AF65-F5344CB8AC3E}">
        <p14:creationId xmlns:p14="http://schemas.microsoft.com/office/powerpoint/2010/main" val="81073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3B2CE-F0B2-0648-97CB-9DE824AF1E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8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5CBDDA3B-1447-F14E-A32D-9BD60BCB70ED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52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0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95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3/19/19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84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9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85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231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987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9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92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3/19/19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5CBDDA3B-1447-F14E-A32D-9BD60BCB70ED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7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CBDDA3B-1447-F14E-A32D-9BD60BCB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5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AF5A-DE25-5C4D-91CE-67D8F57D6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2" y="945913"/>
            <a:ext cx="10846261" cy="2618554"/>
          </a:xfrm>
        </p:spPr>
        <p:txBody>
          <a:bodyPr>
            <a:normAutofit fontScale="90000"/>
          </a:bodyPr>
          <a:lstStyle/>
          <a:p>
            <a:r>
              <a:rPr lang="en-US" altLang="zh-Hans" b="1" dirty="0"/>
              <a:t>Bayesian</a:t>
            </a:r>
            <a:r>
              <a:rPr lang="zh-Hans" altLang="en-US" b="1" dirty="0"/>
              <a:t> </a:t>
            </a:r>
            <a:r>
              <a:rPr lang="en-US" altLang="zh-Hans" b="1" dirty="0"/>
              <a:t>Networks</a:t>
            </a:r>
            <a:r>
              <a:rPr lang="zh-Hans" altLang="en-US" b="1" dirty="0"/>
              <a:t> </a:t>
            </a:r>
            <a:br>
              <a:rPr lang="en-US" altLang="zh-Hans" b="1" dirty="0"/>
            </a:br>
            <a:r>
              <a:rPr lang="en-US" altLang="zh-Hans" b="1" dirty="0"/>
              <a:t>Structure</a:t>
            </a:r>
            <a:r>
              <a:rPr lang="zh-Hans" altLang="en-US" b="1" dirty="0"/>
              <a:t> </a:t>
            </a:r>
            <a:r>
              <a:rPr lang="en-US" altLang="zh-Hans" b="1" dirty="0"/>
              <a:t>Learning: </a:t>
            </a:r>
            <a:br>
              <a:rPr lang="en-US" altLang="zh-Hans" b="1" dirty="0"/>
            </a:br>
            <a:r>
              <a:rPr lang="en-US" altLang="zh-Hans" b="1" dirty="0"/>
              <a:t>A Survey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359C2-CAAE-D142-BA95-616A47EB9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3739662"/>
            <a:ext cx="8637072" cy="1219200"/>
          </a:xfrm>
        </p:spPr>
        <p:txBody>
          <a:bodyPr>
            <a:normAutofit/>
          </a:bodyPr>
          <a:lstStyle/>
          <a:p>
            <a:pPr algn="r"/>
            <a:r>
              <a:rPr lang="en-US" altLang="zh-Hans" dirty="0"/>
              <a:t>Jiaqi</a:t>
            </a:r>
            <a:r>
              <a:rPr lang="zh-Hans" altLang="en-US" dirty="0"/>
              <a:t> </a:t>
            </a:r>
            <a:r>
              <a:rPr lang="en-US" altLang="zh-Hans" dirty="0"/>
              <a:t>Yang</a:t>
            </a:r>
          </a:p>
          <a:p>
            <a:pPr algn="r"/>
            <a:r>
              <a:rPr lang="en-US" altLang="zh-Hans" dirty="0"/>
              <a:t>jyang2@gradcenter.cuny.edu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4DB2B-7833-A14B-ABCB-2D13B45A9D78}"/>
              </a:ext>
            </a:extLst>
          </p:cNvPr>
          <p:cNvSpPr txBox="1"/>
          <p:nvPr/>
        </p:nvSpPr>
        <p:spPr>
          <a:xfrm>
            <a:off x="369277" y="19343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Survey</a:t>
            </a:r>
            <a:r>
              <a:rPr lang="zh-Hans" altLang="en-US" dirty="0"/>
              <a:t> </a:t>
            </a:r>
            <a:r>
              <a:rPr lang="en-US" altLang="zh-Hans" dirty="0"/>
              <a:t>1</a:t>
            </a:r>
            <a:r>
              <a:rPr lang="en-US" altLang="zh-Hans" baseline="30000" dirty="0"/>
              <a:t>st</a:t>
            </a:r>
            <a:r>
              <a:rPr lang="zh-Hans" altLang="en-US" dirty="0"/>
              <a:t> </a:t>
            </a:r>
            <a:r>
              <a:rPr lang="en-US" altLang="zh-Han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632188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73DC-307B-2F46-8920-3E5DB8F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</a:t>
            </a:r>
            <a:r>
              <a:rPr lang="zh-CN" altLang="en-US" dirty="0"/>
              <a:t> </a:t>
            </a:r>
            <a:r>
              <a:rPr lang="en-US" altLang="zh-CN" dirty="0"/>
              <a:t>[Score</a:t>
            </a:r>
            <a:r>
              <a:rPr lang="zh-CN" altLang="en-US" dirty="0"/>
              <a:t> </a:t>
            </a:r>
            <a:r>
              <a:rPr lang="en-US" altLang="zh-CN" dirty="0"/>
              <a:t>Measures]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5C58-91D7-AC48-AB48-F43DE4B8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54480"/>
            <a:ext cx="10116850" cy="3911865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zh-CN" i="1" dirty="0"/>
              <a:t>Probabilistic</a:t>
            </a:r>
            <a:r>
              <a:rPr lang="zh-CN" altLang="en-US" i="1" dirty="0"/>
              <a:t> </a:t>
            </a:r>
            <a:r>
              <a:rPr lang="en-US" altLang="zh-CN" i="1" dirty="0"/>
              <a:t>Network</a:t>
            </a:r>
            <a:r>
              <a:rPr lang="zh-CN" altLang="en-US" i="1" dirty="0"/>
              <a:t> </a:t>
            </a:r>
            <a:r>
              <a:rPr lang="en-US" altLang="zh-CN" i="1" dirty="0"/>
              <a:t>Construction</a:t>
            </a:r>
            <a:r>
              <a:rPr lang="zh-CN" altLang="en-US" i="1" dirty="0"/>
              <a:t> </a:t>
            </a:r>
            <a:r>
              <a:rPr lang="en-US" altLang="zh-CN" i="1" dirty="0"/>
              <a:t>Using</a:t>
            </a:r>
            <a:r>
              <a:rPr lang="zh-CN" altLang="en-US" i="1" dirty="0"/>
              <a:t> </a:t>
            </a:r>
            <a:r>
              <a:rPr lang="en-US" altLang="zh-CN" i="1" dirty="0"/>
              <a:t>the</a:t>
            </a:r>
            <a:r>
              <a:rPr lang="zh-CN" altLang="en-US" i="1" dirty="0"/>
              <a:t> </a:t>
            </a:r>
            <a:r>
              <a:rPr lang="en-US" altLang="zh-CN" i="1" dirty="0"/>
              <a:t>Minimum</a:t>
            </a:r>
            <a:r>
              <a:rPr lang="zh-CN" altLang="en-US" i="1" dirty="0"/>
              <a:t> </a:t>
            </a:r>
            <a:r>
              <a:rPr lang="en-US" altLang="zh-CN" i="1" dirty="0"/>
              <a:t>Description</a:t>
            </a:r>
            <a:r>
              <a:rPr lang="zh-CN" altLang="en-US" i="1" dirty="0"/>
              <a:t> </a:t>
            </a:r>
            <a:r>
              <a:rPr lang="en-US" altLang="zh-CN" i="1" dirty="0"/>
              <a:t>Length</a:t>
            </a:r>
            <a:r>
              <a:rPr lang="zh-CN" altLang="en-US" i="1" dirty="0"/>
              <a:t> </a:t>
            </a:r>
            <a:r>
              <a:rPr lang="en-US" altLang="zh-CN" i="1" dirty="0"/>
              <a:t>Principle.</a:t>
            </a:r>
            <a:endParaRPr lang="en-US" i="1" dirty="0"/>
          </a:p>
          <a:p>
            <a:pPr lvl="1"/>
            <a:r>
              <a:rPr lang="en-US" altLang="zh-CN" dirty="0"/>
              <a:t>Remco</a:t>
            </a:r>
            <a:r>
              <a:rPr lang="zh-CN" altLang="en-US" dirty="0"/>
              <a:t> </a:t>
            </a:r>
            <a:r>
              <a:rPr lang="en-US" altLang="zh-CN" dirty="0"/>
              <a:t>R.</a:t>
            </a:r>
            <a:r>
              <a:rPr lang="zh-CN" altLang="en-US" dirty="0"/>
              <a:t> </a:t>
            </a:r>
            <a:r>
              <a:rPr lang="en-US" altLang="zh-CN" dirty="0" err="1"/>
              <a:t>Bouckaert</a:t>
            </a:r>
            <a:r>
              <a:rPr lang="zh-CN" altLang="en-US" dirty="0"/>
              <a:t> </a:t>
            </a:r>
            <a:r>
              <a:rPr lang="en-US" dirty="0"/>
              <a:t>-- 2003</a:t>
            </a:r>
          </a:p>
          <a:p>
            <a:pPr lvl="1"/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topologic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structures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exponential.</a:t>
            </a:r>
          </a:p>
          <a:p>
            <a:pPr lvl="1"/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MDL</a:t>
            </a:r>
            <a:r>
              <a:rPr lang="zh-CN" altLang="en-US" dirty="0"/>
              <a:t> </a:t>
            </a:r>
            <a:r>
              <a:rPr lang="en-US" altLang="zh-CN" dirty="0"/>
              <a:t>measure,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presented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heuristic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structures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r>
              <a:rPr lang="en-US" altLang="zh-CN" dirty="0"/>
              <a:t>(K3)</a:t>
            </a:r>
          </a:p>
          <a:p>
            <a:pPr lvl="1"/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measure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</a:p>
          <a:p>
            <a:pPr lvl="1"/>
            <a:r>
              <a:rPr lang="en-US" altLang="zh-CN" dirty="0"/>
              <a:t>Slightly</a:t>
            </a:r>
            <a:r>
              <a:rPr lang="zh-CN" altLang="en-US" dirty="0"/>
              <a:t> </a:t>
            </a:r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fewer</a:t>
            </a:r>
            <a:r>
              <a:rPr lang="zh-CN" altLang="en-US" dirty="0"/>
              <a:t> </a:t>
            </a:r>
            <a:r>
              <a:rPr lang="en-US" altLang="zh-CN" dirty="0"/>
              <a:t>arcs</a:t>
            </a:r>
            <a:r>
              <a:rPr lang="zh-CN" altLang="en-US" dirty="0"/>
              <a:t> </a:t>
            </a:r>
            <a:r>
              <a:rPr lang="en-US" altLang="zh-CN" dirty="0"/>
              <a:t>(parents)</a:t>
            </a:r>
          </a:p>
          <a:p>
            <a:pPr lvl="1"/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highly</a:t>
            </a:r>
            <a:r>
              <a:rPr lang="zh-CN" altLang="en-US" dirty="0"/>
              <a:t> </a:t>
            </a:r>
            <a:r>
              <a:rPr lang="en-US" altLang="zh-CN" dirty="0"/>
              <a:t>dependents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ordering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6812C-937D-5941-AD59-EFD3EA7C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3E838-F8DB-364C-8D0E-EF5B53F1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B8F2A-8D31-D54B-BC93-8F4EBE1B5097}"/>
              </a:ext>
            </a:extLst>
          </p:cNvPr>
          <p:cNvSpPr txBox="1"/>
          <p:nvPr/>
        </p:nvSpPr>
        <p:spPr>
          <a:xfrm>
            <a:off x="369277" y="19343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Survey</a:t>
            </a:r>
            <a:r>
              <a:rPr lang="zh-Hans" altLang="en-US" dirty="0"/>
              <a:t> </a:t>
            </a:r>
            <a:r>
              <a:rPr lang="en-US" altLang="zh-Hans" dirty="0"/>
              <a:t>1</a:t>
            </a:r>
            <a:r>
              <a:rPr lang="en-US" altLang="zh-Hans" baseline="30000" dirty="0"/>
              <a:t>st</a:t>
            </a:r>
            <a:r>
              <a:rPr lang="zh-Hans" altLang="en-US" dirty="0"/>
              <a:t> </a:t>
            </a:r>
            <a:r>
              <a:rPr lang="en-US" altLang="zh-Han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91400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9A67-7CB5-5941-8939-15A65135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5785"/>
            <a:ext cx="10515600" cy="1197301"/>
          </a:xfrm>
        </p:spPr>
        <p:txBody>
          <a:bodyPr>
            <a:normAutofit/>
          </a:bodyPr>
          <a:lstStyle/>
          <a:p>
            <a:r>
              <a:rPr lang="en-US" altLang="zh-CN" b="1" dirty="0"/>
              <a:t>Local</a:t>
            </a:r>
            <a:r>
              <a:rPr lang="zh-CN" altLang="en-US" b="1" dirty="0"/>
              <a:t> </a:t>
            </a:r>
            <a:r>
              <a:rPr lang="en-US" altLang="zh-CN" b="1" dirty="0"/>
              <a:t>Optimal</a:t>
            </a:r>
            <a:r>
              <a:rPr lang="zh-CN" altLang="en-US" b="1" dirty="0"/>
              <a:t> </a:t>
            </a:r>
            <a:r>
              <a:rPr lang="en-US" altLang="zh-CN" b="1" dirty="0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6BA2-BA16-8D49-8D48-0968AF7CA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492"/>
            <a:ext cx="9403080" cy="4758471"/>
          </a:xfrm>
        </p:spPr>
        <p:txBody>
          <a:bodyPr>
            <a:normAutofit/>
          </a:bodyPr>
          <a:lstStyle/>
          <a:p>
            <a:r>
              <a:rPr lang="en-US" sz="2400" dirty="0"/>
              <a:t>Order-based local search: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Search the ordering instead of search the whole space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Time and space saving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The one with highest score is selected between many local optimal network structures.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Approximate network is chosen instead of BEST, working good on large dataset</a:t>
            </a:r>
            <a:r>
              <a:rPr lang="zh-CN" altLang="en-US" sz="2000" dirty="0"/>
              <a:t> 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/>
              <a:t>Paper</a:t>
            </a:r>
            <a:r>
              <a:rPr lang="zh-CN" altLang="en-US" sz="2000" dirty="0"/>
              <a:t> </a:t>
            </a:r>
            <a:r>
              <a:rPr lang="en-US" altLang="zh-CN" sz="2000" dirty="0"/>
              <a:t>proposed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measure</a:t>
            </a:r>
            <a:r>
              <a:rPr lang="zh-CN" altLang="en-US" sz="2000" dirty="0"/>
              <a:t> </a:t>
            </a:r>
            <a:r>
              <a:rPr lang="en-US" altLang="zh-CN" sz="2000" dirty="0"/>
              <a:t>skill</a:t>
            </a:r>
            <a:r>
              <a:rPr lang="zh-CN" altLang="en-US" sz="2000" dirty="0"/>
              <a:t> </a:t>
            </a:r>
            <a:r>
              <a:rPr lang="en-US" altLang="zh-CN" sz="2000" dirty="0"/>
              <a:t>gives</a:t>
            </a:r>
            <a:r>
              <a:rPr lang="zh-CN" altLang="en-US" sz="2000" dirty="0"/>
              <a:t> </a:t>
            </a:r>
            <a:r>
              <a:rPr lang="en-US" altLang="zh-CN" sz="2000" dirty="0"/>
              <a:t>local</a:t>
            </a:r>
            <a:r>
              <a:rPr lang="zh-CN" altLang="en-US" sz="2000" dirty="0"/>
              <a:t> </a:t>
            </a:r>
            <a:r>
              <a:rPr lang="en-US" altLang="zh-CN" sz="2000" dirty="0"/>
              <a:t>searching,</a:t>
            </a:r>
            <a:r>
              <a:rPr lang="zh-CN" altLang="en-US" sz="2000" dirty="0"/>
              <a:t> </a:t>
            </a:r>
            <a:r>
              <a:rPr lang="en-US" altLang="zh-CN" sz="2000" dirty="0"/>
              <a:t>while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perfect</a:t>
            </a:r>
            <a:r>
              <a:rPr lang="zh-CN" altLang="en-US" sz="2000" dirty="0"/>
              <a:t> </a:t>
            </a:r>
            <a:r>
              <a:rPr lang="en-US" altLang="zh-CN" sz="2000" dirty="0"/>
              <a:t>ordering</a:t>
            </a:r>
            <a:r>
              <a:rPr lang="zh-CN" altLang="en-US" sz="2000" dirty="0"/>
              <a:t> </a:t>
            </a:r>
            <a:r>
              <a:rPr lang="en-US" altLang="zh-CN" sz="2000" dirty="0"/>
              <a:t>heuristics</a:t>
            </a: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3F86E-D601-0D40-8C42-A070D0AF77C4}"/>
              </a:ext>
            </a:extLst>
          </p:cNvPr>
          <p:cNvSpPr txBox="1"/>
          <p:nvPr/>
        </p:nvSpPr>
        <p:spPr>
          <a:xfrm>
            <a:off x="369277" y="19343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Survey</a:t>
            </a:r>
            <a:r>
              <a:rPr lang="zh-Hans" altLang="en-US" dirty="0"/>
              <a:t> </a:t>
            </a:r>
            <a:r>
              <a:rPr lang="en-US" altLang="zh-Hans" dirty="0"/>
              <a:t>1</a:t>
            </a:r>
            <a:r>
              <a:rPr lang="en-US" altLang="zh-Hans" baseline="30000" dirty="0"/>
              <a:t>st</a:t>
            </a:r>
            <a:r>
              <a:rPr lang="zh-Hans" altLang="en-US" dirty="0"/>
              <a:t> </a:t>
            </a:r>
            <a:r>
              <a:rPr lang="en-US" altLang="zh-Hans" dirty="0"/>
              <a:t>Version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5C2E-BB87-8E48-B998-74748ACF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E8E1-A4CD-8145-B523-7F198479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1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73DC-307B-2F46-8920-3E5DB8F6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795528"/>
            <a:ext cx="9603275" cy="1207031"/>
          </a:xfrm>
        </p:spPr>
        <p:txBody>
          <a:bodyPr/>
          <a:lstStyle/>
          <a:p>
            <a:r>
              <a:rPr lang="en-US" dirty="0"/>
              <a:t>Papers</a:t>
            </a:r>
            <a:r>
              <a:rPr lang="zh-CN" altLang="en-US" dirty="0"/>
              <a:t> </a:t>
            </a:r>
            <a:r>
              <a:rPr lang="en-US" altLang="zh-CN" dirty="0"/>
              <a:t>[Local</a:t>
            </a:r>
            <a:r>
              <a:rPr lang="zh-CN" altLang="en-US" dirty="0"/>
              <a:t> </a:t>
            </a:r>
            <a:r>
              <a:rPr lang="en-US" altLang="zh-CN" dirty="0"/>
              <a:t>Search]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5C58-91D7-AC48-AB48-F43DE4B8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261872"/>
            <a:ext cx="10217434" cy="486460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altLang="zh-CN" i="1" dirty="0"/>
              <a:t>Learning</a:t>
            </a:r>
            <a:r>
              <a:rPr lang="zh-CN" altLang="en-US" i="1" dirty="0"/>
              <a:t> </a:t>
            </a:r>
            <a:r>
              <a:rPr lang="en-US" altLang="zh-CN" i="1" dirty="0"/>
              <a:t>Bayesian</a:t>
            </a:r>
            <a:r>
              <a:rPr lang="zh-CN" altLang="en-US" i="1" dirty="0"/>
              <a:t> </a:t>
            </a:r>
            <a:r>
              <a:rPr lang="en-US" altLang="zh-CN" i="1" dirty="0"/>
              <a:t>Networks:</a:t>
            </a:r>
            <a:r>
              <a:rPr lang="zh-CN" altLang="en-US" i="1" dirty="0"/>
              <a:t> </a:t>
            </a:r>
            <a:r>
              <a:rPr lang="en-US" altLang="zh-CN" i="1" dirty="0"/>
              <a:t>Search</a:t>
            </a:r>
            <a:r>
              <a:rPr lang="zh-CN" altLang="en-US" i="1" dirty="0"/>
              <a:t> </a:t>
            </a:r>
            <a:r>
              <a:rPr lang="en-US" altLang="zh-CN" i="1" dirty="0"/>
              <a:t>Methods</a:t>
            </a:r>
            <a:r>
              <a:rPr lang="zh-CN" altLang="en-US" i="1" dirty="0"/>
              <a:t> </a:t>
            </a:r>
            <a:r>
              <a:rPr lang="en-US" altLang="zh-CN" i="1" dirty="0"/>
              <a:t>and</a:t>
            </a:r>
            <a:r>
              <a:rPr lang="zh-CN" altLang="en-US" i="1" dirty="0"/>
              <a:t> </a:t>
            </a:r>
            <a:r>
              <a:rPr lang="en-US" altLang="zh-CN" i="1" dirty="0"/>
              <a:t>Experimental</a:t>
            </a:r>
            <a:r>
              <a:rPr lang="zh-CN" altLang="en-US" i="1" dirty="0"/>
              <a:t> </a:t>
            </a:r>
            <a:r>
              <a:rPr lang="en-US" altLang="zh-CN" i="1" dirty="0"/>
              <a:t>Results.</a:t>
            </a:r>
            <a:endParaRPr lang="en-US" i="1" dirty="0"/>
          </a:p>
          <a:p>
            <a:pPr lvl="1"/>
            <a:r>
              <a:rPr lang="en-US" altLang="zh-CN" dirty="0"/>
              <a:t>Checkering</a:t>
            </a:r>
            <a:r>
              <a:rPr lang="zh-CN" altLang="en-US" dirty="0"/>
              <a:t> </a:t>
            </a:r>
            <a:r>
              <a:rPr lang="en-US" altLang="zh-CN" dirty="0"/>
              <a:t>D.</a:t>
            </a:r>
            <a:r>
              <a:rPr lang="zh-CN" altLang="en-US" dirty="0"/>
              <a:t> </a:t>
            </a:r>
            <a:r>
              <a:rPr lang="en-US" altLang="zh-CN" dirty="0"/>
              <a:t>M.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Geiger</a:t>
            </a:r>
            <a:r>
              <a:rPr lang="zh-CN" altLang="en-US" dirty="0"/>
              <a:t> </a:t>
            </a:r>
            <a:r>
              <a:rPr lang="en-US" altLang="zh-CN" dirty="0"/>
              <a:t>D.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Heckerman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de" dirty="0"/>
              <a:t>.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1995</a:t>
            </a:r>
          </a:p>
          <a:p>
            <a:pPr lvl="1"/>
            <a:r>
              <a:rPr lang="en-US" altLang="zh-CN" dirty="0"/>
              <a:t>Improved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iteratively:</a:t>
            </a:r>
            <a:r>
              <a:rPr lang="zh-CN" altLang="en-US" dirty="0"/>
              <a:t> </a:t>
            </a:r>
            <a:r>
              <a:rPr lang="en-US" altLang="zh-CN" dirty="0"/>
              <a:t>adding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edge,</a:t>
            </a:r>
            <a:r>
              <a:rPr lang="zh-CN" altLang="en-US" dirty="0"/>
              <a:t> </a:t>
            </a:r>
            <a:r>
              <a:rPr lang="en-US" altLang="zh-CN" dirty="0"/>
              <a:t>removing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edge,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flipping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edge</a:t>
            </a:r>
          </a:p>
          <a:p>
            <a:pPr lvl="1"/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alleviate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maxima,</a:t>
            </a:r>
            <a:r>
              <a:rPr lang="zh-CN" altLang="en-US" dirty="0"/>
              <a:t> </a:t>
            </a:r>
            <a:r>
              <a:rPr lang="en-US" altLang="zh-CN" dirty="0"/>
              <a:t>hill</a:t>
            </a:r>
            <a:r>
              <a:rPr lang="zh-CN" altLang="en-US" dirty="0"/>
              <a:t> </a:t>
            </a:r>
            <a:r>
              <a:rPr lang="en-US" altLang="zh-CN" dirty="0"/>
              <a:t>climbing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augmented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restarts</a:t>
            </a:r>
          </a:p>
          <a:p>
            <a:pPr lvl="1"/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modify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structures</a:t>
            </a:r>
            <a:r>
              <a:rPr lang="zh-CN" altLang="en-US" dirty="0"/>
              <a:t> </a:t>
            </a:r>
            <a:r>
              <a:rPr lang="en-US" altLang="zh-CN" dirty="0"/>
              <a:t>locally</a:t>
            </a:r>
            <a:endParaRPr lang="en-US" dirty="0"/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i="1" dirty="0"/>
              <a:t>Learning</a:t>
            </a:r>
            <a:r>
              <a:rPr lang="zh-CN" altLang="en-US" i="1" dirty="0"/>
              <a:t> </a:t>
            </a:r>
            <a:r>
              <a:rPr lang="en-US" altLang="zh-CN" i="1" dirty="0"/>
              <a:t>Bayesian</a:t>
            </a:r>
            <a:r>
              <a:rPr lang="zh-CN" altLang="en-US" i="1" dirty="0"/>
              <a:t> </a:t>
            </a:r>
            <a:r>
              <a:rPr lang="en-US" altLang="zh-CN" i="1" dirty="0"/>
              <a:t>Network</a:t>
            </a:r>
            <a:r>
              <a:rPr lang="zh-CN" altLang="en-US" i="1" dirty="0"/>
              <a:t> </a:t>
            </a:r>
            <a:r>
              <a:rPr lang="en-US" altLang="zh-CN" i="1" dirty="0"/>
              <a:t>Structure</a:t>
            </a:r>
            <a:r>
              <a:rPr lang="zh-CN" altLang="en-US" i="1" dirty="0"/>
              <a:t> </a:t>
            </a:r>
            <a:r>
              <a:rPr lang="en-US" altLang="zh-CN" i="1" dirty="0"/>
              <a:t>from</a:t>
            </a:r>
            <a:r>
              <a:rPr lang="zh-CN" altLang="en-US" i="1" dirty="0"/>
              <a:t> </a:t>
            </a:r>
            <a:r>
              <a:rPr lang="en-US" altLang="zh-CN" i="1" dirty="0"/>
              <a:t>Massive</a:t>
            </a:r>
            <a:r>
              <a:rPr lang="zh-CN" altLang="en-US" i="1" dirty="0"/>
              <a:t> </a:t>
            </a:r>
            <a:r>
              <a:rPr lang="en-US" altLang="zh-CN" i="1" dirty="0"/>
              <a:t>Datasets:</a:t>
            </a:r>
            <a:r>
              <a:rPr lang="zh-CN" altLang="en-US" i="1" dirty="0"/>
              <a:t> </a:t>
            </a:r>
            <a:r>
              <a:rPr lang="en-US" altLang="zh-CN" i="1" dirty="0"/>
              <a:t>The</a:t>
            </a:r>
            <a:r>
              <a:rPr lang="zh-CN" altLang="en-US" i="1" dirty="0"/>
              <a:t> </a:t>
            </a:r>
            <a:r>
              <a:rPr lang="en-US" altLang="zh-CN" i="1" dirty="0"/>
              <a:t>“Sparse</a:t>
            </a:r>
            <a:r>
              <a:rPr lang="zh-CN" altLang="en-US" i="1" dirty="0"/>
              <a:t> </a:t>
            </a:r>
            <a:r>
              <a:rPr lang="en-US" altLang="zh-CN" i="1" dirty="0"/>
              <a:t>Candidate”</a:t>
            </a:r>
            <a:r>
              <a:rPr lang="zh-CN" altLang="en-US" i="1" dirty="0"/>
              <a:t> </a:t>
            </a:r>
            <a:r>
              <a:rPr lang="en-US" altLang="zh-CN" i="1" dirty="0"/>
              <a:t>Algorithm.</a:t>
            </a:r>
            <a:endParaRPr lang="en-US" i="1" dirty="0"/>
          </a:p>
          <a:p>
            <a:pPr lvl="1"/>
            <a:r>
              <a:rPr lang="en-US" altLang="zh-CN" dirty="0"/>
              <a:t>Nir</a:t>
            </a:r>
            <a:r>
              <a:rPr lang="zh-CN" altLang="en-US" dirty="0"/>
              <a:t> </a:t>
            </a:r>
            <a:r>
              <a:rPr lang="en-US" altLang="zh-CN" dirty="0"/>
              <a:t>Friedman,</a:t>
            </a:r>
            <a:r>
              <a:rPr lang="zh-CN" altLang="en-US" dirty="0"/>
              <a:t> </a:t>
            </a:r>
            <a:r>
              <a:rPr lang="en-US" altLang="zh-CN" dirty="0" err="1"/>
              <a:t>Iftach</a:t>
            </a:r>
            <a:r>
              <a:rPr lang="zh-CN" altLang="en-US" dirty="0"/>
              <a:t> </a:t>
            </a:r>
            <a:r>
              <a:rPr lang="en-US" altLang="zh-CN" dirty="0" err="1"/>
              <a:t>Nachman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Dana</a:t>
            </a:r>
            <a:r>
              <a:rPr lang="zh-CN" altLang="en-US" dirty="0"/>
              <a:t> </a:t>
            </a:r>
            <a:r>
              <a:rPr lang="en-US" altLang="zh-CN" dirty="0"/>
              <a:t>Peer</a:t>
            </a:r>
            <a:r>
              <a:rPr lang="de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1999</a:t>
            </a:r>
          </a:p>
          <a:p>
            <a:pPr lvl="1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iterative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restricts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subset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candidates</a:t>
            </a:r>
            <a:r>
              <a:rPr lang="zh-CN" altLang="en-US" dirty="0"/>
              <a:t> </a:t>
            </a:r>
            <a:r>
              <a:rPr lang="en-US" altLang="zh-CN" dirty="0"/>
              <a:t>(Parents)</a:t>
            </a:r>
          </a:p>
          <a:p>
            <a:pPr lvl="1"/>
            <a:r>
              <a:rPr lang="en-US" altLang="zh-CN" dirty="0"/>
              <a:t>Selecting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candidates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iteration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hill-climbing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</a:p>
          <a:p>
            <a:pPr lvl="1"/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decreases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6812C-937D-5941-AD59-EFD3EA7C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3E838-F8DB-364C-8D0E-EF5B53F1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14F09-9588-BC46-AD19-41B22927DA74}"/>
              </a:ext>
            </a:extLst>
          </p:cNvPr>
          <p:cNvSpPr txBox="1"/>
          <p:nvPr/>
        </p:nvSpPr>
        <p:spPr>
          <a:xfrm>
            <a:off x="369277" y="19343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Survey</a:t>
            </a:r>
            <a:r>
              <a:rPr lang="zh-Hans" altLang="en-US" dirty="0"/>
              <a:t> </a:t>
            </a:r>
            <a:r>
              <a:rPr lang="en-US" altLang="zh-Hans" dirty="0"/>
              <a:t>1</a:t>
            </a:r>
            <a:r>
              <a:rPr lang="en-US" altLang="zh-Hans" baseline="30000" dirty="0"/>
              <a:t>st</a:t>
            </a:r>
            <a:r>
              <a:rPr lang="zh-Hans" altLang="en-US" dirty="0"/>
              <a:t> </a:t>
            </a:r>
            <a:r>
              <a:rPr lang="en-US" altLang="zh-Han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96125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73DC-307B-2F46-8920-3E5DB8F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</a:t>
            </a:r>
            <a:r>
              <a:rPr lang="zh-CN" altLang="en-US" dirty="0"/>
              <a:t> </a:t>
            </a:r>
            <a:r>
              <a:rPr lang="en-US" altLang="zh-CN" dirty="0"/>
              <a:t>[Order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Search]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5C58-91D7-AC48-AB48-F43DE4B8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953324"/>
            <a:ext cx="10464322" cy="52371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  <a:p>
            <a:pPr marL="457200" indent="-457200">
              <a:buFont typeface="+mj-lt"/>
              <a:buAutoNum type="arabicPeriod" startAt="7"/>
            </a:pPr>
            <a:r>
              <a:rPr lang="en-US" i="1" dirty="0"/>
              <a:t>Ordering-based search: A simple and effective algorithm for learning Bayesian networks</a:t>
            </a:r>
            <a:r>
              <a:rPr lang="en-US" altLang="zh-CN" i="1" dirty="0"/>
              <a:t>.</a:t>
            </a:r>
          </a:p>
          <a:p>
            <a:pPr lvl="1"/>
            <a:r>
              <a:rPr lang="en-US" dirty="0"/>
              <a:t>Marc </a:t>
            </a:r>
            <a:r>
              <a:rPr lang="en-US" dirty="0" err="1"/>
              <a:t>Teyssier</a:t>
            </a:r>
            <a:r>
              <a:rPr lang="en-US" dirty="0"/>
              <a:t> and Daphne Koller</a:t>
            </a:r>
            <a:r>
              <a:rPr lang="zh-CN" altLang="en-US" dirty="0"/>
              <a:t> </a:t>
            </a:r>
            <a:r>
              <a:rPr lang="en-US" altLang="zh-CN" dirty="0"/>
              <a:t>– 2005</a:t>
            </a:r>
          </a:p>
          <a:p>
            <a:pPr lvl="1"/>
            <a:r>
              <a:rPr lang="en-US" dirty="0"/>
              <a:t>Proposed that search over the space of node orderings</a:t>
            </a:r>
          </a:p>
          <a:p>
            <a:pPr lvl="1"/>
            <a:r>
              <a:rPr lang="en-US" dirty="0"/>
              <a:t>Improved the searching speed largely</a:t>
            </a:r>
            <a:endParaRPr lang="en-US" altLang="zh-CN" dirty="0"/>
          </a:p>
          <a:p>
            <a:pPr lvl="1"/>
            <a:r>
              <a:rPr lang="en-US" altLang="zh-CN" dirty="0"/>
              <a:t>Pruned lots of possible parents in advance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i="1" dirty="0"/>
              <a:t>Metaheuristics for Score-and-Search Bayesian Network Structure Learning</a:t>
            </a:r>
            <a:r>
              <a:rPr lang="en-US" altLang="zh-CN" i="1" dirty="0"/>
              <a:t> </a:t>
            </a:r>
            <a:endParaRPr lang="en-US" i="1" dirty="0"/>
          </a:p>
          <a:p>
            <a:pPr lvl="1"/>
            <a:r>
              <a:rPr lang="nl" dirty="0"/>
              <a:t>Colin Lee</a:t>
            </a:r>
            <a:r>
              <a:rPr lang="en-US" altLang="zh-CN" dirty="0"/>
              <a:t>,</a:t>
            </a:r>
            <a:r>
              <a:rPr lang="nl" dirty="0"/>
              <a:t> and Peter van Beek</a:t>
            </a:r>
            <a:r>
              <a:rPr lang="zh-CN" altLang="en-US" dirty="0"/>
              <a:t> </a:t>
            </a:r>
            <a:r>
              <a:rPr lang="en-US" altLang="zh-CN" dirty="0"/>
              <a:t>– 2017</a:t>
            </a:r>
          </a:p>
          <a:p>
            <a:pPr lvl="1"/>
            <a:r>
              <a:rPr lang="en-US" dirty="0"/>
              <a:t>Extending previous work on ordering-based search (OBS)</a:t>
            </a:r>
          </a:p>
          <a:p>
            <a:pPr lvl="1"/>
            <a:r>
              <a:rPr lang="en-US" altLang="zh-CN" dirty="0"/>
              <a:t>S</a:t>
            </a:r>
            <a:r>
              <a:rPr lang="en-US" dirty="0"/>
              <a:t>cale upwards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dirty="0"/>
              <a:t>thousand variables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dirty="0"/>
              <a:t>an efficient traversal method for a larger neighborhood and the usage of more complex metaheuristics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6812C-937D-5941-AD59-EFD3EA7C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3E838-F8DB-364C-8D0E-EF5B53F1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14F09-9588-BC46-AD19-41B22927DA74}"/>
              </a:ext>
            </a:extLst>
          </p:cNvPr>
          <p:cNvSpPr txBox="1"/>
          <p:nvPr/>
        </p:nvSpPr>
        <p:spPr>
          <a:xfrm>
            <a:off x="369277" y="19343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Survey</a:t>
            </a:r>
            <a:r>
              <a:rPr lang="zh-Hans" altLang="en-US" dirty="0"/>
              <a:t> </a:t>
            </a:r>
            <a:r>
              <a:rPr lang="en-US" altLang="zh-Hans" dirty="0"/>
              <a:t>1</a:t>
            </a:r>
            <a:r>
              <a:rPr lang="en-US" altLang="zh-Hans" baseline="30000" dirty="0"/>
              <a:t>st</a:t>
            </a:r>
            <a:r>
              <a:rPr lang="zh-Hans" altLang="en-US" dirty="0"/>
              <a:t> </a:t>
            </a:r>
            <a:r>
              <a:rPr lang="en-US" altLang="zh-Han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08600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AE9B-EA08-1D4C-B8BA-D3849A43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738"/>
            <a:ext cx="10515600" cy="999336"/>
          </a:xfrm>
        </p:spPr>
        <p:txBody>
          <a:bodyPr>
            <a:normAutofit/>
          </a:bodyPr>
          <a:lstStyle/>
          <a:p>
            <a:r>
              <a:rPr lang="en-US" altLang="zh-CN" b="1" dirty="0"/>
              <a:t>Global</a:t>
            </a:r>
            <a:r>
              <a:rPr lang="zh-CN" altLang="en-US" b="1" dirty="0"/>
              <a:t> </a:t>
            </a:r>
            <a:r>
              <a:rPr lang="en-US" altLang="zh-CN" b="1" dirty="0"/>
              <a:t>Optimal</a:t>
            </a:r>
            <a:r>
              <a:rPr lang="zh-CN" altLang="en-US" b="1" dirty="0"/>
              <a:t> </a:t>
            </a:r>
            <a:r>
              <a:rPr lang="en-US" altLang="zh-CN" b="1" dirty="0"/>
              <a:t>Learning</a:t>
            </a:r>
            <a:br>
              <a:rPr lang="en-US" altLang="zh-Han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43A85-3196-754B-AFD3-456C074B5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278"/>
            <a:ext cx="10994136" cy="4548554"/>
          </a:xfrm>
        </p:spPr>
        <p:txBody>
          <a:bodyPr>
            <a:normAutofit/>
          </a:bodyPr>
          <a:lstStyle/>
          <a:p>
            <a:r>
              <a:rPr lang="en-US" altLang="zh-Hans" sz="3200" dirty="0"/>
              <a:t>Exact</a:t>
            </a:r>
            <a:r>
              <a:rPr lang="zh-Hans" altLang="en-US" sz="3200" dirty="0"/>
              <a:t> </a:t>
            </a:r>
            <a:r>
              <a:rPr lang="en-US" altLang="zh-Hans" sz="3200" dirty="0"/>
              <a:t>algorithms</a:t>
            </a:r>
            <a:r>
              <a:rPr lang="zh-Hans" altLang="en-US" sz="3200" dirty="0"/>
              <a:t> </a:t>
            </a:r>
            <a:r>
              <a:rPr lang="en-US" altLang="zh-Hans" sz="3200" dirty="0"/>
              <a:t>c</a:t>
            </a:r>
            <a:r>
              <a:rPr lang="en-US" altLang="zh-CN" sz="3200" dirty="0"/>
              <a:t>an</a:t>
            </a:r>
            <a:r>
              <a:rPr lang="zh-CN" altLang="en-US" sz="3200" dirty="0"/>
              <a:t> </a:t>
            </a:r>
            <a:r>
              <a:rPr lang="en-US" altLang="zh-Hans" sz="3200" dirty="0"/>
              <a:t>learn</a:t>
            </a:r>
            <a:r>
              <a:rPr lang="zh-Hans" altLang="en-US" sz="3200" dirty="0"/>
              <a:t> </a:t>
            </a:r>
            <a:r>
              <a:rPr lang="en-US" altLang="zh-Hans" sz="3200" dirty="0"/>
              <a:t>optimal</a:t>
            </a:r>
            <a:r>
              <a:rPr lang="zh-Hans" altLang="en-US" sz="3200" dirty="0"/>
              <a:t> </a:t>
            </a:r>
            <a:r>
              <a:rPr lang="en-US" altLang="zh-Hans" sz="3200" dirty="0"/>
              <a:t>Bayesian</a:t>
            </a:r>
            <a:r>
              <a:rPr lang="zh-Hans" altLang="en-US" sz="3200" dirty="0"/>
              <a:t> </a:t>
            </a:r>
            <a:r>
              <a:rPr lang="en-US" altLang="zh-Hans" sz="3200" dirty="0"/>
              <a:t>networks.</a:t>
            </a:r>
          </a:p>
          <a:p>
            <a:r>
              <a:rPr lang="en-US" altLang="zh-CN" sz="3200" dirty="0"/>
              <a:t>Scalability</a:t>
            </a:r>
            <a:r>
              <a:rPr lang="zh-CN" altLang="en-US" sz="3200" dirty="0"/>
              <a:t> </a:t>
            </a:r>
            <a:r>
              <a:rPr lang="en-US" altLang="zh-CN" sz="3200" dirty="0"/>
              <a:t>problem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r>
              <a:rPr lang="en-US" altLang="zh-CN" sz="3200" dirty="0"/>
              <a:t>Local</a:t>
            </a:r>
            <a:r>
              <a:rPr lang="zh-CN" altLang="en-US" sz="3200" dirty="0"/>
              <a:t> </a:t>
            </a:r>
            <a:r>
              <a:rPr lang="en-US" altLang="zh-CN" sz="3200" dirty="0"/>
              <a:t>optimal</a:t>
            </a:r>
            <a:r>
              <a:rPr lang="zh-CN" altLang="en-US" sz="3200" dirty="0"/>
              <a:t> </a:t>
            </a:r>
            <a:r>
              <a:rPr lang="en-US" altLang="zh-CN" sz="3200" dirty="0"/>
              <a:t>cannot</a:t>
            </a:r>
            <a:r>
              <a:rPr lang="zh-CN" altLang="en-US" sz="3200" dirty="0"/>
              <a:t> </a:t>
            </a:r>
            <a:r>
              <a:rPr lang="en-US" altLang="zh-CN" sz="3200" dirty="0"/>
              <a:t>guarantee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solution</a:t>
            </a:r>
          </a:p>
          <a:p>
            <a:r>
              <a:rPr lang="en-US" altLang="zh-CN" sz="3200" dirty="0"/>
              <a:t>Scalability</a:t>
            </a:r>
            <a:r>
              <a:rPr lang="zh-CN" altLang="en-US" sz="3200" dirty="0"/>
              <a:t> </a:t>
            </a:r>
            <a:r>
              <a:rPr lang="en-US" altLang="zh-CN" sz="3200" dirty="0"/>
              <a:t>problem</a:t>
            </a:r>
            <a:r>
              <a:rPr lang="zh-CN" altLang="en-US" sz="3200" dirty="0"/>
              <a:t> </a:t>
            </a:r>
            <a:r>
              <a:rPr lang="en-US" altLang="zh-CN" sz="3200" dirty="0"/>
              <a:t>(&lt;</a:t>
            </a:r>
            <a:r>
              <a:rPr lang="zh-CN" altLang="en-US" sz="3200" dirty="0"/>
              <a:t> </a:t>
            </a:r>
            <a:r>
              <a:rPr lang="en-US" altLang="zh-CN" sz="3200" dirty="0"/>
              <a:t>60)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600" dirty="0"/>
              <a:t>Integer Linear Programming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600" dirty="0"/>
              <a:t>Dynamic</a:t>
            </a:r>
            <a:r>
              <a:rPr lang="zh-CN" altLang="en-US" sz="1600" dirty="0"/>
              <a:t> </a:t>
            </a:r>
            <a:r>
              <a:rPr lang="en-US" altLang="zh-CN" sz="1600" dirty="0"/>
              <a:t>Programming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600" dirty="0"/>
              <a:t>Shortest-path</a:t>
            </a:r>
            <a:r>
              <a:rPr lang="zh-CN" altLang="en-US" sz="1600" dirty="0"/>
              <a:t> </a:t>
            </a:r>
            <a:r>
              <a:rPr lang="en-US" altLang="zh-CN" sz="1600" dirty="0"/>
              <a:t>Concept</a:t>
            </a:r>
            <a:r>
              <a:rPr lang="zh-CN" altLang="en-US" sz="1600" dirty="0"/>
              <a:t> </a:t>
            </a:r>
            <a:r>
              <a:rPr lang="en-US" altLang="zh-CN" sz="1600" dirty="0"/>
              <a:t>Search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endParaRPr lang="en-US" altLang="zh-Han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516375-3E1A-E743-8A70-13E28B83531A}"/>
              </a:ext>
            </a:extLst>
          </p:cNvPr>
          <p:cNvSpPr txBox="1"/>
          <p:nvPr/>
        </p:nvSpPr>
        <p:spPr>
          <a:xfrm>
            <a:off x="369277" y="19343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Survey</a:t>
            </a:r>
            <a:r>
              <a:rPr lang="zh-Hans" altLang="en-US" dirty="0"/>
              <a:t> </a:t>
            </a:r>
            <a:r>
              <a:rPr lang="en-US" altLang="zh-Hans" dirty="0"/>
              <a:t>1</a:t>
            </a:r>
            <a:r>
              <a:rPr lang="en-US" altLang="zh-Hans" baseline="30000" dirty="0"/>
              <a:t>st</a:t>
            </a:r>
            <a:r>
              <a:rPr lang="zh-Hans" altLang="en-US" dirty="0"/>
              <a:t> </a:t>
            </a:r>
            <a:r>
              <a:rPr lang="en-US" altLang="zh-Hans" dirty="0"/>
              <a:t>Version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BA7A-8281-B24B-ABC6-C54481D3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D532-2A47-B34F-85ED-D5E99F62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3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2D37-C971-FB4C-B9E4-6C391676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7846"/>
            <a:ext cx="10515600" cy="1019908"/>
          </a:xfrm>
        </p:spPr>
        <p:txBody>
          <a:bodyPr>
            <a:normAutofit/>
          </a:bodyPr>
          <a:lstStyle/>
          <a:p>
            <a:r>
              <a:rPr lang="en-US" dirty="0"/>
              <a:t>Papers</a:t>
            </a:r>
            <a:r>
              <a:rPr lang="zh-CN" altLang="en-US" dirty="0"/>
              <a:t> </a:t>
            </a:r>
            <a:r>
              <a:rPr lang="en-US" altLang="zh-CN" dirty="0"/>
              <a:t>[Dynamic</a:t>
            </a:r>
            <a:r>
              <a:rPr lang="zh-CN" altLang="en-US" dirty="0"/>
              <a:t> </a:t>
            </a:r>
            <a:r>
              <a:rPr lang="en-US" altLang="zh-CN" dirty="0"/>
              <a:t>Programming]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ACF0-0CBB-934B-9CBC-221C5B863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4407877"/>
          </a:xfrm>
        </p:spPr>
        <p:txBody>
          <a:bodyPr>
            <a:normAutofit fontScale="70000" lnSpcReduction="20000"/>
          </a:bodyPr>
          <a:lstStyle/>
          <a:p>
            <a:r>
              <a:rPr lang="en-US" altLang="zh-Hans" sz="2800" dirty="0"/>
              <a:t>Solve</a:t>
            </a:r>
            <a:r>
              <a:rPr lang="zh-Hans" altLang="en-US" sz="2800" dirty="0"/>
              <a:t> </a:t>
            </a:r>
            <a:r>
              <a:rPr lang="en-US" altLang="zh-Hans" sz="2800" dirty="0"/>
              <a:t>subproblems</a:t>
            </a:r>
          </a:p>
          <a:p>
            <a:r>
              <a:rPr lang="en-US" altLang="zh-Hans" sz="2800" dirty="0"/>
              <a:t>Not</a:t>
            </a:r>
            <a:r>
              <a:rPr lang="zh-Hans" altLang="en-US" sz="2800" dirty="0"/>
              <a:t> </a:t>
            </a:r>
            <a:r>
              <a:rPr lang="en-US" altLang="zh-Hans" sz="2800" dirty="0"/>
              <a:t>always</a:t>
            </a:r>
            <a:r>
              <a:rPr lang="zh-Hans" altLang="en-US" sz="2800" dirty="0"/>
              <a:t> </a:t>
            </a:r>
            <a:r>
              <a:rPr lang="en-US" altLang="zh-Hans" sz="2800" dirty="0"/>
              <a:t>efficient</a:t>
            </a:r>
            <a:r>
              <a:rPr lang="zh-Hans" altLang="en-US" sz="2800" dirty="0"/>
              <a:t> </a:t>
            </a:r>
            <a:r>
              <a:rPr lang="en-US" altLang="zh-Hans" sz="2800" dirty="0"/>
              <a:t>due</a:t>
            </a:r>
            <a:r>
              <a:rPr lang="zh-Hans" altLang="en-US" sz="2800" dirty="0"/>
              <a:t> </a:t>
            </a:r>
            <a:r>
              <a:rPr lang="en-US" altLang="zh-Hans" sz="2800" dirty="0"/>
              <a:t>to</a:t>
            </a:r>
            <a:r>
              <a:rPr lang="zh-Hans" altLang="en-US" sz="2800" dirty="0"/>
              <a:t> </a:t>
            </a:r>
            <a:r>
              <a:rPr lang="en-US" altLang="zh-Hans" sz="2800" dirty="0"/>
              <a:t>their</a:t>
            </a:r>
            <a:r>
              <a:rPr lang="zh-Hans" altLang="en-US" sz="2800" dirty="0"/>
              <a:t> </a:t>
            </a:r>
            <a:r>
              <a:rPr lang="en-US" altLang="zh-Hans" sz="2800" dirty="0"/>
              <a:t>need</a:t>
            </a:r>
            <a:r>
              <a:rPr lang="zh-Hans" altLang="en-US" sz="2800" dirty="0"/>
              <a:t> </a:t>
            </a:r>
            <a:r>
              <a:rPr lang="en-US" altLang="zh-Hans" sz="2800" dirty="0"/>
              <a:t>to</a:t>
            </a:r>
            <a:r>
              <a:rPr lang="zh-Hans" altLang="en-US" sz="2800" dirty="0"/>
              <a:t> </a:t>
            </a:r>
            <a:r>
              <a:rPr lang="en-US" altLang="zh-Hans" sz="2800" dirty="0"/>
              <a:t>fully</a:t>
            </a:r>
            <a:r>
              <a:rPr lang="zh-Hans" altLang="en-US" sz="2800" dirty="0"/>
              <a:t> </a:t>
            </a:r>
            <a:r>
              <a:rPr lang="en-US" altLang="zh-Hans" sz="2800" dirty="0"/>
              <a:t>evaluate</a:t>
            </a:r>
            <a:r>
              <a:rPr lang="zh-Hans" altLang="en-US" sz="2800" dirty="0"/>
              <a:t> </a:t>
            </a:r>
            <a:r>
              <a:rPr lang="en-US" altLang="zh-Hans" sz="2800" dirty="0"/>
              <a:t>an</a:t>
            </a:r>
            <a:r>
              <a:rPr lang="zh-Hans" altLang="en-US" sz="2800" dirty="0"/>
              <a:t> </a:t>
            </a:r>
            <a:r>
              <a:rPr lang="en-US" altLang="zh-Hans" sz="2800" dirty="0"/>
              <a:t>exponential</a:t>
            </a:r>
            <a:r>
              <a:rPr lang="zh-Hans" altLang="en-US" sz="2800" dirty="0"/>
              <a:t> </a:t>
            </a:r>
            <a:r>
              <a:rPr lang="en-US" altLang="zh-Hans" sz="2800" dirty="0"/>
              <a:t>solution</a:t>
            </a:r>
            <a:r>
              <a:rPr lang="zh-Hans" altLang="en-US" sz="2800" dirty="0"/>
              <a:t> </a:t>
            </a:r>
            <a:r>
              <a:rPr lang="en-US" altLang="zh-Hans" sz="2800" dirty="0"/>
              <a:t>space.</a:t>
            </a:r>
          </a:p>
          <a:p>
            <a:r>
              <a:rPr lang="en-US" altLang="zh-Hans" sz="2400" dirty="0"/>
              <a:t>Space</a:t>
            </a:r>
            <a:r>
              <a:rPr lang="zh-Hans" altLang="en-US" sz="2400" dirty="0"/>
              <a:t> </a:t>
            </a:r>
            <a:r>
              <a:rPr lang="en-US" altLang="zh-Hans" sz="2400" dirty="0"/>
              <a:t>problem</a:t>
            </a:r>
            <a:r>
              <a:rPr lang="zh-Hans" altLang="en-US" sz="2400" dirty="0"/>
              <a:t> </a:t>
            </a:r>
            <a:r>
              <a:rPr lang="en-US" altLang="zh-Hans" sz="2400" dirty="0"/>
              <a:t>then</a:t>
            </a:r>
            <a:r>
              <a:rPr lang="zh-Hans" altLang="en-US" sz="2400" dirty="0"/>
              <a:t> </a:t>
            </a:r>
            <a:r>
              <a:rPr lang="en-US" altLang="zh-Hans" sz="2400" dirty="0"/>
              <a:t>more</a:t>
            </a:r>
            <a:r>
              <a:rPr lang="zh-Hans" altLang="en-US" sz="2400" dirty="0"/>
              <a:t> </a:t>
            </a:r>
            <a:r>
              <a:rPr lang="en-US" altLang="zh-Hans" sz="2400" dirty="0"/>
              <a:t>constraints</a:t>
            </a:r>
            <a:r>
              <a:rPr lang="zh-Hans" altLang="en-US" sz="2400" dirty="0"/>
              <a:t> </a:t>
            </a:r>
            <a:r>
              <a:rPr lang="en-US" altLang="zh-Hans" sz="2400" dirty="0"/>
              <a:t>introduced</a:t>
            </a:r>
            <a:r>
              <a:rPr lang="zh-Hans" altLang="en-US" sz="2400" dirty="0"/>
              <a:t> </a:t>
            </a:r>
            <a:r>
              <a:rPr lang="en-US" altLang="zh-Hans" sz="2400" dirty="0"/>
              <a:t>to</a:t>
            </a:r>
            <a:r>
              <a:rPr lang="zh-Hans" altLang="en-US" sz="2400" dirty="0"/>
              <a:t> </a:t>
            </a:r>
            <a:r>
              <a:rPr lang="en-US" altLang="zh-Hans" sz="2400" dirty="0"/>
              <a:t>DP</a:t>
            </a:r>
            <a:r>
              <a:rPr lang="zh-Hans" altLang="en-US" sz="2400" dirty="0"/>
              <a:t> </a:t>
            </a:r>
            <a:r>
              <a:rPr lang="en-US" altLang="zh-Hans" sz="2400" dirty="0"/>
              <a:t>methods.</a:t>
            </a:r>
            <a:endParaRPr lang="en-US" sz="2600" dirty="0"/>
          </a:p>
          <a:p>
            <a:pPr marL="514350" indent="-514350">
              <a:buFont typeface="+mj-lt"/>
              <a:buAutoNum type="arabicPeriod" startAt="9"/>
            </a:pPr>
            <a:r>
              <a:rPr lang="en-US" sz="2800" i="1" dirty="0"/>
              <a:t>Exact Bayesian Structure Discovery in Bayesian Networks </a:t>
            </a:r>
          </a:p>
          <a:p>
            <a:pPr lvl="1"/>
            <a:r>
              <a:rPr lang="en-US" sz="2400" dirty="0" err="1"/>
              <a:t>Mikko</a:t>
            </a:r>
            <a:r>
              <a:rPr lang="en-US" sz="2400" dirty="0"/>
              <a:t> </a:t>
            </a:r>
            <a:r>
              <a:rPr lang="en-US" sz="2400" dirty="0" err="1"/>
              <a:t>Koivisto</a:t>
            </a:r>
            <a:r>
              <a:rPr lang="en-US" altLang="zh-CN" sz="2400" dirty="0"/>
              <a:t>,</a:t>
            </a:r>
            <a:r>
              <a:rPr lang="en-US" sz="2400" dirty="0"/>
              <a:t> </a:t>
            </a:r>
            <a:r>
              <a:rPr lang="en-US" altLang="zh-Hans" sz="2400" dirty="0"/>
              <a:t>and</a:t>
            </a:r>
            <a:r>
              <a:rPr lang="zh-Hans" altLang="en-US" sz="2400" dirty="0"/>
              <a:t> </a:t>
            </a:r>
            <a:r>
              <a:rPr lang="en-US" sz="2400" dirty="0" err="1"/>
              <a:t>Kismat</a:t>
            </a:r>
            <a:r>
              <a:rPr lang="en-US" sz="2400" dirty="0"/>
              <a:t> </a:t>
            </a:r>
            <a:r>
              <a:rPr lang="en-US" sz="2400" dirty="0" err="1"/>
              <a:t>Sood</a:t>
            </a:r>
            <a:r>
              <a:rPr lang="en-US" sz="2400" dirty="0"/>
              <a:t> </a:t>
            </a:r>
            <a:r>
              <a:rPr lang="en-US" altLang="zh-CN" sz="2400" dirty="0"/>
              <a:t>--</a:t>
            </a:r>
            <a:r>
              <a:rPr lang="zh-CN" altLang="en-US" sz="2400" dirty="0"/>
              <a:t> </a:t>
            </a:r>
            <a:r>
              <a:rPr lang="en-US" altLang="zh-Hans" sz="2400" i="1" dirty="0"/>
              <a:t>2004</a:t>
            </a:r>
            <a:endParaRPr lang="en-US" sz="2400" dirty="0"/>
          </a:p>
          <a:p>
            <a:pPr marL="514350" indent="-514350">
              <a:buFont typeface="+mj-lt"/>
              <a:buAutoNum type="arabicPeriod" startAt="9"/>
            </a:pPr>
            <a:r>
              <a:rPr lang="en-US" sz="2800" i="1" dirty="0"/>
              <a:t>Finding</a:t>
            </a:r>
            <a:r>
              <a:rPr lang="zh-Hans" altLang="en-US" sz="2800" i="1" dirty="0"/>
              <a:t> </a:t>
            </a:r>
            <a:r>
              <a:rPr lang="en-US" altLang="zh-CN" sz="2800" i="1" dirty="0"/>
              <a:t>O</a:t>
            </a:r>
            <a:r>
              <a:rPr lang="en-US" sz="2800" i="1" dirty="0"/>
              <a:t>ptimal</a:t>
            </a:r>
            <a:r>
              <a:rPr lang="zh-Hans" altLang="en-US" sz="2800" i="1" dirty="0"/>
              <a:t> </a:t>
            </a:r>
            <a:r>
              <a:rPr lang="en-US" altLang="zh-Hans" sz="2800" i="1" dirty="0"/>
              <a:t>B</a:t>
            </a:r>
            <a:r>
              <a:rPr lang="en-US" sz="2800" i="1" dirty="0"/>
              <a:t>ayesian</a:t>
            </a:r>
            <a:r>
              <a:rPr lang="zh-Hans" altLang="en-US" sz="2800" i="1" dirty="0"/>
              <a:t> </a:t>
            </a:r>
            <a:r>
              <a:rPr lang="en-US" altLang="zh-CN" sz="2800" i="1" dirty="0"/>
              <a:t>N</a:t>
            </a:r>
            <a:r>
              <a:rPr lang="en-US" sz="2800" i="1" dirty="0"/>
              <a:t>etworks by </a:t>
            </a:r>
            <a:r>
              <a:rPr lang="en-US" altLang="zh-CN" sz="2800" i="1" dirty="0"/>
              <a:t>D</a:t>
            </a:r>
            <a:r>
              <a:rPr lang="en-US" sz="2800" i="1" dirty="0"/>
              <a:t>ynamic </a:t>
            </a:r>
            <a:r>
              <a:rPr lang="en-US" altLang="zh-CN" sz="2800" i="1" dirty="0"/>
              <a:t>P</a:t>
            </a:r>
            <a:r>
              <a:rPr lang="en-US" sz="2800" i="1" dirty="0"/>
              <a:t>rogramming </a:t>
            </a:r>
          </a:p>
          <a:p>
            <a:pPr lvl="1"/>
            <a:r>
              <a:rPr lang="en-US" sz="2400" dirty="0" err="1"/>
              <a:t>Singh,A</a:t>
            </a:r>
            <a:r>
              <a:rPr lang="en-US" sz="2400" dirty="0"/>
              <a:t>.</a:t>
            </a:r>
            <a:r>
              <a:rPr lang="zh-Hans" altLang="en-US" sz="2400" dirty="0"/>
              <a:t> </a:t>
            </a:r>
            <a:r>
              <a:rPr lang="en-US" sz="2400" dirty="0"/>
              <a:t>and</a:t>
            </a:r>
            <a:r>
              <a:rPr lang="zh-Hans" altLang="en-US" sz="2400" dirty="0"/>
              <a:t> </a:t>
            </a:r>
            <a:r>
              <a:rPr lang="en-US" sz="2400" dirty="0" err="1"/>
              <a:t>Moore,A</a:t>
            </a:r>
            <a:r>
              <a:rPr lang="zh-Hans" altLang="en-US" sz="2400" dirty="0"/>
              <a:t> </a:t>
            </a:r>
            <a:r>
              <a:rPr lang="en-US" altLang="zh-CN" sz="2400" dirty="0"/>
              <a:t>--</a:t>
            </a:r>
            <a:r>
              <a:rPr lang="zh-CN" altLang="en-US" sz="2400" dirty="0"/>
              <a:t> </a:t>
            </a:r>
            <a:r>
              <a:rPr lang="en-US" altLang="zh-CN" sz="2400" dirty="0"/>
              <a:t>2005</a:t>
            </a:r>
            <a:endParaRPr lang="en-US" altLang="zh-Hans" sz="2400" dirty="0"/>
          </a:p>
          <a:p>
            <a:pPr marL="514350" indent="-514350">
              <a:buFont typeface="+mj-lt"/>
              <a:buAutoNum type="arabicPeriod" startAt="9"/>
            </a:pPr>
            <a:r>
              <a:rPr lang="en-US" sz="2800" i="1" dirty="0"/>
              <a:t>Memory-Efficient Dynamic Programming for Learning Optimal Bayesian Network</a:t>
            </a:r>
          </a:p>
          <a:p>
            <a:pPr lvl="1"/>
            <a:r>
              <a:rPr lang="en-US" sz="2400" dirty="0"/>
              <a:t>Br</a:t>
            </a:r>
            <a:r>
              <a:rPr lang="en-US" altLang="zh-Hans" sz="2400" dirty="0"/>
              <a:t>andon</a:t>
            </a:r>
            <a:r>
              <a:rPr lang="zh-Hans" altLang="en-US" sz="2400" dirty="0"/>
              <a:t> </a:t>
            </a:r>
            <a:r>
              <a:rPr lang="en-US" altLang="zh-Hans" sz="2400" dirty="0"/>
              <a:t>Malone</a:t>
            </a:r>
            <a:r>
              <a:rPr lang="zh-Hans" altLang="en-US" sz="2400" dirty="0"/>
              <a:t> </a:t>
            </a:r>
            <a:r>
              <a:rPr lang="en-US" altLang="zh-Hans" sz="2400" dirty="0"/>
              <a:t>and</a:t>
            </a:r>
            <a:r>
              <a:rPr lang="zh-Hans" altLang="en-US" sz="2400" dirty="0"/>
              <a:t> </a:t>
            </a:r>
            <a:r>
              <a:rPr lang="en-US" altLang="zh-Hans" sz="2400" dirty="0" err="1"/>
              <a:t>Changhe</a:t>
            </a:r>
            <a:r>
              <a:rPr lang="zh-Hans" altLang="en-US" sz="2400" dirty="0"/>
              <a:t> </a:t>
            </a:r>
            <a:r>
              <a:rPr lang="en-US" altLang="zh-Hans" sz="2400" dirty="0"/>
              <a:t>Yuan</a:t>
            </a:r>
            <a:r>
              <a:rPr lang="zh-CN" altLang="en-US" sz="2400" dirty="0"/>
              <a:t> </a:t>
            </a:r>
            <a:r>
              <a:rPr lang="en-US" altLang="zh-CN" sz="2400" dirty="0"/>
              <a:t>--</a:t>
            </a:r>
            <a:r>
              <a:rPr lang="zh-CN" altLang="en-US" sz="2400" dirty="0"/>
              <a:t> </a:t>
            </a:r>
            <a:r>
              <a:rPr lang="en-US" altLang="zh-Hans" sz="2400" i="1" dirty="0"/>
              <a:t>2011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9AE1C-53EE-DB43-A09D-9A857BD50533}"/>
              </a:ext>
            </a:extLst>
          </p:cNvPr>
          <p:cNvSpPr txBox="1"/>
          <p:nvPr/>
        </p:nvSpPr>
        <p:spPr>
          <a:xfrm>
            <a:off x="369277" y="19343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Survey</a:t>
            </a:r>
            <a:r>
              <a:rPr lang="zh-Hans" altLang="en-US" dirty="0"/>
              <a:t> </a:t>
            </a:r>
            <a:r>
              <a:rPr lang="en-US" altLang="zh-Hans" dirty="0"/>
              <a:t>1</a:t>
            </a:r>
            <a:r>
              <a:rPr lang="en-US" altLang="zh-Hans" baseline="30000" dirty="0"/>
              <a:t>st</a:t>
            </a:r>
            <a:r>
              <a:rPr lang="zh-Hans" altLang="en-US" dirty="0"/>
              <a:t> </a:t>
            </a:r>
            <a:r>
              <a:rPr lang="en-US" altLang="zh-Hans" dirty="0"/>
              <a:t>Version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2414F-91F1-F446-9732-A1DD8C4D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CE4AE-8052-D643-BB54-0D81B681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75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2D37-C971-FB4C-B9E4-6C391676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1311214"/>
          </a:xfrm>
        </p:spPr>
        <p:txBody>
          <a:bodyPr>
            <a:normAutofit/>
          </a:bodyPr>
          <a:lstStyle/>
          <a:p>
            <a:r>
              <a:rPr lang="en-US" dirty="0"/>
              <a:t>Papers</a:t>
            </a:r>
            <a:r>
              <a:rPr lang="zh-CN" altLang="en-US" dirty="0"/>
              <a:t> </a:t>
            </a:r>
            <a:r>
              <a:rPr lang="en-US" altLang="zh-CN" dirty="0"/>
              <a:t>[Shortest-path</a:t>
            </a:r>
            <a:r>
              <a:rPr lang="zh-CN" altLang="en-US" dirty="0"/>
              <a:t> </a:t>
            </a:r>
            <a:r>
              <a:rPr lang="en-US" altLang="zh-CN" dirty="0"/>
              <a:t>Search]</a:t>
            </a:r>
            <a:br>
              <a:rPr lang="en-US" altLang="zh-Han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ACF0-0CBB-934B-9CBC-221C5B863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87"/>
            <a:ext cx="10515600" cy="4632976"/>
          </a:xfrm>
        </p:spPr>
        <p:txBody>
          <a:bodyPr>
            <a:normAutofit fontScale="62500" lnSpcReduction="20000"/>
          </a:bodyPr>
          <a:lstStyle/>
          <a:p>
            <a:r>
              <a:rPr lang="en-US" altLang="zh-Hans" sz="2800" dirty="0"/>
              <a:t>Breadth-first</a:t>
            </a:r>
            <a:r>
              <a:rPr lang="zh-Hans" altLang="en-US" sz="2800" dirty="0"/>
              <a:t> </a:t>
            </a:r>
            <a:r>
              <a:rPr lang="en-US" altLang="zh-Hans" sz="2800" dirty="0"/>
              <a:t>search</a:t>
            </a:r>
          </a:p>
          <a:p>
            <a:r>
              <a:rPr lang="en-US" altLang="zh-Hans" sz="2800" dirty="0"/>
              <a:t>Depth-first</a:t>
            </a:r>
            <a:r>
              <a:rPr lang="zh-Hans" altLang="en-US" sz="2800" dirty="0"/>
              <a:t> </a:t>
            </a:r>
            <a:r>
              <a:rPr lang="en-US" altLang="zh-Hans" sz="2800" dirty="0"/>
              <a:t>search</a:t>
            </a:r>
          </a:p>
          <a:p>
            <a:r>
              <a:rPr lang="en-US" altLang="zh-Hans" sz="2800" dirty="0"/>
              <a:t>A</a:t>
            </a:r>
            <a:r>
              <a:rPr lang="zh-Hans" altLang="en-US" sz="2800" dirty="0"/>
              <a:t>* </a:t>
            </a:r>
            <a:r>
              <a:rPr lang="en-US" altLang="zh-Hans" sz="2800" dirty="0"/>
              <a:t>search</a:t>
            </a:r>
            <a:endParaRPr lang="en-US" sz="2800" dirty="0"/>
          </a:p>
          <a:p>
            <a:r>
              <a:rPr lang="en-US" altLang="zh-Hans" sz="2800" dirty="0"/>
              <a:t>Either</a:t>
            </a:r>
            <a:r>
              <a:rPr lang="zh-Hans" altLang="en-US" sz="2800" dirty="0"/>
              <a:t> </a:t>
            </a:r>
            <a:r>
              <a:rPr lang="en-US" altLang="zh-Hans" sz="2800" dirty="0"/>
              <a:t>running</a:t>
            </a:r>
            <a:r>
              <a:rPr lang="zh-Hans" altLang="en-US" sz="2800" dirty="0"/>
              <a:t> </a:t>
            </a:r>
            <a:r>
              <a:rPr lang="en-US" altLang="zh-Hans" sz="2800" dirty="0"/>
              <a:t>time</a:t>
            </a:r>
            <a:r>
              <a:rPr lang="zh-Hans" altLang="en-US" sz="2800" dirty="0"/>
              <a:t> </a:t>
            </a:r>
            <a:r>
              <a:rPr lang="en-US" altLang="zh-Hans" sz="2800" dirty="0"/>
              <a:t>problem</a:t>
            </a:r>
            <a:r>
              <a:rPr lang="zh-Hans" altLang="en-US" sz="2800" dirty="0"/>
              <a:t> </a:t>
            </a:r>
            <a:r>
              <a:rPr lang="en-US" altLang="zh-Hans" sz="2800" dirty="0"/>
              <a:t>or</a:t>
            </a:r>
            <a:r>
              <a:rPr lang="zh-Hans" altLang="en-US" sz="2800" dirty="0"/>
              <a:t> </a:t>
            </a:r>
            <a:r>
              <a:rPr lang="en-US" altLang="zh-Hans" sz="2800" dirty="0"/>
              <a:t>scalability</a:t>
            </a:r>
            <a:r>
              <a:rPr lang="zh-Hans" altLang="en-US" sz="2800" dirty="0"/>
              <a:t> </a:t>
            </a:r>
            <a:r>
              <a:rPr lang="en-US" altLang="zh-Hans" sz="2800" dirty="0"/>
              <a:t>problem</a:t>
            </a:r>
            <a:r>
              <a:rPr lang="zh-Hans" altLang="en-US" sz="2800" dirty="0"/>
              <a:t> </a:t>
            </a:r>
            <a:r>
              <a:rPr lang="en-US" altLang="zh-Hans" sz="2800" dirty="0"/>
              <a:t>in</a:t>
            </a:r>
            <a:r>
              <a:rPr lang="zh-Hans" altLang="en-US" sz="2800" dirty="0"/>
              <a:t> </a:t>
            </a:r>
            <a:r>
              <a:rPr lang="en-US" altLang="zh-Hans" sz="2800" dirty="0"/>
              <a:t>any</a:t>
            </a:r>
            <a:r>
              <a:rPr lang="zh-Hans" altLang="en-US" sz="2800" dirty="0"/>
              <a:t> </a:t>
            </a:r>
            <a:r>
              <a:rPr lang="en-US" altLang="zh-Hans" sz="2800" dirty="0"/>
              <a:t>of</a:t>
            </a:r>
            <a:r>
              <a:rPr lang="zh-Hans" altLang="en-US" sz="2800" dirty="0"/>
              <a:t> </a:t>
            </a:r>
            <a:r>
              <a:rPr lang="en-US" altLang="zh-Hans" sz="2800" dirty="0"/>
              <a:t>them</a:t>
            </a:r>
          </a:p>
          <a:p>
            <a:r>
              <a:rPr lang="en-US" altLang="zh-Hans" sz="2800" dirty="0"/>
              <a:t>More</a:t>
            </a:r>
            <a:r>
              <a:rPr lang="zh-Hans" altLang="en-US" sz="2800" dirty="0"/>
              <a:t> </a:t>
            </a:r>
            <a:r>
              <a:rPr lang="en-US" altLang="zh-Hans" sz="2800" dirty="0"/>
              <a:t>constraints</a:t>
            </a:r>
            <a:r>
              <a:rPr lang="zh-Hans" altLang="en-US" sz="2800" dirty="0"/>
              <a:t> </a:t>
            </a:r>
            <a:r>
              <a:rPr lang="en-US" altLang="zh-Hans" sz="2800" dirty="0"/>
              <a:t>are</a:t>
            </a:r>
            <a:r>
              <a:rPr lang="zh-Hans" altLang="en-US" sz="2800" dirty="0"/>
              <a:t> </a:t>
            </a:r>
            <a:r>
              <a:rPr lang="en-US" altLang="zh-Hans" sz="2800" dirty="0"/>
              <a:t>added,</a:t>
            </a:r>
            <a:r>
              <a:rPr lang="zh-Hans" altLang="en-US" sz="2800" dirty="0"/>
              <a:t> </a:t>
            </a:r>
            <a:r>
              <a:rPr lang="en-US" altLang="zh-Hans" sz="2800" dirty="0"/>
              <a:t>and</a:t>
            </a:r>
            <a:r>
              <a:rPr lang="zh-Hans" altLang="en-US" sz="2800" dirty="0"/>
              <a:t> </a:t>
            </a:r>
            <a:r>
              <a:rPr lang="en-US" altLang="zh-Hans" sz="2800" dirty="0"/>
              <a:t>pre-detecting</a:t>
            </a:r>
            <a:r>
              <a:rPr lang="zh-Hans" altLang="en-US" sz="2800" dirty="0"/>
              <a:t> </a:t>
            </a:r>
            <a:r>
              <a:rPr lang="en-US" altLang="zh-Hans" sz="2800" dirty="0"/>
              <a:t>pruning</a:t>
            </a:r>
            <a:r>
              <a:rPr lang="zh-Hans" altLang="en-US" sz="2800" dirty="0"/>
              <a:t> </a:t>
            </a:r>
            <a:r>
              <a:rPr lang="en-US" altLang="zh-Hans" sz="2800" dirty="0"/>
              <a:t>methods</a:t>
            </a:r>
            <a:r>
              <a:rPr lang="zh-Hans" altLang="en-US" sz="2800" dirty="0"/>
              <a:t> </a:t>
            </a:r>
            <a:r>
              <a:rPr lang="en-US" altLang="zh-Hans" sz="2800" dirty="0"/>
              <a:t>applied</a:t>
            </a:r>
            <a:r>
              <a:rPr lang="zh-Hans" altLang="en-US" sz="2800" dirty="0"/>
              <a:t> </a:t>
            </a:r>
            <a:r>
              <a:rPr lang="en-US" altLang="zh-Hans" sz="2800" dirty="0"/>
              <a:t>at</a:t>
            </a:r>
            <a:r>
              <a:rPr lang="zh-Hans" altLang="en-US" sz="2800" dirty="0"/>
              <a:t> </a:t>
            </a:r>
            <a:r>
              <a:rPr lang="en-US" altLang="zh-Hans" sz="2800" dirty="0"/>
              <a:t>the</a:t>
            </a:r>
            <a:r>
              <a:rPr lang="zh-Hans" altLang="en-US" sz="2800" dirty="0"/>
              <a:t> </a:t>
            </a:r>
            <a:r>
              <a:rPr lang="en-US" altLang="zh-Hans" sz="2800" dirty="0"/>
              <a:t>same</a:t>
            </a:r>
            <a:r>
              <a:rPr lang="zh-Hans" altLang="en-US" sz="2800" dirty="0"/>
              <a:t> </a:t>
            </a:r>
            <a:r>
              <a:rPr lang="en-US" altLang="zh-Hans" sz="2800" dirty="0"/>
              <a:t>time.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sz="2800" i="1" dirty="0"/>
              <a:t>Learning Optimal Bayesian Networks Using A* Search.</a:t>
            </a:r>
          </a:p>
          <a:p>
            <a:pPr lvl="1"/>
            <a:r>
              <a:rPr lang="en-US" sz="2600" dirty="0" err="1"/>
              <a:t>Changhe</a:t>
            </a:r>
            <a:r>
              <a:rPr lang="en-US" sz="2600" dirty="0"/>
              <a:t> Yuan, Brandon Malone</a:t>
            </a:r>
            <a:r>
              <a:rPr lang="en-US" altLang="zh-CN" sz="2600" dirty="0"/>
              <a:t>,</a:t>
            </a:r>
            <a:r>
              <a:rPr lang="en-US" sz="2600" dirty="0"/>
              <a:t> and </a:t>
            </a:r>
            <a:r>
              <a:rPr lang="en-US" sz="2600" dirty="0" err="1"/>
              <a:t>Xiaojian</a:t>
            </a:r>
            <a:r>
              <a:rPr lang="en-US" sz="2600" dirty="0"/>
              <a:t> Wu</a:t>
            </a:r>
            <a:r>
              <a:rPr lang="zh-CN" altLang="en-US" sz="2600" dirty="0"/>
              <a:t> </a:t>
            </a:r>
            <a:r>
              <a:rPr lang="en-US" altLang="zh-CN" sz="2600" dirty="0"/>
              <a:t>–</a:t>
            </a:r>
            <a:r>
              <a:rPr lang="zh-CN" altLang="en-US" sz="2600" dirty="0"/>
              <a:t> </a:t>
            </a:r>
            <a:r>
              <a:rPr lang="en-US" altLang="zh-CN" sz="2600" dirty="0"/>
              <a:t>2011</a:t>
            </a:r>
          </a:p>
          <a:p>
            <a:pPr lvl="1"/>
            <a:r>
              <a:rPr lang="en-US" altLang="zh-CN" sz="2600" dirty="0"/>
              <a:t>Discussed</a:t>
            </a:r>
            <a:r>
              <a:rPr lang="zh-CN" altLang="en-US" sz="2600" dirty="0"/>
              <a:t> </a:t>
            </a:r>
            <a:r>
              <a:rPr lang="en-US" altLang="zh-CN" sz="2600" dirty="0"/>
              <a:t>in</a:t>
            </a:r>
            <a:r>
              <a:rPr lang="zh-CN" altLang="en-US" sz="2600" dirty="0"/>
              <a:t> </a:t>
            </a:r>
            <a:r>
              <a:rPr lang="en-US" altLang="zh-CN" sz="2600" dirty="0"/>
              <a:t>Topic</a:t>
            </a:r>
            <a:r>
              <a:rPr lang="zh-CN" altLang="en-US" sz="2600" dirty="0"/>
              <a:t> </a:t>
            </a:r>
            <a:r>
              <a:rPr lang="en-US" altLang="zh-CN" sz="2600" dirty="0"/>
              <a:t>exploration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sz="2800" i="1" dirty="0"/>
              <a:t>Machine learning of Bayesian networks using constraint programming</a:t>
            </a:r>
            <a:r>
              <a:rPr lang="en-US" altLang="zh-CN" sz="2800" i="1" dirty="0"/>
              <a:t>.</a:t>
            </a:r>
          </a:p>
          <a:p>
            <a:pPr lvl="1"/>
            <a:r>
              <a:rPr lang="en-US" sz="2600" dirty="0"/>
              <a:t>Peter van </a:t>
            </a:r>
            <a:r>
              <a:rPr lang="en-US" sz="2600" dirty="0" err="1"/>
              <a:t>Beek</a:t>
            </a:r>
            <a:r>
              <a:rPr lang="en-US" sz="2600" dirty="0"/>
              <a:t> and Hella-Franziska Hoffmann</a:t>
            </a:r>
            <a:r>
              <a:rPr lang="zh-CN" altLang="en-US" sz="2600" dirty="0"/>
              <a:t> </a:t>
            </a:r>
            <a:r>
              <a:rPr lang="en-US" altLang="zh-CN" sz="2600" dirty="0"/>
              <a:t>–</a:t>
            </a:r>
            <a:r>
              <a:rPr lang="zh-CN" altLang="en-US" sz="2600" dirty="0"/>
              <a:t> </a:t>
            </a:r>
            <a:r>
              <a:rPr lang="en-US" altLang="zh-CN" sz="2600" dirty="0"/>
              <a:t>2015</a:t>
            </a:r>
          </a:p>
          <a:p>
            <a:pPr lvl="1"/>
            <a:r>
              <a:rPr lang="en-US" altLang="zh-CN" sz="2600" dirty="0"/>
              <a:t>Discussed</a:t>
            </a:r>
            <a:r>
              <a:rPr lang="zh-CN" altLang="en-US" sz="2600" dirty="0"/>
              <a:t> </a:t>
            </a:r>
            <a:r>
              <a:rPr lang="en-US" altLang="zh-CN" sz="2600" dirty="0"/>
              <a:t>in</a:t>
            </a:r>
            <a:r>
              <a:rPr lang="zh-CN" altLang="en-US" sz="2600" dirty="0"/>
              <a:t> </a:t>
            </a:r>
            <a:r>
              <a:rPr lang="en-US" altLang="zh-CN" sz="2600" dirty="0"/>
              <a:t>Topic</a:t>
            </a:r>
            <a:r>
              <a:rPr lang="zh-CN" altLang="en-US" sz="2600" dirty="0"/>
              <a:t> </a:t>
            </a:r>
            <a:r>
              <a:rPr lang="en-US" altLang="zh-CN" sz="2600" dirty="0"/>
              <a:t>exploration</a:t>
            </a:r>
          </a:p>
          <a:p>
            <a:pPr lvl="1"/>
            <a:r>
              <a:rPr lang="en-US" sz="2600" dirty="0"/>
              <a:t>Order</a:t>
            </a:r>
            <a:r>
              <a:rPr lang="en-US" altLang="zh-CN" sz="2600" dirty="0"/>
              <a:t>-based</a:t>
            </a:r>
            <a:r>
              <a:rPr lang="zh-CN" altLang="en-US" sz="2600" dirty="0"/>
              <a:t> </a:t>
            </a:r>
            <a:r>
              <a:rPr lang="en-US" altLang="zh-CN" sz="2600" dirty="0"/>
              <a:t>Depth-first</a:t>
            </a:r>
            <a:r>
              <a:rPr lang="zh-CN" altLang="en-US" sz="2600" dirty="0"/>
              <a:t> </a:t>
            </a:r>
            <a:r>
              <a:rPr lang="en-US" altLang="zh-CN" sz="2600" dirty="0" err="1"/>
              <a:t>BnB</a:t>
            </a:r>
            <a:r>
              <a:rPr lang="zh-CN" altLang="en-US" sz="2600" dirty="0"/>
              <a:t> </a:t>
            </a:r>
            <a:r>
              <a:rPr lang="en-US" altLang="zh-CN" sz="2600" dirty="0"/>
              <a:t>search</a:t>
            </a:r>
            <a:endParaRPr lang="en-US" sz="26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9AE1C-53EE-DB43-A09D-9A857BD50533}"/>
              </a:ext>
            </a:extLst>
          </p:cNvPr>
          <p:cNvSpPr txBox="1"/>
          <p:nvPr/>
        </p:nvSpPr>
        <p:spPr>
          <a:xfrm>
            <a:off x="369277" y="19343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Survey</a:t>
            </a:r>
            <a:r>
              <a:rPr lang="zh-Hans" altLang="en-US" dirty="0"/>
              <a:t> </a:t>
            </a:r>
            <a:r>
              <a:rPr lang="en-US" altLang="zh-Hans" dirty="0"/>
              <a:t>1</a:t>
            </a:r>
            <a:r>
              <a:rPr lang="en-US" altLang="zh-Hans" baseline="30000" dirty="0"/>
              <a:t>st</a:t>
            </a:r>
            <a:r>
              <a:rPr lang="zh-Hans" altLang="en-US" dirty="0"/>
              <a:t> </a:t>
            </a:r>
            <a:r>
              <a:rPr lang="en-US" altLang="zh-Hans" dirty="0"/>
              <a:t>Version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5451-E5C7-EA4B-B35C-2FDE144F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E020D-A67E-614E-882A-EE1A5162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1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3D31-1770-B840-AA71-A28BCBEF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8092"/>
            <a:ext cx="10515600" cy="3248446"/>
          </a:xfrm>
        </p:spPr>
        <p:txBody>
          <a:bodyPr>
            <a:normAutofit/>
          </a:bodyPr>
          <a:lstStyle/>
          <a:p>
            <a:pPr algn="ctr"/>
            <a:r>
              <a:rPr lang="en-US" altLang="zh-Hans" sz="7200" b="1" dirty="0"/>
              <a:t>Thanks!</a:t>
            </a:r>
            <a:endParaRPr lang="en-US" sz="72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9F2E0-083D-F947-8D54-28816568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4029A-332F-CF43-8C9C-38E6B93A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7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74BF-3BD6-D647-B820-721A47D0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>
                <a:latin typeface="Georgia" panose="02040502050405020303" pitchFamily="18" charset="0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2029-E388-224A-83BF-F0F8BEB8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945"/>
            <a:ext cx="10515600" cy="456524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1200" dirty="0"/>
              <a:t>Abstract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200" dirty="0"/>
              <a:t>Introduction:</a:t>
            </a:r>
            <a:r>
              <a:rPr lang="zh-CN" altLang="en-US" sz="1200" dirty="0"/>
              <a:t> </a:t>
            </a:r>
            <a:endParaRPr lang="en-US" altLang="zh-CN" sz="1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100" dirty="0"/>
              <a:t>Global</a:t>
            </a:r>
            <a:r>
              <a:rPr lang="zh-CN" altLang="en-US" sz="1100" dirty="0"/>
              <a:t> </a:t>
            </a:r>
            <a:r>
              <a:rPr lang="en-US" altLang="zh-CN" sz="1100" dirty="0"/>
              <a:t>optimal</a:t>
            </a:r>
            <a:r>
              <a:rPr lang="zh-CN" altLang="en-US" sz="1100" dirty="0"/>
              <a:t> </a:t>
            </a:r>
            <a:r>
              <a:rPr lang="en-US" altLang="zh-CN" sz="1100" dirty="0"/>
              <a:t>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100" dirty="0"/>
              <a:t>Local</a:t>
            </a:r>
            <a:r>
              <a:rPr lang="zh-CN" altLang="en-US" sz="1100" dirty="0"/>
              <a:t> </a:t>
            </a:r>
            <a:r>
              <a:rPr lang="en-US" altLang="zh-CN" sz="1100" dirty="0"/>
              <a:t>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100" dirty="0"/>
              <a:t>Neural</a:t>
            </a:r>
            <a:r>
              <a:rPr lang="zh-CN" altLang="en-US" sz="1100" dirty="0"/>
              <a:t> </a:t>
            </a:r>
            <a:r>
              <a:rPr lang="en-US" altLang="zh-CN" sz="1100" dirty="0"/>
              <a:t>network</a:t>
            </a:r>
            <a:r>
              <a:rPr lang="zh-CN" altLang="en-US" sz="1100" dirty="0"/>
              <a:t> </a:t>
            </a:r>
            <a:r>
              <a:rPr lang="en-US" altLang="zh-CN" sz="1100" dirty="0"/>
              <a:t>related</a:t>
            </a:r>
            <a:r>
              <a:rPr lang="zh-CN" altLang="en-US" sz="1100" dirty="0"/>
              <a:t> </a:t>
            </a:r>
            <a:r>
              <a:rPr lang="en-US" altLang="zh-CN" sz="1100" dirty="0"/>
              <a:t>combinatorial problems</a:t>
            </a:r>
          </a:p>
          <a:p>
            <a:r>
              <a:rPr lang="en-US" altLang="zh-CN" sz="1200" dirty="0"/>
              <a:t>Background: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100" dirty="0"/>
              <a:t>Learning</a:t>
            </a:r>
            <a:r>
              <a:rPr lang="zh-CN" altLang="en-US" sz="1100" dirty="0"/>
              <a:t> </a:t>
            </a:r>
            <a:r>
              <a:rPr lang="en-US" altLang="zh-CN" sz="1100" dirty="0"/>
              <a:t>Networks</a:t>
            </a:r>
            <a:r>
              <a:rPr lang="zh-CN" altLang="en-US" sz="1100" dirty="0"/>
              <a:t> </a:t>
            </a:r>
            <a:r>
              <a:rPr lang="en-US" altLang="zh-CN" sz="1100" dirty="0"/>
              <a:t>and</a:t>
            </a:r>
            <a:r>
              <a:rPr lang="zh-CN" altLang="en-US" sz="1100" dirty="0"/>
              <a:t> </a:t>
            </a:r>
            <a:r>
              <a:rPr lang="en-US" altLang="zh-CN" sz="1100" dirty="0"/>
              <a:t>NP-hard</a:t>
            </a:r>
            <a:r>
              <a:rPr lang="zh-CN" altLang="en-US" sz="1100" dirty="0"/>
              <a:t> </a:t>
            </a:r>
            <a:r>
              <a:rPr lang="en-US" altLang="zh-CN" sz="1100" dirty="0"/>
              <a:t>explanation</a:t>
            </a:r>
            <a:r>
              <a:rPr lang="zh-CN" altLang="en-US" sz="1100" dirty="0"/>
              <a:t> </a:t>
            </a:r>
            <a:endParaRPr lang="en-US" altLang="zh-CN" sz="11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100" dirty="0"/>
              <a:t>Introduction to Local</a:t>
            </a:r>
            <a:r>
              <a:rPr lang="zh-CN" altLang="en-US" sz="1100" dirty="0"/>
              <a:t> </a:t>
            </a:r>
            <a:r>
              <a:rPr lang="en-US" altLang="zh-CN" sz="1100" dirty="0"/>
              <a:t>Score</a:t>
            </a:r>
            <a:r>
              <a:rPr lang="zh-CN" altLang="en-US" sz="1100" dirty="0"/>
              <a:t> </a:t>
            </a:r>
            <a:r>
              <a:rPr lang="en-US" altLang="zh-CN" sz="1100" dirty="0"/>
              <a:t>Functions, and related papers</a:t>
            </a:r>
          </a:p>
          <a:p>
            <a:r>
              <a:rPr lang="en-US" altLang="zh-CN" sz="1300" dirty="0"/>
              <a:t>Local Optimal Learning: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200" dirty="0"/>
              <a:t>Order-based</a:t>
            </a:r>
            <a:r>
              <a:rPr lang="zh-CN" altLang="en-US" sz="1200" dirty="0"/>
              <a:t> </a:t>
            </a:r>
            <a:r>
              <a:rPr lang="en-US" altLang="zh-CN" sz="1200" dirty="0"/>
              <a:t>Local</a:t>
            </a:r>
            <a:r>
              <a:rPr lang="zh-CN" altLang="en-US" sz="1200" dirty="0"/>
              <a:t> </a:t>
            </a:r>
            <a:r>
              <a:rPr lang="en-US" altLang="zh-CN" sz="1200" dirty="0"/>
              <a:t>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200" dirty="0"/>
              <a:t>Neural</a:t>
            </a:r>
            <a:r>
              <a:rPr lang="zh-CN" altLang="en-US" sz="1200" dirty="0"/>
              <a:t> </a:t>
            </a:r>
            <a:r>
              <a:rPr lang="en-US" altLang="zh-CN" sz="1200" dirty="0"/>
              <a:t>Network</a:t>
            </a:r>
            <a:r>
              <a:rPr lang="zh-CN" altLang="en-US" sz="1200" dirty="0"/>
              <a:t> </a:t>
            </a:r>
            <a:r>
              <a:rPr lang="en-US" altLang="zh-CN" sz="1200" dirty="0"/>
              <a:t>Related</a:t>
            </a:r>
            <a:r>
              <a:rPr lang="zh-CN" altLang="en-US" sz="1200" dirty="0"/>
              <a:t> </a:t>
            </a:r>
            <a:r>
              <a:rPr lang="en-US" altLang="zh-CN" sz="1200" dirty="0"/>
              <a:t>Combinatorial Problems</a:t>
            </a:r>
          </a:p>
          <a:p>
            <a:r>
              <a:rPr lang="en-US" altLang="zh-CN" sz="1200" dirty="0"/>
              <a:t>Globally Optimal Learning</a:t>
            </a:r>
            <a:r>
              <a:rPr lang="en-US" altLang="zh-CN" sz="1200" dirty="0">
                <a:sym typeface="Wingdings" pitchFamily="2" charset="2"/>
              </a:rPr>
              <a:t> (including k-degree constraint)</a:t>
            </a:r>
            <a:endParaRPr lang="en-US" altLang="zh-CN" sz="12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200" dirty="0"/>
              <a:t>Integer Linear Programming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200" dirty="0"/>
              <a:t>Dynamic</a:t>
            </a:r>
            <a:r>
              <a:rPr lang="zh-CN" altLang="en-US" sz="1200" dirty="0"/>
              <a:t> </a:t>
            </a:r>
            <a:r>
              <a:rPr lang="en-US" altLang="zh-CN" sz="1200" dirty="0"/>
              <a:t>Programming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200" dirty="0"/>
              <a:t>Shortest-path</a:t>
            </a:r>
            <a:r>
              <a:rPr lang="zh-CN" altLang="en-US" sz="1200" dirty="0"/>
              <a:t> </a:t>
            </a:r>
            <a:r>
              <a:rPr lang="en-US" altLang="zh-CN" sz="1200" dirty="0"/>
              <a:t>Concept</a:t>
            </a:r>
            <a:r>
              <a:rPr lang="zh-CN" altLang="en-US" sz="1200" dirty="0"/>
              <a:t> </a:t>
            </a:r>
            <a:r>
              <a:rPr lang="en-US" altLang="zh-CN" sz="1200" dirty="0"/>
              <a:t>Search</a:t>
            </a:r>
          </a:p>
          <a:p>
            <a:r>
              <a:rPr lang="en-US" altLang="zh-CN" sz="1200" dirty="0"/>
              <a:t>Algorithms’</a:t>
            </a:r>
            <a:r>
              <a:rPr lang="zh-CN" altLang="en-US" sz="1200" dirty="0"/>
              <a:t> </a:t>
            </a:r>
            <a:r>
              <a:rPr lang="en-US" altLang="zh-CN" sz="1200" dirty="0"/>
              <a:t>Improvement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000" dirty="0"/>
              <a:t>Constraint</a:t>
            </a:r>
            <a:r>
              <a:rPr lang="zh-CN" altLang="en-US" sz="1000" dirty="0"/>
              <a:t> </a:t>
            </a:r>
            <a:r>
              <a:rPr lang="en-US" altLang="zh-CN" sz="1000" dirty="0"/>
              <a:t>Programming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1000" dirty="0"/>
              <a:t>Heuristic</a:t>
            </a:r>
            <a:r>
              <a:rPr lang="zh-CN" altLang="en-US" sz="1000" dirty="0"/>
              <a:t> </a:t>
            </a:r>
            <a:r>
              <a:rPr lang="en-US" altLang="zh-CN" sz="1000" dirty="0"/>
              <a:t>Functions</a:t>
            </a:r>
          </a:p>
          <a:p>
            <a:r>
              <a:rPr lang="en-US" altLang="zh-CN" sz="1200" dirty="0"/>
              <a:t>Comparison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US" altLang="zh-CN" sz="1200" dirty="0"/>
              <a:t>different</a:t>
            </a:r>
            <a:r>
              <a:rPr lang="zh-CN" altLang="en-US" sz="1200" dirty="0"/>
              <a:t> </a:t>
            </a:r>
            <a:r>
              <a:rPr lang="en-US" altLang="zh-CN" sz="1200" dirty="0"/>
              <a:t>algorithms</a:t>
            </a:r>
          </a:p>
          <a:p>
            <a:r>
              <a:rPr lang="en-US" altLang="zh-CN" sz="1200" dirty="0"/>
              <a:t>References</a:t>
            </a:r>
          </a:p>
          <a:p>
            <a:pPr marL="457200" lvl="1" indent="0">
              <a:buNone/>
            </a:pPr>
            <a:endParaRPr lang="en-US" altLang="zh-Han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7EF37-2068-D840-8239-47D1339DDF10}"/>
              </a:ext>
            </a:extLst>
          </p:cNvPr>
          <p:cNvSpPr txBox="1"/>
          <p:nvPr/>
        </p:nvSpPr>
        <p:spPr>
          <a:xfrm>
            <a:off x="369277" y="19343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Survey</a:t>
            </a:r>
            <a:r>
              <a:rPr lang="zh-Hans" altLang="en-US" dirty="0"/>
              <a:t> </a:t>
            </a:r>
            <a:r>
              <a:rPr lang="en-US" altLang="zh-Hans" dirty="0"/>
              <a:t>1</a:t>
            </a:r>
            <a:r>
              <a:rPr lang="en-US" altLang="zh-Hans" baseline="30000" dirty="0"/>
              <a:t>st</a:t>
            </a:r>
            <a:r>
              <a:rPr lang="zh-Hans" altLang="en-US" dirty="0"/>
              <a:t> </a:t>
            </a:r>
            <a:r>
              <a:rPr lang="en-US" altLang="zh-Hans" dirty="0"/>
              <a:t>Version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40E65-0376-0648-98BD-405268BD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87DDD-A5BD-D543-B03F-649C0442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6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AEA9-1DA6-A646-9AC4-05521FA7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/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51B00-CDB1-5643-ACB9-31699CD91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1959"/>
            <a:ext cx="10977439" cy="4695004"/>
          </a:xfrm>
        </p:spPr>
        <p:txBody>
          <a:bodyPr/>
          <a:lstStyle/>
          <a:p>
            <a:endParaRPr lang="en-US" altLang="zh-Hans" dirty="0"/>
          </a:p>
          <a:p>
            <a:r>
              <a:rPr lang="en-US" altLang="zh-Hans" dirty="0"/>
              <a:t>What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Bayesian</a:t>
            </a:r>
            <a:r>
              <a:rPr lang="zh-Hans" altLang="en-US" dirty="0"/>
              <a:t> </a:t>
            </a:r>
            <a:r>
              <a:rPr lang="en-US" altLang="zh-Hans" dirty="0"/>
              <a:t>Network?</a:t>
            </a:r>
          </a:p>
          <a:p>
            <a:r>
              <a:rPr lang="en-US" altLang="zh-Hans" dirty="0"/>
              <a:t>Why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Bayesian</a:t>
            </a:r>
            <a:r>
              <a:rPr lang="zh-Hans" altLang="en-US" dirty="0"/>
              <a:t> </a:t>
            </a:r>
            <a:r>
              <a:rPr lang="en-US" altLang="zh-Hans" dirty="0"/>
              <a:t>Network</a:t>
            </a:r>
            <a:r>
              <a:rPr lang="zh-Hans" altLang="en-US" dirty="0"/>
              <a:t> </a:t>
            </a:r>
            <a:r>
              <a:rPr lang="en-US" altLang="zh-Hans" dirty="0"/>
              <a:t>useful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real-world?</a:t>
            </a:r>
          </a:p>
          <a:p>
            <a:r>
              <a:rPr lang="en-US" altLang="zh-Hans" dirty="0"/>
              <a:t>What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state-of-art</a:t>
            </a:r>
            <a:r>
              <a:rPr lang="zh-Hans" altLang="en-US" dirty="0"/>
              <a:t> </a:t>
            </a:r>
            <a:r>
              <a:rPr lang="en-US" altLang="zh-Hans" dirty="0"/>
              <a:t>algorithms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solve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learning</a:t>
            </a:r>
            <a:r>
              <a:rPr lang="zh-Hans" altLang="en-US" dirty="0"/>
              <a:t> </a:t>
            </a:r>
            <a:r>
              <a:rPr lang="en-US" altLang="zh-Hans" dirty="0"/>
              <a:t>problem</a:t>
            </a:r>
            <a:r>
              <a:rPr lang="zh-Hans" altLang="en-US" dirty="0"/>
              <a:t> </a:t>
            </a:r>
            <a:r>
              <a:rPr lang="en-US" altLang="zh-Hans" dirty="0"/>
              <a:t>given</a:t>
            </a:r>
            <a:r>
              <a:rPr lang="zh-Hans" altLang="en-US" dirty="0"/>
              <a:t> </a:t>
            </a:r>
            <a:r>
              <a:rPr lang="en-US" altLang="zh-Hans" dirty="0"/>
              <a:t>one</a:t>
            </a:r>
            <a:r>
              <a:rPr lang="zh-Hans" altLang="en-US" dirty="0"/>
              <a:t> </a:t>
            </a:r>
            <a:r>
              <a:rPr lang="en-US" altLang="zh-Hans" dirty="0"/>
              <a:t>dataset?</a:t>
            </a:r>
          </a:p>
          <a:p>
            <a:r>
              <a:rPr lang="en-US" altLang="zh-Hans" dirty="0"/>
              <a:t>What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different</a:t>
            </a:r>
            <a:r>
              <a:rPr lang="zh-Hans" altLang="en-US" dirty="0"/>
              <a:t> </a:t>
            </a:r>
            <a:r>
              <a:rPr lang="en-US" altLang="zh-Hans" dirty="0"/>
              <a:t>between</a:t>
            </a:r>
            <a:r>
              <a:rPr lang="zh-Hans" altLang="en-US" dirty="0"/>
              <a:t> </a:t>
            </a:r>
            <a:r>
              <a:rPr lang="en-US" altLang="zh-Hans" dirty="0"/>
              <a:t>my</a:t>
            </a:r>
            <a:r>
              <a:rPr lang="zh-Hans" altLang="en-US" dirty="0"/>
              <a:t> </a:t>
            </a:r>
            <a:r>
              <a:rPr lang="en-US" altLang="zh-Hans" dirty="0"/>
              <a:t>survey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others’.</a:t>
            </a:r>
          </a:p>
          <a:p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outline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categories</a:t>
            </a:r>
            <a:r>
              <a:rPr lang="zh-Hans" altLang="en-US" dirty="0"/>
              <a:t> </a:t>
            </a:r>
            <a:r>
              <a:rPr lang="en-US" altLang="zh-Hans" dirty="0"/>
              <a:t>I</a:t>
            </a:r>
            <a:r>
              <a:rPr lang="zh-Hans" altLang="en-US" dirty="0"/>
              <a:t> </a:t>
            </a:r>
            <a:r>
              <a:rPr lang="en-US" altLang="zh-Hans" dirty="0"/>
              <a:t>will</a:t>
            </a:r>
            <a:r>
              <a:rPr lang="zh-Hans" altLang="en-US" dirty="0"/>
              <a:t> </a:t>
            </a:r>
            <a:r>
              <a:rPr lang="en-US" altLang="zh-Hans" dirty="0"/>
              <a:t>discuss</a:t>
            </a:r>
            <a:r>
              <a:rPr lang="zh-Hans" altLang="en-US" dirty="0"/>
              <a:t> </a:t>
            </a:r>
            <a:r>
              <a:rPr lang="en-US" altLang="zh-Hans" dirty="0"/>
              <a:t>later.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E0047-06BD-B14A-B9A0-1F0F56F6835C}"/>
              </a:ext>
            </a:extLst>
          </p:cNvPr>
          <p:cNvSpPr txBox="1"/>
          <p:nvPr/>
        </p:nvSpPr>
        <p:spPr>
          <a:xfrm>
            <a:off x="369277" y="19343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Survey</a:t>
            </a:r>
            <a:r>
              <a:rPr lang="zh-Hans" altLang="en-US" dirty="0"/>
              <a:t> </a:t>
            </a:r>
            <a:r>
              <a:rPr lang="en-US" altLang="zh-Hans" dirty="0"/>
              <a:t>1</a:t>
            </a:r>
            <a:r>
              <a:rPr lang="en-US" altLang="zh-Hans" baseline="30000" dirty="0"/>
              <a:t>st</a:t>
            </a:r>
            <a:r>
              <a:rPr lang="zh-Hans" altLang="en-US" dirty="0"/>
              <a:t> </a:t>
            </a:r>
            <a:r>
              <a:rPr lang="en-US" altLang="zh-Hans" dirty="0"/>
              <a:t>Version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B1A9A-1C5F-6C46-910F-427E68E4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DE5E-CAEC-FC42-A0D7-9C940B14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6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DADB-AEDD-5246-B494-41050F21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/>
              <a:t>Introduction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1EA1A-D95D-BB46-8980-A69A68E16E3B}"/>
              </a:ext>
            </a:extLst>
          </p:cNvPr>
          <p:cNvSpPr txBox="1"/>
          <p:nvPr/>
        </p:nvSpPr>
        <p:spPr>
          <a:xfrm>
            <a:off x="369277" y="19343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Survey</a:t>
            </a:r>
            <a:r>
              <a:rPr lang="zh-Hans" altLang="en-US" dirty="0"/>
              <a:t> </a:t>
            </a:r>
            <a:r>
              <a:rPr lang="en-US" altLang="zh-Hans" dirty="0"/>
              <a:t>1</a:t>
            </a:r>
            <a:r>
              <a:rPr lang="en-US" altLang="zh-Hans" baseline="30000" dirty="0"/>
              <a:t>st</a:t>
            </a:r>
            <a:r>
              <a:rPr lang="zh-Hans" altLang="en-US" dirty="0"/>
              <a:t> </a:t>
            </a:r>
            <a:r>
              <a:rPr lang="en-US" altLang="zh-Hans" dirty="0"/>
              <a:t>Version</a:t>
            </a:r>
          </a:p>
        </p:txBody>
      </p:sp>
      <p:grpSp>
        <p:nvGrpSpPr>
          <p:cNvPr id="5" name="Group 1040">
            <a:extLst>
              <a:ext uri="{FF2B5EF4-FFF2-40B4-BE49-F238E27FC236}">
                <a16:creationId xmlns:a16="http://schemas.microsoft.com/office/drawing/2014/main" id="{5EC0855D-82DE-D14E-867C-CA278F7AE0DC}"/>
              </a:ext>
            </a:extLst>
          </p:cNvPr>
          <p:cNvGrpSpPr>
            <a:grpSpLocks/>
          </p:cNvGrpSpPr>
          <p:nvPr/>
        </p:nvGrpSpPr>
        <p:grpSpPr bwMode="auto">
          <a:xfrm>
            <a:off x="1130269" y="2499377"/>
            <a:ext cx="3038237" cy="2966812"/>
            <a:chOff x="288" y="2256"/>
            <a:chExt cx="1248" cy="1398"/>
          </a:xfrm>
        </p:grpSpPr>
        <p:pic>
          <p:nvPicPr>
            <p:cNvPr id="6" name="Picture 1041" descr="Data">
              <a:extLst>
                <a:ext uri="{FF2B5EF4-FFF2-40B4-BE49-F238E27FC236}">
                  <a16:creationId xmlns:a16="http://schemas.microsoft.com/office/drawing/2014/main" id="{4E904F5C-DCD7-B449-8C27-EAEBFEFE7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lum bright="-12000"/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288" y="2256"/>
              <a:ext cx="1248" cy="112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</p:spPr>
        </p:pic>
        <p:sp>
          <p:nvSpPr>
            <p:cNvPr id="7" name="Text Box 1042">
              <a:extLst>
                <a:ext uri="{FF2B5EF4-FFF2-40B4-BE49-F238E27FC236}">
                  <a16:creationId xmlns:a16="http://schemas.microsoft.com/office/drawing/2014/main" id="{035EBA68-9F7C-6E46-99A7-741A83C7B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" y="3404"/>
              <a:ext cx="65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1420" tIns="45712" rIns="91420" bIns="45712"/>
            <a:lstStyle/>
            <a:p>
              <a:r>
                <a:rPr lang="en-US" sz="2000" b="1" dirty="0">
                  <a:latin typeface="Arial" pitchFamily="34" charset="0"/>
                </a:rPr>
                <a:t>data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03057AE-39C8-BF41-BBC8-F03305C46DF0}"/>
              </a:ext>
            </a:extLst>
          </p:cNvPr>
          <p:cNvGrpSpPr/>
          <p:nvPr/>
        </p:nvGrpSpPr>
        <p:grpSpPr>
          <a:xfrm>
            <a:off x="4633966" y="1110460"/>
            <a:ext cx="6577943" cy="4776952"/>
            <a:chOff x="3041650" y="2362200"/>
            <a:chExt cx="5797550" cy="4114800"/>
          </a:xfrm>
        </p:grpSpPr>
        <p:pic>
          <p:nvPicPr>
            <p:cNvPr id="9" name="Picture 1029">
              <a:extLst>
                <a:ext uri="{FF2B5EF4-FFF2-40B4-BE49-F238E27FC236}">
                  <a16:creationId xmlns:a16="http://schemas.microsoft.com/office/drawing/2014/main" id="{40B71E9D-D136-9244-8F44-0D20834CBEBA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8200" y="2667000"/>
              <a:ext cx="1793875" cy="15827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0" name="Oval 1030">
              <a:extLst>
                <a:ext uri="{FF2B5EF4-FFF2-40B4-BE49-F238E27FC236}">
                  <a16:creationId xmlns:a16="http://schemas.microsoft.com/office/drawing/2014/main" id="{9E7BE478-66C4-9D41-9316-7CEF81C20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2362200"/>
              <a:ext cx="2514600" cy="2133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6" rIns="91430" bIns="45716">
              <a:spAutoFit/>
            </a:bodyPr>
            <a:lstStyle/>
            <a:p>
              <a:endParaRPr lang="en-US"/>
            </a:p>
          </p:txBody>
        </p:sp>
        <p:sp>
          <p:nvSpPr>
            <p:cNvPr id="11" name="Text Box 1031">
              <a:extLst>
                <a:ext uri="{FF2B5EF4-FFF2-40B4-BE49-F238E27FC236}">
                  <a16:creationId xmlns:a16="http://schemas.microsoft.com/office/drawing/2014/main" id="{6DCC4639-3CF2-DB41-BF15-8A02A8A46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3733800"/>
              <a:ext cx="1284288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1430" tIns="45716" rIns="91430" bIns="45716">
              <a:spAutoFit/>
            </a:bodyPr>
            <a:lstStyle/>
            <a:p>
              <a:r>
                <a:rPr lang="en-US" sz="2000" b="1" dirty="0">
                  <a:latin typeface="Arial" pitchFamily="34" charset="0"/>
                </a:rPr>
                <a:t>structure</a:t>
              </a:r>
            </a:p>
          </p:txBody>
        </p:sp>
        <p:pic>
          <p:nvPicPr>
            <p:cNvPr id="12" name="Picture 1033">
              <a:extLst>
                <a:ext uri="{FF2B5EF4-FFF2-40B4-BE49-F238E27FC236}">
                  <a16:creationId xmlns:a16="http://schemas.microsoft.com/office/drawing/2014/main" id="{E25B92E4-135A-0E41-9073-875403486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29200" y="5486400"/>
              <a:ext cx="1838325" cy="6286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3" name="Picture 1034">
              <a:extLst>
                <a:ext uri="{FF2B5EF4-FFF2-40B4-BE49-F238E27FC236}">
                  <a16:creationId xmlns:a16="http://schemas.microsoft.com/office/drawing/2014/main" id="{A3472305-E79C-9D44-ADF7-8320A2F05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000" y="5029200"/>
              <a:ext cx="1238250" cy="476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4" name="Oval 1036">
              <a:extLst>
                <a:ext uri="{FF2B5EF4-FFF2-40B4-BE49-F238E27FC236}">
                  <a16:creationId xmlns:a16="http://schemas.microsoft.com/office/drawing/2014/main" id="{0D7E6F13-B845-214E-BE19-D41562F91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572000"/>
              <a:ext cx="2819400" cy="1905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endParaRPr lang="en-US"/>
            </a:p>
          </p:txBody>
        </p:sp>
        <p:sp>
          <p:nvSpPr>
            <p:cNvPr id="15" name="Text Box 1037">
              <a:extLst>
                <a:ext uri="{FF2B5EF4-FFF2-40B4-BE49-F238E27FC236}">
                  <a16:creationId xmlns:a16="http://schemas.microsoft.com/office/drawing/2014/main" id="{935344B7-A081-BA4B-8A16-7A43BFAE9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000" y="4724400"/>
              <a:ext cx="1600200" cy="7016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r>
                <a:rPr lang="en-US" sz="2000" b="1" dirty="0">
                  <a:latin typeface="Arial" pitchFamily="34" charset="0"/>
                </a:rPr>
                <a:t>numerical parameters</a:t>
              </a: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89E01591-BFAB-C74C-9380-39AFBD70E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1650" y="4489450"/>
              <a:ext cx="838200" cy="0"/>
            </a:xfrm>
            <a:prstGeom prst="line">
              <a:avLst/>
            </a:prstGeom>
            <a:noFill/>
            <a:ln w="76200">
              <a:solidFill>
                <a:schemeClr val="accent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ACBAC-01BD-5948-8797-58A1E7F5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3/19/19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B44C7DC-4F79-0A42-8944-535AA4FC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1DB94-3CF0-1D45-AA6B-9FFBF88E8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700"/>
            <a:ext cx="10515600" cy="4658264"/>
          </a:xfrm>
        </p:spPr>
        <p:txBody>
          <a:bodyPr>
            <a:normAutofit/>
          </a:bodyPr>
          <a:lstStyle/>
          <a:p>
            <a:r>
              <a:rPr lang="en-US" altLang="zh-Hans" sz="3200" dirty="0"/>
              <a:t>Discuss</a:t>
            </a:r>
            <a:r>
              <a:rPr lang="zh-Hans" altLang="en-US" sz="3200" dirty="0"/>
              <a:t> </a:t>
            </a:r>
            <a:r>
              <a:rPr lang="en-US" altLang="zh-Hans" sz="3200" dirty="0"/>
              <a:t>why</a:t>
            </a:r>
            <a:r>
              <a:rPr lang="zh-Hans" altLang="en-US" sz="3200" dirty="0"/>
              <a:t> </a:t>
            </a:r>
            <a:r>
              <a:rPr lang="en-US" altLang="zh-Hans" sz="3200" dirty="0"/>
              <a:t>learning</a:t>
            </a:r>
            <a:r>
              <a:rPr lang="zh-Hans" altLang="en-US" sz="3200" dirty="0"/>
              <a:t> </a:t>
            </a:r>
            <a:r>
              <a:rPr lang="en-US" altLang="zh-Hans" sz="3200" dirty="0"/>
              <a:t>Bayesian</a:t>
            </a:r>
            <a:r>
              <a:rPr lang="zh-Hans" altLang="en-US" sz="3200" dirty="0"/>
              <a:t> </a:t>
            </a:r>
            <a:r>
              <a:rPr lang="en-US" altLang="zh-Hans" sz="3200" dirty="0"/>
              <a:t>networks</a:t>
            </a:r>
            <a:r>
              <a:rPr lang="zh-Hans" altLang="en-US" sz="3200" dirty="0"/>
              <a:t> </a:t>
            </a:r>
            <a:r>
              <a:rPr lang="en-US" altLang="zh-Hans" sz="3200" dirty="0"/>
              <a:t>is</a:t>
            </a:r>
            <a:r>
              <a:rPr lang="zh-Hans" altLang="en-US" sz="3200" dirty="0"/>
              <a:t> </a:t>
            </a:r>
            <a:r>
              <a:rPr lang="en-US" altLang="zh-Hans" sz="3200" dirty="0"/>
              <a:t>NP-hard</a:t>
            </a:r>
            <a:r>
              <a:rPr lang="zh-Hans" altLang="en-US" sz="3200" dirty="0"/>
              <a:t> </a:t>
            </a:r>
            <a:r>
              <a:rPr lang="en-US" altLang="zh-Hans" sz="3200" dirty="0"/>
              <a:t>problem.</a:t>
            </a:r>
          </a:p>
          <a:p>
            <a:r>
              <a:rPr lang="en-US" altLang="zh-Hans" sz="3200" dirty="0"/>
              <a:t>Some</a:t>
            </a:r>
            <a:r>
              <a:rPr lang="zh-Hans" altLang="en-US" sz="3200" dirty="0"/>
              <a:t> </a:t>
            </a:r>
            <a:r>
              <a:rPr lang="en-US" altLang="zh-Hans" sz="3200" dirty="0"/>
              <a:t>papers</a:t>
            </a:r>
            <a:r>
              <a:rPr lang="zh-Hans" altLang="en-US" sz="3200" dirty="0"/>
              <a:t> </a:t>
            </a:r>
            <a:r>
              <a:rPr lang="en-US" altLang="zh-Hans" sz="3200" dirty="0"/>
              <a:t>contributed</a:t>
            </a:r>
            <a:r>
              <a:rPr lang="zh-Hans" altLang="en-US" sz="3200" dirty="0"/>
              <a:t> </a:t>
            </a:r>
            <a:r>
              <a:rPr lang="en-US" altLang="zh-Hans" sz="3200" dirty="0"/>
              <a:t>to</a:t>
            </a:r>
            <a:r>
              <a:rPr lang="zh-Hans" altLang="en-US" sz="3200" dirty="0"/>
              <a:t> </a:t>
            </a:r>
            <a:r>
              <a:rPr lang="en-US" altLang="zh-Hans" sz="3200" dirty="0"/>
              <a:t>define</a:t>
            </a:r>
            <a:r>
              <a:rPr lang="zh-Hans" altLang="en-US" sz="3200" dirty="0"/>
              <a:t> </a:t>
            </a:r>
            <a:r>
              <a:rPr lang="en-US" altLang="zh-Hans" sz="3200" dirty="0"/>
              <a:t>the</a:t>
            </a:r>
            <a:r>
              <a:rPr lang="zh-Hans" altLang="en-US" sz="3200" dirty="0"/>
              <a:t> </a:t>
            </a:r>
            <a:r>
              <a:rPr lang="en-US" altLang="zh-Hans" sz="3200" dirty="0"/>
              <a:t>problem:</a:t>
            </a:r>
          </a:p>
          <a:p>
            <a:pPr lvl="1"/>
            <a:r>
              <a:rPr lang="en-US" sz="2400" i="1" dirty="0"/>
              <a:t>A Bayesian method for the induction of probabilistic networks from data. Machine Learn</a:t>
            </a:r>
            <a:r>
              <a:rPr lang="en-US" altLang="zh-Hans" sz="2400" i="1" dirty="0"/>
              <a:t>ing</a:t>
            </a:r>
            <a:r>
              <a:rPr lang="zh-Hans" altLang="en-US" sz="2400" i="1" dirty="0"/>
              <a:t> </a:t>
            </a:r>
            <a:r>
              <a:rPr lang="en-US" altLang="zh-Hans" sz="2400" i="1" dirty="0"/>
              <a:t>——</a:t>
            </a:r>
            <a:r>
              <a:rPr lang="zh-Hans" altLang="en-US" sz="2400" i="1" dirty="0"/>
              <a:t> </a:t>
            </a:r>
            <a:r>
              <a:rPr lang="en-US" altLang="zh-Hans" sz="2400" dirty="0"/>
              <a:t>F.</a:t>
            </a:r>
            <a:r>
              <a:rPr lang="zh-Hans" altLang="en-US" sz="2400" dirty="0"/>
              <a:t> </a:t>
            </a:r>
            <a:r>
              <a:rPr lang="en-US" altLang="zh-Hans" sz="2400" dirty="0"/>
              <a:t>Cooper</a:t>
            </a:r>
            <a:r>
              <a:rPr lang="zh-Hans" altLang="en-US" sz="2400" dirty="0"/>
              <a:t> </a:t>
            </a:r>
            <a:r>
              <a:rPr lang="en-US" altLang="zh-Hans" sz="2400" dirty="0"/>
              <a:t>and</a:t>
            </a:r>
            <a:r>
              <a:rPr lang="zh-Hans" altLang="en-US" sz="2400" dirty="0"/>
              <a:t> </a:t>
            </a:r>
            <a:r>
              <a:rPr lang="en-US" altLang="zh-Hans" sz="2400" dirty="0"/>
              <a:t>E.</a:t>
            </a:r>
            <a:r>
              <a:rPr lang="zh-Hans" altLang="en-US" sz="2400" dirty="0"/>
              <a:t> </a:t>
            </a:r>
            <a:r>
              <a:rPr lang="en-US" altLang="zh-Hans" sz="2400" dirty="0"/>
              <a:t>Herskovits</a:t>
            </a:r>
            <a:r>
              <a:rPr lang="zh-Hans" altLang="en-US" sz="2400" dirty="0"/>
              <a:t> </a:t>
            </a:r>
            <a:endParaRPr lang="en-US" altLang="zh-Hans" sz="2400" dirty="0"/>
          </a:p>
          <a:p>
            <a:pPr lvl="1"/>
            <a:r>
              <a:rPr lang="en-US" sz="2400" i="1" dirty="0"/>
              <a:t>Large</a:t>
            </a:r>
            <a:r>
              <a:rPr lang="en-US" altLang="zh-Hans" sz="2400" i="1" dirty="0"/>
              <a:t>-sample</a:t>
            </a:r>
            <a:r>
              <a:rPr lang="zh-Hans" altLang="en-US" sz="2400" i="1" dirty="0"/>
              <a:t> </a:t>
            </a:r>
            <a:r>
              <a:rPr lang="en-US" sz="2400" i="1" dirty="0"/>
              <a:t>Learning Bayesian networks is NP- </a:t>
            </a:r>
            <a:r>
              <a:rPr lang="en-US" altLang="zh-Hans" sz="2400" i="1" dirty="0"/>
              <a:t>hard</a:t>
            </a:r>
            <a:r>
              <a:rPr lang="zh-Hans" altLang="en-US" sz="2400" i="1" dirty="0"/>
              <a:t> </a:t>
            </a:r>
            <a:endParaRPr lang="en-US" altLang="zh-Hans" sz="2400" i="1" dirty="0"/>
          </a:p>
          <a:p>
            <a:pPr marL="457200" lvl="1" indent="0">
              <a:buNone/>
            </a:pPr>
            <a:r>
              <a:rPr lang="en-US" altLang="zh-Hans" sz="2400" i="1" dirty="0"/>
              <a:t>	</a:t>
            </a:r>
            <a:r>
              <a:rPr lang="en-US" altLang="zh-Hans" sz="2400" dirty="0"/>
              <a:t>——</a:t>
            </a:r>
            <a:r>
              <a:rPr lang="zh-Hans" altLang="en-US" sz="2400" dirty="0"/>
              <a:t> </a:t>
            </a:r>
            <a:r>
              <a:rPr lang="en-US" sz="2400" dirty="0"/>
              <a:t>Chickering, D. 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DDCCA-1656-6446-BDE9-A4DDCFDAFDD2}"/>
              </a:ext>
            </a:extLst>
          </p:cNvPr>
          <p:cNvSpPr txBox="1"/>
          <p:nvPr/>
        </p:nvSpPr>
        <p:spPr>
          <a:xfrm>
            <a:off x="369277" y="19343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Survey</a:t>
            </a:r>
            <a:r>
              <a:rPr lang="zh-Hans" altLang="en-US" dirty="0"/>
              <a:t> </a:t>
            </a:r>
            <a:r>
              <a:rPr lang="en-US" altLang="zh-Hans" dirty="0"/>
              <a:t>1</a:t>
            </a:r>
            <a:r>
              <a:rPr lang="en-US" altLang="zh-Hans" baseline="30000" dirty="0"/>
              <a:t>st</a:t>
            </a:r>
            <a:r>
              <a:rPr lang="zh-Hans" altLang="en-US" dirty="0"/>
              <a:t> </a:t>
            </a:r>
            <a:r>
              <a:rPr lang="en-US" altLang="zh-Hans" dirty="0"/>
              <a:t>Version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7F0DD-EF13-B946-9741-4EB31AC4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44EB3-A61A-5545-9ED4-98BE0A53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E8818F-60C6-4F41-BFCA-41002A388C5F}"/>
              </a:ext>
            </a:extLst>
          </p:cNvPr>
          <p:cNvSpPr txBox="1">
            <a:spLocks/>
          </p:cNvSpPr>
          <p:nvPr/>
        </p:nvSpPr>
        <p:spPr>
          <a:xfrm>
            <a:off x="1130270" y="855786"/>
            <a:ext cx="9603275" cy="984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" b="1"/>
              <a:t>Background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680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51C4-2BC5-7A48-A347-A414C09C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55786"/>
            <a:ext cx="9603275" cy="984738"/>
          </a:xfrm>
        </p:spPr>
        <p:txBody>
          <a:bodyPr/>
          <a:lstStyle/>
          <a:p>
            <a:r>
              <a:rPr lang="en-US" altLang="zh-Hans" b="1" dirty="0"/>
              <a:t>Background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43D2-3BA3-A241-B5A5-8E9AC67D4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493"/>
            <a:ext cx="10515600" cy="4630616"/>
          </a:xfrm>
        </p:spPr>
        <p:txBody>
          <a:bodyPr>
            <a:normAutofit fontScale="85000" lnSpcReduction="20000"/>
          </a:bodyPr>
          <a:lstStyle/>
          <a:p>
            <a:r>
              <a:rPr lang="en-US" altLang="zh-Hans" sz="2400" dirty="0"/>
              <a:t>The</a:t>
            </a:r>
            <a:r>
              <a:rPr lang="zh-Hans" altLang="en-US" sz="2400" dirty="0"/>
              <a:t> </a:t>
            </a:r>
            <a:r>
              <a:rPr lang="en-US" altLang="zh-Hans" sz="2400" dirty="0"/>
              <a:t>way</a:t>
            </a:r>
            <a:r>
              <a:rPr lang="zh-Hans" altLang="en-US" sz="2400" dirty="0"/>
              <a:t> </a:t>
            </a:r>
            <a:r>
              <a:rPr lang="en-US" altLang="zh-Hans" sz="2400" dirty="0"/>
              <a:t>score-based</a:t>
            </a:r>
            <a:r>
              <a:rPr lang="zh-Hans" altLang="en-US" sz="2400" dirty="0"/>
              <a:t> </a:t>
            </a:r>
            <a:r>
              <a:rPr lang="en-US" altLang="zh-Hans" sz="2400" dirty="0"/>
              <a:t>functions</a:t>
            </a:r>
            <a:r>
              <a:rPr lang="zh-Hans" altLang="en-US" sz="2400" dirty="0"/>
              <a:t> </a:t>
            </a:r>
            <a:r>
              <a:rPr lang="en-US" altLang="zh-Hans" sz="2400" dirty="0"/>
              <a:t>work:</a:t>
            </a:r>
          </a:p>
          <a:p>
            <a:r>
              <a:rPr lang="en-US" sz="2400" dirty="0"/>
              <a:t>Find a Bayesian network that </a:t>
            </a:r>
            <a:r>
              <a:rPr lang="en-US" sz="2400" dirty="0">
                <a:solidFill>
                  <a:schemeClr val="accent6"/>
                </a:solidFill>
              </a:rPr>
              <a:t>optimizes</a:t>
            </a:r>
            <a:r>
              <a:rPr lang="en-US" sz="2400" dirty="0"/>
              <a:t> a given </a:t>
            </a:r>
            <a:r>
              <a:rPr lang="en-US" sz="2400" dirty="0">
                <a:solidFill>
                  <a:schemeClr val="accent6"/>
                </a:solidFill>
              </a:rPr>
              <a:t>scoring function</a:t>
            </a:r>
            <a:endParaRPr lang="en-US" sz="24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>
              <a:buNone/>
            </a:pPr>
            <a:endParaRPr lang="en-US" sz="1600" dirty="0"/>
          </a:p>
          <a:p>
            <a:pPr lvl="1">
              <a:buNone/>
            </a:pPr>
            <a:endParaRPr lang="en-US" sz="1600" dirty="0"/>
          </a:p>
          <a:p>
            <a:endParaRPr lang="en-US" sz="2200" dirty="0"/>
          </a:p>
          <a:p>
            <a:r>
              <a:rPr lang="en-US" sz="2400" dirty="0"/>
              <a:t>Two major issues</a:t>
            </a:r>
          </a:p>
          <a:p>
            <a:pPr lvl="1"/>
            <a:r>
              <a:rPr lang="en-US" sz="1800" dirty="0"/>
              <a:t>How to define a scoring function?</a:t>
            </a:r>
          </a:p>
          <a:p>
            <a:pPr lvl="1"/>
            <a:r>
              <a:rPr lang="en-US" sz="1800" dirty="0"/>
              <a:t>How to formulate and solve the optimization problem?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292B6-C5EE-6D43-8731-47C0E346E138}"/>
              </a:ext>
            </a:extLst>
          </p:cNvPr>
          <p:cNvSpPr txBox="1"/>
          <p:nvPr/>
        </p:nvSpPr>
        <p:spPr>
          <a:xfrm>
            <a:off x="369277" y="19343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Survey</a:t>
            </a:r>
            <a:r>
              <a:rPr lang="zh-Hans" altLang="en-US" dirty="0"/>
              <a:t> </a:t>
            </a:r>
            <a:r>
              <a:rPr lang="en-US" altLang="zh-Hans" dirty="0"/>
              <a:t>1</a:t>
            </a:r>
            <a:r>
              <a:rPr lang="en-US" altLang="zh-Hans" baseline="30000" dirty="0"/>
              <a:t>st</a:t>
            </a:r>
            <a:r>
              <a:rPr lang="zh-Hans" altLang="en-US" dirty="0"/>
              <a:t> </a:t>
            </a:r>
            <a:r>
              <a:rPr lang="en-US" altLang="zh-Hans" dirty="0"/>
              <a:t>Version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5884E8-6F92-0345-9045-8E3F09BBFC24}"/>
              </a:ext>
            </a:extLst>
          </p:cNvPr>
          <p:cNvGrpSpPr/>
          <p:nvPr/>
        </p:nvGrpSpPr>
        <p:grpSpPr>
          <a:xfrm>
            <a:off x="1919568" y="2695457"/>
            <a:ext cx="4800600" cy="2057400"/>
            <a:chOff x="1597978" y="3194049"/>
            <a:chExt cx="5638421" cy="3004326"/>
          </a:xfrm>
        </p:grpSpPr>
        <p:pic>
          <p:nvPicPr>
            <p:cNvPr id="6" name="Picture 11" descr="http://www.nafcflying.org/images/Test%20Icon.jpg">
              <a:extLst>
                <a:ext uri="{FF2B5EF4-FFF2-40B4-BE49-F238E27FC236}">
                  <a16:creationId xmlns:a16="http://schemas.microsoft.com/office/drawing/2014/main" id="{67B9AD7A-C9B3-CF48-B04C-DE8033800F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36025" y="3992668"/>
              <a:ext cx="1559930" cy="1559207"/>
            </a:xfrm>
            <a:prstGeom prst="rect">
              <a:avLst/>
            </a:prstGeom>
            <a:noFill/>
          </p:spPr>
        </p:pic>
        <p:pic>
          <p:nvPicPr>
            <p:cNvPr id="7" name="Picture 6" descr="http://www.pr-owl.org/images/bn_wisepilot.jpg">
              <a:extLst>
                <a:ext uri="{FF2B5EF4-FFF2-40B4-BE49-F238E27FC236}">
                  <a16:creationId xmlns:a16="http://schemas.microsoft.com/office/drawing/2014/main" id="{DC9A93AD-8B94-774B-A993-9355D85AC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0497" y="4106757"/>
              <a:ext cx="1985902" cy="1447080"/>
            </a:xfrm>
            <a:prstGeom prst="rect">
              <a:avLst/>
            </a:prstGeom>
            <a:noFill/>
          </p:spPr>
        </p:pic>
        <p:pic>
          <p:nvPicPr>
            <p:cNvPr id="8" name="Picture 9" descr="C:\Documents and Settings\bm542\Desktop\scale.png">
              <a:extLst>
                <a:ext uri="{FF2B5EF4-FFF2-40B4-BE49-F238E27FC236}">
                  <a16:creationId xmlns:a16="http://schemas.microsoft.com/office/drawing/2014/main" id="{A9868635-4804-E440-AC19-38A51F657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97978" y="3194049"/>
              <a:ext cx="5564386" cy="3004326"/>
            </a:xfrm>
            <a:prstGeom prst="rect">
              <a:avLst/>
            </a:prstGeom>
            <a:noFill/>
          </p:spPr>
        </p:pic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0953A6B-8078-4A4F-8F2D-AD667D0C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9BC9E65-1375-E94B-BDDF-53C84460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1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4D90-8433-EF41-AF79-151D24D3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b="1" dirty="0"/>
              <a:t>Background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AF153-1CCF-E74C-AB14-635B412C6305}"/>
              </a:ext>
            </a:extLst>
          </p:cNvPr>
          <p:cNvSpPr txBox="1"/>
          <p:nvPr/>
        </p:nvSpPr>
        <p:spPr>
          <a:xfrm>
            <a:off x="369277" y="19343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Survey</a:t>
            </a:r>
            <a:r>
              <a:rPr lang="zh-Hans" altLang="en-US" dirty="0"/>
              <a:t> </a:t>
            </a:r>
            <a:r>
              <a:rPr lang="en-US" altLang="zh-Hans" dirty="0"/>
              <a:t>1</a:t>
            </a:r>
            <a:r>
              <a:rPr lang="en-US" altLang="zh-Hans" baseline="30000" dirty="0"/>
              <a:t>st</a:t>
            </a:r>
            <a:r>
              <a:rPr lang="zh-Hans" altLang="en-US" dirty="0"/>
              <a:t> </a:t>
            </a:r>
            <a:r>
              <a:rPr lang="en-US" altLang="zh-Hans" dirty="0"/>
              <a:t>Version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C4506B27-4621-054A-A2FB-5D05A7154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000"/>
          <a:stretch>
            <a:fillRect/>
          </a:stretch>
        </p:blipFill>
        <p:spPr bwMode="auto">
          <a:xfrm>
            <a:off x="2883877" y="1862382"/>
            <a:ext cx="6381271" cy="1196488"/>
          </a:xfrm>
          <a:prstGeom prst="rect">
            <a:avLst/>
          </a:prstGeom>
          <a:noFill/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F6CAE785-A90E-D446-9831-ECD7F264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079"/>
          <a:stretch>
            <a:fillRect/>
          </a:stretch>
        </p:blipFill>
        <p:spPr bwMode="auto">
          <a:xfrm>
            <a:off x="2883877" y="3058870"/>
            <a:ext cx="4155278" cy="1048324"/>
          </a:xfrm>
          <a:prstGeom prst="rect">
            <a:avLst/>
          </a:prstGeom>
          <a:noFill/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A56083E2-FFD7-3F43-8229-CE9635067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83876" y="4117268"/>
            <a:ext cx="4461803" cy="1088245"/>
          </a:xfrm>
          <a:prstGeom prst="rect">
            <a:avLst/>
          </a:prstGeom>
          <a:noFill/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81B7461-E61E-2541-93A5-5A3881053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58844"/>
              </p:ext>
            </p:extLst>
          </p:nvPr>
        </p:nvGraphicFramePr>
        <p:xfrm>
          <a:off x="1517650" y="1845129"/>
          <a:ext cx="9041082" cy="3343131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33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0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1796">
                <a:tc>
                  <a:txBody>
                    <a:bodyPr/>
                    <a:lstStyle/>
                    <a:p>
                      <a:r>
                        <a:rPr lang="en-US" sz="2800" dirty="0" err="1"/>
                        <a:t>BDeu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5262">
                <a:tc>
                  <a:txBody>
                    <a:bodyPr/>
                    <a:lstStyle/>
                    <a:p>
                      <a:r>
                        <a:rPr lang="en-US" sz="2800" dirty="0"/>
                        <a:t>MDL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073">
                <a:tc>
                  <a:txBody>
                    <a:bodyPr/>
                    <a:lstStyle/>
                    <a:p>
                      <a:r>
                        <a:rPr lang="en-US" sz="2800" dirty="0" err="1"/>
                        <a:t>fNML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1">
            <a:extLst>
              <a:ext uri="{FF2B5EF4-FFF2-40B4-BE49-F238E27FC236}">
                <a16:creationId xmlns:a16="http://schemas.microsoft.com/office/drawing/2014/main" id="{AC974942-1D5A-C84C-8EA2-61D253B01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9373" y="5488020"/>
            <a:ext cx="5828029" cy="547624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FC853-C470-1B40-B10D-552990C2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05954-384D-CD45-9F66-857BA6C8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73DC-307B-2F46-8920-3E5DB8F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</a:t>
            </a:r>
            <a:r>
              <a:rPr lang="zh-CN" altLang="en-US" dirty="0"/>
              <a:t> </a:t>
            </a:r>
            <a:r>
              <a:rPr lang="en-US" altLang="zh-CN" dirty="0"/>
              <a:t>[Bayesian</a:t>
            </a:r>
            <a:r>
              <a:rPr lang="zh-CN" altLang="en-US" dirty="0"/>
              <a:t> </a:t>
            </a:r>
            <a:r>
              <a:rPr lang="en-US" altLang="zh-CN" dirty="0"/>
              <a:t>Belief</a:t>
            </a:r>
            <a:r>
              <a:rPr lang="zh-CN" altLang="en-US" dirty="0"/>
              <a:t> </a:t>
            </a:r>
            <a:r>
              <a:rPr lang="en-US" altLang="zh-CN" dirty="0"/>
              <a:t>Network]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5C58-91D7-AC48-AB48-F43DE4B8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54480"/>
            <a:ext cx="10464322" cy="39118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A Bayesian method for the induction of probabilistic networks from data.</a:t>
            </a:r>
          </a:p>
          <a:p>
            <a:pPr lvl="1"/>
            <a:r>
              <a:rPr lang="en-US" dirty="0"/>
              <a:t>Gregory F. Cooper, Edward Herskovits. -- 1992</a:t>
            </a:r>
          </a:p>
          <a:p>
            <a:pPr lvl="1"/>
            <a:r>
              <a:rPr lang="en-US" dirty="0"/>
              <a:t>One of the earliest algorithms for learning Bayesian Network structure</a:t>
            </a:r>
          </a:p>
          <a:p>
            <a:pPr lvl="1"/>
            <a:r>
              <a:rPr lang="en-US" dirty="0"/>
              <a:t>Presents a Bayesian method for construction probabilistic networks from databases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6812C-937D-5941-AD59-EFD3EA7C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3E838-F8DB-364C-8D0E-EF5B53F1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1066F-A335-D74C-A257-AC364579D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28" y="3323303"/>
            <a:ext cx="3745992" cy="2581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D6730E-A6E6-2441-B921-481AC9D44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376" y="3323303"/>
            <a:ext cx="1872996" cy="508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F19DC4-3B40-1541-87EB-A6D74E855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376" y="3832018"/>
            <a:ext cx="1872996" cy="472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B68442-17D6-6D4E-B532-F9227DA1A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376" y="4340733"/>
            <a:ext cx="4800784" cy="15961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CDB8E6-EDF5-BC45-9210-60A197A1A114}"/>
              </a:ext>
            </a:extLst>
          </p:cNvPr>
          <p:cNvSpPr txBox="1"/>
          <p:nvPr/>
        </p:nvSpPr>
        <p:spPr>
          <a:xfrm>
            <a:off x="369277" y="19343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Survey</a:t>
            </a:r>
            <a:r>
              <a:rPr lang="zh-Hans" altLang="en-US" dirty="0"/>
              <a:t> </a:t>
            </a:r>
            <a:r>
              <a:rPr lang="en-US" altLang="zh-Hans" dirty="0"/>
              <a:t>1</a:t>
            </a:r>
            <a:r>
              <a:rPr lang="en-US" altLang="zh-Hans" baseline="30000" dirty="0"/>
              <a:t>st</a:t>
            </a:r>
            <a:r>
              <a:rPr lang="zh-Hans" altLang="en-US" dirty="0"/>
              <a:t> </a:t>
            </a:r>
            <a:r>
              <a:rPr lang="en-US" altLang="zh-Han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95677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73DC-307B-2F46-8920-3E5DB8F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</a:t>
            </a:r>
            <a:r>
              <a:rPr lang="zh-CN" altLang="en-US" dirty="0"/>
              <a:t> </a:t>
            </a:r>
            <a:r>
              <a:rPr lang="en-US" altLang="zh-CN" dirty="0"/>
              <a:t>[NP-hard</a:t>
            </a:r>
            <a:r>
              <a:rPr lang="zh-CN" altLang="en-US" dirty="0"/>
              <a:t> </a:t>
            </a:r>
            <a:r>
              <a:rPr lang="en-US" altLang="zh-CN" dirty="0"/>
              <a:t>Proof]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5C58-91D7-AC48-AB48-F43DE4B8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54480"/>
            <a:ext cx="10464322" cy="43501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Learning Bayesian networks is NP-complete.</a:t>
            </a:r>
          </a:p>
          <a:p>
            <a:pPr lvl="1"/>
            <a:r>
              <a:rPr lang="en-US" dirty="0"/>
              <a:t>Chickering D.M. -- 1996</a:t>
            </a:r>
            <a:endParaRPr lang="en-US" i="1" dirty="0"/>
          </a:p>
          <a:p>
            <a:pPr marL="457200" indent="-457200">
              <a:buFont typeface="+mj-lt"/>
              <a:buAutoNum type="arabicPeriod" startAt="2"/>
            </a:pPr>
            <a:r>
              <a:rPr lang="en-US" i="1" dirty="0"/>
              <a:t>Large-Sample Learning of Bayesian Networks is NP-Hard.</a:t>
            </a:r>
          </a:p>
          <a:p>
            <a:pPr lvl="1"/>
            <a:r>
              <a:rPr lang="en-US" dirty="0"/>
              <a:t>Chickering D. M., Meek C., Heckerman D. -- 2003</a:t>
            </a:r>
          </a:p>
          <a:p>
            <a:pPr lvl="1"/>
            <a:r>
              <a:rPr lang="en-US" dirty="0"/>
              <a:t>In the large-sample version of the learning problem, the learning Bayesian network problem reduced a known NP-complete problem. </a:t>
            </a:r>
          </a:p>
          <a:p>
            <a:pPr lvl="1"/>
            <a:r>
              <a:rPr lang="en-US" dirty="0"/>
              <a:t>They showed that learning is NP-hard using a reduction from a restricted version of the NP-complete problem </a:t>
            </a:r>
            <a:r>
              <a:rPr lang="en-US" u="sng" dirty="0"/>
              <a:t>FEEDBACK ARC SET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general </a:t>
            </a:r>
            <a:r>
              <a:rPr lang="en-US" u="sng" dirty="0"/>
              <a:t>FEEDBACK ARC SET </a:t>
            </a:r>
            <a:r>
              <a:rPr lang="en-US" dirty="0"/>
              <a:t>problem is stated by </a:t>
            </a:r>
            <a:r>
              <a:rPr lang="en-US" dirty="0" err="1"/>
              <a:t>Garey</a:t>
            </a:r>
            <a:r>
              <a:rPr lang="en-US" dirty="0"/>
              <a:t> and Johnson (1979)</a:t>
            </a:r>
          </a:p>
          <a:p>
            <a:pPr lvl="1"/>
            <a:r>
              <a:rPr lang="en-US" dirty="0"/>
              <a:t>It</a:t>
            </a:r>
            <a:r>
              <a:rPr lang="en-US" altLang="zh-CN" dirty="0"/>
              <a:t>’s</a:t>
            </a:r>
            <a:r>
              <a:rPr lang="zh-CN" altLang="en-US" dirty="0"/>
              <a:t> </a:t>
            </a:r>
            <a:r>
              <a:rPr lang="en-US" altLang="zh-CN" dirty="0"/>
              <a:t>NP-hard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degree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(k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6812C-937D-5941-AD59-EFD3EA7C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3/19/19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3E838-F8DB-364C-8D0E-EF5B53F1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DA3B-1447-F14E-A32D-9BD60BCB70ED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444BB-6689-104C-B60D-14FD7A8FAADC}"/>
              </a:ext>
            </a:extLst>
          </p:cNvPr>
          <p:cNvSpPr txBox="1"/>
          <p:nvPr/>
        </p:nvSpPr>
        <p:spPr>
          <a:xfrm>
            <a:off x="369277" y="19343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/>
              <a:t>Survey</a:t>
            </a:r>
            <a:r>
              <a:rPr lang="zh-Hans" altLang="en-US" dirty="0"/>
              <a:t> </a:t>
            </a:r>
            <a:r>
              <a:rPr lang="en-US" altLang="zh-Hans" dirty="0"/>
              <a:t>1</a:t>
            </a:r>
            <a:r>
              <a:rPr lang="en-US" altLang="zh-Hans" baseline="30000" dirty="0"/>
              <a:t>st</a:t>
            </a:r>
            <a:r>
              <a:rPr lang="zh-Hans" altLang="en-US" dirty="0"/>
              <a:t> </a:t>
            </a:r>
            <a:r>
              <a:rPr lang="en-US" altLang="zh-Han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886663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{5030A977-587A-2747-8C14-17B03AC924F1}tf10001119</Template>
  <TotalTime>1190</TotalTime>
  <Words>1032</Words>
  <Application>Microsoft Macintosh PowerPoint</Application>
  <PresentationFormat>Widescreen</PresentationFormat>
  <Paragraphs>199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Georgia</vt:lpstr>
      <vt:lpstr>Gallery</vt:lpstr>
      <vt:lpstr>Bayesian Networks  Structure Learning:  A Survey</vt:lpstr>
      <vt:lpstr>Outline</vt:lpstr>
      <vt:lpstr>Introduction</vt:lpstr>
      <vt:lpstr>Introduction</vt:lpstr>
      <vt:lpstr>PowerPoint Presentation</vt:lpstr>
      <vt:lpstr>Background</vt:lpstr>
      <vt:lpstr>Background</vt:lpstr>
      <vt:lpstr>Papers [Bayesian Belief Network]</vt:lpstr>
      <vt:lpstr>Papers [NP-hard Proof]</vt:lpstr>
      <vt:lpstr>Papers [Score Measures]</vt:lpstr>
      <vt:lpstr>Local Optimal Learning</vt:lpstr>
      <vt:lpstr>Papers [Local Search]</vt:lpstr>
      <vt:lpstr>Papers [Order Local Search]</vt:lpstr>
      <vt:lpstr>Global Optimal Learning </vt:lpstr>
      <vt:lpstr>Papers [Dynamic Programming]</vt:lpstr>
      <vt:lpstr>Papers [Shortest-path Search] 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Jiaqi  Yang</dc:creator>
  <cp:lastModifiedBy>Jiaqi  Yang</cp:lastModifiedBy>
  <cp:revision>122</cp:revision>
  <dcterms:created xsi:type="dcterms:W3CDTF">2018-05-07T17:26:33Z</dcterms:created>
  <dcterms:modified xsi:type="dcterms:W3CDTF">2019-03-21T02:29:13Z</dcterms:modified>
</cp:coreProperties>
</file>