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than Chan"/>
  <p:cmAuthor clrIdx="1" id="1" initials="" lastIdx="1" name="Jerry D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09T00:59:33.039">
    <p:pos x="459" y="830"/>
    <p:text>Problem we are solving, solution we built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8-10T00:39:29.097">
    <p:pos x="6000" y="0"/>
    <p:text>Jerry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0ab2e3159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0ab2e3159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9ed5ea31c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9ed5ea31c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Henry </a:t>
            </a:r>
            <a:br>
              <a:rPr lang="en-GB"/>
            </a:br>
            <a:endParaRPr/>
          </a:p>
          <a:p>
            <a:pPr indent="0" lvl="0" marL="0" rtl="0" algn="l">
              <a:spcBef>
                <a:spcPts val="0"/>
              </a:spcBef>
              <a:spcAft>
                <a:spcPts val="0"/>
              </a:spcAft>
              <a:buNone/>
            </a:pPr>
            <a:r>
              <a:rPr lang="en-GB"/>
              <a:t>Our frontend repo is based on react-native </a:t>
            </a:r>
            <a:r>
              <a:rPr lang="en-GB"/>
              <a:t>architecture, and we have a primary src folder with subfolders for, assets, components, screens, types, utils and styles. Each section has their uses and we wanted to do it this way in order to keep everything organised. You can also see we have some of our screens and components that we used to build our app on the right. But yeah that’s it for our frontend and we can move onto the backend.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ed5ea31c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9ed5ea31c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Jeremy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ed5ea31c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9ed5ea31c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9ed5ea04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9ed5ea04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Jerry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ed5ea3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ed5ea3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Everyone goes through their contributions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9ed5ea31c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9ed5ea31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ed5ea0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ed5ea0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Kenny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ab2e31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ab2e31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9ed5ea0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9ed5ea04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ed5ea31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ed5ea31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Ethan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9ed5ea31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9ed5ea31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9ed5ea31c_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9ed5ea31c_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Aliel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9ed5ea04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9ed5ea04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Aliel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0ab2e315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0ab2e315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27.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CSCC01 Final Presentation</a:t>
            </a:r>
            <a:endParaRPr/>
          </a:p>
          <a:p>
            <a:pPr indent="0" lvl="0" marL="0" rtl="0" algn="l">
              <a:spcBef>
                <a:spcPts val="0"/>
              </a:spcBef>
              <a:spcAft>
                <a:spcPts val="0"/>
              </a:spcAft>
              <a:buNone/>
            </a:pPr>
            <a:r>
              <a:rPr b="0" i="1" lang="en-GB" sz="2400"/>
              <a:t>Algo Assassins</a:t>
            </a:r>
            <a:endParaRPr b="0" i="1" sz="2400"/>
          </a:p>
        </p:txBody>
      </p:sp>
      <p:sp>
        <p:nvSpPr>
          <p:cNvPr id="87" name="Google Shape;87;p13"/>
          <p:cNvSpPr txBox="1"/>
          <p:nvPr>
            <p:ph idx="1" type="subTitle"/>
          </p:nvPr>
        </p:nvSpPr>
        <p:spPr>
          <a:xfrm>
            <a:off x="729625" y="3172900"/>
            <a:ext cx="7688100" cy="7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members: Jerry Dang, Eric Kweon, Ethan Chan, Kenny Chen, Henry Tran, Aliel J. Roxas, Jeremy Cheng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a:t>
            </a:r>
            <a:endParaRPr/>
          </a:p>
        </p:txBody>
      </p:sp>
      <p:sp>
        <p:nvSpPr>
          <p:cNvPr id="155" name="Google Shape;155;p22"/>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Other users other than the current user</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22"/>
          <p:cNvPicPr preferRelativeResize="0"/>
          <p:nvPr/>
        </p:nvPicPr>
        <p:blipFill>
          <a:blip r:embed="rId3">
            <a:alphaModFix/>
          </a:blip>
          <a:stretch>
            <a:fillRect/>
          </a:stretch>
        </p:blipFill>
        <p:spPr>
          <a:xfrm>
            <a:off x="5542625" y="676838"/>
            <a:ext cx="3050400" cy="1818825"/>
          </a:xfrm>
          <a:prstGeom prst="rect">
            <a:avLst/>
          </a:prstGeom>
          <a:noFill/>
          <a:ln>
            <a:noFill/>
          </a:ln>
        </p:spPr>
      </p:pic>
      <p:pic>
        <p:nvPicPr>
          <p:cNvPr id="157" name="Google Shape;157;p22"/>
          <p:cNvPicPr preferRelativeResize="0"/>
          <p:nvPr/>
        </p:nvPicPr>
        <p:blipFill>
          <a:blip r:embed="rId4">
            <a:alphaModFix/>
          </a:blip>
          <a:stretch>
            <a:fillRect/>
          </a:stretch>
        </p:blipFill>
        <p:spPr>
          <a:xfrm>
            <a:off x="836750" y="3127724"/>
            <a:ext cx="3735252" cy="1201620"/>
          </a:xfrm>
          <a:prstGeom prst="rect">
            <a:avLst/>
          </a:prstGeom>
          <a:noFill/>
          <a:ln>
            <a:noFill/>
          </a:ln>
        </p:spPr>
      </p:pic>
      <p:pic>
        <p:nvPicPr>
          <p:cNvPr id="158" name="Google Shape;158;p22"/>
          <p:cNvPicPr preferRelativeResize="0"/>
          <p:nvPr/>
        </p:nvPicPr>
        <p:blipFill>
          <a:blip r:embed="rId5">
            <a:alphaModFix/>
          </a:blip>
          <a:stretch>
            <a:fillRect/>
          </a:stretch>
        </p:blipFill>
        <p:spPr>
          <a:xfrm>
            <a:off x="4952250" y="2739630"/>
            <a:ext cx="3735250" cy="1977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4294967295" type="title"/>
          </p:nvPr>
        </p:nvSpPr>
        <p:spPr>
          <a:xfrm>
            <a:off x="57350" y="4608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Code </a:t>
            </a:r>
            <a:endParaRPr/>
          </a:p>
        </p:txBody>
      </p:sp>
      <p:pic>
        <p:nvPicPr>
          <p:cNvPr id="164" name="Google Shape;164;p23"/>
          <p:cNvPicPr preferRelativeResize="0"/>
          <p:nvPr/>
        </p:nvPicPr>
        <p:blipFill rotWithShape="1">
          <a:blip r:embed="rId3">
            <a:alphaModFix/>
          </a:blip>
          <a:srcRect b="0" l="0" r="0" t="18943"/>
          <a:stretch/>
        </p:blipFill>
        <p:spPr>
          <a:xfrm>
            <a:off x="205975" y="2087225"/>
            <a:ext cx="3785350" cy="2419349"/>
          </a:xfrm>
          <a:prstGeom prst="rect">
            <a:avLst/>
          </a:prstGeom>
          <a:noFill/>
          <a:ln>
            <a:noFill/>
          </a:ln>
        </p:spPr>
      </p:pic>
      <p:pic>
        <p:nvPicPr>
          <p:cNvPr id="165" name="Google Shape;165;p23"/>
          <p:cNvPicPr preferRelativeResize="0"/>
          <p:nvPr/>
        </p:nvPicPr>
        <p:blipFill>
          <a:blip r:embed="rId4">
            <a:alphaModFix/>
          </a:blip>
          <a:stretch>
            <a:fillRect/>
          </a:stretch>
        </p:blipFill>
        <p:spPr>
          <a:xfrm>
            <a:off x="200700" y="80274"/>
            <a:ext cx="3795924" cy="1857580"/>
          </a:xfrm>
          <a:prstGeom prst="rect">
            <a:avLst/>
          </a:prstGeom>
          <a:noFill/>
          <a:ln>
            <a:noFill/>
          </a:ln>
        </p:spPr>
      </p:pic>
      <p:pic>
        <p:nvPicPr>
          <p:cNvPr id="166" name="Google Shape;166;p23"/>
          <p:cNvPicPr preferRelativeResize="0"/>
          <p:nvPr/>
        </p:nvPicPr>
        <p:blipFill>
          <a:blip r:embed="rId5">
            <a:alphaModFix/>
          </a:blip>
          <a:stretch>
            <a:fillRect/>
          </a:stretch>
        </p:blipFill>
        <p:spPr>
          <a:xfrm>
            <a:off x="4572003" y="0"/>
            <a:ext cx="3409844" cy="5143500"/>
          </a:xfrm>
          <a:prstGeom prst="rect">
            <a:avLst/>
          </a:prstGeom>
          <a:noFill/>
          <a:ln>
            <a:noFill/>
          </a:ln>
        </p:spPr>
      </p:pic>
      <p:pic>
        <p:nvPicPr>
          <p:cNvPr id="167" name="Google Shape;167;p23"/>
          <p:cNvPicPr preferRelativeResize="0"/>
          <p:nvPr/>
        </p:nvPicPr>
        <p:blipFill rotWithShape="1">
          <a:blip r:embed="rId6">
            <a:alphaModFix/>
          </a:blip>
          <a:srcRect b="0" l="0" r="0" t="0"/>
          <a:stretch/>
        </p:blipFill>
        <p:spPr>
          <a:xfrm>
            <a:off x="4077750" y="1192400"/>
            <a:ext cx="4325374" cy="31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152400" y="152400"/>
            <a:ext cx="5239497" cy="4838701"/>
          </a:xfrm>
          <a:prstGeom prst="rect">
            <a:avLst/>
          </a:prstGeom>
          <a:noFill/>
          <a:ln>
            <a:noFill/>
          </a:ln>
        </p:spPr>
      </p:pic>
      <p:pic>
        <p:nvPicPr>
          <p:cNvPr id="173" name="Google Shape;173;p24"/>
          <p:cNvPicPr preferRelativeResize="0"/>
          <p:nvPr/>
        </p:nvPicPr>
        <p:blipFill>
          <a:blip r:embed="rId4">
            <a:alphaModFix/>
          </a:blip>
          <a:stretch>
            <a:fillRect/>
          </a:stretch>
        </p:blipFill>
        <p:spPr>
          <a:xfrm>
            <a:off x="5544297" y="152400"/>
            <a:ext cx="3447303" cy="2555343"/>
          </a:xfrm>
          <a:prstGeom prst="rect">
            <a:avLst/>
          </a:prstGeom>
          <a:noFill/>
          <a:ln>
            <a:noFill/>
          </a:ln>
        </p:spPr>
      </p:pic>
      <p:pic>
        <p:nvPicPr>
          <p:cNvPr id="174" name="Google Shape;174;p24"/>
          <p:cNvPicPr preferRelativeResize="0"/>
          <p:nvPr/>
        </p:nvPicPr>
        <p:blipFill>
          <a:blip r:embed="rId5">
            <a:alphaModFix/>
          </a:blip>
          <a:stretch>
            <a:fillRect/>
          </a:stretch>
        </p:blipFill>
        <p:spPr>
          <a:xfrm>
            <a:off x="5544297" y="2745468"/>
            <a:ext cx="2822928" cy="21309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View Controller</a:t>
            </a:r>
            <a:endParaRPr/>
          </a:p>
        </p:txBody>
      </p:sp>
      <p:sp>
        <p:nvSpPr>
          <p:cNvPr id="180" name="Google Shape;180;p2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5"/>
          <p:cNvPicPr preferRelativeResize="0"/>
          <p:nvPr/>
        </p:nvPicPr>
        <p:blipFill>
          <a:blip r:embed="rId3">
            <a:alphaModFix/>
          </a:blip>
          <a:stretch>
            <a:fillRect/>
          </a:stretch>
        </p:blipFill>
        <p:spPr>
          <a:xfrm>
            <a:off x="4763213" y="2"/>
            <a:ext cx="4196416" cy="5143499"/>
          </a:xfrm>
          <a:prstGeom prst="rect">
            <a:avLst/>
          </a:prstGeom>
          <a:noFill/>
          <a:ln>
            <a:noFill/>
          </a:ln>
        </p:spPr>
      </p:pic>
      <p:sp>
        <p:nvSpPr>
          <p:cNvPr id="182" name="Google Shape;182;p2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b="1" lang="en-GB" sz="2800">
                <a:solidFill>
                  <a:schemeClr val="dk2"/>
                </a:solidFill>
                <a:latin typeface="Raleway"/>
                <a:ea typeface="Raleway"/>
                <a:cs typeface="Raleway"/>
                <a:sym typeface="Raleway"/>
              </a:rPr>
              <a:t>Activity Diagrams</a:t>
            </a:r>
            <a:endParaRPr b="1" sz="2800">
              <a:solidFill>
                <a:schemeClr val="dk2"/>
              </a:solidFill>
              <a:latin typeface="Raleway"/>
              <a:ea typeface="Raleway"/>
              <a:cs typeface="Raleway"/>
              <a:sym typeface="Raleway"/>
            </a:endParaRPr>
          </a:p>
        </p:txBody>
      </p:sp>
      <p:pic>
        <p:nvPicPr>
          <p:cNvPr id="188" name="Google Shape;188;p26"/>
          <p:cNvPicPr preferRelativeResize="0"/>
          <p:nvPr/>
        </p:nvPicPr>
        <p:blipFill>
          <a:blip r:embed="rId4">
            <a:alphaModFix/>
          </a:blip>
          <a:stretch>
            <a:fillRect/>
          </a:stretch>
        </p:blipFill>
        <p:spPr>
          <a:xfrm>
            <a:off x="4494100" y="799063"/>
            <a:ext cx="4649901" cy="3545377"/>
          </a:xfrm>
          <a:prstGeom prst="rect">
            <a:avLst/>
          </a:prstGeom>
          <a:noFill/>
          <a:ln>
            <a:noFill/>
          </a:ln>
        </p:spPr>
      </p:pic>
      <p:pic>
        <p:nvPicPr>
          <p:cNvPr id="189" name="Google Shape;189;p26"/>
          <p:cNvPicPr preferRelativeResize="0"/>
          <p:nvPr/>
        </p:nvPicPr>
        <p:blipFill>
          <a:blip r:embed="rId5">
            <a:alphaModFix/>
          </a:blip>
          <a:stretch>
            <a:fillRect/>
          </a:stretch>
        </p:blipFill>
        <p:spPr>
          <a:xfrm>
            <a:off x="0" y="1037638"/>
            <a:ext cx="4494100" cy="306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Individual Contributions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End</a:t>
            </a:r>
            <a:endParaRPr/>
          </a:p>
        </p:txBody>
      </p:sp>
      <p:sp>
        <p:nvSpPr>
          <p:cNvPr id="200" name="Google Shape;200;p28"/>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pic>
        <p:nvPicPr>
          <p:cNvPr id="93" name="Google Shape;93;p14"/>
          <p:cNvPicPr preferRelativeResize="0"/>
          <p:nvPr/>
        </p:nvPicPr>
        <p:blipFill>
          <a:blip r:embed="rId4">
            <a:alphaModFix/>
          </a:blip>
          <a:stretch>
            <a:fillRect/>
          </a:stretch>
        </p:blipFill>
        <p:spPr>
          <a:xfrm>
            <a:off x="4906150" y="1681600"/>
            <a:ext cx="1467975" cy="1780300"/>
          </a:xfrm>
          <a:prstGeom prst="rect">
            <a:avLst/>
          </a:prstGeom>
          <a:noFill/>
          <a:ln>
            <a:noFill/>
          </a:ln>
        </p:spPr>
      </p:pic>
      <p:sp>
        <p:nvSpPr>
          <p:cNvPr id="94" name="Google Shape;94;p14"/>
          <p:cNvSpPr txBox="1"/>
          <p:nvPr>
            <p:ph idx="1" type="subTitle"/>
          </p:nvPr>
        </p:nvSpPr>
        <p:spPr>
          <a:xfrm>
            <a:off x="724950" y="1909775"/>
            <a:ext cx="3300900" cy="2700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In today's digital world, maintaining fitness can be challenging due to waning motivation.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Enter Fitbook - a blend of fitness tracking and social networking for those keen on </a:t>
            </a:r>
            <a:endParaRPr/>
          </a:p>
          <a:p>
            <a:pPr indent="0" lvl="0" marL="0" rtl="0" algn="l">
              <a:spcBef>
                <a:spcPts val="0"/>
              </a:spcBef>
              <a:spcAft>
                <a:spcPts val="0"/>
              </a:spcAft>
              <a:buNone/>
            </a:pPr>
            <a:r>
              <a:rPr lang="en-GB"/>
              <a:t>health and wellness.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a dedicated space for showcasing fitness achievements, engaging with fitness content, and enjoying a supportive community that fosters healthy competition and encouragement.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5" name="Google Shape;95;p14"/>
          <p:cNvPicPr preferRelativeResize="0"/>
          <p:nvPr/>
        </p:nvPicPr>
        <p:blipFill>
          <a:blip r:embed="rId5">
            <a:alphaModFix/>
          </a:blip>
          <a:stretch>
            <a:fillRect/>
          </a:stretch>
        </p:blipFill>
        <p:spPr>
          <a:xfrm>
            <a:off x="810950" y="535475"/>
            <a:ext cx="1381125" cy="476250"/>
          </a:xfrm>
          <a:prstGeom prst="rect">
            <a:avLst/>
          </a:prstGeom>
          <a:noFill/>
          <a:ln>
            <a:noFill/>
          </a:ln>
        </p:spPr>
      </p:pic>
      <p:pic>
        <p:nvPicPr>
          <p:cNvPr id="96" name="Google Shape;96;p14"/>
          <p:cNvPicPr preferRelativeResize="0"/>
          <p:nvPr/>
        </p:nvPicPr>
        <p:blipFill>
          <a:blip r:embed="rId6">
            <a:alphaModFix/>
          </a:blip>
          <a:stretch>
            <a:fillRect/>
          </a:stretch>
        </p:blipFill>
        <p:spPr>
          <a:xfrm>
            <a:off x="6614043" y="0"/>
            <a:ext cx="252996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a:t>
            </a:r>
            <a:endParaRPr/>
          </a:p>
        </p:txBody>
      </p:sp>
      <p:sp>
        <p:nvSpPr>
          <p:cNvPr id="107" name="Google Shape;107;p16"/>
          <p:cNvSpPr txBox="1"/>
          <p:nvPr>
            <p:ph idx="1" type="body"/>
          </p:nvPr>
        </p:nvSpPr>
        <p:spPr>
          <a:xfrm>
            <a:off x="687200" y="1853850"/>
            <a:ext cx="3663600" cy="308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100">
                <a:solidFill>
                  <a:srgbClr val="000000"/>
                </a:solidFill>
              </a:rPr>
              <a:t>Task Division:</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Based on people’s wants, expertise, and amount of time for user stories.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GB" sz="1100">
                <a:solidFill>
                  <a:srgbClr val="000000"/>
                </a:solidFill>
              </a:rPr>
              <a:t>Git Flow:</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Stable branch for release in main</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Sub-branches for each feature, which are merged into main via pull requests.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Format: [ticket number]/branch_name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GB" sz="1100">
                <a:solidFill>
                  <a:srgbClr val="000000"/>
                </a:solidFill>
              </a:rPr>
              <a:t>P</a:t>
            </a:r>
            <a:r>
              <a:rPr lang="en-GB" sz="1100">
                <a:solidFill>
                  <a:srgbClr val="000000"/>
                </a:solidFill>
              </a:rPr>
              <a:t>ull Requests: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Format: [ticket number]/branch_name</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Includes description, type of change, visual aids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Can be reviewed by any team member</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Front or back end team leader must approve merge before creator can merge into main</a:t>
            </a:r>
            <a:endParaRPr sz="11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572000" y="1853850"/>
            <a:ext cx="4315150" cy="296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122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contd.</a:t>
            </a:r>
            <a:endParaRPr/>
          </a:p>
        </p:txBody>
      </p:sp>
      <p:sp>
        <p:nvSpPr>
          <p:cNvPr id="114" name="Google Shape;114;p17"/>
          <p:cNvSpPr txBox="1"/>
          <p:nvPr>
            <p:ph idx="1" type="body"/>
          </p:nvPr>
        </p:nvSpPr>
        <p:spPr>
          <a:xfrm>
            <a:off x="581900" y="1604550"/>
            <a:ext cx="4279200" cy="2995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100">
                <a:solidFill>
                  <a:srgbClr val="000000"/>
                </a:solidFill>
              </a:rPr>
              <a:t>Communication:</a:t>
            </a:r>
            <a:endParaRPr sz="1100">
              <a:solidFill>
                <a:srgbClr val="000000"/>
              </a:solidFill>
            </a:endParaRPr>
          </a:p>
          <a:p>
            <a:pPr indent="-293211" lvl="0" marL="457200" rtl="0" algn="l">
              <a:spcBef>
                <a:spcPts val="0"/>
              </a:spcBef>
              <a:spcAft>
                <a:spcPts val="0"/>
              </a:spcAft>
              <a:buClr>
                <a:srgbClr val="000000"/>
              </a:buClr>
              <a:buSzPct val="100000"/>
              <a:buChar char="-"/>
            </a:pPr>
            <a:r>
              <a:rPr lang="en-GB" sz="1100">
                <a:solidFill>
                  <a:srgbClr val="000000"/>
                </a:solidFill>
              </a:rPr>
              <a:t>Meetings held on Slack, summaries posted in Slack channel</a:t>
            </a:r>
            <a:endParaRPr sz="1100">
              <a:solidFill>
                <a:srgbClr val="000000"/>
              </a:solidFill>
            </a:endParaRPr>
          </a:p>
          <a:p>
            <a:pPr indent="-293211" lvl="0" marL="457200" rtl="0" algn="l">
              <a:spcBef>
                <a:spcPts val="0"/>
              </a:spcBef>
              <a:spcAft>
                <a:spcPts val="0"/>
              </a:spcAft>
              <a:buClr>
                <a:srgbClr val="000000"/>
              </a:buClr>
              <a:buSzPct val="100000"/>
              <a:buChar char="-"/>
            </a:pPr>
            <a:r>
              <a:rPr lang="en-GB" sz="1100">
                <a:solidFill>
                  <a:srgbClr val="000000"/>
                </a:solidFill>
              </a:rPr>
              <a:t>Sprint Reviews: </a:t>
            </a:r>
            <a:endParaRPr sz="1100">
              <a:solidFill>
                <a:srgbClr val="000000"/>
              </a:solidFill>
            </a:endParaRPr>
          </a:p>
          <a:p>
            <a:pPr indent="-293211" lvl="1" marL="914400" rtl="0" algn="l">
              <a:spcBef>
                <a:spcPts val="0"/>
              </a:spcBef>
              <a:spcAft>
                <a:spcPts val="0"/>
              </a:spcAft>
              <a:buClr>
                <a:srgbClr val="000000"/>
              </a:buClr>
              <a:buSzPct val="100000"/>
              <a:buChar char="-"/>
            </a:pPr>
            <a:r>
              <a:rPr lang="en-GB" sz="1100">
                <a:solidFill>
                  <a:srgbClr val="000000"/>
                </a:solidFill>
              </a:rPr>
              <a:t>Online at end of each sprint</a:t>
            </a:r>
            <a:endParaRPr>
              <a:solidFill>
                <a:srgbClr val="000000"/>
              </a:solidFill>
            </a:endParaRPr>
          </a:p>
          <a:p>
            <a:pPr indent="-293211" lvl="1" marL="914400" rtl="0" algn="l">
              <a:spcBef>
                <a:spcPts val="0"/>
              </a:spcBef>
              <a:spcAft>
                <a:spcPts val="0"/>
              </a:spcAft>
              <a:buClr>
                <a:srgbClr val="000000"/>
              </a:buClr>
              <a:buSzPct val="100000"/>
              <a:buChar char="-"/>
            </a:pPr>
            <a:r>
              <a:rPr lang="en-GB">
                <a:solidFill>
                  <a:srgbClr val="000000"/>
                </a:solidFill>
              </a:rPr>
              <a:t>R</a:t>
            </a:r>
            <a:r>
              <a:rPr lang="en-GB" sz="1100">
                <a:solidFill>
                  <a:srgbClr val="000000"/>
                </a:solidFill>
              </a:rPr>
              <a:t>eview velocity of team</a:t>
            </a:r>
            <a:endParaRPr>
              <a:solidFill>
                <a:srgbClr val="000000"/>
              </a:solidFill>
            </a:endParaRPr>
          </a:p>
          <a:p>
            <a:pPr indent="-293211" lvl="1" marL="914400" rtl="0" algn="l">
              <a:spcBef>
                <a:spcPts val="0"/>
              </a:spcBef>
              <a:spcAft>
                <a:spcPts val="0"/>
              </a:spcAft>
              <a:buClr>
                <a:srgbClr val="000000"/>
              </a:buClr>
              <a:buSzPct val="100000"/>
              <a:buChar char="-"/>
            </a:pPr>
            <a:r>
              <a:rPr lang="en-GB">
                <a:solidFill>
                  <a:srgbClr val="000000"/>
                </a:solidFill>
              </a:rPr>
              <a:t>R</a:t>
            </a:r>
            <a:r>
              <a:rPr lang="en-GB" sz="1100">
                <a:solidFill>
                  <a:srgbClr val="000000"/>
                </a:solidFill>
              </a:rPr>
              <a:t>eevaluate story points</a:t>
            </a:r>
            <a:r>
              <a:rPr lang="en-GB">
                <a:solidFill>
                  <a:srgbClr val="000000"/>
                </a:solidFill>
              </a:rPr>
              <a:t> for balanced distribution of tasks</a:t>
            </a:r>
            <a:endParaRPr>
              <a:solidFill>
                <a:srgbClr val="000000"/>
              </a:solidFill>
            </a:endParaRPr>
          </a:p>
          <a:p>
            <a:pPr indent="-293211" lvl="1" marL="914400" rtl="0" algn="l">
              <a:spcBef>
                <a:spcPts val="0"/>
              </a:spcBef>
              <a:spcAft>
                <a:spcPts val="0"/>
              </a:spcAft>
              <a:buClr>
                <a:srgbClr val="000000"/>
              </a:buClr>
              <a:buSzPct val="100000"/>
              <a:buChar char="-"/>
            </a:pPr>
            <a:r>
              <a:rPr lang="en-GB">
                <a:solidFill>
                  <a:srgbClr val="000000"/>
                </a:solidFill>
              </a:rPr>
              <a:t>Propose a</a:t>
            </a:r>
            <a:r>
              <a:rPr lang="en-GB" sz="1100">
                <a:solidFill>
                  <a:srgbClr val="000000"/>
                </a:solidFill>
              </a:rPr>
              <a:t>ny changes in approach that would improve team’s efficiency</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3211" lvl="0" marL="457200" rtl="0" algn="l">
              <a:spcBef>
                <a:spcPts val="0"/>
              </a:spcBef>
              <a:spcAft>
                <a:spcPts val="0"/>
              </a:spcAft>
              <a:buClr>
                <a:srgbClr val="000000"/>
              </a:buClr>
              <a:buSzPct val="100000"/>
              <a:buChar char="-"/>
            </a:pPr>
            <a:r>
              <a:rPr lang="en-GB" sz="1100">
                <a:solidFill>
                  <a:srgbClr val="000000"/>
                </a:solidFill>
              </a:rPr>
              <a:t>Standups: </a:t>
            </a:r>
            <a:endParaRPr sz="1100">
              <a:solidFill>
                <a:srgbClr val="000000"/>
              </a:solidFill>
            </a:endParaRPr>
          </a:p>
          <a:p>
            <a:pPr indent="-293211" lvl="1" marL="914400" rtl="0" algn="l">
              <a:spcBef>
                <a:spcPts val="0"/>
              </a:spcBef>
              <a:spcAft>
                <a:spcPts val="0"/>
              </a:spcAft>
              <a:buClr>
                <a:srgbClr val="000000"/>
              </a:buClr>
              <a:buSzPct val="100000"/>
              <a:buChar char="-"/>
            </a:pPr>
            <a:r>
              <a:rPr lang="en-GB" sz="1100">
                <a:solidFill>
                  <a:srgbClr val="000000"/>
                </a:solidFill>
              </a:rPr>
              <a:t>Online and Asynchronous</a:t>
            </a:r>
            <a:endParaRPr sz="1100">
              <a:solidFill>
                <a:srgbClr val="000000"/>
              </a:solidFill>
            </a:endParaRPr>
          </a:p>
          <a:p>
            <a:pPr indent="-293211" lvl="1" marL="914400" rtl="0" algn="l">
              <a:spcBef>
                <a:spcPts val="0"/>
              </a:spcBef>
              <a:spcAft>
                <a:spcPts val="0"/>
              </a:spcAft>
              <a:buClr>
                <a:srgbClr val="000000"/>
              </a:buClr>
              <a:buSzPct val="100000"/>
              <a:buChar char="-"/>
            </a:pPr>
            <a:r>
              <a:rPr lang="en-GB" sz="1100">
                <a:solidFill>
                  <a:srgbClr val="000000"/>
                </a:solidFill>
              </a:rPr>
              <a:t>3 online sessions and 2 asynchronous sessions per week </a:t>
            </a:r>
            <a:endParaRPr sz="1100">
              <a:solidFill>
                <a:srgbClr val="000000"/>
              </a:solidFill>
            </a:endParaRPr>
          </a:p>
          <a:p>
            <a:pPr indent="-293211" lvl="1" marL="914400" rtl="0" algn="l">
              <a:spcBef>
                <a:spcPts val="0"/>
              </a:spcBef>
              <a:spcAft>
                <a:spcPts val="0"/>
              </a:spcAft>
              <a:buClr>
                <a:srgbClr val="000000"/>
              </a:buClr>
              <a:buSzPct val="100000"/>
              <a:buChar char="-"/>
            </a:pPr>
            <a:r>
              <a:rPr lang="en-GB" sz="1100">
                <a:solidFill>
                  <a:srgbClr val="000000"/>
                </a:solidFill>
              </a:rPr>
              <a:t>Review individual progress, tasks intended to complete</a:t>
            </a:r>
            <a:endParaRPr sz="1100">
              <a:solidFill>
                <a:srgbClr val="000000"/>
              </a:solidFill>
            </a:endParaRPr>
          </a:p>
          <a:p>
            <a:pPr indent="-293211" lvl="1" marL="914400" rtl="0" algn="l">
              <a:spcBef>
                <a:spcPts val="0"/>
              </a:spcBef>
              <a:spcAft>
                <a:spcPts val="0"/>
              </a:spcAft>
              <a:buClr>
                <a:srgbClr val="000000"/>
              </a:buClr>
              <a:buSzPct val="100000"/>
              <a:buChar char="-"/>
            </a:pPr>
            <a:r>
              <a:rPr lang="en-GB" sz="1100">
                <a:solidFill>
                  <a:srgbClr val="000000"/>
                </a:solidFill>
              </a:rPr>
              <a:t>Address any challenges/blockers</a:t>
            </a:r>
            <a:endParaRPr sz="1100">
              <a:solidFill>
                <a:srgbClr val="000000"/>
              </a:solidFil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5055987" y="1604550"/>
            <a:ext cx="3887762"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contd.</a:t>
            </a:r>
            <a:endParaRPr/>
          </a:p>
        </p:txBody>
      </p:sp>
      <p:sp>
        <p:nvSpPr>
          <p:cNvPr id="121" name="Google Shape;121;p18"/>
          <p:cNvSpPr txBox="1"/>
          <p:nvPr>
            <p:ph idx="1" type="body"/>
          </p:nvPr>
        </p:nvSpPr>
        <p:spPr>
          <a:xfrm>
            <a:off x="729450" y="1764400"/>
            <a:ext cx="4586700" cy="32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000000"/>
                </a:solidFill>
              </a:rPr>
              <a:t>Significant </a:t>
            </a:r>
            <a:r>
              <a:rPr lang="en-GB" sz="1100">
                <a:solidFill>
                  <a:srgbClr val="000000"/>
                </a:solidFill>
              </a:rPr>
              <a:t>Decisions:</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Posts</a:t>
            </a:r>
            <a:endParaRPr sz="1100">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Initial idea was to have posts contain an image, likes, and comments </a:t>
            </a:r>
            <a:endParaRPr>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Switched to posting workouts</a:t>
            </a:r>
            <a:endParaRPr>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Differentiates us from other social media apps like Instagram, FaceBook</a:t>
            </a:r>
            <a:endParaRPr>
              <a:solidFill>
                <a:srgbClr val="000000"/>
              </a:solidFill>
            </a:endParaRPr>
          </a:p>
          <a:p>
            <a:pPr indent="0" lvl="0" marL="0" rtl="0" algn="l">
              <a:spcBef>
                <a:spcPts val="0"/>
              </a:spcBef>
              <a:spcAft>
                <a:spcPts val="0"/>
              </a:spcAft>
              <a:buNone/>
            </a:pPr>
            <a:r>
              <a:t/>
            </a:r>
            <a:endParaRPr>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Creation of PR Channel</a:t>
            </a:r>
            <a:endParaRPr sz="1100">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Dedicated Slack channel for pull requests and merge conflicts</a:t>
            </a:r>
            <a:endParaRPr>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Easier sharing of screenshots, discussing code changes, and engaging in voice chats</a:t>
            </a:r>
            <a:endParaRPr>
              <a:solidFill>
                <a:srgbClr val="000000"/>
              </a:solidFill>
            </a:endParaRPr>
          </a:p>
          <a:p>
            <a:pPr indent="-298450" lvl="1" marL="914400" rtl="0" algn="l">
              <a:spcBef>
                <a:spcPts val="0"/>
              </a:spcBef>
              <a:spcAft>
                <a:spcPts val="0"/>
              </a:spcAft>
              <a:buClr>
                <a:srgbClr val="000000"/>
              </a:buClr>
              <a:buSzPts val="1100"/>
              <a:buChar char="-"/>
            </a:pPr>
            <a:r>
              <a:rPr lang="en-GB">
                <a:solidFill>
                  <a:srgbClr val="000000"/>
                </a:solidFill>
              </a:rPr>
              <a:t>Improved coordination and communication</a:t>
            </a:r>
            <a:endParaRPr>
              <a:solidFill>
                <a:srgbClr val="000000"/>
              </a:solidFill>
            </a:endParaRPr>
          </a:p>
          <a:p>
            <a:pPr indent="0" lvl="0" marL="91440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5537625" y="2325450"/>
            <a:ext cx="3180899" cy="212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React-native</a:t>
            </a:r>
            <a:endParaRPr/>
          </a:p>
          <a:p>
            <a:pPr indent="-311150" lvl="0" marL="457200" rtl="0" algn="l">
              <a:spcBef>
                <a:spcPts val="0"/>
              </a:spcBef>
              <a:spcAft>
                <a:spcPts val="0"/>
              </a:spcAft>
              <a:buSzPts val="1300"/>
              <a:buChar char="●"/>
            </a:pPr>
            <a:r>
              <a:rPr lang="en-GB"/>
              <a:t>MongoDB</a:t>
            </a:r>
            <a:endParaRPr/>
          </a:p>
          <a:p>
            <a:pPr indent="-311150" lvl="0" marL="457200" rtl="0" algn="l">
              <a:spcBef>
                <a:spcPts val="0"/>
              </a:spcBef>
              <a:spcAft>
                <a:spcPts val="0"/>
              </a:spcAft>
              <a:buSzPts val="1300"/>
              <a:buChar char="●"/>
            </a:pPr>
            <a:r>
              <a:rPr lang="en-GB"/>
              <a:t>Typescript</a:t>
            </a:r>
            <a:endParaRPr/>
          </a:p>
          <a:p>
            <a:pPr indent="-311150" lvl="0" marL="457200" rtl="0" algn="l">
              <a:spcBef>
                <a:spcPts val="0"/>
              </a:spcBef>
              <a:spcAft>
                <a:spcPts val="0"/>
              </a:spcAft>
              <a:buSzPts val="1300"/>
              <a:buChar char="●"/>
            </a:pPr>
            <a:r>
              <a:rPr lang="en-GB"/>
              <a:t>Express.js</a:t>
            </a:r>
            <a:endParaRPr/>
          </a:p>
          <a:p>
            <a:pPr indent="-311150" lvl="0" marL="457200" rtl="0" algn="l">
              <a:spcBef>
                <a:spcPts val="0"/>
              </a:spcBef>
              <a:spcAft>
                <a:spcPts val="0"/>
              </a:spcAft>
              <a:buSzPts val="1300"/>
              <a:buChar char="●"/>
            </a:pPr>
            <a:r>
              <a:rPr lang="en-GB"/>
              <a:t>IOS &amp; Android</a:t>
            </a:r>
            <a:endParaRPr/>
          </a:p>
        </p:txBody>
      </p:sp>
      <p:pic>
        <p:nvPicPr>
          <p:cNvPr id="129" name="Google Shape;129;p19"/>
          <p:cNvPicPr preferRelativeResize="0"/>
          <p:nvPr/>
        </p:nvPicPr>
        <p:blipFill>
          <a:blip r:embed="rId3">
            <a:alphaModFix/>
          </a:blip>
          <a:stretch>
            <a:fillRect/>
          </a:stretch>
        </p:blipFill>
        <p:spPr>
          <a:xfrm>
            <a:off x="2937271" y="409696"/>
            <a:ext cx="3139525" cy="1963000"/>
          </a:xfrm>
          <a:prstGeom prst="rect">
            <a:avLst/>
          </a:prstGeom>
          <a:noFill/>
          <a:ln>
            <a:noFill/>
          </a:ln>
        </p:spPr>
      </p:pic>
      <p:pic>
        <p:nvPicPr>
          <p:cNvPr id="130" name="Google Shape;130;p19"/>
          <p:cNvPicPr preferRelativeResize="0"/>
          <p:nvPr/>
        </p:nvPicPr>
        <p:blipFill>
          <a:blip r:embed="rId4">
            <a:alphaModFix/>
          </a:blip>
          <a:stretch>
            <a:fillRect/>
          </a:stretch>
        </p:blipFill>
        <p:spPr>
          <a:xfrm>
            <a:off x="5926198" y="2459948"/>
            <a:ext cx="3217800" cy="1294950"/>
          </a:xfrm>
          <a:prstGeom prst="rect">
            <a:avLst/>
          </a:prstGeom>
          <a:noFill/>
          <a:ln>
            <a:noFill/>
          </a:ln>
        </p:spPr>
      </p:pic>
      <p:pic>
        <p:nvPicPr>
          <p:cNvPr id="131" name="Google Shape;131;p19"/>
          <p:cNvPicPr preferRelativeResize="0"/>
          <p:nvPr/>
        </p:nvPicPr>
        <p:blipFill>
          <a:blip r:embed="rId5">
            <a:alphaModFix/>
          </a:blip>
          <a:stretch>
            <a:fillRect/>
          </a:stretch>
        </p:blipFill>
        <p:spPr>
          <a:xfrm>
            <a:off x="3533100" y="3909725"/>
            <a:ext cx="2795999" cy="992550"/>
          </a:xfrm>
          <a:prstGeom prst="rect">
            <a:avLst/>
          </a:prstGeom>
          <a:noFill/>
          <a:ln>
            <a:noFill/>
          </a:ln>
        </p:spPr>
      </p:pic>
      <p:pic>
        <p:nvPicPr>
          <p:cNvPr id="132" name="Google Shape;132;p19"/>
          <p:cNvPicPr preferRelativeResize="0"/>
          <p:nvPr/>
        </p:nvPicPr>
        <p:blipFill>
          <a:blip r:embed="rId6">
            <a:alphaModFix/>
          </a:blip>
          <a:stretch>
            <a:fillRect/>
          </a:stretch>
        </p:blipFill>
        <p:spPr>
          <a:xfrm>
            <a:off x="6817101" y="639700"/>
            <a:ext cx="1974001" cy="1214150"/>
          </a:xfrm>
          <a:prstGeom prst="rect">
            <a:avLst/>
          </a:prstGeom>
          <a:noFill/>
          <a:ln>
            <a:noFill/>
          </a:ln>
        </p:spPr>
      </p:pic>
      <p:pic>
        <p:nvPicPr>
          <p:cNvPr id="133" name="Google Shape;133;p19"/>
          <p:cNvPicPr preferRelativeResize="0"/>
          <p:nvPr/>
        </p:nvPicPr>
        <p:blipFill>
          <a:blip r:embed="rId7">
            <a:alphaModFix/>
          </a:blip>
          <a:stretch>
            <a:fillRect/>
          </a:stretch>
        </p:blipFill>
        <p:spPr>
          <a:xfrm>
            <a:off x="7563250" y="3754902"/>
            <a:ext cx="1580750" cy="1388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a:t>
            </a:r>
            <a:endParaRPr/>
          </a:p>
        </p:txBody>
      </p:sp>
      <p:sp>
        <p:nvSpPr>
          <p:cNvPr id="139" name="Google Shape;139;p20"/>
          <p:cNvSpPr txBox="1"/>
          <p:nvPr>
            <p:ph idx="1" type="body"/>
          </p:nvPr>
        </p:nvSpPr>
        <p:spPr>
          <a:xfrm>
            <a:off x="727650" y="1853850"/>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React-native-simple-toast </a:t>
            </a:r>
            <a:endParaRPr/>
          </a:p>
          <a:p>
            <a:pPr indent="-293211" lvl="1" marL="914400" rtl="0" algn="l">
              <a:spcBef>
                <a:spcPts val="0"/>
              </a:spcBef>
              <a:spcAft>
                <a:spcPts val="0"/>
              </a:spcAft>
              <a:buSzPct val="100000"/>
              <a:buChar char="○"/>
            </a:pPr>
            <a:r>
              <a:rPr lang="en-GB"/>
              <a:t>Compatibility issue with react-native-reanimated version 2.x</a:t>
            </a:r>
            <a:endParaRPr/>
          </a:p>
          <a:p>
            <a:pPr indent="-293211" lvl="1" marL="914400" rtl="0" algn="l">
              <a:spcBef>
                <a:spcPts val="0"/>
              </a:spcBef>
              <a:spcAft>
                <a:spcPts val="0"/>
              </a:spcAft>
              <a:buSzPct val="100000"/>
              <a:buChar char="○"/>
            </a:pPr>
            <a:r>
              <a:rPr lang="en-GB"/>
              <a:t>Error messages:</a:t>
            </a:r>
            <a:br>
              <a:rPr lang="en-GB"/>
            </a:br>
            <a:r>
              <a:rPr lang="en-GB"/>
              <a:t>CompileC /Users/user/Library/Developer/Xcode/DerivedData/BinBuddy-easgtqwgvhpqvoborkrbeezjoopp/Build/Intermediates.noindex/Pods.build/Debug-iphonesimulator/react-native-simple-toast.build/Objects-normal/arm64/RNSimpleToast.o /Users/user/Documents/CSCC01/final-project-s23-algo-assassins/front-end/node_modules/react-native-simple-toast/ios/RNSimpleToast.mm normal arm64 objective-c++ com.apple.compilers.llvm.clang.1_0.compiler (in target 'react-native-simple-toast' from project 'Pods')</a:t>
            </a:r>
            <a:br>
              <a:rPr lang="en-GB"/>
            </a:br>
            <a:r>
              <a:rPr lang="en-GB"/>
              <a:t>(1 failure)</a:t>
            </a:r>
            <a:endParaRPr/>
          </a:p>
          <a:p>
            <a:pPr indent="0" lvl="0" marL="0" rtl="0" algn="l">
              <a:spcBef>
                <a:spcPts val="1200"/>
              </a:spcBef>
              <a:spcAft>
                <a:spcPts val="1200"/>
              </a:spcAft>
              <a:buNone/>
            </a:pPr>
            <a:r>
              <a:t/>
            </a:r>
            <a:endParaRPr/>
          </a:p>
        </p:txBody>
      </p:sp>
      <p:pic>
        <p:nvPicPr>
          <p:cNvPr id="140" name="Google Shape;140;p20"/>
          <p:cNvPicPr preferRelativeResize="0"/>
          <p:nvPr/>
        </p:nvPicPr>
        <p:blipFill>
          <a:blip r:embed="rId3">
            <a:alphaModFix/>
          </a:blip>
          <a:stretch>
            <a:fillRect/>
          </a:stretch>
        </p:blipFill>
        <p:spPr>
          <a:xfrm>
            <a:off x="1747300" y="3693850"/>
            <a:ext cx="4772025"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a:t>
            </a:r>
            <a:endParaRPr/>
          </a:p>
        </p:txBody>
      </p:sp>
      <p:sp>
        <p:nvSpPr>
          <p:cNvPr id="146" name="Google Shape;146;p21"/>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User profile information rendering</a:t>
            </a:r>
            <a:endParaRPr/>
          </a:p>
          <a:p>
            <a:pPr indent="-311150" lvl="0" marL="457200" rtl="0" algn="l">
              <a:spcBef>
                <a:spcPts val="0"/>
              </a:spcBef>
              <a:spcAft>
                <a:spcPts val="0"/>
              </a:spcAft>
              <a:buSzPts val="1300"/>
              <a:buChar char="●"/>
            </a:pPr>
            <a:r>
              <a:rPr lang="en-GB"/>
              <a:t>Issue: information not rendering updated information </a:t>
            </a:r>
            <a:br>
              <a:rPr lang="en-GB"/>
            </a:br>
            <a:r>
              <a:rPr lang="en-GB"/>
              <a:t>immediately </a:t>
            </a:r>
            <a:r>
              <a:rPr lang="en-GB"/>
              <a:t>a</a:t>
            </a:r>
            <a:r>
              <a:rPr lang="en-GB"/>
              <a:t>fter user edits their profile</a:t>
            </a:r>
            <a:endParaRPr/>
          </a:p>
          <a:p>
            <a:pPr indent="-311150" lvl="0" marL="457200" rtl="0" algn="l">
              <a:spcBef>
                <a:spcPts val="0"/>
              </a:spcBef>
              <a:spcAft>
                <a:spcPts val="0"/>
              </a:spcAft>
              <a:buSzPts val="1300"/>
              <a:buChar char="●"/>
            </a:pPr>
            <a:r>
              <a:rPr lang="en-GB"/>
              <a:t>Solution: useEffect() and queryUser() function and user </a:t>
            </a:r>
            <a:br>
              <a:rPr lang="en-GB"/>
            </a:br>
            <a:r>
              <a:rPr lang="en-GB"/>
              <a:t>m</a:t>
            </a:r>
            <a:r>
              <a:rPr lang="en-GB"/>
              <a:t>ethods defined in user.ts in utils folder in the backend</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5570575" y="725250"/>
            <a:ext cx="3038375" cy="2014388"/>
          </a:xfrm>
          <a:prstGeom prst="rect">
            <a:avLst/>
          </a:prstGeom>
          <a:noFill/>
          <a:ln>
            <a:noFill/>
          </a:ln>
        </p:spPr>
      </p:pic>
      <p:pic>
        <p:nvPicPr>
          <p:cNvPr id="148" name="Google Shape;148;p21"/>
          <p:cNvPicPr preferRelativeResize="0"/>
          <p:nvPr/>
        </p:nvPicPr>
        <p:blipFill>
          <a:blip r:embed="rId4">
            <a:alphaModFix/>
          </a:blip>
          <a:stretch>
            <a:fillRect/>
          </a:stretch>
        </p:blipFill>
        <p:spPr>
          <a:xfrm>
            <a:off x="5699725" y="3344227"/>
            <a:ext cx="2909226" cy="1173525"/>
          </a:xfrm>
          <a:prstGeom prst="rect">
            <a:avLst/>
          </a:prstGeom>
          <a:noFill/>
          <a:ln>
            <a:noFill/>
          </a:ln>
        </p:spPr>
      </p:pic>
      <p:pic>
        <p:nvPicPr>
          <p:cNvPr id="149" name="Google Shape;149;p21"/>
          <p:cNvPicPr preferRelativeResize="0"/>
          <p:nvPr/>
        </p:nvPicPr>
        <p:blipFill>
          <a:blip r:embed="rId5">
            <a:alphaModFix/>
          </a:blip>
          <a:stretch>
            <a:fillRect/>
          </a:stretch>
        </p:blipFill>
        <p:spPr>
          <a:xfrm>
            <a:off x="903800" y="3378199"/>
            <a:ext cx="3552011" cy="129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