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7B91305-C1BE-4EEC-A659-E86970C0AD1E}">
  <a:tblStyle styleId="{57B91305-C1BE-4EEC-A659-E86970C0AD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93e775786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893e77578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Howdy! My name is Pablo Pineda IV and I have the privilege of presenting our project, MealMatch: From Ingredients to Meals.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51089b157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51089b157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the login page, users can log into meal match via their google account.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51089b157_7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851089b157_7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dashboard is a central system that connects to all the parts of meal match, </a:t>
            </a:r>
            <a:r>
              <a:rPr lang="en"/>
              <a:t>namely</a:t>
            </a:r>
            <a:r>
              <a:rPr lang="en"/>
              <a:t> ingredient list management, recipe search and saved recipe management.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851089b157_7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851089b157_7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51089b157_7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51089b157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93e775786_2_1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3893e775786_2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For this project we decided to make </a:t>
            </a:r>
            <a:r>
              <a:rPr lang="en"/>
              <a:t>separate</a:t>
            </a:r>
            <a:r>
              <a:rPr lang="en"/>
              <a:t> pages for  our app. This made it easier for us to split work between us. We made navigation easy by including “Back to dashboard” and “logout” buttons.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893e775786_2_1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893e775786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Guided us with speeding up implementation, debugging and helped us discover idiomatic ways of achieving our goals in rails.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893e775786_2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893e775786_2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93e775786_2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893e775786_2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893e775786_2_1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893e775786_2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93e775786_2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g3893e775786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This application is designed to be used by Home Cooks and Meal planners.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93e775786_2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893e77578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Have you ever looked into a full pantry and not know what to make for dinner? Or looked into a pantry with scrap ingredients and wondered what you can make of it? MealMatch is here to help you be creative with the ingredients you have at hand. </a:t>
            </a:r>
            <a:r>
              <a:rPr lang="en">
                <a:solidFill>
                  <a:schemeClr val="dk1"/>
                </a:solidFill>
              </a:rPr>
              <a:t>The idea is that you provide the app with a list of ingredients and it will compile multiple recipes from TheMealDB’s database for you to choose from in a Tinder-like fashion. You can then save any recipes you like so that you can have access to them from anywhere on your account.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93e775786_2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893e775786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Typical Model View Controller Architecture discussed in class, with mealDB API used as a external service.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93e775786_2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893e775786_2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database model captures the idea that users can create </a:t>
            </a:r>
            <a:r>
              <a:rPr lang="en"/>
              <a:t>multiple</a:t>
            </a:r>
            <a:r>
              <a:rPr lang="en"/>
              <a:t> ingredient lists, each of which may have multiple ingredients. Using those ingredient lists, user can search for recipes and save multiple recipes for reuse.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51089b157_4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851089b157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(Repitition of what was explained before in the diagram)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93e775786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893e775786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93e775786_2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893e775786_2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93e775786_2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893e775786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-65500" y="1233175"/>
            <a:ext cx="47055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2900"/>
              <a:t>MealMatch:</a:t>
            </a:r>
            <a:br>
              <a:rPr lang="en" sz="2900"/>
            </a:br>
            <a:r>
              <a:rPr lang="en" sz="2900"/>
              <a:t>From Ingredients to Meals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100"/>
              <a:buNone/>
            </a:pPr>
            <a:r>
              <a:rPr lang="en"/>
              <a:t>CSCE 606 - Project 1</a:t>
            </a:r>
            <a:endParaRPr/>
          </a:p>
        </p:txBody>
      </p:sp>
      <p:sp>
        <p:nvSpPr>
          <p:cNvPr id="56" name="Google Shape;56;p1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Eshan Kelkar, Quan Nguyen, Pablo Pineda IV, Cameron Yoffe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2" title="Screenshot_20251006_135213_Samsung Notes.jpg"/>
          <p:cNvPicPr preferRelativeResize="0"/>
          <p:nvPr/>
        </p:nvPicPr>
        <p:blipFill rotWithShape="1">
          <a:blip r:embed="rId3">
            <a:alphaModFix/>
          </a:blip>
          <a:srcRect b="18761" l="11697" r="17021" t="50977"/>
          <a:stretch/>
        </p:blipFill>
        <p:spPr>
          <a:xfrm>
            <a:off x="127300" y="2270750"/>
            <a:ext cx="4157376" cy="28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 title="Screenshot_20251006_135213_Samsung Notes.jpg"/>
          <p:cNvPicPr preferRelativeResize="0"/>
          <p:nvPr/>
        </p:nvPicPr>
        <p:blipFill rotWithShape="1">
          <a:blip r:embed="rId3">
            <a:alphaModFix/>
          </a:blip>
          <a:srcRect b="59331" l="10246" r="14469" t="13619"/>
          <a:stretch/>
        </p:blipFill>
        <p:spPr>
          <a:xfrm>
            <a:off x="4284675" y="153775"/>
            <a:ext cx="4717200" cy="271182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type="title"/>
          </p:nvPr>
        </p:nvSpPr>
        <p:spPr>
          <a:xfrm>
            <a:off x="311700" y="445025"/>
            <a:ext cx="3659100" cy="1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Login Page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129138" y="467450"/>
            <a:ext cx="41385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pic>
        <p:nvPicPr>
          <p:cNvPr id="158" name="Google Shape;158;p23" title="Screenshot_20251006_135219_Samsung Notes.jpg"/>
          <p:cNvPicPr preferRelativeResize="0"/>
          <p:nvPr/>
        </p:nvPicPr>
        <p:blipFill rotWithShape="1">
          <a:blip r:embed="rId3">
            <a:alphaModFix/>
          </a:blip>
          <a:srcRect b="46491" l="11444" r="13705" t="22242"/>
          <a:stretch/>
        </p:blipFill>
        <p:spPr>
          <a:xfrm>
            <a:off x="93700" y="2225400"/>
            <a:ext cx="4209376" cy="281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 title="Screenshot_20251006_135219_Samsung Notes.jpg"/>
          <p:cNvPicPr preferRelativeResize="0"/>
          <p:nvPr/>
        </p:nvPicPr>
        <p:blipFill rotWithShape="1">
          <a:blip r:embed="rId3">
            <a:alphaModFix/>
          </a:blip>
          <a:srcRect b="4574" l="13077" r="11331" t="62771"/>
          <a:stretch/>
        </p:blipFill>
        <p:spPr>
          <a:xfrm>
            <a:off x="4303075" y="321775"/>
            <a:ext cx="4732909" cy="3271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 txBox="1"/>
          <p:nvPr>
            <p:ph type="title"/>
          </p:nvPr>
        </p:nvSpPr>
        <p:spPr>
          <a:xfrm>
            <a:off x="4600263" y="3656650"/>
            <a:ext cx="4138500" cy="12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Lists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37488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Edit List Page</a:t>
            </a:r>
            <a:endParaRPr/>
          </a:p>
        </p:txBody>
      </p:sp>
      <p:pic>
        <p:nvPicPr>
          <p:cNvPr id="166" name="Google Shape;166;p24" title="Screenshot_20251006_135225_Samsung Notes.jpg"/>
          <p:cNvPicPr preferRelativeResize="0"/>
          <p:nvPr/>
        </p:nvPicPr>
        <p:blipFill rotWithShape="1">
          <a:blip r:embed="rId3">
            <a:alphaModFix/>
          </a:blip>
          <a:srcRect b="11606" l="8298" r="9213" t="54023"/>
          <a:stretch/>
        </p:blipFill>
        <p:spPr>
          <a:xfrm>
            <a:off x="4654475" y="190073"/>
            <a:ext cx="4403898" cy="2935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 title="Screenshot_20251006_135225_Samsung Notes.jpg"/>
          <p:cNvPicPr preferRelativeResize="0"/>
          <p:nvPr/>
        </p:nvPicPr>
        <p:blipFill rotWithShape="1">
          <a:blip r:embed="rId3">
            <a:alphaModFix/>
          </a:blip>
          <a:srcRect b="49920" l="8026" r="12190" t="18848"/>
          <a:stretch/>
        </p:blipFill>
        <p:spPr>
          <a:xfrm>
            <a:off x="55750" y="2173500"/>
            <a:ext cx="4598726" cy="2880348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>
            <p:ph type="title"/>
          </p:nvPr>
        </p:nvSpPr>
        <p:spPr>
          <a:xfrm>
            <a:off x="4813725" y="3443725"/>
            <a:ext cx="4085400" cy="12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Saved Recipes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 title="Screenshot_20251006_135234_Samsung Notes.jpg"/>
          <p:cNvPicPr preferRelativeResize="0"/>
          <p:nvPr/>
        </p:nvPicPr>
        <p:blipFill rotWithShape="1">
          <a:blip r:embed="rId3">
            <a:alphaModFix/>
          </a:blip>
          <a:srcRect b="45150" l="10249" r="8535" t="27389"/>
          <a:stretch/>
        </p:blipFill>
        <p:spPr>
          <a:xfrm>
            <a:off x="1733600" y="1431225"/>
            <a:ext cx="5676800" cy="3070848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type="title"/>
          </p:nvPr>
        </p:nvSpPr>
        <p:spPr>
          <a:xfrm>
            <a:off x="311700" y="445025"/>
            <a:ext cx="82986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Recipes Page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UI/UX Design - Design Principles Applied</a:t>
            </a:r>
            <a:endParaRPr/>
          </a:p>
        </p:txBody>
      </p:sp>
      <p:grpSp>
        <p:nvGrpSpPr>
          <p:cNvPr id="180" name="Google Shape;180;p26"/>
          <p:cNvGrpSpPr/>
          <p:nvPr/>
        </p:nvGrpSpPr>
        <p:grpSpPr>
          <a:xfrm>
            <a:off x="396018" y="1457257"/>
            <a:ext cx="8351963" cy="2766343"/>
            <a:chOff x="84318" y="249032"/>
            <a:chExt cx="8351963" cy="2766343"/>
          </a:xfrm>
        </p:grpSpPr>
        <p:sp>
          <p:nvSpPr>
            <p:cNvPr id="181" name="Google Shape;181;p26"/>
            <p:cNvSpPr/>
            <p:nvPr/>
          </p:nvSpPr>
          <p:spPr>
            <a:xfrm>
              <a:off x="84318" y="249032"/>
              <a:ext cx="1105697" cy="1105697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316514" y="481228"/>
              <a:ext cx="641304" cy="6413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6"/>
            <p:cNvSpPr/>
            <p:nvPr/>
          </p:nvSpPr>
          <p:spPr>
            <a:xfrm>
              <a:off x="1426950" y="249032"/>
              <a:ext cx="2606286" cy="1105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6"/>
            <p:cNvSpPr txBox="1"/>
            <p:nvPr/>
          </p:nvSpPr>
          <p:spPr>
            <a:xfrm>
              <a:off x="1426950" y="249032"/>
              <a:ext cx="2606286" cy="1105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/>
                <a:t>Separate Pages for each developer’s features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</a:t>
              </a:r>
              <a:r>
                <a:rPr lang="en" sz="1600"/>
                <a:t>Allows developers to work independently speeding up the development.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4487362" y="249032"/>
              <a:ext cx="1105697" cy="1105697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4719559" y="481228"/>
              <a:ext cx="641304" cy="64130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6"/>
            <p:cNvSpPr/>
            <p:nvPr/>
          </p:nvSpPr>
          <p:spPr>
            <a:xfrm>
              <a:off x="5829995" y="249032"/>
              <a:ext cx="2606286" cy="1105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6"/>
            <p:cNvSpPr txBox="1"/>
            <p:nvPr/>
          </p:nvSpPr>
          <p:spPr>
            <a:xfrm>
              <a:off x="5829995" y="249032"/>
              <a:ext cx="2606286" cy="1105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/>
                <a:t>Seamless Navigation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: "Back to Dashboard" and "Logout" buttons are consistently available.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84318" y="1909678"/>
              <a:ext cx="1105697" cy="1105697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316514" y="2141875"/>
              <a:ext cx="641304" cy="64130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1426950" y="1909678"/>
              <a:ext cx="2606286" cy="1105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6"/>
            <p:cNvSpPr txBox="1"/>
            <p:nvPr/>
          </p:nvSpPr>
          <p:spPr>
            <a:xfrm>
              <a:off x="1426950" y="1909678"/>
              <a:ext cx="2606286" cy="1105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Consistency: Uniform button and modal styles throughout the app.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4487362" y="1909678"/>
              <a:ext cx="1105697" cy="1105697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4719559" y="2141875"/>
              <a:ext cx="641304" cy="64130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5829995" y="1909678"/>
              <a:ext cx="2606286" cy="1105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6"/>
            <p:cNvSpPr txBox="1"/>
            <p:nvPr/>
          </p:nvSpPr>
          <p:spPr>
            <a:xfrm>
              <a:off x="5829995" y="1909678"/>
              <a:ext cx="2606286" cy="11056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/>
                <a:t>Elaborate only what user likes to see: 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Ti</a:t>
              </a:r>
              <a:r>
                <a:rPr lang="en" sz="1600"/>
                <a:t>nder</a:t>
              </a:r>
              <a:r>
                <a:rPr b="0" i="0" lang="en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-like swipe interface allows user to </a:t>
              </a:r>
              <a:r>
                <a:rPr lang="en" sz="1600"/>
                <a:t>view in details only the recipes that user shows interest in 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AI Tool Usage</a:t>
            </a:r>
            <a:endParaRPr/>
          </a:p>
        </p:txBody>
      </p:sp>
      <p:sp>
        <p:nvSpPr>
          <p:cNvPr id="202" name="Google Shape;202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– ChatGPT:</a:t>
            </a:r>
            <a:endParaRPr/>
          </a:p>
          <a:p>
            <a:pPr indent="-32575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Code Explanation &amp; Debugging: To understand complex error messages and suggest fixes for RSpec and Cucumber tests.</a:t>
            </a:r>
            <a:endParaRPr/>
          </a:p>
          <a:p>
            <a:pPr indent="-3257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Boilerplate Generation: For generating standard Rails controller actions and model specs.</a:t>
            </a:r>
            <a:endParaRPr/>
          </a:p>
          <a:p>
            <a:pPr indent="-3257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Documentation Assistance: To help draft initial YARD comment blocks and ensure consistent formatting across files.</a:t>
            </a:r>
            <a:endParaRPr/>
          </a:p>
          <a:p>
            <a:pPr indent="-32575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Idea Validation: For inquiring about the idiomatic way of doing stuff in ruby.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100"/>
              <a:t>– Copilot, Codex:</a:t>
            </a:r>
            <a:endParaRPr/>
          </a:p>
          <a:p>
            <a:pPr indent="-32575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n" sz="1100"/>
              <a:t>Code Completion: Accelerated writing repetitive code in views, tests, and model associations.</a:t>
            </a:r>
            <a:endParaRPr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Challenges &amp; Lessons Learned</a:t>
            </a:r>
            <a:endParaRPr/>
          </a:p>
        </p:txBody>
      </p:sp>
      <p:grpSp>
        <p:nvGrpSpPr>
          <p:cNvPr id="208" name="Google Shape;208;p28"/>
          <p:cNvGrpSpPr/>
          <p:nvPr/>
        </p:nvGrpSpPr>
        <p:grpSpPr>
          <a:xfrm>
            <a:off x="311700" y="1017726"/>
            <a:ext cx="8520600" cy="3922402"/>
            <a:chOff x="0" y="151523"/>
            <a:chExt cx="8520600" cy="2961421"/>
          </a:xfrm>
        </p:grpSpPr>
        <p:sp>
          <p:nvSpPr>
            <p:cNvPr id="209" name="Google Shape;209;p28"/>
            <p:cNvSpPr/>
            <p:nvPr/>
          </p:nvSpPr>
          <p:spPr>
            <a:xfrm>
              <a:off x="0" y="151523"/>
              <a:ext cx="8520600" cy="374400"/>
            </a:xfrm>
            <a:prstGeom prst="roundRect">
              <a:avLst>
                <a:gd fmla="val 16667" name="adj"/>
              </a:avLst>
            </a:prstGeom>
            <a:solidFill>
              <a:srgbClr val="4185F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8"/>
            <p:cNvSpPr txBox="1"/>
            <p:nvPr/>
          </p:nvSpPr>
          <p:spPr>
            <a:xfrm>
              <a:off x="18277" y="169800"/>
              <a:ext cx="8484000" cy="3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– Challenge 1: API Integration &amp; Mismatch: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0" y="525923"/>
              <a:ext cx="85206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8"/>
            <p:cNvSpPr txBox="1"/>
            <p:nvPr/>
          </p:nvSpPr>
          <p:spPr>
            <a:xfrm>
              <a:off x="0" y="525923"/>
              <a:ext cx="85206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00" lIns="270525" spcFirstLastPara="1" rIns="113775" wrap="square" tIns="203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Problem: Initial Sprint 1 slowdown due to using two different APIs (FDC for ingredients, TheMealDB for recipes) with incompatible data models.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Lesson: Via </a:t>
              </a:r>
              <a:r>
                <a:rPr lang="en" sz="1200"/>
                <a:t>communication, t</a:t>
              </a: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horoughly vet and commit to</a:t>
              </a:r>
              <a:r>
                <a:rPr lang="en" sz="1200"/>
                <a:t> consistent external APIs</a:t>
              </a: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early in the project lifecycle.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0" y="1463364"/>
              <a:ext cx="8520600" cy="7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8"/>
            <p:cNvSpPr txBox="1"/>
            <p:nvPr/>
          </p:nvSpPr>
          <p:spPr>
            <a:xfrm>
              <a:off x="0" y="1463364"/>
              <a:ext cx="8520600" cy="7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00" lIns="270525" spcFirstLastPara="1" rIns="113775" wrap="square" tIns="20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0" y="1334243"/>
              <a:ext cx="8520600" cy="374400"/>
            </a:xfrm>
            <a:prstGeom prst="roundRect">
              <a:avLst>
                <a:gd fmla="val 16667" name="adj"/>
              </a:avLst>
            </a:prstGeom>
            <a:solidFill>
              <a:srgbClr val="4185F2"/>
            </a:solidFill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5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8"/>
            <p:cNvSpPr txBox="1"/>
            <p:nvPr/>
          </p:nvSpPr>
          <p:spPr>
            <a:xfrm>
              <a:off x="18277" y="1364043"/>
              <a:ext cx="8484000" cy="33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" sz="1600">
                  <a:solidFill>
                    <a:schemeClr val="lt1"/>
                  </a:solidFill>
                </a:rPr>
                <a:t>– </a:t>
              </a:r>
              <a:r>
                <a:rPr b="0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Challenge </a:t>
              </a:r>
              <a:r>
                <a:rPr lang="en" sz="1600">
                  <a:solidFill>
                    <a:schemeClr val="lt1"/>
                  </a:solidFill>
                </a:rPr>
                <a:t>2</a:t>
              </a:r>
              <a:r>
                <a:rPr b="0" i="0" lang="en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Team Coordination</a:t>
              </a:r>
              <a:r>
                <a:rPr lang="en" sz="1600">
                  <a:solidFill>
                    <a:schemeClr val="lt1"/>
                  </a:solidFill>
                </a:rPr>
                <a:t>:</a:t>
              </a:r>
              <a:endPara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0" y="2549844"/>
              <a:ext cx="85206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8"/>
            <p:cNvSpPr txBox="1"/>
            <p:nvPr/>
          </p:nvSpPr>
          <p:spPr>
            <a:xfrm>
              <a:off x="0" y="1708643"/>
              <a:ext cx="85206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0300" lIns="270525" spcFirstLastPara="1" rIns="113775" wrap="square" tIns="20300">
              <a:noAutofit/>
            </a:bodyPr>
            <a:lstStyle/>
            <a:p>
              <a:pPr indent="-1143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Problem: Large Pull Requests made reviews difficult and increased merge conflict resolution time.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1" marL="11430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Char char="•"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Lesson: Enforce smaller, more focused PRs and branch per feature. Increased frequency of in-person syncs dramatically improves integration speed and design cohesion.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/>
              <a:t>Future Plans &amp; Opportunities</a:t>
            </a:r>
            <a:endParaRPr/>
          </a:p>
        </p:txBody>
      </p:sp>
      <p:grpSp>
        <p:nvGrpSpPr>
          <p:cNvPr id="224" name="Google Shape;224;p29"/>
          <p:cNvGrpSpPr/>
          <p:nvPr/>
        </p:nvGrpSpPr>
        <p:grpSpPr>
          <a:xfrm>
            <a:off x="499500" y="1614310"/>
            <a:ext cx="8145000" cy="2452236"/>
            <a:chOff x="187800" y="406085"/>
            <a:chExt cx="8145000" cy="2452236"/>
          </a:xfrm>
        </p:grpSpPr>
        <p:sp>
          <p:nvSpPr>
            <p:cNvPr id="225" name="Google Shape;225;p29"/>
            <p:cNvSpPr/>
            <p:nvPr/>
          </p:nvSpPr>
          <p:spPr>
            <a:xfrm>
              <a:off x="538800" y="406085"/>
              <a:ext cx="1098000" cy="1098000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772800" y="640085"/>
              <a:ext cx="630000" cy="63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187800" y="1846085"/>
              <a:ext cx="1800000" cy="1012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9"/>
            <p:cNvSpPr txBox="1"/>
            <p:nvPr/>
          </p:nvSpPr>
          <p:spPr>
            <a:xfrm>
              <a:off x="187800" y="1846085"/>
              <a:ext cx="1800000" cy="101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/>
                <a:t>E</a:t>
              </a:r>
              <a:r>
                <a:rPr lang="en" sz="1100"/>
                <a:t>nhanced Filtering: Add dietary restrictions (vegan, gluten</a:t>
              </a: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r>
                <a:rPr lang="en" sz="1100"/>
                <a:t>free) and cooking time filters.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2653800" y="406085"/>
              <a:ext cx="1098000" cy="1098000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2887800" y="640085"/>
              <a:ext cx="630000" cy="63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2302800" y="1846085"/>
              <a:ext cx="1800000" cy="1012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9"/>
            <p:cNvSpPr txBox="1"/>
            <p:nvPr/>
          </p:nvSpPr>
          <p:spPr>
            <a:xfrm>
              <a:off x="2302800" y="1846085"/>
              <a:ext cx="1800000" cy="1012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/>
                <a:t>S</a:t>
              </a:r>
              <a:r>
                <a:rPr lang="en" sz="1100"/>
                <a:t>ocial Features: Allow users to share their ingredient lists and saved recipes with friends.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4768800" y="406085"/>
              <a:ext cx="1098000" cy="1098000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5002800" y="640085"/>
              <a:ext cx="630000" cy="63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4417800" y="1846085"/>
              <a:ext cx="1800000" cy="1012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9"/>
            <p:cNvSpPr txBox="1"/>
            <p:nvPr/>
          </p:nvSpPr>
          <p:spPr>
            <a:xfrm>
              <a:off x="4417800" y="1846085"/>
              <a:ext cx="1800000" cy="1012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/>
                <a:t>G</a:t>
              </a:r>
              <a:r>
                <a:rPr lang="en" sz="1100"/>
                <a:t>rocery Integration: Generate a shopping list for missing ingredients, potentially linking to online grocery services.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6883800" y="406085"/>
              <a:ext cx="1098000" cy="1098000"/>
            </a:xfrm>
            <a:prstGeom prst="ellipse">
              <a:avLst/>
            </a:prstGeom>
            <a:solidFill>
              <a:srgbClr val="D5DB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7117800" y="640085"/>
              <a:ext cx="630000" cy="63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6532800" y="1846085"/>
              <a:ext cx="1800000" cy="1012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9"/>
            <p:cNvSpPr txBox="1"/>
            <p:nvPr/>
          </p:nvSpPr>
          <p:spPr>
            <a:xfrm>
              <a:off x="6532800" y="1846085"/>
              <a:ext cx="1800000" cy="10122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100"/>
                <a:t>M</a:t>
              </a:r>
              <a:r>
                <a:rPr lang="en" sz="1100"/>
                <a:t>obile App: Develop a native mobile app using the rails backend as an api to improve the on</a:t>
              </a: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r>
                <a:rPr lang="en" sz="1100"/>
                <a:t>the</a:t>
              </a: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-</a:t>
              </a:r>
              <a:r>
                <a:rPr lang="en" sz="1100"/>
                <a:t>go experience.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311700" y="856050"/>
            <a:ext cx="85206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/>
              <a:t>Thanks &amp; Gig’Em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The Application - Who &amp; What</a:t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1607722" y="1149450"/>
            <a:ext cx="5648718" cy="3807651"/>
            <a:chOff x="1975589" y="539"/>
            <a:chExt cx="4569421" cy="3263328"/>
          </a:xfrm>
        </p:grpSpPr>
        <p:sp>
          <p:nvSpPr>
            <p:cNvPr id="63" name="Google Shape;63;p14"/>
            <p:cNvSpPr/>
            <p:nvPr/>
          </p:nvSpPr>
          <p:spPr>
            <a:xfrm>
              <a:off x="4151504" y="1244075"/>
              <a:ext cx="1196753" cy="56954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31400">
              <a:solidFill>
                <a:srgbClr val="5F727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4" name="Google Shape;64;p14"/>
            <p:cNvSpPr/>
            <p:nvPr/>
          </p:nvSpPr>
          <p:spPr>
            <a:xfrm>
              <a:off x="2954751" y="1244075"/>
              <a:ext cx="1196753" cy="569545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31400">
              <a:solidFill>
                <a:srgbClr val="5F727B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65" name="Google Shape;65;p14"/>
            <p:cNvSpPr/>
            <p:nvPr/>
          </p:nvSpPr>
          <p:spPr>
            <a:xfrm>
              <a:off x="3172342" y="539"/>
              <a:ext cx="1958323" cy="12435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291A1"/>
                </a:gs>
                <a:gs pos="100000">
                  <a:srgbClr val="BAD6E4"/>
                </a:gs>
              </a:gsLst>
              <a:lin ang="16200000" scaled="0"/>
            </a:gradFill>
            <a:ln>
              <a:noFill/>
            </a:ln>
            <a:effectLst>
              <a:outerShdw blurRad="49449" rotWithShape="0" dir="5400000" dist="28433">
                <a:srgbClr val="000000">
                  <a:alpha val="34901"/>
                </a:srgbClr>
              </a:outerShdw>
            </a:effectLst>
          </p:spPr>
          <p:txBody>
            <a:bodyPr anchorCtr="0" anchor="ctr" bIns="113025" lIns="113025" spcFirstLastPara="1" rIns="113025" wrap="square" tIns="113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3389934" y="207251"/>
              <a:ext cx="1958323" cy="124353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7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9449" rotWithShape="0" dir="5400000" dist="28433">
                <a:srgbClr val="000000">
                  <a:alpha val="34901"/>
                </a:srgbClr>
              </a:outerShdw>
            </a:effectLst>
          </p:spPr>
          <p:txBody>
            <a:bodyPr anchorCtr="0" anchor="ctr" bIns="113025" lIns="113025" spcFirstLastPara="1" rIns="113025" wrap="square" tIns="113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 txBox="1"/>
            <p:nvPr/>
          </p:nvSpPr>
          <p:spPr>
            <a:xfrm>
              <a:off x="3426356" y="243673"/>
              <a:ext cx="1885479" cy="11706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225" lIns="61225" spcFirstLastPara="1" rIns="61225" wrap="square" tIns="61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7"/>
                <a:buFont typeface="Arial"/>
                <a:buNone/>
              </a:pPr>
              <a:r>
                <a:rPr b="0" i="0" lang="en" sz="160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Client/End-users:</a:t>
              </a:r>
              <a:endParaRPr sz="1730"/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1975589" y="1813620"/>
              <a:ext cx="1958323" cy="12435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291A1"/>
                </a:gs>
                <a:gs pos="100000">
                  <a:srgbClr val="BAD6E4"/>
                </a:gs>
              </a:gsLst>
              <a:lin ang="16200000" scaled="0"/>
            </a:gradFill>
            <a:ln>
              <a:noFill/>
            </a:ln>
            <a:effectLst>
              <a:outerShdw blurRad="49449" rotWithShape="0" dir="5400000" dist="28433">
                <a:srgbClr val="000000">
                  <a:alpha val="34901"/>
                </a:srgbClr>
              </a:outerShdw>
            </a:effectLst>
          </p:spPr>
          <p:txBody>
            <a:bodyPr anchorCtr="0" anchor="ctr" bIns="113025" lIns="113025" spcFirstLastPara="1" rIns="113025" wrap="square" tIns="113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2193180" y="2020332"/>
              <a:ext cx="1958323" cy="124353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7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9449" rotWithShape="0" dir="5400000" dist="28433">
                <a:srgbClr val="000000">
                  <a:alpha val="34901"/>
                </a:srgbClr>
              </a:outerShdw>
            </a:effectLst>
          </p:spPr>
          <p:txBody>
            <a:bodyPr anchorCtr="0" anchor="ctr" bIns="113025" lIns="113025" spcFirstLastPara="1" rIns="113025" wrap="square" tIns="113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 txBox="1"/>
            <p:nvPr/>
          </p:nvSpPr>
          <p:spPr>
            <a:xfrm>
              <a:off x="2229602" y="2056754"/>
              <a:ext cx="1885479" cy="11706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225" lIns="61225" spcFirstLastPara="1" rIns="61225" wrap="square" tIns="61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7"/>
                <a:buFont typeface="Arial"/>
                <a:buNone/>
              </a:pPr>
              <a:r>
                <a:rPr lang="en" sz="1607"/>
                <a:t>Home Cooks: a</a:t>
              </a:r>
              <a:r>
                <a:rPr b="0" i="0" lang="en" sz="160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nyone looking to cook with leftovers/ingredients they already have</a:t>
              </a:r>
              <a:endParaRPr sz="173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4369095" y="1813620"/>
              <a:ext cx="1958323" cy="1243535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7291A1"/>
                </a:gs>
                <a:gs pos="100000">
                  <a:srgbClr val="BAD6E4"/>
                </a:gs>
              </a:gsLst>
              <a:lin ang="16200000" scaled="0"/>
            </a:gradFill>
            <a:ln>
              <a:noFill/>
            </a:ln>
            <a:effectLst>
              <a:outerShdw blurRad="49449" rotWithShape="0" dir="5400000" dist="28433">
                <a:srgbClr val="000000">
                  <a:alpha val="34901"/>
                </a:srgbClr>
              </a:outerShdw>
            </a:effectLst>
          </p:spPr>
          <p:txBody>
            <a:bodyPr anchorCtr="0" anchor="ctr" bIns="113025" lIns="113025" spcFirstLastPara="1" rIns="113025" wrap="square" tIns="113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4586687" y="2020332"/>
              <a:ext cx="1958323" cy="1243535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177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9449" rotWithShape="0" dir="5400000" dist="28433">
                <a:srgbClr val="000000">
                  <a:alpha val="34901"/>
                </a:srgbClr>
              </a:outerShdw>
            </a:effectLst>
          </p:spPr>
          <p:txBody>
            <a:bodyPr anchorCtr="0" anchor="ctr" bIns="113025" lIns="113025" spcFirstLastPara="1" rIns="113025" wrap="square" tIns="113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4"/>
            <p:cNvSpPr txBox="1"/>
            <p:nvPr/>
          </p:nvSpPr>
          <p:spPr>
            <a:xfrm>
              <a:off x="4623109" y="2056754"/>
              <a:ext cx="1885479" cy="11706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225" lIns="61225" spcFirstLastPara="1" rIns="61225" wrap="square" tIns="61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7"/>
                <a:buFont typeface="Arial"/>
                <a:buNone/>
              </a:pPr>
              <a:r>
                <a:rPr lang="en" sz="1607"/>
                <a:t>Meal Planners: just anyone</a:t>
              </a:r>
              <a:r>
                <a:rPr b="0" i="0" lang="en" sz="1607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" sz="1607"/>
                <a:t>looking for inspirations for their next meals</a:t>
              </a:r>
              <a:endParaRPr sz="173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5"/>
          <p:cNvGrpSpPr/>
          <p:nvPr/>
        </p:nvGrpSpPr>
        <p:grpSpPr>
          <a:xfrm>
            <a:off x="311700" y="1272516"/>
            <a:ext cx="8520600" cy="3135825"/>
            <a:chOff x="0" y="64291"/>
            <a:chExt cx="8520600" cy="3135825"/>
          </a:xfrm>
        </p:grpSpPr>
        <p:sp>
          <p:nvSpPr>
            <p:cNvPr id="79" name="Google Shape;79;p15"/>
            <p:cNvSpPr/>
            <p:nvPr/>
          </p:nvSpPr>
          <p:spPr>
            <a:xfrm>
              <a:off x="0" y="64291"/>
              <a:ext cx="8520600" cy="514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25130" y="89421"/>
              <a:ext cx="8470340" cy="464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What problems does it solve?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579091"/>
              <a:ext cx="8520600" cy="557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5"/>
            <p:cNvSpPr txBox="1"/>
            <p:nvPr/>
          </p:nvSpPr>
          <p:spPr>
            <a:xfrm>
              <a:off x="0" y="579091"/>
              <a:ext cx="8520600" cy="5578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925" lIns="270525" spcFirstLastPara="1" rIns="156450" wrap="square" tIns="279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</a:pPr>
              <a:r>
                <a:rPr lang="en" sz="1700"/>
                <a:t>Helps users search for recipes tailored to their ingredient lists. </a:t>
              </a:r>
              <a:endParaRPr sz="1700"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</a:pPr>
              <a:r>
                <a:rPr lang="en" sz="1700"/>
                <a:t>Reduces household f</a:t>
              </a:r>
              <a:r>
                <a:rPr b="0" i="0" lang="en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ood waste by helping users utilize existing pantry items.</a:t>
              </a:r>
              <a:endParaRPr sz="17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0" y="1136956"/>
              <a:ext cx="8520600" cy="5148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267EFF"/>
                </a:gs>
                <a:gs pos="100000">
                  <a:srgbClr val="74A8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5"/>
            <p:cNvSpPr txBox="1"/>
            <p:nvPr/>
          </p:nvSpPr>
          <p:spPr>
            <a:xfrm>
              <a:off x="25130" y="1162086"/>
              <a:ext cx="8470340" cy="464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3800" lIns="83800" spcFirstLastPara="1" rIns="83800" wrap="square" tIns="838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200"/>
                <a:buFont typeface="Arial"/>
                <a:buNone/>
              </a:pPr>
              <a:r>
                <a:rPr b="0" i="0" lang="en" sz="22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How does it solve those problems?</a:t>
              </a:r>
              <a:endPara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0" y="1651756"/>
              <a:ext cx="8520600" cy="1548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0" y="1651756"/>
              <a:ext cx="8520600" cy="15483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27925" lIns="270525" spcFirstLastPara="1" rIns="156450" wrap="square" tIns="27925">
              <a:noAutofit/>
            </a:bodyPr>
            <a:lstStyle/>
            <a:p>
              <a:pPr indent="-171450" lvl="1" marL="1714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</a:pPr>
              <a:r>
                <a:rPr lang="en" sz="1700"/>
                <a:t>Allows users to create</a:t>
              </a:r>
              <a:r>
                <a:rPr b="0" i="0" lang="en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and manage multiple ingredient lists.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</a:pPr>
              <a:r>
                <a:rPr b="0" i="0" lang="en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Connects to TheMealDB API to find recipes based on your list(s) of ingredient(s).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</a:pPr>
              <a:r>
                <a:rPr lang="en" sz="1700"/>
                <a:t>Facilitates s</a:t>
              </a:r>
              <a:r>
                <a:rPr b="0" i="0" lang="en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treamlined </a:t>
              </a:r>
              <a:r>
                <a:rPr lang="en" sz="1700"/>
                <a:t>d</a:t>
              </a:r>
              <a:r>
                <a:rPr b="0" i="0" lang="en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iscovery</a:t>
              </a:r>
              <a:r>
                <a:rPr lang="en" sz="1700"/>
                <a:t>: a</a:t>
              </a:r>
              <a:r>
                <a:rPr b="0" i="0" lang="en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Tinder-like swiping interface makes browsing recipes fast and engaging.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34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Char char="•"/>
              </a:pPr>
              <a:r>
                <a:rPr lang="en" sz="1700"/>
                <a:t>Allows users to s</a:t>
              </a:r>
              <a:r>
                <a:rPr b="0" i="0" lang="en" sz="17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ave favorite recipes for easy access later.</a:t>
              </a:r>
              <a:endPara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The Application - Who &amp; What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System Design - Key Components</a:t>
            </a:r>
            <a:endParaRPr/>
          </a:p>
        </p:txBody>
      </p:sp>
      <p:grpSp>
        <p:nvGrpSpPr>
          <p:cNvPr id="93" name="Google Shape;93;p16"/>
          <p:cNvGrpSpPr/>
          <p:nvPr/>
        </p:nvGrpSpPr>
        <p:grpSpPr>
          <a:xfrm>
            <a:off x="6569325" y="1344722"/>
            <a:ext cx="1800000" cy="1800079"/>
            <a:chOff x="6532800" y="732164"/>
            <a:chExt cx="1800000" cy="1800079"/>
          </a:xfrm>
        </p:grpSpPr>
        <p:sp>
          <p:nvSpPr>
            <p:cNvPr id="94" name="Google Shape;94;p16"/>
            <p:cNvSpPr/>
            <p:nvPr/>
          </p:nvSpPr>
          <p:spPr>
            <a:xfrm>
              <a:off x="7027800" y="732164"/>
              <a:ext cx="810000" cy="81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6"/>
            <p:cNvSpPr txBox="1"/>
            <p:nvPr/>
          </p:nvSpPr>
          <p:spPr>
            <a:xfrm>
              <a:off x="6532800" y="1812243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External Service: TheMealDB API for ingredient and recipe data.</a:t>
              </a:r>
              <a:endParaRPr/>
            </a:p>
          </p:txBody>
        </p:sp>
      </p:grpSp>
      <p:grpSp>
        <p:nvGrpSpPr>
          <p:cNvPr id="96" name="Google Shape;96;p16"/>
          <p:cNvGrpSpPr/>
          <p:nvPr/>
        </p:nvGrpSpPr>
        <p:grpSpPr>
          <a:xfrm>
            <a:off x="560323" y="1344732"/>
            <a:ext cx="1800000" cy="1800079"/>
            <a:chOff x="187800" y="732164"/>
            <a:chExt cx="1800000" cy="1800079"/>
          </a:xfrm>
        </p:grpSpPr>
        <p:sp>
          <p:nvSpPr>
            <p:cNvPr id="97" name="Google Shape;97;p16"/>
            <p:cNvSpPr/>
            <p:nvPr/>
          </p:nvSpPr>
          <p:spPr>
            <a:xfrm>
              <a:off x="682800" y="732164"/>
              <a:ext cx="810000" cy="81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187800" y="1812243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Frontend: HTML/ERB views, Stimulus.js for</a:t>
              </a:r>
              <a:r>
                <a:rPr lang="en" sz="1300"/>
                <a:t> interactive modals</a:t>
              </a:r>
              <a:endParaRPr/>
            </a:p>
          </p:txBody>
        </p:sp>
      </p:grpSp>
      <p:grpSp>
        <p:nvGrpSpPr>
          <p:cNvPr id="99" name="Google Shape;99;p16"/>
          <p:cNvGrpSpPr/>
          <p:nvPr/>
        </p:nvGrpSpPr>
        <p:grpSpPr>
          <a:xfrm>
            <a:off x="3564813" y="1344722"/>
            <a:ext cx="1800000" cy="1800079"/>
            <a:chOff x="2302800" y="732164"/>
            <a:chExt cx="1800000" cy="1800079"/>
          </a:xfrm>
        </p:grpSpPr>
        <p:sp>
          <p:nvSpPr>
            <p:cNvPr id="100" name="Google Shape;100;p16"/>
            <p:cNvSpPr/>
            <p:nvPr/>
          </p:nvSpPr>
          <p:spPr>
            <a:xfrm>
              <a:off x="2797800" y="732164"/>
              <a:ext cx="810000" cy="8100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6"/>
            <p:cNvSpPr txBox="1"/>
            <p:nvPr/>
          </p:nvSpPr>
          <p:spPr>
            <a:xfrm>
              <a:off x="2302800" y="1812243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Backend: Ruby on Rails MVC framework.</a:t>
              </a:r>
              <a:endParaRPr/>
            </a:p>
          </p:txBody>
        </p:sp>
      </p:grpSp>
      <p:grpSp>
        <p:nvGrpSpPr>
          <p:cNvPr id="102" name="Google Shape;102;p16"/>
          <p:cNvGrpSpPr/>
          <p:nvPr/>
        </p:nvGrpSpPr>
        <p:grpSpPr>
          <a:xfrm>
            <a:off x="3564825" y="3224939"/>
            <a:ext cx="1800000" cy="1800079"/>
            <a:chOff x="4417800" y="732164"/>
            <a:chExt cx="1800000" cy="1800079"/>
          </a:xfrm>
        </p:grpSpPr>
        <p:sp>
          <p:nvSpPr>
            <p:cNvPr id="103" name="Google Shape;103;p16"/>
            <p:cNvSpPr/>
            <p:nvPr/>
          </p:nvSpPr>
          <p:spPr>
            <a:xfrm>
              <a:off x="4912800" y="732164"/>
              <a:ext cx="810000" cy="8100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4417800" y="1812243"/>
              <a:ext cx="18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b="0" i="0" lang="en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Database: PostgreSQL</a:t>
              </a:r>
              <a:endParaRPr/>
            </a:p>
          </p:txBody>
        </p:sp>
      </p:grpSp>
      <p:cxnSp>
        <p:nvCxnSpPr>
          <p:cNvPr id="105" name="Google Shape;105;p16"/>
          <p:cNvCxnSpPr>
            <a:stCxn id="97" idx="3"/>
            <a:endCxn id="100" idx="1"/>
          </p:cNvCxnSpPr>
          <p:nvPr/>
        </p:nvCxnSpPr>
        <p:spPr>
          <a:xfrm>
            <a:off x="1865323" y="1749732"/>
            <a:ext cx="219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6"/>
          <p:cNvCxnSpPr>
            <a:endCxn id="103" idx="0"/>
          </p:cNvCxnSpPr>
          <p:nvPr/>
        </p:nvCxnSpPr>
        <p:spPr>
          <a:xfrm>
            <a:off x="4464825" y="2154839"/>
            <a:ext cx="0" cy="107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6"/>
          <p:cNvCxnSpPr>
            <a:stCxn id="100" idx="3"/>
            <a:endCxn id="94" idx="1"/>
          </p:cNvCxnSpPr>
          <p:nvPr/>
        </p:nvCxnSpPr>
        <p:spPr>
          <a:xfrm>
            <a:off x="4869813" y="1749722"/>
            <a:ext cx="219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920"/>
              <a:t>Database Design Diagram</a:t>
            </a:r>
            <a:endParaRPr sz="1920"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825" y="904425"/>
            <a:ext cx="7501599" cy="413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 Model (in words)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to many relationship between User and User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to many relationship between User and IngredientList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Many to many relationship between IngredientList and Ingredient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to many relationship between User and SavedRecipes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2600"/>
              <a:t>Frameworks &amp; Tools Used</a:t>
            </a:r>
            <a:endParaRPr/>
          </a:p>
        </p:txBody>
      </p:sp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Ruby on Rails: Model View Controller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PostGreSQL: Relational Database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Rspec for unit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Cucumber for acceptance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Capybara for system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Stimulus JS for making ingredient search UI more accessible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800"/>
              <a:t>Design Patterns Used</a:t>
            </a:r>
            <a:endParaRPr/>
          </a:p>
        </p:txBody>
      </p:sp>
      <p:grpSp>
        <p:nvGrpSpPr>
          <p:cNvPr id="131" name="Google Shape;131;p20"/>
          <p:cNvGrpSpPr/>
          <p:nvPr/>
        </p:nvGrpSpPr>
        <p:grpSpPr>
          <a:xfrm>
            <a:off x="311700" y="1208623"/>
            <a:ext cx="8520600" cy="2097975"/>
            <a:chOff x="0" y="398"/>
            <a:chExt cx="8520600" cy="2097975"/>
          </a:xfrm>
        </p:grpSpPr>
        <p:sp>
          <p:nvSpPr>
            <p:cNvPr id="132" name="Google Shape;132;p20"/>
            <p:cNvSpPr/>
            <p:nvPr/>
          </p:nvSpPr>
          <p:spPr>
            <a:xfrm>
              <a:off x="0" y="398"/>
              <a:ext cx="8520600" cy="932400"/>
            </a:xfrm>
            <a:prstGeom prst="roundRect">
              <a:avLst>
                <a:gd fmla="val 10000" name="adj"/>
              </a:avLst>
            </a:prstGeom>
            <a:solidFill>
              <a:srgbClr val="CDD8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20"/>
            <p:cNvSpPr/>
            <p:nvPr/>
          </p:nvSpPr>
          <p:spPr>
            <a:xfrm>
              <a:off x="282069" y="210202"/>
              <a:ext cx="513000" cy="513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20"/>
            <p:cNvSpPr/>
            <p:nvPr/>
          </p:nvSpPr>
          <p:spPr>
            <a:xfrm>
              <a:off x="1076991" y="398"/>
              <a:ext cx="74436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0"/>
            <p:cNvSpPr txBox="1"/>
            <p:nvPr/>
          </p:nvSpPr>
          <p:spPr>
            <a:xfrm>
              <a:off x="1076991" y="398"/>
              <a:ext cx="74436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675" lIns="98675" spcFirstLastPara="1" rIns="98675" wrap="square" tIns="98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MVC (Model-View-Controller): Core Rails pattern for separation of concerns.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0"/>
            <p:cNvSpPr/>
            <p:nvPr/>
          </p:nvSpPr>
          <p:spPr>
            <a:xfrm>
              <a:off x="0" y="1165973"/>
              <a:ext cx="8520600" cy="932400"/>
            </a:xfrm>
            <a:prstGeom prst="roundRect">
              <a:avLst>
                <a:gd fmla="val 10000" name="adj"/>
              </a:avLst>
            </a:prstGeom>
            <a:solidFill>
              <a:srgbClr val="CDD8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282069" y="1375777"/>
              <a:ext cx="513000" cy="513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0"/>
            <p:cNvSpPr/>
            <p:nvPr/>
          </p:nvSpPr>
          <p:spPr>
            <a:xfrm>
              <a:off x="1076991" y="1165973"/>
              <a:ext cx="74436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0"/>
            <p:cNvSpPr txBox="1"/>
            <p:nvPr/>
          </p:nvSpPr>
          <p:spPr>
            <a:xfrm>
              <a:off x="1076991" y="1165973"/>
              <a:ext cx="7443600" cy="932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8675" lIns="98675" spcFirstLastPara="1" rIns="98675" wrap="square" tIns="98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Service Object Pattern: MealDbClient encapsulates all external API logic, keeping controllers thin.</a:t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System Design - Major Design Choices &amp; Justification</a:t>
            </a:r>
            <a:endParaRPr/>
          </a:p>
        </p:txBody>
      </p:sp>
      <p:graphicFrame>
        <p:nvGraphicFramePr>
          <p:cNvPr id="145" name="Google Shape;145;p21"/>
          <p:cNvGraphicFramePr/>
          <p:nvPr/>
        </p:nvGraphicFramePr>
        <p:xfrm>
          <a:off x="952500" y="11229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{57B91305-C1BE-4EEC-A659-E86970C0AD1E}</a:tableStyleId>
              </a:tblPr>
              <a:tblGrid>
                <a:gridCol w="2001650"/>
                <a:gridCol w="5237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Choices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Justifications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Progressive Enhancement /</a:t>
                      </a:r>
                      <a:br>
                        <a:rPr lang="en">
                          <a:solidFill>
                            <a:schemeClr val="dk1"/>
                          </a:solidFill>
                        </a:rPr>
                      </a:br>
                      <a:r>
                        <a:rPr lang="en">
                          <a:solidFill>
                            <a:schemeClr val="dk1"/>
                          </a:solidFill>
                        </a:rPr>
                        <a:t>No-JS Fallback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Ensures core functionality (managing lists, searching) works for all users, regardless of JavaScript availability. This improves accessibility and reliability.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Standalone MealDbClient Service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Isolates external API dependencies. Makes testing easier (via stubbing) and allows for easy swapping of the recipe provider in the future.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Reuse Ingredients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Prevents data duplication. All ingredients lists reference the same ingredient record, ensuring consistency and saving storage.</a:t>
                      </a:r>
                      <a:endParaRPr sz="18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