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6" r:id="rId4"/>
    <p:sldId id="275" r:id="rId5"/>
    <p:sldId id="277" r:id="rId6"/>
    <p:sldId id="279" r:id="rId7"/>
    <p:sldId id="273" r:id="rId8"/>
    <p:sldId id="258" r:id="rId9"/>
    <p:sldId id="259" r:id="rId10"/>
    <p:sldId id="283" r:id="rId11"/>
    <p:sldId id="260" r:id="rId12"/>
    <p:sldId id="285" r:id="rId13"/>
    <p:sldId id="261" r:id="rId14"/>
    <p:sldId id="262" r:id="rId15"/>
    <p:sldId id="287" r:id="rId16"/>
    <p:sldId id="288" r:id="rId17"/>
    <p:sldId id="289" r:id="rId18"/>
    <p:sldId id="290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6224" autoAdjust="0"/>
  </p:normalViewPr>
  <p:slideViewPr>
    <p:cSldViewPr snapToGrid="0">
      <p:cViewPr varScale="1">
        <p:scale>
          <a:sx n="110" d="100"/>
          <a:sy n="110" d="100"/>
        </p:scale>
        <p:origin x="918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4352CB1-E4EE-4C03-A0D7-91ADE5326AB4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424233-1A23-43E0-8EA8-0EA91C42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6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FF6247-6F1E-4E9A-A449-1394FB3C7D7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82283C-0B42-49FD-A766-4C6B1CD80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83C-0B42-49FD-A766-4C6B1CD801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7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83C-0B42-49FD-A766-4C6B1CD801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r>
              <a:rPr lang="en-US" dirty="0"/>
              <a:t>Parentheses</a:t>
            </a:r>
          </a:p>
          <a:p>
            <a:r>
              <a:rPr lang="en-US" baseline="0" dirty="0"/>
              <a:t>Brackets</a:t>
            </a:r>
          </a:p>
          <a:p>
            <a:r>
              <a:rPr lang="en-US" baseline="0" dirty="0"/>
              <a:t>Braces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155-67C8-4F2A-91B9-7F3D5CFB39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83C-0B42-49FD-A766-4C6B1CD801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http://dev-faqs.blogspot.com/2012/03/insert-node-in-binary-search-tree.html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83C-0B42-49FD-A766-4C6B1CD801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83C-0B42-49FD-A766-4C6B1CD801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8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83C-0B42-49FD-A766-4C6B1CD801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6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WeiZh\Pictur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WeiZh\Pictur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3128"/>
            <a:ext cx="2895600" cy="5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1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013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025" b="0" kern="1200" spc="2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9"/>
            <a:ext cx="3180375" cy="614367"/>
          </a:xfrm>
        </p:spPr>
        <p:txBody>
          <a:bodyPr anchor="t"/>
          <a:lstStyle>
            <a:lvl1pPr marL="0" indent="0" algn="r">
              <a:buNone/>
              <a:defRPr sz="788"/>
            </a:lvl1pPr>
            <a:lvl2pPr marL="257175" indent="0" algn="r">
              <a:buNone/>
              <a:defRPr sz="675"/>
            </a:lvl2pPr>
            <a:lvl3pPr marL="514350" indent="0" algn="r">
              <a:buNone/>
              <a:defRPr sz="563"/>
            </a:lvl3pPr>
            <a:lvl4pPr marL="771525" indent="0" algn="r">
              <a:buNone/>
              <a:defRPr sz="506"/>
            </a:lvl4pPr>
            <a:lvl5pPr marL="1028700" indent="0" algn="r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4"/>
            <a:ext cx="1676384" cy="365125"/>
          </a:xfrm>
          <a:prstGeom prst="rect">
            <a:avLst/>
          </a:prstGeom>
        </p:spPr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2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70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9027"/>
            <a:ext cx="8229600" cy="534035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:\Users\WeiZh\Pictur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0744"/>
            <a:ext cx="9144000" cy="4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weizhang\Desktop\Computer Science and Engineering Logos\PNG\CSCE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68" y="6480007"/>
            <a:ext cx="1955799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WeiZh\Pictur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</p:spPr>
        <p:txBody>
          <a:bodyPr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77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A96A-C004-4D2E-848C-56F786D2F7A7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CC6E-2123-409B-8B46-C09A31627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grind.org/docs/manual/quick-star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672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CSCE 313</a:t>
            </a:r>
            <a:br>
              <a:rPr lang="en-US" sz="5400" dirty="0"/>
            </a:br>
            <a:r>
              <a:rPr lang="en-US" sz="5400" dirty="0"/>
              <a:t>LAB session</a:t>
            </a:r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Wei Zhang</a:t>
            </a:r>
          </a:p>
        </p:txBody>
      </p:sp>
    </p:spTree>
    <p:extLst>
      <p:ext uri="{BB962C8B-B14F-4D97-AF65-F5344CB8AC3E}">
        <p14:creationId xmlns:p14="http://schemas.microsoft.com/office/powerpoint/2010/main" val="223936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Double-Pointer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1828800"/>
            <a:ext cx="4097867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457200"/>
            <a:r>
              <a:rPr lang="en-US" sz="1200" b="1" dirty="0"/>
              <a:t>Double pointer approach</a:t>
            </a:r>
            <a:br>
              <a:rPr lang="en-US" sz="1200" b="1" dirty="0"/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**node,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data) {</a:t>
            </a:r>
          </a:p>
          <a:p>
            <a:pPr lvl="1" defTabSz="45720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(*node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*node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defTabSz="457200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45720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(data == (*node)-&gt;data) {</a:t>
            </a:r>
          </a:p>
          <a:p>
            <a:pPr lvl="1" defTabSz="457200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//do  nothing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(data &lt; (*node)-&gt;data) {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insert(&amp;(*node)-&gt;left, data);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insert(&amp;(*node)-&gt;right, data);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165601" y="1828800"/>
            <a:ext cx="4944532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457200"/>
            <a:r>
              <a:rPr lang="en-US" sz="1200" b="1" dirty="0"/>
              <a:t>Single pointer approach</a:t>
            </a: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insert(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*node,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data) {</a:t>
            </a:r>
          </a:p>
          <a:p>
            <a:pPr lvl="1" defTabSz="45720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(node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getNewNode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pPr lvl="2" defTabSz="45720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node;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defTabSz="457200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45720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(data == node-&gt;data) {</a:t>
            </a:r>
          </a:p>
          <a:p>
            <a:pPr lvl="1" defTabSz="457200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//do  nothing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(data &lt; node-&gt;data) {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node-&gt;left = insert(node-&gt;left, data);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node-&gt;right = insert(node-&gt;right, data);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defTabSz="457200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45720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node;</a:t>
            </a:r>
          </a:p>
          <a:p>
            <a:pPr defTabSz="45720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0" y="647715"/>
            <a:ext cx="9143999" cy="1181085"/>
          </a:xfrm>
        </p:spPr>
        <p:txBody>
          <a:bodyPr>
            <a:noAutofit/>
          </a:bodyPr>
          <a:lstStyle/>
          <a:p>
            <a:r>
              <a:rPr lang="en-US" sz="1600" dirty="0"/>
              <a:t>Array of strings can be implemented</a:t>
            </a:r>
          </a:p>
          <a:p>
            <a:pPr lvl="1"/>
            <a:r>
              <a:rPr lang="en-US" sz="1500" dirty="0"/>
              <a:t>e.g </a:t>
            </a:r>
            <a:r>
              <a:rPr lang="en-US" sz="1500" dirty="0" err="1"/>
              <a:t>int</a:t>
            </a:r>
            <a:r>
              <a:rPr lang="en-US" sz="1500" dirty="0"/>
              <a:t> main(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argc</a:t>
            </a:r>
            <a:r>
              <a:rPr lang="en-US" sz="1500" dirty="0"/>
              <a:t>, char** </a:t>
            </a:r>
            <a:r>
              <a:rPr lang="en-US" sz="1500" dirty="0" err="1"/>
              <a:t>argv</a:t>
            </a:r>
            <a:r>
              <a:rPr lang="en-US" sz="1500" dirty="0"/>
              <a:t>) { return 0; }  ./test a bb ccc  </a:t>
            </a:r>
            <a:r>
              <a:rPr lang="en-US" sz="1500" dirty="0">
                <a:sym typeface="Wingdings" panose="05000000000000000000" pitchFamily="2" charset="2"/>
              </a:rPr>
              <a:t></a:t>
            </a:r>
            <a:r>
              <a:rPr lang="en-US" sz="1500" dirty="0"/>
              <a:t> </a:t>
            </a:r>
            <a:r>
              <a:rPr lang="en-US" sz="1500" dirty="0" err="1"/>
              <a:t>argv</a:t>
            </a:r>
            <a:r>
              <a:rPr lang="en-US" sz="1500" dirty="0"/>
              <a:t>[0]=“a”, </a:t>
            </a:r>
            <a:r>
              <a:rPr lang="en-US" sz="1500" dirty="0" err="1"/>
              <a:t>argv</a:t>
            </a:r>
            <a:r>
              <a:rPr lang="en-US" sz="1500" dirty="0"/>
              <a:t>[1]=“bb”, </a:t>
            </a:r>
            <a:r>
              <a:rPr lang="en-US" sz="1500" dirty="0" err="1"/>
              <a:t>argv</a:t>
            </a:r>
            <a:r>
              <a:rPr lang="en-US" sz="1500" dirty="0"/>
              <a:t>[2] = “ccc” </a:t>
            </a:r>
          </a:p>
          <a:p>
            <a:r>
              <a:rPr lang="en-US" sz="1600" dirty="0"/>
              <a:t>Double-pointer is useful when the pointed variable needs to be changed in other places (e.g. function) </a:t>
            </a:r>
          </a:p>
          <a:p>
            <a:pPr lvl="1"/>
            <a:r>
              <a:rPr lang="en-US" sz="1500" dirty="0"/>
              <a:t>Node Insertion in Tree-like data structure, and memory deallocation …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702" y="5199544"/>
            <a:ext cx="2788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safeFree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free(*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930691" y="5214587"/>
            <a:ext cx="3228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Computation using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myMemory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safeFree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-1" y="5154387"/>
            <a:ext cx="9143999" cy="120032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2" y="1816156"/>
            <a:ext cx="9144002" cy="321376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3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2867"/>
            <a:ext cx="8229600" cy="56779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language</a:t>
            </a:r>
          </a:p>
          <a:p>
            <a:pPr lvl="1"/>
            <a:r>
              <a:rPr lang="en-US" dirty="0" err="1"/>
              <a:t>Struct</a:t>
            </a:r>
            <a:endParaRPr lang="en-US" dirty="0"/>
          </a:p>
          <a:p>
            <a:pPr lvl="2"/>
            <a:r>
              <a:rPr lang="en-US" dirty="0" err="1"/>
              <a:t>struct</a:t>
            </a:r>
            <a:r>
              <a:rPr lang="en-US" dirty="0"/>
              <a:t> student{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netid</a:t>
            </a:r>
            <a:r>
              <a:rPr lang="en-US" dirty="0"/>
              <a:t>; char name[64] ; …};</a:t>
            </a:r>
          </a:p>
          <a:p>
            <a:pPr lvl="1"/>
            <a:r>
              <a:rPr lang="en-US" dirty="0"/>
              <a:t>Function()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char* b) { return 0; } //note, function name is also the address of the function, so we can let p = </a:t>
            </a:r>
            <a:r>
              <a:rPr lang="en-US" dirty="0" err="1"/>
              <a:t>func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main(); //entry point of the program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(“some string %d\n”, </a:t>
            </a:r>
            <a:r>
              <a:rPr lang="en-US" dirty="0" err="1"/>
              <a:t>aaa</a:t>
            </a:r>
            <a:r>
              <a:rPr lang="en-US" dirty="0"/>
              <a:t>); //</a:t>
            </a:r>
            <a:r>
              <a:rPr lang="en-US" dirty="0" err="1"/>
              <a:t>aaa</a:t>
            </a:r>
            <a:r>
              <a:rPr lang="en-US" dirty="0"/>
              <a:t> is an integer variable </a:t>
            </a:r>
          </a:p>
          <a:p>
            <a:pPr lvl="1"/>
            <a:r>
              <a:rPr lang="en-US" dirty="0"/>
              <a:t>Definition</a:t>
            </a:r>
          </a:p>
          <a:p>
            <a:pPr lvl="2"/>
            <a:r>
              <a:rPr lang="en-US" dirty="0"/>
              <a:t>#define MAX 100 //note, there is no semicolon here</a:t>
            </a:r>
          </a:p>
          <a:p>
            <a:pPr lvl="1"/>
            <a:r>
              <a:rPr lang="en-US" dirty="0" err="1"/>
              <a:t>Typedef</a:t>
            </a:r>
            <a:endParaRPr lang="en-US" dirty="0"/>
          </a:p>
          <a:p>
            <a:pPr lvl="2"/>
            <a:r>
              <a:rPr lang="en-US" dirty="0" err="1"/>
              <a:t>typedef</a:t>
            </a:r>
            <a:r>
              <a:rPr lang="en-US" dirty="0"/>
              <a:t> unsigned char byte;</a:t>
            </a:r>
          </a:p>
          <a:p>
            <a:pPr lvl="2"/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student </a:t>
            </a:r>
            <a:r>
              <a:rPr lang="en-US" dirty="0" err="1"/>
              <a:t>student_t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typedef</a:t>
            </a:r>
            <a:r>
              <a:rPr lang="en-US" dirty="0"/>
              <a:t> void (*FUNC)(</a:t>
            </a:r>
            <a:r>
              <a:rPr lang="en-US" dirty="0" err="1"/>
              <a:t>int</a:t>
            </a:r>
            <a:r>
              <a:rPr lang="en-US" dirty="0"/>
              <a:t>, char*); //so FUNC f defines a function pointer.</a:t>
            </a:r>
          </a:p>
          <a:p>
            <a:pPr lvl="1"/>
            <a:r>
              <a:rPr lang="en-US" dirty="0"/>
              <a:t>Comment</a:t>
            </a:r>
          </a:p>
          <a:p>
            <a:pPr lvl="2"/>
            <a:r>
              <a:rPr lang="en-US" dirty="0"/>
              <a:t>/* */ cannot be nested</a:t>
            </a:r>
          </a:p>
          <a:p>
            <a:pPr lvl="2"/>
            <a:r>
              <a:rPr lang="en-US" dirty="0"/>
              <a:t>//</a:t>
            </a:r>
          </a:p>
          <a:p>
            <a:pPr lvl="2"/>
            <a:r>
              <a:rPr lang="en-US" dirty="0"/>
              <a:t>#if 0 … #</a:t>
            </a:r>
            <a:r>
              <a:rPr lang="en-US" dirty="0" err="1"/>
              <a:t>endif</a:t>
            </a:r>
            <a:r>
              <a:rPr lang="en-US" dirty="0"/>
              <a:t>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4247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2867"/>
            <a:ext cx="8229600" cy="56779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C++ language background </a:t>
            </a:r>
          </a:p>
          <a:p>
            <a:pPr lvl="1"/>
            <a:r>
              <a:rPr lang="en-US" dirty="0"/>
              <a:t> Class </a:t>
            </a:r>
          </a:p>
          <a:p>
            <a:pPr lvl="2"/>
            <a:r>
              <a:rPr lang="en-US" dirty="0"/>
              <a:t> Constructor/Destructor</a:t>
            </a:r>
          </a:p>
          <a:p>
            <a:pPr lvl="2"/>
            <a:r>
              <a:rPr lang="en-US" dirty="0"/>
              <a:t> Public/Private/Protected Scope</a:t>
            </a:r>
          </a:p>
          <a:p>
            <a:pPr lvl="2"/>
            <a:r>
              <a:rPr lang="en-US" dirty="0"/>
              <a:t> Inheritance of </a:t>
            </a:r>
            <a:r>
              <a:rPr lang="en-US" dirty="0" err="1"/>
              <a:t>c++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Static/</a:t>
            </a:r>
            <a:r>
              <a:rPr lang="en-US" dirty="0" err="1"/>
              <a:t>Const</a:t>
            </a:r>
            <a:r>
              <a:rPr lang="en-US" dirty="0"/>
              <a:t> functions/variables</a:t>
            </a:r>
          </a:p>
          <a:p>
            <a:pPr lvl="1"/>
            <a:r>
              <a:rPr lang="en-US" dirty="0"/>
              <a:t> Dynamic Memory Allocation</a:t>
            </a:r>
          </a:p>
          <a:p>
            <a:pPr lvl="2"/>
            <a:r>
              <a:rPr lang="en-US" dirty="0"/>
              <a:t> new / delete operators</a:t>
            </a:r>
          </a:p>
          <a:p>
            <a:pPr lvl="3"/>
            <a:r>
              <a:rPr lang="en-US" dirty="0"/>
              <a:t> e.g. </a:t>
            </a:r>
            <a:r>
              <a:rPr lang="en-US" dirty="0" err="1"/>
              <a:t>int</a:t>
            </a:r>
            <a:r>
              <a:rPr lang="en-US" dirty="0"/>
              <a:t> *foo = new </a:t>
            </a:r>
            <a:r>
              <a:rPr lang="en-US" dirty="0" err="1"/>
              <a:t>int</a:t>
            </a:r>
            <a:r>
              <a:rPr lang="en-US" dirty="0"/>
              <a:t> [1024]; </a:t>
            </a:r>
          </a:p>
          <a:p>
            <a:pPr lvl="3"/>
            <a:r>
              <a:rPr lang="en-US" dirty="0"/>
              <a:t> e.g. delete foo; or delete[] foo ?? </a:t>
            </a:r>
          </a:p>
          <a:p>
            <a:pPr lvl="1"/>
            <a:r>
              <a:rPr lang="en-US" dirty="0"/>
              <a:t> Function Overriding</a:t>
            </a:r>
          </a:p>
          <a:p>
            <a:pPr lvl="2"/>
            <a:r>
              <a:rPr lang="en-US" dirty="0"/>
              <a:t> virtual function, pure virtual function?</a:t>
            </a:r>
          </a:p>
          <a:p>
            <a:pPr lvl="2"/>
            <a:r>
              <a:rPr lang="en-US" dirty="0"/>
              <a:t> virtual destructor? </a:t>
            </a:r>
          </a:p>
          <a:p>
            <a:pPr lvl="1"/>
            <a:r>
              <a:rPr lang="en-US" dirty="0"/>
              <a:t> Others</a:t>
            </a:r>
          </a:p>
          <a:p>
            <a:pPr lvl="2"/>
            <a:r>
              <a:rPr lang="en-US" dirty="0"/>
              <a:t> Compile Time Polymorphism </a:t>
            </a:r>
          </a:p>
          <a:p>
            <a:pPr lvl="3"/>
            <a:r>
              <a:rPr lang="en-US" dirty="0"/>
              <a:t>e.g. function/operator overloading</a:t>
            </a:r>
          </a:p>
          <a:p>
            <a:pPr lvl="2"/>
            <a:r>
              <a:rPr lang="en-US" dirty="0"/>
              <a:t> exception handling, STL libraries</a:t>
            </a:r>
          </a:p>
          <a:p>
            <a:pPr lvl="2"/>
            <a:r>
              <a:rPr lang="en-US" dirty="0"/>
              <a:t> template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90500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2866"/>
            <a:ext cx="8229600" cy="56589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Compiler (compile and link)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/g++: C compiler/C++ compiler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/g++ -o </a:t>
            </a:r>
            <a:r>
              <a:rPr lang="en-US" dirty="0" err="1">
                <a:latin typeface="Consolas" panose="020B0609020204030204" pitchFamily="49" charset="0"/>
              </a:rPr>
              <a:t>exename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file.c</a:t>
            </a:r>
            <a:r>
              <a:rPr lang="en-US" dirty="0">
                <a:latin typeface="Consolas" panose="020B0609020204030204" pitchFamily="49" charset="0"/>
              </a:rPr>
              <a:t> , only one source file</a:t>
            </a:r>
          </a:p>
          <a:p>
            <a:pPr lvl="1"/>
            <a:r>
              <a:rPr lang="en-US" dirty="0"/>
              <a:t> more than one source files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/g++ -c -g file1.c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) //-g is adding debug information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/g++ -c -g file2.c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/g++ -o </a:t>
            </a:r>
            <a:r>
              <a:rPr lang="en-US" dirty="0" err="1">
                <a:latin typeface="Consolas" panose="020B0609020204030204" pitchFamily="49" charset="0"/>
              </a:rPr>
              <a:t>exename</a:t>
            </a:r>
            <a:r>
              <a:rPr lang="en-US" dirty="0">
                <a:latin typeface="Consolas" panose="020B0609020204030204" pitchFamily="49" charset="0"/>
              </a:rPr>
              <a:t> file1.o file2.o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Automatically call the instructions above in a smarter manner (incremental compile).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make -f </a:t>
            </a:r>
            <a:r>
              <a:rPr lang="en-US" dirty="0" err="1">
                <a:latin typeface="Consolas" panose="020B0609020204030204" pitchFamily="49" charset="0"/>
              </a:rPr>
              <a:t>makefile_name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/>
              <a:t>automake</a:t>
            </a:r>
            <a:r>
              <a:rPr lang="en-US" dirty="0"/>
              <a:t>, </a:t>
            </a:r>
            <a:r>
              <a:rPr lang="en-US" dirty="0" err="1"/>
              <a:t>cmake</a:t>
            </a:r>
            <a:r>
              <a:rPr lang="en-US" dirty="0"/>
              <a:t>, </a:t>
            </a:r>
            <a:r>
              <a:rPr lang="en-US" dirty="0" err="1"/>
              <a:t>scons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tools for auto-generating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dirty="0"/>
              <a:t>Debugger</a:t>
            </a:r>
          </a:p>
          <a:p>
            <a:pPr lvl="1"/>
            <a:r>
              <a:rPr lang="en-US" dirty="0" err="1"/>
              <a:t>Gdb</a:t>
            </a:r>
            <a:r>
              <a:rPr lang="en-US" dirty="0"/>
              <a:t>, </a:t>
            </a:r>
            <a:r>
              <a:rPr lang="en-US" dirty="0" err="1"/>
              <a:t>valgrind</a:t>
            </a:r>
            <a:r>
              <a:rPr lang="en-US" dirty="0"/>
              <a:t>, </a:t>
            </a:r>
            <a:r>
              <a:rPr lang="en-US" dirty="0" err="1"/>
              <a:t>Clion</a:t>
            </a:r>
            <a:r>
              <a:rPr lang="en-US" dirty="0"/>
              <a:t>/(or some other) IDE debugger 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6410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Bash (Command line environment on Unix/Linux)</a:t>
            </a:r>
          </a:p>
          <a:p>
            <a:pPr lvl="1"/>
            <a:r>
              <a:rPr lang="en-US" dirty="0"/>
              <a:t>Use “command --help” to get the command options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(-l) (list)</a:t>
            </a:r>
          </a:p>
          <a:p>
            <a:pPr lvl="1"/>
            <a:r>
              <a:rPr lang="en-US" dirty="0"/>
              <a:t>cd (change directory)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(print working directory)</a:t>
            </a:r>
          </a:p>
          <a:p>
            <a:pPr lvl="1"/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ef</a:t>
            </a:r>
            <a:r>
              <a:rPr lang="en-US" dirty="0"/>
              <a:t> (to get the #</a:t>
            </a:r>
            <a:r>
              <a:rPr lang="en-US" dirty="0" err="1"/>
              <a:t>pid</a:t>
            </a:r>
            <a:r>
              <a:rPr lang="en-US" dirty="0"/>
              <a:t> of a process, i.e. a running program)</a:t>
            </a:r>
          </a:p>
          <a:p>
            <a:pPr lvl="1"/>
            <a:r>
              <a:rPr lang="en-US" dirty="0"/>
              <a:t>kill #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vi, </a:t>
            </a:r>
            <a:r>
              <a:rPr lang="en-US" dirty="0" err="1"/>
              <a:t>emacs</a:t>
            </a:r>
            <a:r>
              <a:rPr lang="en-US" dirty="0"/>
              <a:t> (terminal based editor)</a:t>
            </a:r>
          </a:p>
          <a:p>
            <a:pPr lvl="1"/>
            <a:r>
              <a:rPr lang="en-US" dirty="0"/>
              <a:t>make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Visual Studio Code (not Visual Studio, both in Win and Linux)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7068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CFE2-1F83-487C-BE25-8B6797AE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Pointer Syntax in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67F2-88CF-4C4B-AE53-BCD5DDB6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take a closer look at the following program: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55E4-D958-48EF-9034-095A805F8897}"/>
              </a:ext>
            </a:extLst>
          </p:cNvPr>
          <p:cNvSpPr/>
          <p:nvPr/>
        </p:nvSpPr>
        <p:spPr>
          <a:xfrm>
            <a:off x="2282960" y="3290500"/>
            <a:ext cx="46205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datatype x;  // declaring variable x of type datatype in the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466E6-C0AA-4D0D-A8B4-7E2DFD7EF07A}"/>
              </a:ext>
            </a:extLst>
          </p:cNvPr>
          <p:cNvSpPr/>
          <p:nvPr/>
        </p:nvSpPr>
        <p:spPr>
          <a:xfrm>
            <a:off x="628650" y="2251754"/>
            <a:ext cx="78867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datatype x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declaring variable x of type datatype in the stack</a:t>
            </a:r>
          </a:p>
          <a:p>
            <a:r>
              <a:rPr lang="fr-FR" sz="135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fr-FR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35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fr-FR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35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fr-FR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3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myowntype</a:t>
            </a:r>
            <a:r>
              <a:rPr lang="fr-FR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fr-FR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fr-FR" sz="13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datatype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making a pointer to the variable x</a:t>
            </a:r>
          </a:p>
          <a:p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datatype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datatype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making a datatype instance in heap and keeping the pointer in z</a:t>
            </a:r>
          </a:p>
          <a:p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datatype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5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datatype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making an array of 10 datatype instances in heap and keeping the pointer in w</a:t>
            </a:r>
          </a:p>
        </p:txBody>
      </p:sp>
    </p:spTree>
    <p:extLst>
      <p:ext uri="{BB962C8B-B14F-4D97-AF65-F5344CB8AC3E}">
        <p14:creationId xmlns:p14="http://schemas.microsoft.com/office/powerpoint/2010/main" val="372477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9336-7AC8-4DA5-91AD-485D434F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of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B2CB-9E4F-4126-BCE2-D9F81CE5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the general layout</a:t>
            </a:r>
          </a:p>
          <a:p>
            <a:pPr lvl="1"/>
            <a:r>
              <a:rPr lang="en-US" sz="2400" dirty="0"/>
              <a:t>Varies across systems (e.g., kernel is at top in some </a:t>
            </a:r>
            <a:br>
              <a:rPr lang="en-US" sz="2400" dirty="0"/>
            </a:br>
            <a:r>
              <a:rPr lang="en-US" sz="2400" dirty="0"/>
              <a:t>cases)</a:t>
            </a:r>
          </a:p>
          <a:p>
            <a:pPr lvl="1"/>
            <a:r>
              <a:rPr lang="en-US" sz="2400" dirty="0"/>
              <a:t>Another variation comes from “Address Space </a:t>
            </a:r>
            <a:br>
              <a:rPr lang="en-US" sz="2400" dirty="0"/>
            </a:br>
            <a:r>
              <a:rPr lang="en-US" sz="2400" dirty="0"/>
              <a:t>Layout Randomization” (ASLR) policy to evade </a:t>
            </a:r>
            <a:br>
              <a:rPr lang="en-US" sz="2400" dirty="0"/>
            </a:br>
            <a:r>
              <a:rPr lang="en-US" sz="2400" dirty="0"/>
              <a:t>attackers</a:t>
            </a:r>
          </a:p>
          <a:p>
            <a:r>
              <a:rPr lang="en-US" sz="3200" dirty="0"/>
              <a:t>Let us now see how variables are </a:t>
            </a:r>
            <a:br>
              <a:rPr lang="en-US" sz="3200" dirty="0"/>
            </a:br>
            <a:r>
              <a:rPr lang="en-US" sz="3200" dirty="0"/>
              <a:t>placed in the address space</a:t>
            </a:r>
          </a:p>
          <a:p>
            <a:r>
              <a:rPr lang="en-US" sz="3200" dirty="0"/>
              <a:t>First, make sure to turn off </a:t>
            </a:r>
            <a:br>
              <a:rPr lang="en-US" sz="3200" dirty="0"/>
            </a:br>
            <a:r>
              <a:rPr lang="en-US" sz="3200" dirty="0"/>
              <a:t>ASLR by running </a:t>
            </a:r>
            <a:br>
              <a:rPr lang="en-US" sz="3200" dirty="0"/>
            </a:br>
            <a:r>
              <a:rPr lang="en-US" sz="3200" dirty="0"/>
              <a:t>following command:</a:t>
            </a:r>
          </a:p>
          <a:p>
            <a:pPr marL="685800" lvl="2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E9179E-15FE-4F36-A976-16CACD30CF4E}"/>
              </a:ext>
            </a:extLst>
          </p:cNvPr>
          <p:cNvGrpSpPr/>
          <p:nvPr/>
        </p:nvGrpSpPr>
        <p:grpSpPr>
          <a:xfrm>
            <a:off x="6846570" y="1601343"/>
            <a:ext cx="2297430" cy="3655314"/>
            <a:chOff x="4370832" y="1984248"/>
            <a:chExt cx="3063240" cy="487375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3B2C046-0B96-4BF4-AB27-E2AD2833BFFA}"/>
                </a:ext>
              </a:extLst>
            </p:cNvPr>
            <p:cNvSpPr/>
            <p:nvPr/>
          </p:nvSpPr>
          <p:spPr>
            <a:xfrm>
              <a:off x="4370832" y="1984248"/>
              <a:ext cx="3063240" cy="48737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FB2F893-A390-4E4E-BACE-E1FB0689CA19}"/>
                </a:ext>
              </a:extLst>
            </p:cNvPr>
            <p:cNvSpPr/>
            <p:nvPr/>
          </p:nvSpPr>
          <p:spPr>
            <a:xfrm>
              <a:off x="4663440" y="2304288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Stack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390F05-785B-4B92-AE78-4115C52A9C21}"/>
                </a:ext>
              </a:extLst>
            </p:cNvPr>
            <p:cNvSpPr/>
            <p:nvPr/>
          </p:nvSpPr>
          <p:spPr>
            <a:xfrm>
              <a:off x="4663440" y="3630962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Heap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8B7E39A-8A34-4F2C-8E97-E89258CD64FA}"/>
                </a:ext>
              </a:extLst>
            </p:cNvPr>
            <p:cNvSpPr/>
            <p:nvPr/>
          </p:nvSpPr>
          <p:spPr>
            <a:xfrm>
              <a:off x="4663440" y="4371626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Data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165DCF8-7449-4540-9302-E74F2A4339E9}"/>
                </a:ext>
              </a:extLst>
            </p:cNvPr>
            <p:cNvSpPr/>
            <p:nvPr/>
          </p:nvSpPr>
          <p:spPr>
            <a:xfrm>
              <a:off x="4663440" y="5112290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Code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E1BBBDE-454E-477D-87EC-08312FF54F69}"/>
                </a:ext>
              </a:extLst>
            </p:cNvPr>
            <p:cNvSpPr/>
            <p:nvPr/>
          </p:nvSpPr>
          <p:spPr>
            <a:xfrm>
              <a:off x="4663440" y="5852954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Kernel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4B41DC-0F0A-4FB7-904A-DE7A14AF726B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84" y="3044952"/>
              <a:ext cx="0" cy="384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65DE0A9-E873-4C11-B059-BDFF83811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300984"/>
              <a:ext cx="0" cy="32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F6B24-4A6E-4D04-BDB2-33D6C32080F0}"/>
              </a:ext>
            </a:extLst>
          </p:cNvPr>
          <p:cNvSpPr/>
          <p:nvPr/>
        </p:nvSpPr>
        <p:spPr>
          <a:xfrm>
            <a:off x="4267270" y="5767300"/>
            <a:ext cx="3873176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it-IT" sz="1350" dirty="0">
                <a:solidFill>
                  <a:schemeClr val="bg1"/>
                </a:solidFill>
                <a:latin typeface="Consolas" panose="020B0609020204030204" pitchFamily="49" charset="0"/>
              </a:rPr>
              <a:t>sudo sysctl kernel.randomize_va_space=0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2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E1AAC7-031C-4A34-8849-613849720124}"/>
              </a:ext>
            </a:extLst>
          </p:cNvPr>
          <p:cNvSpPr/>
          <p:nvPr/>
        </p:nvSpPr>
        <p:spPr>
          <a:xfrm>
            <a:off x="713232" y="992022"/>
            <a:ext cx="7856002" cy="364715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Droid Sans Mono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function1(){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x = </a:t>
            </a:r>
            <a:r>
              <a:rPr lang="en-US" sz="1050" dirty="0">
                <a:solidFill>
                  <a:srgbClr val="098658"/>
                </a:solidFill>
                <a:latin typeface="Droid Sans Mono"/>
              </a:rPr>
              <a:t>5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y = x + </a:t>
            </a:r>
            <a:r>
              <a:rPr lang="en-US" sz="1050" dirty="0">
                <a:solidFill>
                  <a:srgbClr val="098658"/>
                </a:solidFill>
                <a:latin typeface="Droid Sans Mono"/>
              </a:rPr>
              <a:t>15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"Address of x, y: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&amp;x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",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&amp;y &lt;&lt;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r>
              <a:rPr lang="en-US" sz="105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main (){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Droid Sans Mono"/>
              </a:rPr>
              <a:t>char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a, b;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Droid Sans Mono"/>
              </a:rPr>
              <a:t>//</a:t>
            </a:r>
            <a:r>
              <a:rPr lang="en-US" sz="1050" dirty="0" err="1">
                <a:solidFill>
                  <a:srgbClr val="008000"/>
                </a:solidFill>
                <a:latin typeface="Droid Sans Mono"/>
              </a:rPr>
              <a:t>printf</a:t>
            </a:r>
            <a:r>
              <a:rPr lang="en-US" sz="1050" dirty="0">
                <a:solidFill>
                  <a:srgbClr val="008000"/>
                </a:solidFill>
                <a:latin typeface="Droid Sans Mono"/>
              </a:rPr>
              <a:t> ("Address of vars: %p %p\n", &amp;a, &amp;b);</a:t>
            </a:r>
            <a:endParaRPr lang="en-US" sz="1050" dirty="0">
              <a:solidFill>
                <a:srgbClr val="000000"/>
              </a:solidFill>
              <a:latin typeface="Droid Sans Mono"/>
            </a:endParaRP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"Address of a, b: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(</a:t>
            </a:r>
            <a:r>
              <a:rPr lang="en-US" sz="1050" dirty="0">
                <a:solidFill>
                  <a:srgbClr val="0000FF"/>
                </a:solidFill>
                <a:latin typeface="Droid Sans Mono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*) &amp;a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",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(</a:t>
            </a:r>
            <a:r>
              <a:rPr lang="en-US" sz="1050" dirty="0">
                <a:solidFill>
                  <a:srgbClr val="0000FF"/>
                </a:solidFill>
                <a:latin typeface="Droid Sans Mono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*) &amp;b &lt;&lt;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 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var1 = </a:t>
            </a:r>
            <a:r>
              <a:rPr lang="en-US" sz="1050" dirty="0">
                <a:solidFill>
                  <a:srgbClr val="098658"/>
                </a:solidFill>
                <a:latin typeface="Droid Sans Mono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, var2 = </a:t>
            </a:r>
            <a:r>
              <a:rPr lang="en-US" sz="1050" dirty="0">
                <a:solidFill>
                  <a:srgbClr val="098658"/>
                </a:solidFill>
                <a:latin typeface="Droid Sans Mono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"Address of var1, var2: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&lt;&lt; &amp;var1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",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&amp;var2 &lt;&lt;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Droid Sans Mono"/>
              </a:rPr>
              <a:t>function1();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*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= &amp;var1;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Addr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 of 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&amp;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", content of 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  <a:r>
              <a:rPr lang="en-US" sz="1050" dirty="0">
                <a:solidFill>
                  <a:srgbClr val="008000"/>
                </a:solidFill>
                <a:latin typeface="Droid Sans Mono"/>
              </a:rPr>
              <a:t> // </a:t>
            </a:r>
            <a:r>
              <a:rPr lang="en-US" sz="1050" dirty="0" err="1">
                <a:solidFill>
                  <a:srgbClr val="008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8000"/>
                </a:solidFill>
                <a:latin typeface="Droid Sans Mono"/>
              </a:rPr>
              <a:t> itself is still in the stack,</a:t>
            </a:r>
            <a:endParaRPr lang="en-US" sz="1050" dirty="0">
              <a:solidFill>
                <a:srgbClr val="000000"/>
              </a:solidFill>
              <a:latin typeface="Droid Sans Mon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Droid Sans Mono"/>
              </a:rPr>
              <a:t>// allocate a variable in heap and put the </a:t>
            </a:r>
            <a:r>
              <a:rPr lang="en-US" sz="1050" dirty="0" err="1">
                <a:solidFill>
                  <a:srgbClr val="008000"/>
                </a:solidFill>
                <a:latin typeface="Droid Sans Mono"/>
              </a:rPr>
              <a:t>addr</a:t>
            </a:r>
            <a:r>
              <a:rPr lang="en-US" sz="1050" dirty="0">
                <a:solidFill>
                  <a:srgbClr val="008000"/>
                </a:solidFill>
                <a:latin typeface="Droid Sans Mono"/>
              </a:rPr>
              <a:t> in ha's content</a:t>
            </a:r>
            <a:endParaRPr lang="en-US" sz="1050" dirty="0">
              <a:solidFill>
                <a:srgbClr val="000000"/>
              </a:solidFill>
              <a:latin typeface="Droid Sans Mono"/>
            </a:endParaRP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Droid Sans Mono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Droid Sans Mono"/>
              </a:rPr>
              <a:t>*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= </a:t>
            </a:r>
            <a:r>
              <a:rPr lang="en-US" sz="1050" dirty="0">
                <a:solidFill>
                  <a:srgbClr val="098658"/>
                </a:solidFill>
                <a:latin typeface="Droid Sans Mono"/>
              </a:rPr>
              <a:t>5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Addr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 of 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&amp;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", content of 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", 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derefencing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 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*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hv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 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Droid Sans Mono"/>
              </a:rPr>
              <a:t>// let us allocate another variable in the heap and put the address in hv2</a:t>
            </a:r>
            <a:endParaRPr lang="en-US" sz="1050" dirty="0">
              <a:solidFill>
                <a:srgbClr val="000000"/>
              </a:solidFill>
              <a:latin typeface="Droid Sans Mono"/>
            </a:endParaRPr>
          </a:p>
          <a:p>
            <a:pPr lvl="1"/>
            <a:r>
              <a:rPr lang="en-US" sz="105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* hv2 = </a:t>
            </a:r>
            <a:r>
              <a:rPr lang="en-US" sz="1050" dirty="0">
                <a:solidFill>
                  <a:srgbClr val="0000FF"/>
                </a:solidFill>
                <a:latin typeface="Droid Sans Mono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Droid Sans Mono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Addr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 of h2: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&amp;hv2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", content of h2: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hv2 &lt;&lt; 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", </a:t>
            </a:r>
            <a:r>
              <a:rPr lang="en-US" sz="1050" dirty="0" err="1">
                <a:solidFill>
                  <a:srgbClr val="A31515"/>
                </a:solidFill>
                <a:latin typeface="Droid Sans Mono"/>
              </a:rPr>
              <a:t>derefencing</a:t>
            </a:r>
            <a:r>
              <a:rPr lang="en-US" sz="1050" dirty="0">
                <a:solidFill>
                  <a:srgbClr val="A31515"/>
                </a:solidFill>
                <a:latin typeface="Droid Sans Mono"/>
              </a:rPr>
              <a:t> h2: "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 &lt;&lt; *hv2 &lt;&lt; </a:t>
            </a:r>
            <a:r>
              <a:rPr lang="en-US" sz="1050" dirty="0" err="1">
                <a:solidFill>
                  <a:srgbClr val="000000"/>
                </a:solidFill>
                <a:latin typeface="Droid Sans Mono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Droid Sans Mono"/>
              </a:rPr>
              <a:t>; </a:t>
            </a:r>
          </a:p>
          <a:p>
            <a:r>
              <a:rPr lang="en-US" sz="1050" dirty="0">
                <a:solidFill>
                  <a:srgbClr val="000000"/>
                </a:solidFill>
                <a:latin typeface="Droid Sans Mono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A46BB-66E6-4CFA-8466-F910AA48891D}"/>
              </a:ext>
            </a:extLst>
          </p:cNvPr>
          <p:cNvSpPr/>
          <p:nvPr/>
        </p:nvSpPr>
        <p:spPr>
          <a:xfrm>
            <a:off x="713232" y="4584685"/>
            <a:ext cx="5868162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Address of a, b: 0x7fffffffe0de, 0x7fffffffe0df</a:t>
            </a:r>
          </a:p>
          <a:p>
            <a:r>
              <a:rPr lang="en-US" sz="1350" dirty="0">
                <a:solidFill>
                  <a:schemeClr val="bg1"/>
                </a:solidFill>
              </a:rPr>
              <a:t>Address of var1, var2: 0x7fffffffe0e0, 0x7fffffffe0e4</a:t>
            </a:r>
          </a:p>
          <a:p>
            <a:r>
              <a:rPr lang="en-US" sz="1350" dirty="0">
                <a:solidFill>
                  <a:schemeClr val="bg1"/>
                </a:solidFill>
              </a:rPr>
              <a:t>Address of x, y: 0x7fffffffe0b0, 0x7fffffffe0b4</a:t>
            </a:r>
          </a:p>
          <a:p>
            <a:r>
              <a:rPr lang="en-US" sz="1350" dirty="0" err="1">
                <a:solidFill>
                  <a:schemeClr val="bg1"/>
                </a:solidFill>
              </a:rPr>
              <a:t>Addr</a:t>
            </a:r>
            <a:r>
              <a:rPr lang="en-US" sz="1350" dirty="0">
                <a:solidFill>
                  <a:schemeClr val="bg1"/>
                </a:solidFill>
              </a:rPr>
              <a:t> of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0x7fffffffe0e8, content of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0x7fffffffe0e0</a:t>
            </a:r>
          </a:p>
          <a:p>
            <a:r>
              <a:rPr lang="en-US" sz="1350" dirty="0" err="1">
                <a:solidFill>
                  <a:schemeClr val="bg1"/>
                </a:solidFill>
              </a:rPr>
              <a:t>Addr</a:t>
            </a:r>
            <a:r>
              <a:rPr lang="en-US" sz="1350" dirty="0">
                <a:solidFill>
                  <a:schemeClr val="bg1"/>
                </a:solidFill>
              </a:rPr>
              <a:t> of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0x7fffffffe0e8, content of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0x55555556b2c0, </a:t>
            </a:r>
            <a:r>
              <a:rPr lang="en-US" sz="1350" dirty="0" err="1">
                <a:solidFill>
                  <a:schemeClr val="bg1"/>
                </a:solidFill>
              </a:rPr>
              <a:t>derefencing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5</a:t>
            </a:r>
          </a:p>
          <a:p>
            <a:r>
              <a:rPr lang="en-US" sz="1350" dirty="0" err="1">
                <a:solidFill>
                  <a:schemeClr val="bg1"/>
                </a:solidFill>
              </a:rPr>
              <a:t>Addr</a:t>
            </a:r>
            <a:r>
              <a:rPr lang="en-US" sz="1350" dirty="0">
                <a:solidFill>
                  <a:schemeClr val="bg1"/>
                </a:solidFill>
              </a:rPr>
              <a:t> of h2: 0x7fffffffe0f0, content of h2: 0x55555556b2e0, </a:t>
            </a:r>
            <a:r>
              <a:rPr lang="en-US" sz="1350" dirty="0" err="1">
                <a:solidFill>
                  <a:schemeClr val="bg1"/>
                </a:solidFill>
              </a:rPr>
              <a:t>derefencing</a:t>
            </a:r>
            <a:r>
              <a:rPr lang="en-US" sz="1350" dirty="0">
                <a:solidFill>
                  <a:schemeClr val="bg1"/>
                </a:solidFill>
              </a:rPr>
              <a:t> h2: 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C1EAF-27BB-4CC7-BBC2-800708D3C793}"/>
              </a:ext>
            </a:extLst>
          </p:cNvPr>
          <p:cNvGrpSpPr/>
          <p:nvPr/>
        </p:nvGrpSpPr>
        <p:grpSpPr>
          <a:xfrm>
            <a:off x="1885950" y="4223991"/>
            <a:ext cx="6986016" cy="624616"/>
            <a:chOff x="2514600" y="4488987"/>
            <a:chExt cx="9314688" cy="8328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3B60C8-57DF-46D5-A373-5176C22CB8FD}"/>
                </a:ext>
              </a:extLst>
            </p:cNvPr>
            <p:cNvGrpSpPr/>
            <p:nvPr/>
          </p:nvGrpSpPr>
          <p:grpSpPr>
            <a:xfrm>
              <a:off x="2514600" y="4689042"/>
              <a:ext cx="6443472" cy="632766"/>
              <a:chOff x="2249424" y="2905962"/>
              <a:chExt cx="6522245" cy="63276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FAD1DFA-6273-4459-99D7-3FAA155173CB}"/>
                  </a:ext>
                </a:extLst>
              </p:cNvPr>
              <p:cNvSpPr/>
              <p:nvPr/>
            </p:nvSpPr>
            <p:spPr>
              <a:xfrm>
                <a:off x="2249424" y="3165749"/>
                <a:ext cx="1316736" cy="3729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08477F81-0DB9-4A3C-996D-20209A3052D7}"/>
                  </a:ext>
                </a:extLst>
              </p:cNvPr>
              <p:cNvCxnSpPr>
                <a:cxnSpLocks/>
                <a:stCxn id="8" idx="0"/>
                <a:endCxn id="13" idx="1"/>
              </p:cNvCxnSpPr>
              <p:nvPr/>
            </p:nvCxnSpPr>
            <p:spPr>
              <a:xfrm rot="5400000" flipH="1" flipV="1">
                <a:off x="5709837" y="103918"/>
                <a:ext cx="259788" cy="5863876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80C0C2-D9B1-48A6-BA60-1826A55F1933}"/>
                </a:ext>
              </a:extLst>
            </p:cNvPr>
            <p:cNvSpPr txBox="1"/>
            <p:nvPr/>
          </p:nvSpPr>
          <p:spPr>
            <a:xfrm>
              <a:off x="8958072" y="4488987"/>
              <a:ext cx="287121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First address in the stack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A656D6-75EB-42EF-8F39-96010E6CC089}"/>
              </a:ext>
            </a:extLst>
          </p:cNvPr>
          <p:cNvGrpSpPr/>
          <p:nvPr/>
        </p:nvGrpSpPr>
        <p:grpSpPr>
          <a:xfrm>
            <a:off x="2861575" y="4481972"/>
            <a:ext cx="6005322" cy="507831"/>
            <a:chOff x="2514600" y="4814923"/>
            <a:chExt cx="8007096" cy="6771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B14B813-99B2-48DC-9099-85781DE58491}"/>
                </a:ext>
              </a:extLst>
            </p:cNvPr>
            <p:cNvGrpSpPr/>
            <p:nvPr/>
          </p:nvGrpSpPr>
          <p:grpSpPr>
            <a:xfrm>
              <a:off x="2514600" y="4948829"/>
              <a:ext cx="5135880" cy="372979"/>
              <a:chOff x="2249424" y="3165749"/>
              <a:chExt cx="5198665" cy="37297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B1B78C0-1346-4C59-8E20-387F623782F1}"/>
                  </a:ext>
                </a:extLst>
              </p:cNvPr>
              <p:cNvSpPr/>
              <p:nvPr/>
            </p:nvSpPr>
            <p:spPr>
              <a:xfrm>
                <a:off x="2249424" y="3165749"/>
                <a:ext cx="1316736" cy="3729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F8FF9A88-A064-4DC5-9D1C-3CA7BA97BD94}"/>
                  </a:ext>
                </a:extLst>
              </p:cNvPr>
              <p:cNvCxnSpPr>
                <a:cxnSpLocks/>
                <a:stCxn id="21" idx="6"/>
                <a:endCxn id="20" idx="1"/>
              </p:cNvCxnSpPr>
              <p:nvPr/>
            </p:nvCxnSpPr>
            <p:spPr>
              <a:xfrm>
                <a:off x="3566160" y="3352238"/>
                <a:ext cx="3881929" cy="1815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B33745-3C2C-4185-A312-B6ADF4310BA7}"/>
                </a:ext>
              </a:extLst>
            </p:cNvPr>
            <p:cNvSpPr txBox="1"/>
            <p:nvPr/>
          </p:nvSpPr>
          <p:spPr>
            <a:xfrm>
              <a:off x="7650480" y="4814923"/>
              <a:ext cx="287121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Second item is just 1 byte off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0AACB0-1CBE-403F-82D8-E4FAAC8B8199}"/>
              </a:ext>
            </a:extLst>
          </p:cNvPr>
          <p:cNvGrpSpPr/>
          <p:nvPr/>
        </p:nvGrpSpPr>
        <p:grpSpPr>
          <a:xfrm>
            <a:off x="2248033" y="4795702"/>
            <a:ext cx="6613895" cy="328616"/>
            <a:chOff x="2844977" y="4461841"/>
            <a:chExt cx="8818526" cy="43815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BA3518D-EFBC-4035-A26A-F5D6FAEAE851}"/>
                </a:ext>
              </a:extLst>
            </p:cNvPr>
            <p:cNvGrpSpPr/>
            <p:nvPr/>
          </p:nvGrpSpPr>
          <p:grpSpPr>
            <a:xfrm>
              <a:off x="2844977" y="4461841"/>
              <a:ext cx="5960695" cy="289997"/>
              <a:chOff x="2583840" y="2678761"/>
              <a:chExt cx="6033566" cy="289997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BFD127-9099-4CDB-A462-A84C13BAF324}"/>
                  </a:ext>
                </a:extLst>
              </p:cNvPr>
              <p:cNvSpPr/>
              <p:nvPr/>
            </p:nvSpPr>
            <p:spPr>
              <a:xfrm>
                <a:off x="2583840" y="2678761"/>
                <a:ext cx="3010009" cy="28999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0EF90BA5-B167-47CB-9B32-A78969495E91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>
                <a:off x="5593849" y="2823760"/>
                <a:ext cx="3023557" cy="5419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38AAF0-614E-4B09-AE5E-683123EDECE9}"/>
                </a:ext>
              </a:extLst>
            </p:cNvPr>
            <p:cNvSpPr txBox="1"/>
            <p:nvPr/>
          </p:nvSpPr>
          <p:spPr>
            <a:xfrm>
              <a:off x="8792287" y="4499886"/>
              <a:ext cx="2871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Integers are 4 bytes off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92D587-D19D-477D-A289-D36439292D8D}"/>
              </a:ext>
            </a:extLst>
          </p:cNvPr>
          <p:cNvGrpSpPr/>
          <p:nvPr/>
        </p:nvGrpSpPr>
        <p:grpSpPr>
          <a:xfrm>
            <a:off x="1781689" y="5013122"/>
            <a:ext cx="7316343" cy="521596"/>
            <a:chOff x="2844977" y="4461841"/>
            <a:chExt cx="9755124" cy="69546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92ECB5-F0BF-4A8F-B5DC-4A514DBA3016}"/>
                </a:ext>
              </a:extLst>
            </p:cNvPr>
            <p:cNvGrpSpPr/>
            <p:nvPr/>
          </p:nvGrpSpPr>
          <p:grpSpPr>
            <a:xfrm>
              <a:off x="2844977" y="4461841"/>
              <a:ext cx="5893308" cy="356908"/>
              <a:chOff x="2583840" y="2678761"/>
              <a:chExt cx="5965356" cy="35690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FD83B6-CA43-4204-BE43-FB9F19B39362}"/>
                  </a:ext>
                </a:extLst>
              </p:cNvPr>
              <p:cNvSpPr/>
              <p:nvPr/>
            </p:nvSpPr>
            <p:spPr>
              <a:xfrm>
                <a:off x="2583840" y="2678761"/>
                <a:ext cx="3010009" cy="28999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F56B784A-CC13-4697-8213-46775752BEE8}"/>
                  </a:ext>
                </a:extLst>
              </p:cNvPr>
              <p:cNvCxnSpPr>
                <a:cxnSpLocks/>
                <a:stCxn id="41" idx="6"/>
                <a:endCxn id="40" idx="1"/>
              </p:cNvCxnSpPr>
              <p:nvPr/>
            </p:nvCxnSpPr>
            <p:spPr>
              <a:xfrm>
                <a:off x="5593849" y="2823760"/>
                <a:ext cx="2955347" cy="21190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61DE73-18A6-4929-82C7-D0B29B69F423}"/>
                </a:ext>
              </a:extLst>
            </p:cNvPr>
            <p:cNvSpPr txBox="1"/>
            <p:nvPr/>
          </p:nvSpPr>
          <p:spPr>
            <a:xfrm>
              <a:off x="8738285" y="4480194"/>
              <a:ext cx="386181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Function stack is a whole new block, starting below the main’s stack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595684-1451-4E07-AA62-6ECBB81B2BE4}"/>
              </a:ext>
            </a:extLst>
          </p:cNvPr>
          <p:cNvGrpSpPr/>
          <p:nvPr/>
        </p:nvGrpSpPr>
        <p:grpSpPr>
          <a:xfrm>
            <a:off x="3431039" y="5435256"/>
            <a:ext cx="5435859" cy="616630"/>
            <a:chOff x="4905094" y="4335129"/>
            <a:chExt cx="7695007" cy="82217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BED8DE-BC2B-45F5-9EDE-03529B8AD3F5}"/>
                </a:ext>
              </a:extLst>
            </p:cNvPr>
            <p:cNvGrpSpPr/>
            <p:nvPr/>
          </p:nvGrpSpPr>
          <p:grpSpPr>
            <a:xfrm>
              <a:off x="4905094" y="4335129"/>
              <a:ext cx="4200475" cy="483620"/>
              <a:chOff x="4669142" y="2552049"/>
              <a:chExt cx="4251827" cy="4836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CA97658-3444-4A1A-BFD9-CA63E6C4DBB1}"/>
                  </a:ext>
                </a:extLst>
              </p:cNvPr>
              <p:cNvSpPr/>
              <p:nvPr/>
            </p:nvSpPr>
            <p:spPr>
              <a:xfrm>
                <a:off x="4669142" y="2552049"/>
                <a:ext cx="2107570" cy="28999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DBF6469F-2F18-47CC-ABEA-B956530749C3}"/>
                  </a:ext>
                </a:extLst>
              </p:cNvPr>
              <p:cNvCxnSpPr>
                <a:cxnSpLocks/>
                <a:stCxn id="51" idx="6"/>
                <a:endCxn id="50" idx="1"/>
              </p:cNvCxnSpPr>
              <p:nvPr/>
            </p:nvCxnSpPr>
            <p:spPr>
              <a:xfrm>
                <a:off x="6776712" y="2697048"/>
                <a:ext cx="2144257" cy="33862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1B2383-3273-455A-8CE9-98097715D13E}"/>
                </a:ext>
              </a:extLst>
            </p:cNvPr>
            <p:cNvSpPr txBox="1"/>
            <p:nvPr/>
          </p:nvSpPr>
          <p:spPr>
            <a:xfrm>
              <a:off x="9105568" y="4480194"/>
              <a:ext cx="34945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Heap starts far off (i.e., lower address) from the stack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8522DF2-B073-43AD-9654-C5DC642B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6926"/>
            <a:ext cx="8785209" cy="709787"/>
          </a:xfrm>
        </p:spPr>
        <p:txBody>
          <a:bodyPr/>
          <a:lstStyle/>
          <a:p>
            <a:r>
              <a:rPr lang="en-US" dirty="0"/>
              <a:t>Exploring Placement in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9967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0786-71EC-4E9E-8FA0-9832D4AA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9A21-2FE6-4315-AA8E-CEF6717F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numbers in the previous page, we can now</a:t>
            </a:r>
            <a:br>
              <a:rPr lang="en-US" dirty="0"/>
            </a:br>
            <a:r>
              <a:rPr lang="en-US" dirty="0"/>
              <a:t> annotate different </a:t>
            </a:r>
            <a:r>
              <a:rPr lang="en-US"/>
              <a:t>addresses </a:t>
            </a:r>
            <a:br>
              <a:rPr lang="en-US"/>
            </a:br>
            <a:r>
              <a:rPr lang="en-US"/>
              <a:t>in </a:t>
            </a:r>
            <a:r>
              <a:rPr lang="en-US" dirty="0"/>
              <a:t>the layout picture: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58126D-8651-4616-ACED-55AF6DB823E7}"/>
              </a:ext>
            </a:extLst>
          </p:cNvPr>
          <p:cNvGrpSpPr/>
          <p:nvPr/>
        </p:nvGrpSpPr>
        <p:grpSpPr>
          <a:xfrm>
            <a:off x="6659118" y="1601200"/>
            <a:ext cx="2297430" cy="3655314"/>
            <a:chOff x="4370832" y="1984248"/>
            <a:chExt cx="3063240" cy="48737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E77568-81D5-4225-B6E3-950D9B933200}"/>
                </a:ext>
              </a:extLst>
            </p:cNvPr>
            <p:cNvSpPr/>
            <p:nvPr/>
          </p:nvSpPr>
          <p:spPr>
            <a:xfrm>
              <a:off x="4370832" y="1984248"/>
              <a:ext cx="3063240" cy="48737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7AE19C6-3D18-42A8-A88F-C8DD00DB0BB2}"/>
                </a:ext>
              </a:extLst>
            </p:cNvPr>
            <p:cNvSpPr/>
            <p:nvPr/>
          </p:nvSpPr>
          <p:spPr>
            <a:xfrm>
              <a:off x="4663440" y="2304288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Stack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9B19B2-92BE-4465-BFEB-F2C6544430BB}"/>
                </a:ext>
              </a:extLst>
            </p:cNvPr>
            <p:cNvSpPr/>
            <p:nvPr/>
          </p:nvSpPr>
          <p:spPr>
            <a:xfrm>
              <a:off x="4663440" y="3630962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Heap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5DEAA55-A725-4BF7-B44B-E1A8A139F030}"/>
                </a:ext>
              </a:extLst>
            </p:cNvPr>
            <p:cNvSpPr/>
            <p:nvPr/>
          </p:nvSpPr>
          <p:spPr>
            <a:xfrm>
              <a:off x="4663440" y="4371626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Data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8F6BE6-614B-4F47-9789-CECB0A59BFCF}"/>
                </a:ext>
              </a:extLst>
            </p:cNvPr>
            <p:cNvSpPr/>
            <p:nvPr/>
          </p:nvSpPr>
          <p:spPr>
            <a:xfrm>
              <a:off x="4663440" y="5112290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Code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B345793-DCD9-4923-84D9-925B4E0623B0}"/>
                </a:ext>
              </a:extLst>
            </p:cNvPr>
            <p:cNvSpPr/>
            <p:nvPr/>
          </p:nvSpPr>
          <p:spPr>
            <a:xfrm>
              <a:off x="4663440" y="5852954"/>
              <a:ext cx="2459736" cy="74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Kernel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7258D7-DC42-4211-B441-A553CF68F666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84" y="3044952"/>
              <a:ext cx="0" cy="384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286B62-F7E8-45CC-B95E-AE773B5EE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300984"/>
              <a:ext cx="0" cy="32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8341A17-E3A2-486F-9D41-28E85FB498E9}"/>
              </a:ext>
            </a:extLst>
          </p:cNvPr>
          <p:cNvSpPr/>
          <p:nvPr/>
        </p:nvSpPr>
        <p:spPr>
          <a:xfrm>
            <a:off x="557784" y="3231562"/>
            <a:ext cx="5868162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Address of a, b: 0x7fffffffe0de, 0x7fffffffe0df</a:t>
            </a:r>
          </a:p>
          <a:p>
            <a:r>
              <a:rPr lang="en-US" sz="1350" dirty="0">
                <a:solidFill>
                  <a:schemeClr val="bg1"/>
                </a:solidFill>
              </a:rPr>
              <a:t>Address of var1, var2: 0x7fffffffe0e0, 0x7fffffffe0e4</a:t>
            </a:r>
          </a:p>
          <a:p>
            <a:r>
              <a:rPr lang="en-US" sz="1350" dirty="0">
                <a:solidFill>
                  <a:schemeClr val="bg1"/>
                </a:solidFill>
              </a:rPr>
              <a:t>Address of x, y: 0x7fffffffe0b0, 0x7fffffffe0b4</a:t>
            </a:r>
          </a:p>
          <a:p>
            <a:r>
              <a:rPr lang="en-US" sz="1350" dirty="0" err="1">
                <a:solidFill>
                  <a:schemeClr val="bg1"/>
                </a:solidFill>
              </a:rPr>
              <a:t>Addr</a:t>
            </a:r>
            <a:r>
              <a:rPr lang="en-US" sz="1350" dirty="0">
                <a:solidFill>
                  <a:schemeClr val="bg1"/>
                </a:solidFill>
              </a:rPr>
              <a:t> of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0x7fffffffe0e8, content of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0x7fffffffe0e0</a:t>
            </a:r>
          </a:p>
          <a:p>
            <a:r>
              <a:rPr lang="en-US" sz="1350" dirty="0" err="1">
                <a:solidFill>
                  <a:schemeClr val="bg1"/>
                </a:solidFill>
              </a:rPr>
              <a:t>Addr</a:t>
            </a:r>
            <a:r>
              <a:rPr lang="en-US" sz="1350" dirty="0">
                <a:solidFill>
                  <a:schemeClr val="bg1"/>
                </a:solidFill>
              </a:rPr>
              <a:t> of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0x7fffffffe0e8, content of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0x55555556b2c0, </a:t>
            </a:r>
            <a:r>
              <a:rPr lang="en-US" sz="1350" dirty="0" err="1">
                <a:solidFill>
                  <a:schemeClr val="bg1"/>
                </a:solidFill>
              </a:rPr>
              <a:t>derefencing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hv</a:t>
            </a:r>
            <a:r>
              <a:rPr lang="en-US" sz="1350" dirty="0">
                <a:solidFill>
                  <a:schemeClr val="bg1"/>
                </a:solidFill>
              </a:rPr>
              <a:t>: 5</a:t>
            </a:r>
          </a:p>
          <a:p>
            <a:r>
              <a:rPr lang="en-US" sz="1350" dirty="0" err="1">
                <a:solidFill>
                  <a:schemeClr val="bg1"/>
                </a:solidFill>
              </a:rPr>
              <a:t>Addr</a:t>
            </a:r>
            <a:r>
              <a:rPr lang="en-US" sz="1350" dirty="0">
                <a:solidFill>
                  <a:schemeClr val="bg1"/>
                </a:solidFill>
              </a:rPr>
              <a:t> of h2: 0x7fffffffe0f0, content of h2: 0x55555556b2e0, </a:t>
            </a:r>
            <a:r>
              <a:rPr lang="en-US" sz="1350" dirty="0" err="1">
                <a:solidFill>
                  <a:schemeClr val="bg1"/>
                </a:solidFill>
              </a:rPr>
              <a:t>derefencing</a:t>
            </a:r>
            <a:r>
              <a:rPr lang="en-US" sz="1350" dirty="0">
                <a:solidFill>
                  <a:schemeClr val="bg1"/>
                </a:solidFill>
              </a:rPr>
              <a:t> h2: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161839-4C6D-495C-BB36-97C874420A7E}"/>
              </a:ext>
            </a:extLst>
          </p:cNvPr>
          <p:cNvGrpSpPr/>
          <p:nvPr/>
        </p:nvGrpSpPr>
        <p:grpSpPr>
          <a:xfrm>
            <a:off x="1687068" y="1855542"/>
            <a:ext cx="5191505" cy="1655754"/>
            <a:chOff x="2249424" y="1331056"/>
            <a:chExt cx="6922006" cy="22076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346F5E-EB68-4ADC-A8DA-A2AAC4849D60}"/>
                </a:ext>
              </a:extLst>
            </p:cNvPr>
            <p:cNvSpPr/>
            <p:nvPr/>
          </p:nvSpPr>
          <p:spPr>
            <a:xfrm>
              <a:off x="2249424" y="3165749"/>
              <a:ext cx="1316736" cy="3729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F7DD274-CEA0-4F3E-A421-2B276F0ED001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5400000" flipH="1" flipV="1">
              <a:off x="5122264" y="-883417"/>
              <a:ext cx="1834694" cy="626363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C77F07-4E1D-4620-BB58-3FA5A0C8EB06}"/>
              </a:ext>
            </a:extLst>
          </p:cNvPr>
          <p:cNvGrpSpPr/>
          <p:nvPr/>
        </p:nvGrpSpPr>
        <p:grpSpPr>
          <a:xfrm>
            <a:off x="3364992" y="3391734"/>
            <a:ext cx="3513583" cy="914935"/>
            <a:chOff x="4797550" y="522904"/>
            <a:chExt cx="4684777" cy="121991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CB4B02-8397-4054-BF6B-A29AF1F88CA7}"/>
                </a:ext>
              </a:extLst>
            </p:cNvPr>
            <p:cNvSpPr/>
            <p:nvPr/>
          </p:nvSpPr>
          <p:spPr>
            <a:xfrm>
              <a:off x="4797550" y="1369838"/>
              <a:ext cx="1804416" cy="3729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FB90B77-2659-4DF5-8AEE-E6795EE4DCA3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rot="5400000" flipH="1" flipV="1">
              <a:off x="7167575" y="-944913"/>
              <a:ext cx="846935" cy="378256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64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14542"/>
            <a:ext cx="8229600" cy="5828915"/>
          </a:xfrm>
        </p:spPr>
        <p:txBody>
          <a:bodyPr>
            <a:noAutofit/>
          </a:bodyPr>
          <a:lstStyle/>
          <a:p>
            <a:r>
              <a:rPr lang="en-US" sz="3200" dirty="0"/>
              <a:t>You can choose any of the following for code compiling</a:t>
            </a:r>
          </a:p>
          <a:p>
            <a:pPr lvl="1"/>
            <a:r>
              <a:rPr lang="en-US" sz="2400" dirty="0"/>
              <a:t> Ubuntu (preferably, some lightweight versions of it, e.g., </a:t>
            </a:r>
            <a:r>
              <a:rPr lang="en-US" sz="2400" dirty="0" err="1"/>
              <a:t>Xubuntu</a:t>
            </a:r>
            <a:r>
              <a:rPr lang="en-US" sz="2400" dirty="0"/>
              <a:t>) VM </a:t>
            </a:r>
          </a:p>
          <a:p>
            <a:pPr lvl="1"/>
            <a:r>
              <a:rPr lang="en-US" sz="2400" dirty="0"/>
              <a:t>Ubuntu Dual boot</a:t>
            </a:r>
          </a:p>
          <a:p>
            <a:pPr lvl="1"/>
            <a:r>
              <a:rPr lang="en-US" sz="2400" dirty="0"/>
              <a:t> Amazon Web Services</a:t>
            </a:r>
          </a:p>
          <a:p>
            <a:pPr lvl="1"/>
            <a:r>
              <a:rPr lang="en-US" sz="2400" strike="sngStrike" dirty="0"/>
              <a:t>Department servers (</a:t>
            </a:r>
            <a:r>
              <a:rPr lang="en-US" sz="2400" strike="sngStrike" dirty="0" err="1"/>
              <a:t>linux</a:t>
            </a:r>
            <a:r>
              <a:rPr lang="en-US" sz="2400" strike="sngStrike" dirty="0"/>
              <a:t>, compute, build…)</a:t>
            </a:r>
          </a:p>
          <a:p>
            <a:r>
              <a:rPr lang="en-US" sz="3200" dirty="0"/>
              <a:t>Online Repository</a:t>
            </a:r>
          </a:p>
          <a:p>
            <a:pPr lvl="1"/>
            <a:r>
              <a:rPr lang="en-US" sz="2400" dirty="0"/>
              <a:t> We highly recommend using </a:t>
            </a:r>
            <a:r>
              <a:rPr lang="en-US" sz="2400" dirty="0" err="1"/>
              <a:t>github</a:t>
            </a:r>
            <a:r>
              <a:rPr lang="en-US" sz="2400" dirty="0"/>
              <a:t> because of so many past instances of students loosing their code</a:t>
            </a:r>
          </a:p>
          <a:p>
            <a:pPr lvl="2"/>
            <a:r>
              <a:rPr lang="en-US" sz="2000" dirty="0"/>
              <a:t>We will not allow you more time for loosing code</a:t>
            </a:r>
          </a:p>
          <a:p>
            <a:pPr lvl="1"/>
            <a:r>
              <a:rPr lang="en-US" sz="2400" dirty="0"/>
              <a:t> Make sure to 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mark your code repo for this course as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"Private" 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at all times (note that the default option is public)</a:t>
            </a: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policies</a:t>
            </a:r>
          </a:p>
        </p:txBody>
      </p:sp>
    </p:spTree>
    <p:extLst>
      <p:ext uri="{BB962C8B-B14F-4D97-AF65-F5344CB8AC3E}">
        <p14:creationId xmlns:p14="http://schemas.microsoft.com/office/powerpoint/2010/main" val="33283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68866"/>
            <a:ext cx="8229600" cy="5828915"/>
          </a:xfrm>
        </p:spPr>
        <p:txBody>
          <a:bodyPr>
            <a:noAutofit/>
          </a:bodyPr>
          <a:lstStyle/>
          <a:p>
            <a:r>
              <a:rPr lang="en-US" sz="3200" dirty="0"/>
              <a:t>Programming Assignments (PAs)</a:t>
            </a:r>
          </a:p>
          <a:p>
            <a:pPr lvl="1"/>
            <a:r>
              <a:rPr lang="en-US" sz="2400" dirty="0"/>
              <a:t>Individual work</a:t>
            </a:r>
          </a:p>
          <a:p>
            <a:r>
              <a:rPr lang="en-US" sz="3200" dirty="0"/>
              <a:t>Grade Allocation: 50%</a:t>
            </a:r>
          </a:p>
          <a:p>
            <a:r>
              <a:rPr lang="en-US" sz="3200" dirty="0"/>
              <a:t>Late Submission Penalty</a:t>
            </a:r>
          </a:p>
          <a:p>
            <a:pPr lvl="1"/>
            <a:r>
              <a:rPr lang="en-US" sz="2400" dirty="0"/>
              <a:t> 12% after a day (0.5% per hour)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policies</a:t>
            </a:r>
          </a:p>
        </p:txBody>
      </p:sp>
    </p:spTree>
    <p:extLst>
      <p:ext uri="{BB962C8B-B14F-4D97-AF65-F5344CB8AC3E}">
        <p14:creationId xmlns:p14="http://schemas.microsoft.com/office/powerpoint/2010/main" val="83969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Programming Assignments (PAs)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Total 6 (+/- 1) PAs of varying complexity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Some PAs may also allocate opportunities for bonus points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PAs are designed to stay in sync with subject matter covered in class</a:t>
            </a:r>
          </a:p>
          <a:p>
            <a:pPr>
              <a:defRPr/>
            </a:pPr>
            <a:r>
              <a:rPr lang="en-US" dirty="0"/>
              <a:t>PA0 is getting the dev env ready</a:t>
            </a:r>
          </a:p>
          <a:p>
            <a:pPr>
              <a:defRPr/>
            </a:pPr>
            <a:r>
              <a:rPr lang="en-US" dirty="0"/>
              <a:t>PA1 is designed to get C/C++ memory allocation, pointer arithmetic, etc. brushed up</a:t>
            </a:r>
          </a:p>
          <a:p>
            <a:pPr>
              <a:defRPr/>
            </a:pPr>
            <a:r>
              <a:rPr lang="en-US" dirty="0"/>
              <a:t>Rest of the PAs leverage class topics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CSCE-313 Fall 2016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A572BB25-114B-4059-AE12-7D4C0C43765E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4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 Code Submission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3200" dirty="0"/>
              <a:t>Students must strictly follow the instructions provided in PA handouts</a:t>
            </a:r>
          </a:p>
          <a:p>
            <a:r>
              <a:rPr lang="en-US" altLang="en-US" sz="3200" dirty="0"/>
              <a:t>All submission are in </a:t>
            </a:r>
            <a:r>
              <a:rPr lang="en-US" altLang="en-US" sz="3200" b="1" dirty="0" err="1"/>
              <a:t>Ecampus</a:t>
            </a:r>
            <a:endParaRPr lang="en-US" altLang="en-US" sz="3200" b="1" dirty="0"/>
          </a:p>
          <a:p>
            <a:pPr lvl="1"/>
            <a:r>
              <a:rPr lang="en-US" altLang="en-US" sz="2400" dirty="0"/>
              <a:t>We have not adopted Canvas</a:t>
            </a:r>
          </a:p>
          <a:p>
            <a:r>
              <a:rPr lang="en-US" altLang="en-US" sz="3200" dirty="0"/>
              <a:t>Must make a </a:t>
            </a:r>
            <a:r>
              <a:rPr lang="en-US" altLang="en-US" sz="3200" dirty="0" err="1"/>
              <a:t>youtube</a:t>
            </a:r>
            <a:r>
              <a:rPr lang="en-US" altLang="en-US" sz="3200" dirty="0"/>
              <a:t> video demoing your work and submit the link along with your work</a:t>
            </a:r>
          </a:p>
          <a:p>
            <a:pPr lvl="1"/>
            <a:r>
              <a:rPr lang="en-US" altLang="en-US" sz="2400" dirty="0"/>
              <a:t>Do not upload the video to </a:t>
            </a:r>
            <a:r>
              <a:rPr lang="en-US" altLang="en-US" sz="2400" dirty="0" err="1"/>
              <a:t>ecampus</a:t>
            </a:r>
            <a:r>
              <a:rPr lang="en-US" altLang="en-US" sz="2400" dirty="0"/>
              <a:t>, that makes the submission too big</a:t>
            </a:r>
          </a:p>
          <a:p>
            <a:pPr lvl="1"/>
            <a:r>
              <a:rPr lang="en-US" altLang="en-US" sz="2400" dirty="0"/>
              <a:t>Without the video, you </a:t>
            </a:r>
            <a:r>
              <a:rPr lang="en-US" altLang="en-US" sz="2400" dirty="0">
                <a:solidFill>
                  <a:srgbClr val="FF0000"/>
                </a:solidFill>
              </a:rPr>
              <a:t>loose 20% points </a:t>
            </a:r>
            <a:r>
              <a:rPr lang="en-US" altLang="en-US" sz="2400" dirty="0"/>
              <a:t>by default, unless otherwise specified (e.g., PA0 does not a video)</a:t>
            </a:r>
          </a:p>
          <a:p>
            <a:pPr lvl="1"/>
            <a:r>
              <a:rPr lang="en-US" altLang="en-US" sz="2400" dirty="0"/>
              <a:t>If you finish before deadline and can demo to your TA during office hours or lab meetings, you may be </a:t>
            </a:r>
            <a:r>
              <a:rPr lang="en-US" altLang="en-US" sz="2400" dirty="0">
                <a:solidFill>
                  <a:srgbClr val="FF0000"/>
                </a:solidFill>
              </a:rPr>
              <a:t>waived</a:t>
            </a:r>
            <a:r>
              <a:rPr lang="en-US" altLang="en-US" sz="2400" dirty="0"/>
              <a:t> the video submission requirement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</a:rPr>
              <a:t>Plagiarism</a:t>
            </a:r>
          </a:p>
          <a:p>
            <a:pPr lvl="1">
              <a:defRPr/>
            </a:pPr>
            <a:r>
              <a:rPr lang="en-US" sz="2400" b="1" dirty="0">
                <a:solidFill>
                  <a:srgbClr val="FF0000"/>
                </a:solidFill>
              </a:rPr>
              <a:t>We will run plagiarism checks through MOSS</a:t>
            </a:r>
          </a:p>
          <a:p>
            <a:pPr lvl="2">
              <a:defRPr/>
            </a:pPr>
            <a:r>
              <a:rPr lang="en-US" sz="2000" b="1" dirty="0">
                <a:solidFill>
                  <a:srgbClr val="FF0000"/>
                </a:solidFill>
              </a:rPr>
              <a:t>We will use all previous PA submissions to this course  </a:t>
            </a:r>
          </a:p>
          <a:p>
            <a:pPr lvl="1">
              <a:defRPr/>
            </a:pPr>
            <a:r>
              <a:rPr lang="en-US" sz="2400" b="1" dirty="0">
                <a:solidFill>
                  <a:srgbClr val="FF0000"/>
                </a:solidFill>
              </a:rPr>
              <a:t>All plagiarism cases (even suspected ones) will be directly reported to the honor office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lvl="1" eaLnBrk="1" hangingPunct="1"/>
            <a:endParaRPr lang="en-US" altLang="en-US" sz="3200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CSCE-313 Fall 2016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F6DAB067-33B3-4A98-B63E-8FD96BC03458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8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 Help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Valgrind</a:t>
            </a:r>
            <a:r>
              <a:rPr lang="en-US" dirty="0"/>
              <a:t> and </a:t>
            </a:r>
            <a:r>
              <a:rPr lang="en-US" dirty="0" err="1"/>
              <a:t>gdb</a:t>
            </a:r>
            <a:r>
              <a:rPr lang="en-US" dirty="0"/>
              <a:t> debugging tools</a:t>
            </a:r>
          </a:p>
          <a:p>
            <a:pPr marL="914400" lvl="1" indent="-514350">
              <a:defRPr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https://valgrind.org/docs/manual/quick-start.html</a:t>
            </a:r>
            <a:endParaRPr lang="en-US" dirty="0"/>
          </a:p>
          <a:p>
            <a:pPr marL="914400" lvl="1" indent="-514350"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3"/>
              </a:rPr>
              <a:t>https://www.cs.cmu.edu/~gilpin/tutorial/</a:t>
            </a: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Lab meetings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Most effective (face-to-face via Zoom)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Office hours of TAs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All over the week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You can contact TAs from other sections, look them up in the class website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Piazza Discussion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Frequently Asked Questions (1)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dirty="0"/>
              <a:t>New Questions/Discussion (2)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trike="dblStrike" dirty="0"/>
              <a:t>Email 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trike="dblStrike" dirty="0"/>
              <a:t>Hard for the teaching staff, when helping with code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trike="dblStrike" dirty="0"/>
              <a:t>Use it as the last resort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32FC436-4D89-4209-A4FB-D51CEB68A7ED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26" name="Picture 2" descr="Image result for ques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40" y="2053806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C/C++ language</a:t>
            </a:r>
          </a:p>
          <a:p>
            <a:pPr lvl="1"/>
            <a:r>
              <a:rPr lang="en-US" dirty="0"/>
              <a:t>Basic variables: </a:t>
            </a:r>
            <a:r>
              <a:rPr lang="en-US" b="1" dirty="0"/>
              <a:t>char</a:t>
            </a:r>
            <a:r>
              <a:rPr lang="en-US" dirty="0"/>
              <a:t> (8 bits), </a:t>
            </a:r>
            <a:r>
              <a:rPr lang="en-US" b="1" dirty="0"/>
              <a:t>short</a:t>
            </a:r>
            <a:r>
              <a:rPr lang="en-US" dirty="0"/>
              <a:t> (16), </a:t>
            </a:r>
            <a:r>
              <a:rPr lang="en-US" b="1" dirty="0" err="1"/>
              <a:t>int</a:t>
            </a:r>
            <a:r>
              <a:rPr lang="en-US" dirty="0"/>
              <a:t> (32), </a:t>
            </a:r>
            <a:r>
              <a:rPr lang="en-US" b="1" dirty="0"/>
              <a:t>long</a:t>
            </a:r>
            <a:r>
              <a:rPr lang="en-US" dirty="0"/>
              <a:t> (64), (</a:t>
            </a:r>
            <a:r>
              <a:rPr lang="en-US" b="1" dirty="0"/>
              <a:t>unsigned</a:t>
            </a:r>
            <a:r>
              <a:rPr lang="en-US" dirty="0"/>
              <a:t> keyword)</a:t>
            </a:r>
          </a:p>
          <a:p>
            <a:pPr lvl="2"/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a; long b; unsigned char c;</a:t>
            </a:r>
          </a:p>
          <a:p>
            <a:pPr lvl="1"/>
            <a:r>
              <a:rPr lang="en-US" dirty="0"/>
              <a:t>Control: </a:t>
            </a:r>
            <a:r>
              <a:rPr lang="en-US" b="1" dirty="0"/>
              <a:t>if</a:t>
            </a:r>
            <a:r>
              <a:rPr lang="en-US" dirty="0"/>
              <a:t> … </a:t>
            </a:r>
            <a:r>
              <a:rPr lang="en-US" b="1" dirty="0"/>
              <a:t>else</a:t>
            </a:r>
            <a:r>
              <a:rPr lang="en-US" dirty="0"/>
              <a:t> (</a:t>
            </a:r>
            <a:r>
              <a:rPr lang="en-US" b="1" dirty="0"/>
              <a:t>if</a:t>
            </a:r>
            <a:r>
              <a:rPr lang="en-US" dirty="0"/>
              <a:t>)…, </a:t>
            </a:r>
            <a:r>
              <a:rPr lang="en-US" b="1" dirty="0"/>
              <a:t>switch</a:t>
            </a:r>
            <a:r>
              <a:rPr lang="en-US" dirty="0"/>
              <a:t> … </a:t>
            </a:r>
            <a:r>
              <a:rPr lang="en-US" b="1" dirty="0"/>
              <a:t>case</a:t>
            </a:r>
            <a:r>
              <a:rPr lang="en-US" dirty="0"/>
              <a:t> … </a:t>
            </a:r>
            <a:r>
              <a:rPr lang="en-US" b="1" dirty="0"/>
              <a:t>default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 and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lvl="2"/>
            <a:r>
              <a:rPr lang="en-US" dirty="0"/>
              <a:t>dead loop: while(1) or for(;;);</a:t>
            </a:r>
          </a:p>
          <a:p>
            <a:pPr lvl="1"/>
            <a:r>
              <a:rPr lang="en-US" dirty="0"/>
              <a:t>Array[]</a:t>
            </a:r>
          </a:p>
          <a:p>
            <a:pPr lvl="2"/>
            <a:r>
              <a:rPr lang="en-US" dirty="0"/>
              <a:t>char a[10], where a is the address of the array.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language</a:t>
            </a:r>
          </a:p>
          <a:p>
            <a:pPr lvl="1"/>
            <a:r>
              <a:rPr lang="en-US" dirty="0"/>
              <a:t>Pointer* (store the address)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* p</a:t>
            </a:r>
          </a:p>
          <a:p>
            <a:pPr lvl="2"/>
            <a:r>
              <a:rPr lang="en-US" dirty="0"/>
              <a:t>&amp; to get the address, e.g. </a:t>
            </a:r>
            <a:r>
              <a:rPr lang="en-US" dirty="0" err="1"/>
              <a:t>int</a:t>
            </a:r>
            <a:r>
              <a:rPr lang="en-US" dirty="0"/>
              <a:t> a=1; </a:t>
            </a:r>
            <a:r>
              <a:rPr lang="en-US" dirty="0" err="1"/>
              <a:t>int</a:t>
            </a:r>
            <a:r>
              <a:rPr lang="en-US" dirty="0"/>
              <a:t>* p = &amp;a</a:t>
            </a:r>
          </a:p>
          <a:p>
            <a:pPr lvl="2"/>
            <a:r>
              <a:rPr lang="en-US" dirty="0"/>
              <a:t>* to access the data in that address, e.g. *p = 2; so now a=2.</a:t>
            </a:r>
          </a:p>
          <a:p>
            <a:pPr lvl="2"/>
            <a:r>
              <a:rPr lang="en-US" dirty="0"/>
              <a:t>Pointer can point to a function, e.g. void (*p)(</a:t>
            </a:r>
            <a:r>
              <a:rPr lang="en-US" dirty="0" err="1"/>
              <a:t>int</a:t>
            </a:r>
            <a:r>
              <a:rPr lang="en-US" dirty="0"/>
              <a:t>, char*) defines a pointer to a function like void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char* b); //useful in Linux kernel development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(*p)[4] vs </a:t>
            </a:r>
            <a:r>
              <a:rPr lang="en-US" dirty="0" err="1"/>
              <a:t>int</a:t>
            </a:r>
            <a:r>
              <a:rPr lang="en-US" dirty="0"/>
              <a:t> *p[4]?</a:t>
            </a:r>
          </a:p>
          <a:p>
            <a:pPr lvl="2"/>
            <a:r>
              <a:rPr lang="en-US" altLang="zh-CN" dirty="0"/>
              <a:t>Now we have an array like “</a:t>
            </a:r>
            <a:r>
              <a:rPr lang="en-US" altLang="zh-CN" dirty="0" err="1"/>
              <a:t>int</a:t>
            </a:r>
            <a:r>
              <a:rPr lang="en-US" altLang="zh-CN" dirty="0"/>
              <a:t> a[6]”, how to define a pointer to it, such than we can use the pointer to read/write it?</a:t>
            </a:r>
            <a:endParaRPr lang="en-US" dirty="0"/>
          </a:p>
          <a:p>
            <a:pPr lvl="2"/>
            <a:r>
              <a:rPr lang="en-US" altLang="zh-CN" dirty="0"/>
              <a:t>Now we have an array like “</a:t>
            </a:r>
            <a:r>
              <a:rPr lang="en-US" altLang="zh-CN" dirty="0" err="1"/>
              <a:t>int</a:t>
            </a:r>
            <a:r>
              <a:rPr lang="en-US" altLang="zh-CN" dirty="0"/>
              <a:t> b[6][4]”, how to define a pointer to it, such than we can use the pointer to read/write it?</a:t>
            </a:r>
            <a:endParaRPr lang="en-US" dirty="0"/>
          </a:p>
          <a:p>
            <a:pPr lvl="2"/>
            <a:r>
              <a:rPr lang="en-US" dirty="0" err="1"/>
              <a:t>int</a:t>
            </a:r>
            <a:r>
              <a:rPr lang="en-US" dirty="0"/>
              <a:t> *p = a;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*p = b, or </a:t>
            </a:r>
            <a:r>
              <a:rPr lang="en-US" dirty="0" err="1"/>
              <a:t>int</a:t>
            </a:r>
            <a:r>
              <a:rPr lang="en-US" dirty="0"/>
              <a:t> (*p)[4] = b; (*(p+1))[2] = 3 or p[1][2] = 3; </a:t>
            </a:r>
          </a:p>
          <a:p>
            <a:pPr marL="685800" lvl="2" indent="0">
              <a:buNone/>
            </a:pPr>
            <a:r>
              <a:rPr lang="en-US" dirty="0"/>
              <a:t>// p+1 means that the address + 4*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pointer </a:t>
            </a:r>
            <a:r>
              <a:rPr lang="en-US" dirty="0" err="1"/>
              <a:t>int</a:t>
            </a:r>
            <a:r>
              <a:rPr lang="en-US" dirty="0"/>
              <a:t> **p, a pointer to a pointer. When to use?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3224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3968092-EA4A-4455-938E-CD9119151D1F}" vid="{C85F7731-A8F4-44DF-9BC6-34B1324735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1986</TotalTime>
  <Words>2283</Words>
  <Application>Microsoft Office PowerPoint</Application>
  <PresentationFormat>On-screen Show (4:3)</PresentationFormat>
  <Paragraphs>273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Chalkboard</vt:lpstr>
      <vt:lpstr>Consolas</vt:lpstr>
      <vt:lpstr>Courier New</vt:lpstr>
      <vt:lpstr>Droid Sans Mono</vt:lpstr>
      <vt:lpstr>Times New Roman</vt:lpstr>
      <vt:lpstr>Theme1</vt:lpstr>
      <vt:lpstr>CSCE 313 LAB session</vt:lpstr>
      <vt:lpstr>Lab policies</vt:lpstr>
      <vt:lpstr>Grading policies</vt:lpstr>
      <vt:lpstr>Programming Assignments (PAs)</vt:lpstr>
      <vt:lpstr>PA Code Submission</vt:lpstr>
      <vt:lpstr>PA Help Resources</vt:lpstr>
      <vt:lpstr>Questions?</vt:lpstr>
      <vt:lpstr>Required Background</vt:lpstr>
      <vt:lpstr>Background</vt:lpstr>
      <vt:lpstr>Double-Pointer Example</vt:lpstr>
      <vt:lpstr>Background</vt:lpstr>
      <vt:lpstr>Background</vt:lpstr>
      <vt:lpstr>Background</vt:lpstr>
      <vt:lpstr>Background</vt:lpstr>
      <vt:lpstr>Some Pointer Syntax in C/C++</vt:lpstr>
      <vt:lpstr>Memory Layout of a Program</vt:lpstr>
      <vt:lpstr>Exploring Placement in Address Space</vt:lpstr>
      <vt:lpstr>Exploring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313: MP1</dc:title>
  <dc:creator>Kyung Hoon Kim</dc:creator>
  <cp:lastModifiedBy>Sarker Ahmed</cp:lastModifiedBy>
  <cp:revision>387</cp:revision>
  <cp:lastPrinted>2018-01-22T17:59:30Z</cp:lastPrinted>
  <dcterms:created xsi:type="dcterms:W3CDTF">2016-08-28T22:32:58Z</dcterms:created>
  <dcterms:modified xsi:type="dcterms:W3CDTF">2020-08-23T20:08:37Z</dcterms:modified>
</cp:coreProperties>
</file>