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Onest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Onest-bold.fntdata"/><Relationship Id="rId14" Type="http://schemas.openxmlformats.org/officeDocument/2006/relationships/slide" Target="slides/slide9.xml"/><Relationship Id="rId36" Type="http://schemas.openxmlformats.org/officeDocument/2006/relationships/font" Target="fonts/Ones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993f3b941_0_43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993f3b941_0_43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993f3b941_0_43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993f3b941_0_43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993f3b941_0_44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993f3b941_0_44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993f3b941_0_43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b993f3b941_0_43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993f3b941_0_44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993f3b941_0_44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9a0acfc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9a0acfc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993f3b941_0_44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993f3b941_0_44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b9a0acfc0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b9a0acfc0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9a0acfc0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9a0acfc0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993f3b941_0_44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993f3b941_0_44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993f3b941_0_4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993f3b941_0_4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993f3b941_0_43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993f3b941_0_43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993f3b941_0_44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993f3b941_0_44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993f3b941_0_43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993f3b941_0_43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993f3b941_0_44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993f3b941_0_44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993f3b941_0_44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993f3b941_0_44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993f3b941_0_43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993f3b941_0_43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993f3b941_0_44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993f3b941_0_44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897300" y="1386863"/>
            <a:ext cx="40425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897300" y="3504188"/>
            <a:ext cx="4042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" name="Google Shape;53;p13"/>
          <p:cNvSpPr/>
          <p:nvPr>
            <p:ph idx="2" type="pic"/>
          </p:nvPr>
        </p:nvSpPr>
        <p:spPr>
          <a:xfrm>
            <a:off x="5467651" y="704776"/>
            <a:ext cx="3733800" cy="373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17953" l="0" r="0" t="22755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7" name="Google Shape;57;p14"/>
          <p:cNvGrpSpPr/>
          <p:nvPr/>
        </p:nvGrpSpPr>
        <p:grpSpPr>
          <a:xfrm>
            <a:off x="-1440000" y="-144097"/>
            <a:ext cx="11752937" cy="6667777"/>
            <a:chOff x="-1440000" y="-144097"/>
            <a:chExt cx="11752937" cy="6667777"/>
          </a:xfrm>
        </p:grpSpPr>
        <p:sp>
          <p:nvSpPr>
            <p:cNvPr id="58" name="Google Shape;58;p14"/>
            <p:cNvSpPr/>
            <p:nvPr/>
          </p:nvSpPr>
          <p:spPr>
            <a:xfrm>
              <a:off x="-1440000" y="39807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-925888" y="353586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480301" y="-87825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480304" y="-1440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title"/>
          </p:nvPr>
        </p:nvSpPr>
        <p:spPr>
          <a:xfrm>
            <a:off x="1719926" y="13160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3" type="title"/>
          </p:nvPr>
        </p:nvSpPr>
        <p:spPr>
          <a:xfrm>
            <a:off x="5463650" y="13160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719927" y="20918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4" type="subTitle"/>
          </p:nvPr>
        </p:nvSpPr>
        <p:spPr>
          <a:xfrm>
            <a:off x="5463652" y="20918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5" type="title"/>
          </p:nvPr>
        </p:nvSpPr>
        <p:spPr>
          <a:xfrm>
            <a:off x="1719926" y="28405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6" type="title"/>
          </p:nvPr>
        </p:nvSpPr>
        <p:spPr>
          <a:xfrm>
            <a:off x="5463650" y="28405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7" type="subTitle"/>
          </p:nvPr>
        </p:nvSpPr>
        <p:spPr>
          <a:xfrm>
            <a:off x="1719954" y="36163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8" type="subTitle"/>
          </p:nvPr>
        </p:nvSpPr>
        <p:spPr>
          <a:xfrm>
            <a:off x="5463656" y="36163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hasCustomPrompt="1" idx="9" type="title"/>
          </p:nvPr>
        </p:nvSpPr>
        <p:spPr>
          <a:xfrm>
            <a:off x="752100" y="1387600"/>
            <a:ext cx="7758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hasCustomPrompt="1" idx="13" type="title"/>
          </p:nvPr>
        </p:nvSpPr>
        <p:spPr>
          <a:xfrm>
            <a:off x="752110" y="2913000"/>
            <a:ext cx="77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/>
          <p:nvPr>
            <p:ph hasCustomPrompt="1" idx="14" type="title"/>
          </p:nvPr>
        </p:nvSpPr>
        <p:spPr>
          <a:xfrm>
            <a:off x="4495960" y="1388500"/>
            <a:ext cx="77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/>
          <p:nvPr>
            <p:ph hasCustomPrompt="1" idx="15" type="title"/>
          </p:nvPr>
        </p:nvSpPr>
        <p:spPr>
          <a:xfrm>
            <a:off x="4495960" y="2913000"/>
            <a:ext cx="77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76" name="Google Shape;76;p15"/>
          <p:cNvGrpSpPr/>
          <p:nvPr/>
        </p:nvGrpSpPr>
        <p:grpSpPr>
          <a:xfrm>
            <a:off x="-1242263" y="-802200"/>
            <a:ext cx="11249050" cy="7534230"/>
            <a:chOff x="-1242263" y="-802200"/>
            <a:chExt cx="11249050" cy="7534230"/>
          </a:xfrm>
        </p:grpSpPr>
        <p:sp>
          <p:nvSpPr>
            <p:cNvPr id="77" name="Google Shape;77;p15"/>
            <p:cNvSpPr/>
            <p:nvPr/>
          </p:nvSpPr>
          <p:spPr>
            <a:xfrm>
              <a:off x="-1032825" y="418905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1242263" y="355241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8174151" y="-80220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706079" y="-64414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10575" y="1882125"/>
            <a:ext cx="4332900" cy="1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hasCustomPrompt="1" idx="2" type="title"/>
          </p:nvPr>
        </p:nvSpPr>
        <p:spPr>
          <a:xfrm>
            <a:off x="710575" y="1012372"/>
            <a:ext cx="12231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710575" y="3494375"/>
            <a:ext cx="43329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3" type="pic"/>
          </p:nvPr>
        </p:nvSpPr>
        <p:spPr>
          <a:xfrm>
            <a:off x="5467651" y="704776"/>
            <a:ext cx="3733800" cy="373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/>
          </a:blip>
          <a:srcRect b="17953" l="0" r="0" t="22755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959925" y="1339375"/>
            <a:ext cx="41157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959925" y="2433400"/>
            <a:ext cx="41157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/>
          <p:nvPr>
            <p:ph idx="2" type="pic"/>
          </p:nvPr>
        </p:nvSpPr>
        <p:spPr>
          <a:xfrm>
            <a:off x="5467651" y="704776"/>
            <a:ext cx="3733800" cy="373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 b="17953" l="0" r="0" t="22755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7"/>
          <p:cNvGrpSpPr/>
          <p:nvPr/>
        </p:nvGrpSpPr>
        <p:grpSpPr>
          <a:xfrm>
            <a:off x="-2004776" y="-2004776"/>
            <a:ext cx="3399900" cy="4025402"/>
            <a:chOff x="-2004776" y="-2004776"/>
            <a:chExt cx="3399900" cy="4025402"/>
          </a:xfrm>
        </p:grpSpPr>
        <p:sp>
          <p:nvSpPr>
            <p:cNvPr id="93" name="Google Shape;93;p17"/>
            <p:cNvSpPr/>
            <p:nvPr/>
          </p:nvSpPr>
          <p:spPr>
            <a:xfrm>
              <a:off x="-2004776" y="-2004776"/>
              <a:ext cx="3399900" cy="337635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-1405774" y="2"/>
              <a:ext cx="2034725" cy="2020624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7" name="Google Shape;97;p18"/>
          <p:cNvGrpSpPr/>
          <p:nvPr/>
        </p:nvGrpSpPr>
        <p:grpSpPr>
          <a:xfrm>
            <a:off x="-1283063" y="-802200"/>
            <a:ext cx="11289850" cy="7564830"/>
            <a:chOff x="-1283063" y="-802200"/>
            <a:chExt cx="11289850" cy="7564830"/>
          </a:xfrm>
        </p:grpSpPr>
        <p:sp>
          <p:nvSpPr>
            <p:cNvPr id="98" name="Google Shape;98;p18"/>
            <p:cNvSpPr/>
            <p:nvPr/>
          </p:nvSpPr>
          <p:spPr>
            <a:xfrm>
              <a:off x="-1073625" y="421965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-1283063" y="358301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8174151" y="-80220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7706079" y="-64414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019500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2" type="title"/>
          </p:nvPr>
        </p:nvSpPr>
        <p:spPr>
          <a:xfrm>
            <a:off x="3369741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710566" y="2959726"/>
            <a:ext cx="2404500" cy="6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3" type="subTitle"/>
          </p:nvPr>
        </p:nvSpPr>
        <p:spPr>
          <a:xfrm>
            <a:off x="3369741" y="2959726"/>
            <a:ext cx="2404500" cy="6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4" type="title"/>
          </p:nvPr>
        </p:nvSpPr>
        <p:spPr>
          <a:xfrm>
            <a:off x="710566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5" type="subTitle"/>
          </p:nvPr>
        </p:nvSpPr>
        <p:spPr>
          <a:xfrm>
            <a:off x="6019500" y="2959726"/>
            <a:ext cx="2404500" cy="6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0" name="Google Shape;110;p19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11" name="Google Shape;111;p19"/>
            <p:cNvSpPr/>
            <p:nvPr/>
          </p:nvSpPr>
          <p:spPr>
            <a:xfrm>
              <a:off x="8212250" y="37775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7569112" y="4668293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-1222249" y="-285875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-376771" y="-3279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2">
            <a:alphaModFix/>
          </a:blip>
          <a:srcRect b="17953" l="0" r="0" t="22755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>
            <p:ph idx="2" type="pic"/>
          </p:nvPr>
        </p:nvSpPr>
        <p:spPr>
          <a:xfrm>
            <a:off x="5467651" y="704776"/>
            <a:ext cx="3733800" cy="373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710575" y="1593900"/>
            <a:ext cx="42948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2" type="title"/>
          </p:nvPr>
        </p:nvSpPr>
        <p:spPr>
          <a:xfrm>
            <a:off x="720000" y="2177575"/>
            <a:ext cx="352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3" type="title"/>
          </p:nvPr>
        </p:nvSpPr>
        <p:spPr>
          <a:xfrm>
            <a:off x="4901697" y="2177575"/>
            <a:ext cx="352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720000" y="2584425"/>
            <a:ext cx="3522300" cy="153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⎼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4" type="subTitle"/>
          </p:nvPr>
        </p:nvSpPr>
        <p:spPr>
          <a:xfrm>
            <a:off x="4901700" y="2584425"/>
            <a:ext cx="3522300" cy="153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⎼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125" name="Google Shape;125;p21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26" name="Google Shape;126;p21"/>
            <p:cNvSpPr/>
            <p:nvPr/>
          </p:nvSpPr>
          <p:spPr>
            <a:xfrm>
              <a:off x="8212250" y="37775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569112" y="4668293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-1222249" y="-285875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-376771" y="-3279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hasCustomPrompt="1" type="title"/>
          </p:nvPr>
        </p:nvSpPr>
        <p:spPr>
          <a:xfrm>
            <a:off x="710575" y="1834675"/>
            <a:ext cx="4324800" cy="10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710575" y="2886425"/>
            <a:ext cx="43248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/>
          <p:nvPr>
            <p:ph idx="2" type="pic"/>
          </p:nvPr>
        </p:nvSpPr>
        <p:spPr>
          <a:xfrm>
            <a:off x="5467651" y="704776"/>
            <a:ext cx="3733800" cy="373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134" name="Google Shape;134;p22"/>
          <p:cNvPicPr preferRelativeResize="0"/>
          <p:nvPr/>
        </p:nvPicPr>
        <p:blipFill rotWithShape="1">
          <a:blip r:embed="rId2">
            <a:alphaModFix/>
          </a:blip>
          <a:srcRect b="17953" l="0" r="0" t="22755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hasCustomPrompt="1" type="title"/>
          </p:nvPr>
        </p:nvSpPr>
        <p:spPr>
          <a:xfrm>
            <a:off x="1023875" y="1114124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1023875" y="18637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hasCustomPrompt="1" idx="2" type="title"/>
          </p:nvPr>
        </p:nvSpPr>
        <p:spPr>
          <a:xfrm>
            <a:off x="4743925" y="1114124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/>
          <p:nvPr>
            <p:ph idx="3" type="subTitle"/>
          </p:nvPr>
        </p:nvSpPr>
        <p:spPr>
          <a:xfrm>
            <a:off x="4743925" y="18637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hasCustomPrompt="1" idx="4" type="title"/>
          </p:nvPr>
        </p:nvSpPr>
        <p:spPr>
          <a:xfrm>
            <a:off x="4743925" y="2932699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/>
          <p:nvPr>
            <p:ph idx="5" type="subTitle"/>
          </p:nvPr>
        </p:nvSpPr>
        <p:spPr>
          <a:xfrm>
            <a:off x="4743925" y="3682278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hasCustomPrompt="1" idx="6" type="title"/>
          </p:nvPr>
        </p:nvSpPr>
        <p:spPr>
          <a:xfrm>
            <a:off x="1023875" y="2932699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43" name="Google Shape;143;p23"/>
          <p:cNvSpPr txBox="1"/>
          <p:nvPr>
            <p:ph idx="7" type="subTitle"/>
          </p:nvPr>
        </p:nvSpPr>
        <p:spPr>
          <a:xfrm>
            <a:off x="1023875" y="3682278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4" name="Google Shape;144;p23"/>
          <p:cNvGrpSpPr/>
          <p:nvPr/>
        </p:nvGrpSpPr>
        <p:grpSpPr>
          <a:xfrm>
            <a:off x="-1062124" y="-756200"/>
            <a:ext cx="11394793" cy="7506980"/>
            <a:chOff x="-1062124" y="-756200"/>
            <a:chExt cx="11394793" cy="7506980"/>
          </a:xfrm>
        </p:grpSpPr>
        <p:sp>
          <p:nvSpPr>
            <p:cNvPr id="145" name="Google Shape;145;p23"/>
            <p:cNvSpPr/>
            <p:nvPr/>
          </p:nvSpPr>
          <p:spPr>
            <a:xfrm>
              <a:off x="7771950" y="42078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7383612" y="4656443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-1062124" y="-75620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130954" y="-64414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6019500" y="17044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2" type="title"/>
          </p:nvPr>
        </p:nvSpPr>
        <p:spPr>
          <a:xfrm>
            <a:off x="3369748" y="17044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720000" y="2578538"/>
            <a:ext cx="2404500" cy="70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3" type="subTitle"/>
          </p:nvPr>
        </p:nvSpPr>
        <p:spPr>
          <a:xfrm>
            <a:off x="3369741" y="2578538"/>
            <a:ext cx="2404500" cy="70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4" type="title"/>
          </p:nvPr>
        </p:nvSpPr>
        <p:spPr>
          <a:xfrm>
            <a:off x="720001" y="17044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5" type="subTitle"/>
          </p:nvPr>
        </p:nvSpPr>
        <p:spPr>
          <a:xfrm>
            <a:off x="6019500" y="2578538"/>
            <a:ext cx="2404500" cy="70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7" name="Google Shape;157;p24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58" name="Google Shape;158;p24"/>
            <p:cNvSpPr/>
            <p:nvPr/>
          </p:nvSpPr>
          <p:spPr>
            <a:xfrm>
              <a:off x="8212250" y="37775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7569112" y="4668293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-1222249" y="-285875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-376771" y="-3279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" type="subTitle"/>
          </p:nvPr>
        </p:nvSpPr>
        <p:spPr>
          <a:xfrm>
            <a:off x="1231838" y="2830300"/>
            <a:ext cx="24105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1231838" y="1346600"/>
            <a:ext cx="2410500" cy="15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5" name="Google Shape;165;p25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166" name="Google Shape;166;p25"/>
            <p:cNvSpPr/>
            <p:nvPr/>
          </p:nvSpPr>
          <p:spPr>
            <a:xfrm>
              <a:off x="-1283075" y="40768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-944413" y="342991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7858101" y="-108795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8634779" y="-2753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ctrTitle"/>
          </p:nvPr>
        </p:nvSpPr>
        <p:spPr>
          <a:xfrm>
            <a:off x="710575" y="823600"/>
            <a:ext cx="38244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710575" y="1684975"/>
            <a:ext cx="38244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6"/>
          <p:cNvSpPr/>
          <p:nvPr>
            <p:ph idx="2" type="pic"/>
          </p:nvPr>
        </p:nvSpPr>
        <p:spPr>
          <a:xfrm>
            <a:off x="5467651" y="704776"/>
            <a:ext cx="3733800" cy="373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174" name="Google Shape;174;p26"/>
          <p:cNvPicPr preferRelativeResize="0"/>
          <p:nvPr/>
        </p:nvPicPr>
        <p:blipFill rotWithShape="1">
          <a:blip r:embed="rId2">
            <a:alphaModFix/>
          </a:blip>
          <a:srcRect b="17953" l="0" r="0" t="22755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6"/>
          <p:cNvGrpSpPr/>
          <p:nvPr/>
        </p:nvGrpSpPr>
        <p:grpSpPr>
          <a:xfrm>
            <a:off x="-878475" y="-782650"/>
            <a:ext cx="1854025" cy="1841175"/>
            <a:chOff x="-878475" y="-782650"/>
            <a:chExt cx="1854025" cy="1841175"/>
          </a:xfrm>
        </p:grpSpPr>
        <p:sp>
          <p:nvSpPr>
            <p:cNvPr id="176" name="Google Shape;176;p26"/>
            <p:cNvSpPr/>
            <p:nvPr/>
          </p:nvSpPr>
          <p:spPr>
            <a:xfrm>
              <a:off x="-878475" y="-782650"/>
              <a:ext cx="1854025" cy="184117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-750242" y="-273562"/>
              <a:ext cx="1217299" cy="1208864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26"/>
          <p:cNvSpPr txBox="1"/>
          <p:nvPr/>
        </p:nvSpPr>
        <p:spPr>
          <a:xfrm>
            <a:off x="710575" y="3452625"/>
            <a:ext cx="382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CREDITS: This presentation template was created by</a:t>
            </a:r>
            <a:r>
              <a:rPr b="1" lang="en" sz="9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</a:t>
            </a:r>
            <a:r>
              <a:rPr b="1" lang="en" sz="900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, and includes icons by </a:t>
            </a:r>
            <a:r>
              <a:rPr b="1" lang="en" sz="900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, and infographics &amp; images by </a:t>
            </a:r>
            <a:r>
              <a:rPr b="1" lang="en" sz="900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 u="sng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" type="subTitle"/>
          </p:nvPr>
        </p:nvSpPr>
        <p:spPr>
          <a:xfrm>
            <a:off x="710575" y="1408475"/>
            <a:ext cx="33879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2" name="Google Shape;182;p27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183" name="Google Shape;183;p27"/>
            <p:cNvSpPr/>
            <p:nvPr/>
          </p:nvSpPr>
          <p:spPr>
            <a:xfrm>
              <a:off x="-1283075" y="40768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-944413" y="342991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858101" y="-108795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634779" y="-2753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4536900" y="1408475"/>
            <a:ext cx="33879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2752" y="-307025"/>
            <a:ext cx="3587600" cy="2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/>
          <p:nvPr/>
        </p:nvSpPr>
        <p:spPr>
          <a:xfrm>
            <a:off x="7416064" y="3592164"/>
            <a:ext cx="2034725" cy="2020624"/>
          </a:xfrm>
          <a:custGeom>
            <a:rect b="b" l="l" r="r" t="t"/>
            <a:pathLst>
              <a:path extrusionOk="0" h="849" w="853">
                <a:moveTo>
                  <a:pt x="360" y="812"/>
                </a:moveTo>
                <a:cubicBezTo>
                  <a:pt x="39" y="495"/>
                  <a:pt x="39" y="495"/>
                  <a:pt x="39" y="495"/>
                </a:cubicBezTo>
                <a:cubicBezTo>
                  <a:pt x="0" y="456"/>
                  <a:pt x="0" y="392"/>
                  <a:pt x="39" y="354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97" y="0"/>
                  <a:pt x="456" y="0"/>
                  <a:pt x="494" y="37"/>
                </a:cubicBezTo>
                <a:cubicBezTo>
                  <a:pt x="814" y="354"/>
                  <a:pt x="814" y="354"/>
                  <a:pt x="814" y="354"/>
                </a:cubicBezTo>
                <a:cubicBezTo>
                  <a:pt x="853" y="392"/>
                  <a:pt x="853" y="456"/>
                  <a:pt x="814" y="495"/>
                </a:cubicBezTo>
                <a:cubicBezTo>
                  <a:pt x="494" y="812"/>
                  <a:pt x="494" y="812"/>
                  <a:pt x="494" y="812"/>
                </a:cubicBezTo>
                <a:cubicBezTo>
                  <a:pt x="456" y="849"/>
                  <a:pt x="397" y="849"/>
                  <a:pt x="360" y="812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 txBox="1"/>
          <p:nvPr>
            <p:ph type="ctrTitle"/>
          </p:nvPr>
        </p:nvSpPr>
        <p:spPr>
          <a:xfrm>
            <a:off x="614900" y="1343125"/>
            <a:ext cx="47529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Checkpoint 2: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8">
                <a:latin typeface="Lato"/>
                <a:ea typeface="Lato"/>
                <a:cs typeface="Lato"/>
                <a:sym typeface="Lato"/>
              </a:rPr>
              <a:t>Requirements &amp; Eng. Standards</a:t>
            </a:r>
            <a:endParaRPr sz="2588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8"/>
          <p:cNvSpPr txBox="1"/>
          <p:nvPr>
            <p:ph idx="1" type="subTitle"/>
          </p:nvPr>
        </p:nvSpPr>
        <p:spPr>
          <a:xfrm>
            <a:off x="200050" y="2893675"/>
            <a:ext cx="21048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Members: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Aidan Heffron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Blake Lun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 Shields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Josef Munduchirakal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Shifan Hirani</a:t>
            </a:r>
            <a:endParaRPr/>
          </a:p>
        </p:txBody>
      </p:sp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2091025" y="2893675"/>
            <a:ext cx="21048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Brady Testa</a:t>
            </a:r>
            <a:endParaRPr/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3437050" y="2893675"/>
            <a:ext cx="21048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Professor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Pauline Wade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475" y="122975"/>
            <a:ext cx="3052825" cy="30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2162" y="3592175"/>
            <a:ext cx="1728949" cy="172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463" y="726900"/>
            <a:ext cx="6203076" cy="42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/>
          <p:nvPr/>
        </p:nvSpPr>
        <p:spPr>
          <a:xfrm>
            <a:off x="2040000" y="54000"/>
            <a:ext cx="50640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Current Certificate Generation in Ziti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/>
        </p:nvSpPr>
        <p:spPr>
          <a:xfrm>
            <a:off x="2861102" y="68475"/>
            <a:ext cx="34218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Current Enroll in Ziti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00" y="1128525"/>
            <a:ext cx="4804851" cy="36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101" y="853225"/>
            <a:ext cx="3838548" cy="392761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/>
          <p:nvPr/>
        </p:nvSpPr>
        <p:spPr>
          <a:xfrm>
            <a:off x="311075" y="3096200"/>
            <a:ext cx="1671000" cy="397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5000650" y="694500"/>
            <a:ext cx="2985900" cy="106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4819050" y="2571750"/>
            <a:ext cx="4245300" cy="106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/>
        </p:nvSpPr>
        <p:spPr>
          <a:xfrm>
            <a:off x="819150" y="2724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Proposed </a:t>
            </a:r>
            <a:r>
              <a:rPr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Component Diagram</a:t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854750" y="1008100"/>
            <a:ext cx="2066400" cy="91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OpenZiti Platform</a:t>
            </a:r>
            <a:endParaRPr b="1"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Overlay Mesh Network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End-to-End Encryption SDKS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Private Authenticated SDKS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 txBox="1"/>
          <p:nvPr/>
        </p:nvSpPr>
        <p:spPr>
          <a:xfrm>
            <a:off x="5402425" y="1008100"/>
            <a:ext cx="2179500" cy="91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PQC Module </a:t>
            </a:r>
            <a:endParaRPr b="1"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Quantum-Resistant Algorithm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Hybrid PQC mechanisms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PQC Key Management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9"/>
          <p:cNvCxnSpPr>
            <a:stCxn id="319" idx="1"/>
            <a:endCxn id="318" idx="3"/>
          </p:cNvCxnSpPr>
          <p:nvPr/>
        </p:nvCxnSpPr>
        <p:spPr>
          <a:xfrm rot="10800000">
            <a:off x="2921125" y="1464400"/>
            <a:ext cx="2481300" cy="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321" name="Google Shape;321;p39"/>
          <p:cNvSpPr txBox="1"/>
          <p:nvPr/>
        </p:nvSpPr>
        <p:spPr>
          <a:xfrm>
            <a:off x="798200" y="2321875"/>
            <a:ext cx="2179500" cy="95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Zero Trust Components </a:t>
            </a:r>
            <a:endParaRPr b="1"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ZTNA (Network Access)	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ZTHA (Hosted Applications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ZTAA (Access Architecture) 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5402425" y="2321875"/>
            <a:ext cx="2179500" cy="95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Performance Module</a:t>
            </a:r>
            <a:endParaRPr b="1"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Benchmarking Tools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Performance Metrics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Classical vs PQC Comparison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798200" y="3677725"/>
            <a:ext cx="2179500" cy="95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User Experience Module</a:t>
            </a:r>
            <a:endParaRPr b="1"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UX Optimization Techniques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User Feedback Integration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Performance Impact Minimization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39"/>
          <p:cNvCxnSpPr>
            <a:stCxn id="321" idx="0"/>
            <a:endCxn id="318" idx="2"/>
          </p:cNvCxnSpPr>
          <p:nvPr/>
        </p:nvCxnSpPr>
        <p:spPr>
          <a:xfrm rot="10800000">
            <a:off x="1887950" y="1920775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9"/>
          <p:cNvCxnSpPr>
            <a:stCxn id="319" idx="2"/>
            <a:endCxn id="322" idx="0"/>
          </p:cNvCxnSpPr>
          <p:nvPr/>
        </p:nvCxnSpPr>
        <p:spPr>
          <a:xfrm>
            <a:off x="6492175" y="1920700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9"/>
          <p:cNvCxnSpPr>
            <a:stCxn id="322" idx="1"/>
            <a:endCxn id="321" idx="3"/>
          </p:cNvCxnSpPr>
          <p:nvPr/>
        </p:nvCxnSpPr>
        <p:spPr>
          <a:xfrm rot="10800000">
            <a:off x="2977825" y="2799175"/>
            <a:ext cx="2424600" cy="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9"/>
          <p:cNvCxnSpPr>
            <a:stCxn id="323" idx="0"/>
            <a:endCxn id="321" idx="2"/>
          </p:cNvCxnSpPr>
          <p:nvPr/>
        </p:nvCxnSpPr>
        <p:spPr>
          <a:xfrm rot="10800000">
            <a:off x="1887950" y="3276625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9"/>
          <p:cNvCxnSpPr/>
          <p:nvPr/>
        </p:nvCxnSpPr>
        <p:spPr>
          <a:xfrm>
            <a:off x="1348975" y="2727275"/>
            <a:ext cx="119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9"/>
          <p:cNvSpPr txBox="1"/>
          <p:nvPr/>
        </p:nvSpPr>
        <p:spPr>
          <a:xfrm>
            <a:off x="3086050" y="1420975"/>
            <a:ext cx="2208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Injection of the PQC Module will specifically target the enrollment and authentication functions of the OpenZiti source code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710575" y="1882125"/>
            <a:ext cx="6415200" cy="1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Standards</a:t>
            </a:r>
            <a:endParaRPr/>
          </a:p>
        </p:txBody>
      </p:sp>
      <p:sp>
        <p:nvSpPr>
          <p:cNvPr id="335" name="Google Shape;335;p40"/>
          <p:cNvSpPr txBox="1"/>
          <p:nvPr>
            <p:ph idx="2" type="title"/>
          </p:nvPr>
        </p:nvSpPr>
        <p:spPr>
          <a:xfrm>
            <a:off x="710575" y="1012372"/>
            <a:ext cx="1223100" cy="9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6" name="Google Shape;336;p40"/>
          <p:cNvSpPr txBox="1"/>
          <p:nvPr>
            <p:ph idx="1" type="subTitle"/>
          </p:nvPr>
        </p:nvSpPr>
        <p:spPr>
          <a:xfrm>
            <a:off x="710575" y="2720325"/>
            <a:ext cx="43329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Ethical concerns regarding our project</a:t>
            </a:r>
            <a:endParaRPr/>
          </a:p>
        </p:txBody>
      </p:sp>
      <p:grpSp>
        <p:nvGrpSpPr>
          <p:cNvPr id="337" name="Google Shape;337;p40"/>
          <p:cNvGrpSpPr/>
          <p:nvPr/>
        </p:nvGrpSpPr>
        <p:grpSpPr>
          <a:xfrm>
            <a:off x="-362238" y="-1623125"/>
            <a:ext cx="2877606" cy="2542980"/>
            <a:chOff x="-362238" y="-1775525"/>
            <a:chExt cx="2877606" cy="2542980"/>
          </a:xfrm>
        </p:grpSpPr>
        <p:sp>
          <p:nvSpPr>
            <p:cNvPr id="338" name="Google Shape;338;p40"/>
            <p:cNvSpPr/>
            <p:nvPr/>
          </p:nvSpPr>
          <p:spPr>
            <a:xfrm>
              <a:off x="-45350" y="-1775525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-362238" y="-1071732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0" name="Google Shape;3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Types of Licenses</a:t>
            </a:r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MIT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Most popular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Requires users to include original copyright license notice in project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Apache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Contains a patent grant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Used by OpenZiti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Unlicense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Least restrictive scenario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GNU General Public License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Suitable for commercial, patent, and private use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29" y="4281600"/>
            <a:ext cx="636071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100" y="4333500"/>
            <a:ext cx="920100" cy="5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225" y="4205400"/>
            <a:ext cx="1222398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and Health/Safety Concerns</a:t>
            </a:r>
            <a:endParaRPr/>
          </a:p>
        </p:txBody>
      </p:sp>
      <p:sp>
        <p:nvSpPr>
          <p:cNvPr id="355" name="Google Shape;355;p4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Environmental Impact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 include energy consumption by servers and computer systems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Healthy/Safety Concerns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Quantum Cryptography poses a threat to the healthcare industry due to its capability of breaking encryption used for sensitive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Introduces a safety concern to all encryption methods in general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Concerns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project’s impact on the community revolves around enhancing data </a:t>
            </a: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project supports social well-being by ensuring the integrity and confidentiality of communications in a post-quantum world, thus maintaining trust in digital interactions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Political Concerns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strengthening cybersecurity, the project could influence power dynamics, particularly in areas where information security is crucial for political stability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to make sure the technology is not disproportionately empowering certain groups at the expense of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Ethical Concerns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project must adhere to ethical standards, especially in the development and deployment of advanced cryptographic solutions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transparency and respect for user privacy</a:t>
            </a:r>
            <a:endParaRPr/>
          </a:p>
        </p:txBody>
      </p:sp>
      <p:sp>
        <p:nvSpPr>
          <p:cNvPr id="361" name="Google Shape;3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Social, Political, and Ethical Concerns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Manufacturability, Sustainability, and Economics</a:t>
            </a:r>
            <a:endParaRPr/>
          </a:p>
        </p:txBody>
      </p:sp>
      <p:sp>
        <p:nvSpPr>
          <p:cNvPr id="367" name="Google Shape;36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Manufacturing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project's focus on open-source software ensures that the solutions developed are easily replicable and adaptable, enhancing manufacturability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widely available technologies can facilitate the deployment and scaling of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Sustainability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long-lasting solutions that remain effective </a:t>
            </a:r>
            <a:r>
              <a:rPr lang="en"/>
              <a:t>against evolving threats without requiring frequent, resource-intensive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PQC aims to future-proof cybersecurity measures against emerging quantum computing threats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Utilizing open source software proves to be less costly than proprietary software allowing an enterprise’s budget to be used elsewhere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Open-source models can reduce costs and barriers to entry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710575" y="1882125"/>
            <a:ext cx="6415200" cy="1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373" name="Google Shape;373;p45"/>
          <p:cNvGrpSpPr/>
          <p:nvPr/>
        </p:nvGrpSpPr>
        <p:grpSpPr>
          <a:xfrm>
            <a:off x="-362238" y="-1623125"/>
            <a:ext cx="2877606" cy="2542980"/>
            <a:chOff x="-362238" y="-1775525"/>
            <a:chExt cx="2877606" cy="2542980"/>
          </a:xfrm>
        </p:grpSpPr>
        <p:sp>
          <p:nvSpPr>
            <p:cNvPr id="374" name="Google Shape;374;p45"/>
            <p:cNvSpPr/>
            <p:nvPr/>
          </p:nvSpPr>
          <p:spPr>
            <a:xfrm>
              <a:off x="-45350" y="-1775525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-362238" y="-1071732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6" name="Google Shape;3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9" type="title"/>
          </p:nvPr>
        </p:nvSpPr>
        <p:spPr>
          <a:xfrm>
            <a:off x="752100" y="1387600"/>
            <a:ext cx="7758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5" name="Google Shape;205;p29"/>
          <p:cNvSpPr txBox="1"/>
          <p:nvPr>
            <p:ph idx="13" type="title"/>
          </p:nvPr>
        </p:nvSpPr>
        <p:spPr>
          <a:xfrm>
            <a:off x="752110" y="2913000"/>
            <a:ext cx="775800" cy="6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29"/>
          <p:cNvSpPr txBox="1"/>
          <p:nvPr>
            <p:ph idx="14" type="title"/>
          </p:nvPr>
        </p:nvSpPr>
        <p:spPr>
          <a:xfrm>
            <a:off x="4843635" y="1388500"/>
            <a:ext cx="775800" cy="6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7" name="Google Shape;207;p29"/>
          <p:cNvSpPr txBox="1"/>
          <p:nvPr>
            <p:ph idx="15" type="title"/>
          </p:nvPr>
        </p:nvSpPr>
        <p:spPr>
          <a:xfrm>
            <a:off x="4843635" y="2913000"/>
            <a:ext cx="775800" cy="6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8" name="Google Shape;208;p29"/>
          <p:cNvSpPr txBox="1"/>
          <p:nvPr>
            <p:ph idx="7" type="subTitle"/>
          </p:nvPr>
        </p:nvSpPr>
        <p:spPr>
          <a:xfrm>
            <a:off x="1719954" y="36163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solution designs</a:t>
            </a:r>
            <a:endParaRPr/>
          </a:p>
        </p:txBody>
      </p:sp>
      <p:sp>
        <p:nvSpPr>
          <p:cNvPr id="209" name="Google Shape;209;p29"/>
          <p:cNvSpPr txBox="1"/>
          <p:nvPr>
            <p:ph idx="6" type="title"/>
          </p:nvPr>
        </p:nvSpPr>
        <p:spPr>
          <a:xfrm>
            <a:off x="5811325" y="28405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Engineering Standards</a:t>
            </a:r>
            <a:endParaRPr b="1"/>
          </a:p>
        </p:txBody>
      </p:sp>
      <p:sp>
        <p:nvSpPr>
          <p:cNvPr id="210" name="Google Shape;210;p29"/>
          <p:cNvSpPr txBox="1"/>
          <p:nvPr>
            <p:ph idx="5" type="title"/>
          </p:nvPr>
        </p:nvSpPr>
        <p:spPr>
          <a:xfrm>
            <a:off x="1719926" y="28405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Prototypes</a:t>
            </a:r>
            <a:endParaRPr b="1"/>
          </a:p>
        </p:txBody>
      </p:sp>
      <p:sp>
        <p:nvSpPr>
          <p:cNvPr id="211" name="Google Shape;21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" name="Google Shape;212;p29"/>
          <p:cNvSpPr txBox="1"/>
          <p:nvPr>
            <p:ph idx="2" type="title"/>
          </p:nvPr>
        </p:nvSpPr>
        <p:spPr>
          <a:xfrm>
            <a:off x="1719925" y="1316050"/>
            <a:ext cx="2852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Requirements Overview</a:t>
            </a:r>
            <a:endParaRPr b="1"/>
          </a:p>
        </p:txBody>
      </p:sp>
      <p:sp>
        <p:nvSpPr>
          <p:cNvPr id="213" name="Google Shape;213;p29"/>
          <p:cNvSpPr txBox="1"/>
          <p:nvPr>
            <p:ph idx="3" type="title"/>
          </p:nvPr>
        </p:nvSpPr>
        <p:spPr>
          <a:xfrm>
            <a:off x="5811325" y="13160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Stories</a:t>
            </a:r>
            <a:endParaRPr b="1"/>
          </a:p>
        </p:txBody>
      </p:sp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1719927" y="20918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What do we need to be able to do.</a:t>
            </a:r>
            <a:endParaRPr/>
          </a:p>
        </p:txBody>
      </p:sp>
      <p:sp>
        <p:nvSpPr>
          <p:cNvPr id="215" name="Google Shape;215;p29"/>
          <p:cNvSpPr txBox="1"/>
          <p:nvPr>
            <p:ph idx="4" type="subTitle"/>
          </p:nvPr>
        </p:nvSpPr>
        <p:spPr>
          <a:xfrm>
            <a:off x="5811327" y="20918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What do consumers want to be able to do.</a:t>
            </a:r>
            <a:endParaRPr/>
          </a:p>
        </p:txBody>
      </p:sp>
      <p:sp>
        <p:nvSpPr>
          <p:cNvPr id="216" name="Google Shape;216;p29"/>
          <p:cNvSpPr txBox="1"/>
          <p:nvPr>
            <p:ph idx="8" type="subTitle"/>
          </p:nvPr>
        </p:nvSpPr>
        <p:spPr>
          <a:xfrm>
            <a:off x="5811331" y="36163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concerns regarding our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710575" y="1882125"/>
            <a:ext cx="6415200" cy="1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Overview</a:t>
            </a:r>
            <a:endParaRPr/>
          </a:p>
        </p:txBody>
      </p:sp>
      <p:sp>
        <p:nvSpPr>
          <p:cNvPr id="222" name="Google Shape;222;p30"/>
          <p:cNvSpPr txBox="1"/>
          <p:nvPr>
            <p:ph idx="2" type="title"/>
          </p:nvPr>
        </p:nvSpPr>
        <p:spPr>
          <a:xfrm>
            <a:off x="710575" y="1012372"/>
            <a:ext cx="1223100" cy="9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710575" y="2720325"/>
            <a:ext cx="43329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need for a Minimum Viable Product</a:t>
            </a:r>
            <a:endParaRPr/>
          </a:p>
        </p:txBody>
      </p:sp>
      <p:grpSp>
        <p:nvGrpSpPr>
          <p:cNvPr id="224" name="Google Shape;224;p30"/>
          <p:cNvGrpSpPr/>
          <p:nvPr/>
        </p:nvGrpSpPr>
        <p:grpSpPr>
          <a:xfrm>
            <a:off x="-362238" y="-1623125"/>
            <a:ext cx="2877606" cy="2542980"/>
            <a:chOff x="-362238" y="-1775525"/>
            <a:chExt cx="2877606" cy="2542980"/>
          </a:xfrm>
        </p:grpSpPr>
        <p:sp>
          <p:nvSpPr>
            <p:cNvPr id="225" name="Google Shape;225;p30"/>
            <p:cNvSpPr/>
            <p:nvPr/>
          </p:nvSpPr>
          <p:spPr>
            <a:xfrm>
              <a:off x="-45350" y="-1775525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-362238" y="-1071732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900" y="2615125"/>
            <a:ext cx="6144181" cy="21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027" y="229500"/>
            <a:ext cx="5425949" cy="21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/>
          <p:nvPr/>
        </p:nvSpPr>
        <p:spPr>
          <a:xfrm>
            <a:off x="3074538" y="3566450"/>
            <a:ext cx="2994900" cy="133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31"/>
          <p:cNvCxnSpPr>
            <a:endCxn id="234" idx="1"/>
          </p:cNvCxnSpPr>
          <p:nvPr/>
        </p:nvCxnSpPr>
        <p:spPr>
          <a:xfrm>
            <a:off x="1490230" y="2148439"/>
            <a:ext cx="2022900" cy="161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1"/>
          <p:cNvSpPr txBox="1"/>
          <p:nvPr/>
        </p:nvSpPr>
        <p:spPr>
          <a:xfrm>
            <a:off x="0" y="1295050"/>
            <a:ext cx="15915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Where we are focused:</a:t>
            </a:r>
            <a:endParaRPr b="1"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000">
                <a:solidFill>
                  <a:schemeClr val="dk2"/>
                </a:solidFill>
              </a:rPr>
              <a:t>Authentication and enrollment between routers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959925" y="30000"/>
            <a:ext cx="41157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242" name="Google Shape;242;p32"/>
          <p:cNvSpPr txBox="1"/>
          <p:nvPr>
            <p:ph idx="1" type="subTitle"/>
          </p:nvPr>
        </p:nvSpPr>
        <p:spPr>
          <a:xfrm>
            <a:off x="959925" y="680025"/>
            <a:ext cx="48924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Enrollment Proce</a:t>
            </a:r>
            <a:r>
              <a:rPr lang="en" sz="1400"/>
              <a:t>s</a:t>
            </a:r>
            <a:r>
              <a:rPr lang="en" sz="1400"/>
              <a:t>s:</a:t>
            </a:r>
            <a:endParaRPr sz="14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Clients enroll in a service by Creating an identity and receiving a Certificate from Ziti or a 3rd Party CA</a:t>
            </a:r>
            <a:endParaRPr sz="14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Our requirement is to enable PQ certificates generation and distribution in this process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Authentication Process:</a:t>
            </a:r>
            <a:endParaRPr sz="14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Clients enrolled in a service are authenticated and allowed to use the service</a:t>
            </a:r>
            <a:endParaRPr sz="14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Our requirement is to enable verification of PQ certificates during this process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Experience: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Clients and Services need to be able to perform all actions easily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requirement is to ensure proper documentation and help for all commands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Ideally there is no deviation from current process of enrollment and authentication.</a:t>
            </a:r>
            <a:endParaRPr sz="1400"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">
            <a:off x="7180523" y="-419362"/>
            <a:ext cx="3587600" cy="251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275" y="115800"/>
            <a:ext cx="2903950" cy="47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710575" y="1882125"/>
            <a:ext cx="6415200" cy="1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250" name="Google Shape;250;p33"/>
          <p:cNvSpPr txBox="1"/>
          <p:nvPr>
            <p:ph idx="2" type="title"/>
          </p:nvPr>
        </p:nvSpPr>
        <p:spPr>
          <a:xfrm>
            <a:off x="710575" y="1012372"/>
            <a:ext cx="1223100" cy="9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1" name="Google Shape;251;p33"/>
          <p:cNvSpPr txBox="1"/>
          <p:nvPr>
            <p:ph idx="1" type="subTitle"/>
          </p:nvPr>
        </p:nvSpPr>
        <p:spPr>
          <a:xfrm>
            <a:off x="710575" y="2720325"/>
            <a:ext cx="43329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consumers want to be able to do.</a:t>
            </a:r>
            <a:endParaRPr/>
          </a:p>
        </p:txBody>
      </p:sp>
      <p:grpSp>
        <p:nvGrpSpPr>
          <p:cNvPr id="252" name="Google Shape;252;p33"/>
          <p:cNvGrpSpPr/>
          <p:nvPr/>
        </p:nvGrpSpPr>
        <p:grpSpPr>
          <a:xfrm>
            <a:off x="-362238" y="-1623125"/>
            <a:ext cx="2877606" cy="2542980"/>
            <a:chOff x="-362238" y="-1775525"/>
            <a:chExt cx="2877606" cy="2542980"/>
          </a:xfrm>
        </p:grpSpPr>
        <p:sp>
          <p:nvSpPr>
            <p:cNvPr id="253" name="Google Shape;253;p33"/>
            <p:cNvSpPr/>
            <p:nvPr/>
          </p:nvSpPr>
          <p:spPr>
            <a:xfrm>
              <a:off x="-45350" y="-1775525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-362238" y="-1071732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/>
        </p:nvSpPr>
        <p:spPr>
          <a:xfrm>
            <a:off x="36175" y="12700"/>
            <a:ext cx="39588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Client Side State Machine</a:t>
            </a:r>
            <a:endParaRPr sz="3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543875" y="1080000"/>
            <a:ext cx="1600500" cy="835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Idle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34"/>
          <p:cNvCxnSpPr>
            <a:stCxn id="261" idx="3"/>
          </p:cNvCxnSpPr>
          <p:nvPr/>
        </p:nvCxnSpPr>
        <p:spPr>
          <a:xfrm flipH="1" rot="10800000">
            <a:off x="2144375" y="1491750"/>
            <a:ext cx="1320900" cy="60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4"/>
          <p:cNvSpPr txBox="1"/>
          <p:nvPr/>
        </p:nvSpPr>
        <p:spPr>
          <a:xfrm>
            <a:off x="2105575" y="986750"/>
            <a:ext cx="15462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Create Identity on ziti network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3465275" y="1077000"/>
            <a:ext cx="1600500" cy="835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Looking for Service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6344825" y="1077000"/>
            <a:ext cx="1600500" cy="835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Service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>
            <a:stCxn id="264" idx="3"/>
            <a:endCxn id="265" idx="1"/>
          </p:cNvCxnSpPr>
          <p:nvPr/>
        </p:nvCxnSpPr>
        <p:spPr>
          <a:xfrm>
            <a:off x="5065775" y="1494750"/>
            <a:ext cx="1279200" cy="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4"/>
          <p:cNvSpPr txBox="1"/>
          <p:nvPr/>
        </p:nvSpPr>
        <p:spPr>
          <a:xfrm>
            <a:off x="4969925" y="1427825"/>
            <a:ext cx="1470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Found service, enrolled in service, authenticated from service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543875" y="3280575"/>
            <a:ext cx="1600500" cy="835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Enroll in Service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(use Ziti to generate Keys/certs)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34"/>
          <p:cNvCxnSpPr/>
          <p:nvPr/>
        </p:nvCxnSpPr>
        <p:spPr>
          <a:xfrm flipH="1">
            <a:off x="2105475" y="1880250"/>
            <a:ext cx="1406400" cy="14220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4"/>
          <p:cNvSpPr txBox="1"/>
          <p:nvPr/>
        </p:nvSpPr>
        <p:spPr>
          <a:xfrm>
            <a:off x="1742375" y="2147300"/>
            <a:ext cx="16005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Found service,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Not enrolled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34"/>
          <p:cNvCxnSpPr>
            <a:stCxn id="264" idx="0"/>
          </p:cNvCxnSpPr>
          <p:nvPr/>
        </p:nvCxnSpPr>
        <p:spPr>
          <a:xfrm rot="10800000">
            <a:off x="4265525" y="800400"/>
            <a:ext cx="0" cy="2766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4"/>
          <p:cNvCxnSpPr/>
          <p:nvPr/>
        </p:nvCxnSpPr>
        <p:spPr>
          <a:xfrm flipH="1" rot="10800000">
            <a:off x="4265525" y="798300"/>
            <a:ext cx="357600" cy="21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4"/>
          <p:cNvCxnSpPr/>
          <p:nvPr/>
        </p:nvCxnSpPr>
        <p:spPr>
          <a:xfrm>
            <a:off x="4619425" y="794375"/>
            <a:ext cx="3900" cy="2787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4"/>
          <p:cNvSpPr txBox="1"/>
          <p:nvPr/>
        </p:nvSpPr>
        <p:spPr>
          <a:xfrm>
            <a:off x="4088925" y="319775"/>
            <a:ext cx="391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 service found,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search again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3644075" y="3280575"/>
            <a:ext cx="1600500" cy="835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Access Edge Routers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34"/>
          <p:cNvCxnSpPr>
            <a:stCxn id="268" idx="3"/>
            <a:endCxn id="275" idx="1"/>
          </p:cNvCxnSpPr>
          <p:nvPr/>
        </p:nvCxnSpPr>
        <p:spPr>
          <a:xfrm>
            <a:off x="2144375" y="3698325"/>
            <a:ext cx="1499700" cy="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4"/>
          <p:cNvCxnSpPr>
            <a:stCxn id="275" idx="3"/>
            <a:endCxn id="265" idx="2"/>
          </p:cNvCxnSpPr>
          <p:nvPr/>
        </p:nvCxnSpPr>
        <p:spPr>
          <a:xfrm flipH="1" rot="10800000">
            <a:off x="5244575" y="1912425"/>
            <a:ext cx="1900500" cy="17859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4"/>
          <p:cNvSpPr txBox="1"/>
          <p:nvPr/>
        </p:nvSpPr>
        <p:spPr>
          <a:xfrm>
            <a:off x="2196375" y="3684750"/>
            <a:ext cx="1224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Granted Access to Edge Routers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5851075" y="2917350"/>
            <a:ext cx="310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Gain access from service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/>
        </p:nvSpPr>
        <p:spPr>
          <a:xfrm>
            <a:off x="933200" y="491925"/>
            <a:ext cx="3161400" cy="3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As a User:</a:t>
            </a:r>
            <a:endParaRPr b="1" sz="18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want to be able to create an Identity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want to be able to Search for Available Services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want to be able to </a:t>
            </a:r>
            <a:r>
              <a:rPr i="1" lang="en" sz="1200">
                <a:solidFill>
                  <a:schemeClr val="dk2"/>
                </a:solidFill>
              </a:rPr>
              <a:t>enroll</a:t>
            </a:r>
            <a:r>
              <a:rPr b="1" i="1" lang="en" sz="1200">
                <a:solidFill>
                  <a:schemeClr val="dk2"/>
                </a:solidFill>
              </a:rPr>
              <a:t> </a:t>
            </a:r>
            <a:r>
              <a:rPr lang="en" sz="1200">
                <a:solidFill>
                  <a:schemeClr val="dk2"/>
                </a:solidFill>
              </a:rPr>
              <a:t>into a service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want to be able to access edge routers in Ziti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want to be able to </a:t>
            </a:r>
            <a:r>
              <a:rPr i="1" lang="en" sz="1200">
                <a:solidFill>
                  <a:schemeClr val="dk2"/>
                </a:solidFill>
              </a:rPr>
              <a:t>Dial </a:t>
            </a:r>
            <a:r>
              <a:rPr lang="en" sz="1200">
                <a:solidFill>
                  <a:schemeClr val="dk2"/>
                </a:solidFill>
              </a:rPr>
              <a:t>a service I’m authenticated to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want to be able to navigate ziti commands easily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want access to helpful documentation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4572000" y="491925"/>
            <a:ext cx="3161400" cy="3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As an Application Owner:</a:t>
            </a:r>
            <a:endParaRPr b="1" sz="18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want to be able to create a service for my application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want to be able to let clients enroll in my service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I want to be able to generate Quantum-safe certificates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I want to be able to send Quantum-safe certificates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want to be able to authenticate clients enrolled in my service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I want to be able to verify Quantum-safe certificates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want to be able to manage client policies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want to provide services for authenticated clients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710575" y="1882125"/>
            <a:ext cx="6415200" cy="1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291" name="Google Shape;291;p36"/>
          <p:cNvSpPr txBox="1"/>
          <p:nvPr>
            <p:ph idx="2" type="title"/>
          </p:nvPr>
        </p:nvSpPr>
        <p:spPr>
          <a:xfrm>
            <a:off x="710575" y="1012372"/>
            <a:ext cx="1223100" cy="9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2" name="Google Shape;292;p36"/>
          <p:cNvSpPr txBox="1"/>
          <p:nvPr>
            <p:ph idx="1" type="subTitle"/>
          </p:nvPr>
        </p:nvSpPr>
        <p:spPr>
          <a:xfrm>
            <a:off x="710575" y="2720325"/>
            <a:ext cx="43329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Potential Solution Design</a:t>
            </a:r>
            <a:endParaRPr/>
          </a:p>
        </p:txBody>
      </p:sp>
      <p:grpSp>
        <p:nvGrpSpPr>
          <p:cNvPr id="293" name="Google Shape;293;p36"/>
          <p:cNvGrpSpPr/>
          <p:nvPr/>
        </p:nvGrpSpPr>
        <p:grpSpPr>
          <a:xfrm>
            <a:off x="-362238" y="-1623125"/>
            <a:ext cx="2877606" cy="2542980"/>
            <a:chOff x="-362238" y="-1775525"/>
            <a:chExt cx="2877606" cy="2542980"/>
          </a:xfrm>
        </p:grpSpPr>
        <p:sp>
          <p:nvSpPr>
            <p:cNvPr id="294" name="Google Shape;294;p36"/>
            <p:cNvSpPr/>
            <p:nvPr/>
          </p:nvSpPr>
          <p:spPr>
            <a:xfrm>
              <a:off x="-45350" y="-1775525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-362238" y="-1071732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