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Average"/>
      <p:regular r:id="rId23"/>
    </p:embeddedFont>
    <p:embeddedFont>
      <p:font typeface="Montserrat ExtraLight"/>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ExtraLight-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ExtraLight-italic.fntdata"/><Relationship Id="rId25" Type="http://schemas.openxmlformats.org/officeDocument/2006/relationships/font" Target="fonts/MontserratExtraLight-bold.fntdata"/><Relationship Id="rId28" Type="http://schemas.openxmlformats.org/officeDocument/2006/relationships/font" Target="fonts/Oswald-regular.fntdata"/><Relationship Id="rId27" Type="http://schemas.openxmlformats.org/officeDocument/2006/relationships/font" Target="fonts/MontserratExtra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e0a8cb0b9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e0a8cb0b9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can be done outside of our regular meeting hours as we would like to let the instructions be the only guide. If our service is unusable without developer intervention, that implies it is simply unusable.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e24054b8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e24054b8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ziti service is far less common than using one, so it does not *need* to be as user friendly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e24054b8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e24054b8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the user tests, we present a brief response survey to tackle three objectives. At a minimum, how well is a user able to </a:t>
            </a:r>
            <a:r>
              <a:rPr lang="en"/>
              <a:t>login</a:t>
            </a:r>
            <a:r>
              <a:rPr lang="en"/>
              <a:t> and enroll (basic). Intermediate use would be defined as changing encryption scheme, or creating a ziti service, and finally an overall comfort/confidence and open response for more detailed feedback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e0a8cb0b9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e0a8cb0b9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e0a8cb0b9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e0a8cb0b9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e0a8cb0b9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e0a8cb0b9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e0a8cb0b9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e0a8cb0b9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Overarching idea: External users should all be authenticated before entry and the ability to authenticate should be intuitive to use.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e0a8cb0b9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e0a8cb0b9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be able to understand each piece of the process and to achieve this, we create unit tests. The goal of a unit test is accuracy of *our* result and ensuring this is L3 Harris’ desired result as well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e0a8cb0b9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e0a8cb0b9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e0a8cb0b9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e0a8cb0b9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e0a8cb0b9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e0a8cb0b9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e0a8cb0b9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e0a8cb0b9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Checkpoint 4: Evaluation</a:t>
            </a:r>
            <a:endParaRPr/>
          </a:p>
        </p:txBody>
      </p:sp>
      <p:sp>
        <p:nvSpPr>
          <p:cNvPr id="60" name="Google Shape;60;p13"/>
          <p:cNvSpPr txBox="1"/>
          <p:nvPr/>
        </p:nvSpPr>
        <p:spPr>
          <a:xfrm>
            <a:off x="2542500" y="3136125"/>
            <a:ext cx="2264400" cy="1367400"/>
          </a:xfrm>
          <a:prstGeom prst="rect">
            <a:avLst/>
          </a:prstGeom>
          <a:noFill/>
          <a:ln>
            <a:noFill/>
          </a:ln>
          <a:effectLst>
            <a:outerShdw blurRad="100013" rotWithShape="0" algn="bl" dir="8460000" dist="19050">
              <a:srgbClr val="76A5AF">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Group Members:</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lang="en">
                <a:solidFill>
                  <a:srgbClr val="FFFFFF"/>
                </a:solidFill>
                <a:latin typeface="Montserrat ExtraLight"/>
                <a:ea typeface="Montserrat ExtraLight"/>
                <a:cs typeface="Montserrat ExtraLight"/>
                <a:sym typeface="Montserrat ExtraLight"/>
              </a:rPr>
              <a:t>Aidan Heffron</a:t>
            </a:r>
            <a:endParaRPr>
              <a:solidFill>
                <a:srgbClr val="FFFFFF"/>
              </a:solidFill>
              <a:latin typeface="Montserrat ExtraLight"/>
              <a:ea typeface="Montserrat ExtraLight"/>
              <a:cs typeface="Montserrat ExtraLight"/>
              <a:sym typeface="Montserrat ExtraLight"/>
            </a:endParaRPr>
          </a:p>
          <a:p>
            <a:pPr indent="0" lvl="0" marL="0" rtl="0" algn="ctr">
              <a:spcBef>
                <a:spcPts val="0"/>
              </a:spcBef>
              <a:spcAft>
                <a:spcPts val="0"/>
              </a:spcAft>
              <a:buNone/>
            </a:pPr>
            <a:r>
              <a:rPr lang="en">
                <a:solidFill>
                  <a:srgbClr val="FFFFFF"/>
                </a:solidFill>
                <a:latin typeface="Montserrat ExtraLight"/>
                <a:ea typeface="Montserrat ExtraLight"/>
                <a:cs typeface="Montserrat ExtraLight"/>
                <a:sym typeface="Montserrat ExtraLight"/>
              </a:rPr>
              <a:t>Blake Lun</a:t>
            </a:r>
            <a:endParaRPr>
              <a:solidFill>
                <a:srgbClr val="FFFFFF"/>
              </a:solidFill>
              <a:latin typeface="Montserrat ExtraLight"/>
              <a:ea typeface="Montserrat ExtraLight"/>
              <a:cs typeface="Montserrat ExtraLight"/>
              <a:sym typeface="Montserrat ExtraLight"/>
            </a:endParaRPr>
          </a:p>
          <a:p>
            <a:pPr indent="0" lvl="0" marL="0" rtl="0" algn="ctr">
              <a:spcBef>
                <a:spcPts val="0"/>
              </a:spcBef>
              <a:spcAft>
                <a:spcPts val="0"/>
              </a:spcAft>
              <a:buNone/>
            </a:pPr>
            <a:r>
              <a:rPr lang="en">
                <a:solidFill>
                  <a:srgbClr val="FFFFFF"/>
                </a:solidFill>
                <a:latin typeface="Montserrat ExtraLight"/>
                <a:ea typeface="Montserrat ExtraLight"/>
                <a:cs typeface="Montserrat ExtraLight"/>
                <a:sym typeface="Montserrat ExtraLight"/>
              </a:rPr>
              <a:t>Shifan Hirani</a:t>
            </a:r>
            <a:endParaRPr>
              <a:solidFill>
                <a:srgbClr val="FFFFFF"/>
              </a:solidFill>
              <a:latin typeface="Montserrat ExtraLight"/>
              <a:ea typeface="Montserrat ExtraLight"/>
              <a:cs typeface="Montserrat ExtraLight"/>
              <a:sym typeface="Montserrat ExtraLight"/>
            </a:endParaRPr>
          </a:p>
          <a:p>
            <a:pPr indent="0" lvl="0" marL="0" rtl="0" algn="ctr">
              <a:spcBef>
                <a:spcPts val="0"/>
              </a:spcBef>
              <a:spcAft>
                <a:spcPts val="0"/>
              </a:spcAft>
              <a:buNone/>
            </a:pPr>
            <a:r>
              <a:rPr lang="en">
                <a:solidFill>
                  <a:srgbClr val="FFFFFF"/>
                </a:solidFill>
                <a:latin typeface="Montserrat ExtraLight"/>
                <a:ea typeface="Montserrat ExtraLight"/>
                <a:cs typeface="Montserrat ExtraLight"/>
                <a:sym typeface="Montserrat ExtraLight"/>
              </a:rPr>
              <a:t>Grant Shields</a:t>
            </a:r>
            <a:endParaRPr>
              <a:solidFill>
                <a:srgbClr val="FFFFFF"/>
              </a:solidFill>
              <a:latin typeface="Montserrat ExtraLight"/>
              <a:ea typeface="Montserrat ExtraLight"/>
              <a:cs typeface="Montserrat ExtraLight"/>
              <a:sym typeface="Montserrat ExtraLight"/>
            </a:endParaRPr>
          </a:p>
          <a:p>
            <a:pPr indent="0" lvl="0" marL="0" rtl="0" algn="ctr">
              <a:spcBef>
                <a:spcPts val="0"/>
              </a:spcBef>
              <a:spcAft>
                <a:spcPts val="0"/>
              </a:spcAft>
              <a:buNone/>
            </a:pPr>
            <a:r>
              <a:rPr lang="en">
                <a:solidFill>
                  <a:srgbClr val="FFFFFF"/>
                </a:solidFill>
                <a:latin typeface="Montserrat ExtraLight"/>
                <a:ea typeface="Montserrat ExtraLight"/>
                <a:cs typeface="Montserrat ExtraLight"/>
                <a:sym typeface="Montserrat ExtraLight"/>
              </a:rPr>
              <a:t>Josef Munduchikaral</a:t>
            </a:r>
            <a:endParaRPr>
              <a:solidFill>
                <a:srgbClr val="FFFFFF"/>
              </a:solidFill>
              <a:latin typeface="Montserrat ExtraLight"/>
              <a:ea typeface="Montserrat ExtraLight"/>
              <a:cs typeface="Montserrat ExtraLight"/>
              <a:sym typeface="Montserrat ExtraLight"/>
            </a:endParaRPr>
          </a:p>
        </p:txBody>
      </p:sp>
      <p:sp>
        <p:nvSpPr>
          <p:cNvPr id="61" name="Google Shape;61;p13"/>
          <p:cNvSpPr txBox="1"/>
          <p:nvPr/>
        </p:nvSpPr>
        <p:spPr>
          <a:xfrm>
            <a:off x="4337075" y="3136125"/>
            <a:ext cx="2264400" cy="1367400"/>
          </a:xfrm>
          <a:prstGeom prst="rect">
            <a:avLst/>
          </a:prstGeom>
          <a:noFill/>
          <a:ln>
            <a:noFill/>
          </a:ln>
          <a:effectLst>
            <a:outerShdw blurRad="100013" rotWithShape="0" algn="bl" dir="8460000" dist="19050">
              <a:srgbClr val="76A5AF">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TA:</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lang="en">
                <a:solidFill>
                  <a:srgbClr val="FFFFFF"/>
                </a:solidFill>
                <a:latin typeface="Montserrat ExtraLight"/>
                <a:ea typeface="Montserrat ExtraLight"/>
                <a:cs typeface="Montserrat ExtraLight"/>
                <a:sym typeface="Montserrat ExtraLight"/>
              </a:rPr>
              <a:t>Brady Testa</a:t>
            </a:r>
            <a:endParaRPr>
              <a:solidFill>
                <a:srgbClr val="FFFFFF"/>
              </a:solidFill>
              <a:latin typeface="Montserrat ExtraLight"/>
              <a:ea typeface="Montserrat ExtraLight"/>
              <a:cs typeface="Montserrat ExtraLight"/>
              <a:sym typeface="Montserrat ExtraLight"/>
            </a:endParaRPr>
          </a:p>
          <a:p>
            <a:pPr indent="0" lvl="0" marL="0" rtl="0" algn="ctr">
              <a:spcBef>
                <a:spcPts val="0"/>
              </a:spcBef>
              <a:spcAft>
                <a:spcPts val="0"/>
              </a:spcAft>
              <a:buNone/>
            </a:pPr>
            <a:r>
              <a:t/>
            </a:r>
            <a:endParaRPr>
              <a:solidFill>
                <a:srgbClr val="FFFFFF"/>
              </a:solidFill>
              <a:latin typeface="Montserrat ExtraLight"/>
              <a:ea typeface="Montserrat ExtraLight"/>
              <a:cs typeface="Montserrat ExtraLight"/>
              <a:sym typeface="Montserrat ExtraLight"/>
            </a:endParaRPr>
          </a:p>
          <a:p>
            <a:pPr indent="0" lvl="0" marL="0" rtl="0" algn="ctr">
              <a:spcBef>
                <a:spcPts val="0"/>
              </a:spcBef>
              <a:spcAft>
                <a:spcPts val="0"/>
              </a:spcAft>
              <a:buNone/>
            </a:pPr>
            <a:r>
              <a:rPr b="1" lang="en">
                <a:solidFill>
                  <a:srgbClr val="FFFFFF"/>
                </a:solidFill>
                <a:latin typeface="Montserrat"/>
                <a:ea typeface="Montserrat"/>
                <a:cs typeface="Montserrat"/>
                <a:sym typeface="Montserrat"/>
              </a:rPr>
              <a:t>Professor:</a:t>
            </a:r>
            <a:endParaRPr b="1">
              <a:solidFill>
                <a:srgbClr val="FFFFFF"/>
              </a:solidFill>
              <a:latin typeface="Montserrat"/>
              <a:ea typeface="Montserrat"/>
              <a:cs typeface="Montserrat"/>
              <a:sym typeface="Montserrat"/>
            </a:endParaRPr>
          </a:p>
          <a:p>
            <a:pPr indent="0" lvl="0" marL="0" rtl="0" algn="ctr">
              <a:spcBef>
                <a:spcPts val="0"/>
              </a:spcBef>
              <a:spcAft>
                <a:spcPts val="0"/>
              </a:spcAft>
              <a:buNone/>
            </a:pPr>
            <a:r>
              <a:rPr lang="en">
                <a:solidFill>
                  <a:srgbClr val="FFFFFF"/>
                </a:solidFill>
                <a:latin typeface="Montserrat ExtraLight"/>
                <a:ea typeface="Montserrat ExtraLight"/>
                <a:cs typeface="Montserrat ExtraLight"/>
                <a:sym typeface="Montserrat ExtraLight"/>
              </a:rPr>
              <a:t>Pauline Wade</a:t>
            </a:r>
            <a:endParaRPr>
              <a:solidFill>
                <a:srgbClr val="FFFFFF"/>
              </a:solidFill>
              <a:latin typeface="Montserrat ExtraLight"/>
              <a:ea typeface="Montserrat ExtraLight"/>
              <a:cs typeface="Montserrat ExtraLight"/>
              <a:sym typeface="Montserrat ExtraLight"/>
            </a:endParaRPr>
          </a:p>
          <a:p>
            <a:pPr indent="0" lvl="0" marL="0" rtl="0" algn="ctr">
              <a:spcBef>
                <a:spcPts val="0"/>
              </a:spcBef>
              <a:spcAft>
                <a:spcPts val="0"/>
              </a:spcAft>
              <a:buNone/>
            </a:pPr>
            <a:r>
              <a:t/>
            </a:r>
            <a:endParaRPr>
              <a:solidFill>
                <a:srgbClr val="FFFFFF"/>
              </a:solidFill>
              <a:latin typeface="Montserrat ExtraLight"/>
              <a:ea typeface="Montserrat ExtraLight"/>
              <a:cs typeface="Montserrat ExtraLight"/>
              <a:sym typeface="Montserrat ExtraLight"/>
            </a:endParaRPr>
          </a:p>
        </p:txBody>
      </p:sp>
      <p:pic>
        <p:nvPicPr>
          <p:cNvPr id="62" name="Google Shape;62;p13"/>
          <p:cNvPicPr preferRelativeResize="0"/>
          <p:nvPr/>
        </p:nvPicPr>
        <p:blipFill>
          <a:blip r:embed="rId3">
            <a:alphaModFix/>
          </a:blip>
          <a:stretch>
            <a:fillRect/>
          </a:stretch>
        </p:blipFill>
        <p:spPr>
          <a:xfrm>
            <a:off x="7508012" y="3599950"/>
            <a:ext cx="1728949" cy="1728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Process</a:t>
            </a:r>
            <a:endParaRPr/>
          </a:p>
        </p:txBody>
      </p:sp>
      <p:sp>
        <p:nvSpPr>
          <p:cNvPr id="117" name="Google Shape;117;p22"/>
          <p:cNvSpPr txBox="1"/>
          <p:nvPr/>
        </p:nvSpPr>
        <p:spPr>
          <a:xfrm>
            <a:off x="353100" y="1064450"/>
            <a:ext cx="8437800" cy="381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We will send our fork of OpenZiti to the </a:t>
            </a:r>
            <a:r>
              <a:rPr lang="en" sz="1800">
                <a:solidFill>
                  <a:schemeClr val="accent3"/>
                </a:solidFill>
                <a:latin typeface="Average"/>
                <a:ea typeface="Average"/>
                <a:cs typeface="Average"/>
                <a:sym typeface="Average"/>
              </a:rPr>
              <a:t>L3 Harris</a:t>
            </a:r>
            <a:r>
              <a:rPr lang="en" sz="1800">
                <a:solidFill>
                  <a:schemeClr val="accent3"/>
                </a:solidFill>
                <a:latin typeface="Average"/>
                <a:ea typeface="Average"/>
                <a:cs typeface="Average"/>
                <a:sym typeface="Average"/>
              </a:rPr>
              <a:t> group along with basic instructions on how to deploy and connect to a simple service</a:t>
            </a:r>
            <a:endParaRPr sz="1800">
              <a:solidFill>
                <a:schemeClr val="accent3"/>
              </a:solidFill>
              <a:latin typeface="Average"/>
              <a:ea typeface="Average"/>
              <a:cs typeface="Average"/>
              <a:sym typeface="Average"/>
            </a:endParaRPr>
          </a:p>
          <a:p>
            <a:pPr indent="-342900" lvl="0" marL="457200" rtl="0" algn="l">
              <a:spcBef>
                <a:spcPts val="10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L3 Harris</a:t>
            </a:r>
            <a:r>
              <a:rPr lang="en" sz="1800">
                <a:solidFill>
                  <a:schemeClr val="accent3"/>
                </a:solidFill>
                <a:latin typeface="Average"/>
                <a:ea typeface="Average"/>
                <a:cs typeface="Average"/>
                <a:sym typeface="Average"/>
              </a:rPr>
              <a:t> group tries to deploy and establish a Quantum-Safe connection by following the instructions</a:t>
            </a:r>
            <a:endParaRPr sz="1800">
              <a:solidFill>
                <a:schemeClr val="accent3"/>
              </a:solidFill>
              <a:latin typeface="Average"/>
              <a:ea typeface="Average"/>
              <a:cs typeface="Average"/>
              <a:sym typeface="Average"/>
            </a:endParaRPr>
          </a:p>
          <a:p>
            <a:pPr indent="-342900" lvl="0" marL="457200" rtl="0" algn="l">
              <a:spcBef>
                <a:spcPts val="10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Any errors or frustrations </a:t>
            </a:r>
            <a:r>
              <a:rPr lang="en" sz="1800">
                <a:solidFill>
                  <a:schemeClr val="accent3"/>
                </a:solidFill>
                <a:latin typeface="Average"/>
                <a:ea typeface="Average"/>
                <a:cs typeface="Average"/>
                <a:sym typeface="Average"/>
              </a:rPr>
              <a:t>encountered</a:t>
            </a:r>
            <a:r>
              <a:rPr lang="en" sz="1800">
                <a:solidFill>
                  <a:schemeClr val="accent3"/>
                </a:solidFill>
                <a:latin typeface="Average"/>
                <a:ea typeface="Average"/>
                <a:cs typeface="Average"/>
                <a:sym typeface="Average"/>
              </a:rPr>
              <a:t> should be documented</a:t>
            </a:r>
            <a:endParaRPr sz="1800">
              <a:solidFill>
                <a:schemeClr val="accent3"/>
              </a:solidFill>
              <a:latin typeface="Average"/>
              <a:ea typeface="Average"/>
              <a:cs typeface="Average"/>
              <a:sym typeface="Average"/>
            </a:endParaRPr>
          </a:p>
          <a:p>
            <a:pPr indent="-342900" lvl="0" marL="457200" rtl="0" algn="l">
              <a:spcBef>
                <a:spcPts val="10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Measure how long it takes to establish a secure connection</a:t>
            </a:r>
            <a:endParaRPr sz="1800">
              <a:solidFill>
                <a:schemeClr val="accent3"/>
              </a:solidFill>
              <a:latin typeface="Average"/>
              <a:ea typeface="Average"/>
              <a:cs typeface="Average"/>
              <a:sym typeface="Average"/>
            </a:endParaRPr>
          </a:p>
          <a:p>
            <a:pPr indent="-342900" lvl="0" marL="457200" rtl="0" algn="l">
              <a:spcBef>
                <a:spcPts val="10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Discuss Acceptance in an virtual meeting over Zoom</a:t>
            </a:r>
            <a:endParaRPr sz="1800">
              <a:solidFill>
                <a:schemeClr val="accent3"/>
              </a:solidFill>
              <a:latin typeface="Average"/>
              <a:ea typeface="Average"/>
              <a:cs typeface="Average"/>
              <a:sym typeface="Average"/>
            </a:endParaRPr>
          </a:p>
          <a:p>
            <a:pPr indent="0" lvl="0" marL="0" rtl="0" algn="l">
              <a:spcBef>
                <a:spcPts val="1000"/>
              </a:spcBef>
              <a:spcAft>
                <a:spcPts val="100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Recruitment of Users</a:t>
            </a:r>
            <a:endParaRPr/>
          </a:p>
        </p:txBody>
      </p:sp>
      <p:sp>
        <p:nvSpPr>
          <p:cNvPr id="123" name="Google Shape;123;p23"/>
          <p:cNvSpPr txBox="1"/>
          <p:nvPr/>
        </p:nvSpPr>
        <p:spPr>
          <a:xfrm>
            <a:off x="353100" y="1064450"/>
            <a:ext cx="8437800" cy="38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Our capstone’s default number of test users is 20</a:t>
            </a:r>
            <a:endParaRPr sz="1800">
              <a:solidFill>
                <a:schemeClr val="accent3"/>
              </a:solidFill>
              <a:latin typeface="Average"/>
              <a:ea typeface="Average"/>
              <a:cs typeface="Average"/>
              <a:sym typeface="Average"/>
            </a:endParaRPr>
          </a:p>
          <a:p>
            <a:pPr indent="-342900" lvl="0" marL="457200" rtl="0" algn="l">
              <a:spcBef>
                <a:spcPts val="10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Is this a reasonable number for L3 Harris? Is it too high/low?</a:t>
            </a:r>
            <a:endParaRPr sz="1800">
              <a:solidFill>
                <a:schemeClr val="accent3"/>
              </a:solidFill>
              <a:latin typeface="Average"/>
              <a:ea typeface="Average"/>
              <a:cs typeface="Average"/>
              <a:sym typeface="Average"/>
            </a:endParaRPr>
          </a:p>
          <a:p>
            <a:pPr indent="0" lvl="0" marL="0" rtl="0" algn="l">
              <a:spcBef>
                <a:spcPts val="1000"/>
              </a:spcBef>
              <a:spcAft>
                <a:spcPts val="0"/>
              </a:spcAft>
              <a:buNone/>
            </a:pPr>
            <a:r>
              <a:rPr lang="en" sz="1800">
                <a:solidFill>
                  <a:schemeClr val="accent3"/>
                </a:solidFill>
                <a:latin typeface="Average"/>
                <a:ea typeface="Average"/>
                <a:cs typeface="Average"/>
                <a:sym typeface="Average"/>
              </a:rPr>
              <a:t>For user testing, we have two scenarios for interaction.</a:t>
            </a:r>
            <a:endParaRPr sz="1800">
              <a:solidFill>
                <a:schemeClr val="accent3"/>
              </a:solidFill>
              <a:latin typeface="Average"/>
              <a:ea typeface="Average"/>
              <a:cs typeface="Average"/>
              <a:sym typeface="Average"/>
            </a:endParaRPr>
          </a:p>
          <a:p>
            <a:pPr indent="-342900" lvl="0" marL="457200" rtl="0" algn="l">
              <a:spcBef>
                <a:spcPts val="10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Creating a Ziti service (primarily admins)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Using/Enrolling in a Ziti service (primarily general public/general user)</a:t>
            </a:r>
            <a:endParaRPr sz="1800">
              <a:solidFill>
                <a:schemeClr val="accent3"/>
              </a:solidFill>
              <a:latin typeface="Average"/>
              <a:ea typeface="Average"/>
              <a:cs typeface="Average"/>
              <a:sym typeface="Average"/>
            </a:endParaRPr>
          </a:p>
          <a:p>
            <a:pPr indent="0" lvl="0" marL="0" rtl="0" algn="l">
              <a:spcBef>
                <a:spcPts val="1000"/>
              </a:spcBef>
              <a:spcAft>
                <a:spcPts val="1000"/>
              </a:spcAft>
              <a:buNone/>
            </a:pPr>
            <a:r>
              <a:rPr lang="en" sz="1800">
                <a:solidFill>
                  <a:schemeClr val="accent3"/>
                </a:solidFill>
                <a:latin typeface="Average"/>
                <a:ea typeface="Average"/>
                <a:cs typeface="Average"/>
                <a:sym typeface="Average"/>
              </a:rPr>
              <a:t>At a minimum, everyone should be able to to use and enroll. UX/UI usability standards are higher for this group than creation.</a:t>
            </a:r>
            <a:endParaRPr sz="1800">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Response</a:t>
            </a:r>
            <a:endParaRPr/>
          </a:p>
        </p:txBody>
      </p:sp>
      <p:sp>
        <p:nvSpPr>
          <p:cNvPr id="129" name="Google Shape;129;p24"/>
          <p:cNvSpPr txBox="1"/>
          <p:nvPr/>
        </p:nvSpPr>
        <p:spPr>
          <a:xfrm>
            <a:off x="353100" y="1064450"/>
            <a:ext cx="8437800" cy="38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Ease of Basic Use</a:t>
            </a:r>
            <a:endParaRPr sz="1800">
              <a:solidFill>
                <a:schemeClr val="accent3"/>
              </a:solidFill>
              <a:latin typeface="Average"/>
              <a:ea typeface="Average"/>
              <a:cs typeface="Average"/>
              <a:sym typeface="Average"/>
            </a:endParaRPr>
          </a:p>
          <a:p>
            <a:pPr indent="-342900" lvl="0" marL="457200" rtl="0" algn="l">
              <a:spcBef>
                <a:spcPts val="10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(very confusing) 0 to 5 (very easy)</a:t>
            </a:r>
            <a:endParaRPr sz="1800">
              <a:solidFill>
                <a:schemeClr val="accent3"/>
              </a:solidFill>
              <a:latin typeface="Average"/>
              <a:ea typeface="Average"/>
              <a:cs typeface="Average"/>
              <a:sym typeface="Average"/>
            </a:endParaRPr>
          </a:p>
          <a:p>
            <a:pPr indent="0" lvl="0" marL="0" rtl="0" algn="l">
              <a:spcBef>
                <a:spcPts val="1000"/>
              </a:spcBef>
              <a:spcAft>
                <a:spcPts val="0"/>
              </a:spcAft>
              <a:buNone/>
            </a:pPr>
            <a:r>
              <a:rPr lang="en" sz="1800">
                <a:solidFill>
                  <a:schemeClr val="accent3"/>
                </a:solidFill>
                <a:latin typeface="Average"/>
                <a:ea typeface="Average"/>
                <a:cs typeface="Average"/>
                <a:sym typeface="Average"/>
              </a:rPr>
              <a:t>Ease of Intermediate Use</a:t>
            </a:r>
            <a:endParaRPr sz="1800">
              <a:solidFill>
                <a:schemeClr val="accent3"/>
              </a:solidFill>
              <a:latin typeface="Average"/>
              <a:ea typeface="Average"/>
              <a:cs typeface="Average"/>
              <a:sym typeface="Average"/>
            </a:endParaRPr>
          </a:p>
          <a:p>
            <a:pPr indent="-342900" lvl="0" marL="457200" rtl="0" algn="l">
              <a:spcBef>
                <a:spcPts val="10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(very confusing) 0 to 5 (very easy)</a:t>
            </a:r>
            <a:endParaRPr sz="1800">
              <a:solidFill>
                <a:schemeClr val="accent3"/>
              </a:solidFill>
              <a:latin typeface="Average"/>
              <a:ea typeface="Average"/>
              <a:cs typeface="Average"/>
              <a:sym typeface="Average"/>
            </a:endParaRPr>
          </a:p>
          <a:p>
            <a:pPr indent="0" lvl="0" marL="0" rtl="0" algn="l">
              <a:spcBef>
                <a:spcPts val="1000"/>
              </a:spcBef>
              <a:spcAft>
                <a:spcPts val="0"/>
              </a:spcAft>
              <a:buNone/>
            </a:pPr>
            <a:r>
              <a:rPr lang="en" sz="1800">
                <a:solidFill>
                  <a:schemeClr val="accent3"/>
                </a:solidFill>
                <a:latin typeface="Average"/>
                <a:ea typeface="Average"/>
                <a:cs typeface="Average"/>
                <a:sym typeface="Average"/>
              </a:rPr>
              <a:t>Overall comfort with tools</a:t>
            </a:r>
            <a:endParaRPr sz="1800">
              <a:solidFill>
                <a:schemeClr val="accent3"/>
              </a:solidFill>
              <a:latin typeface="Average"/>
              <a:ea typeface="Average"/>
              <a:cs typeface="Average"/>
              <a:sym typeface="Average"/>
            </a:endParaRPr>
          </a:p>
          <a:p>
            <a:pPr indent="-342900" lvl="0" marL="457200" rtl="0" algn="l">
              <a:spcBef>
                <a:spcPts val="10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(very confusing) 0 to 5 (very easy)</a:t>
            </a:r>
            <a:endParaRPr sz="1800">
              <a:solidFill>
                <a:schemeClr val="accent3"/>
              </a:solidFill>
              <a:latin typeface="Average"/>
              <a:ea typeface="Average"/>
              <a:cs typeface="Average"/>
              <a:sym typeface="Average"/>
            </a:endParaRPr>
          </a:p>
          <a:p>
            <a:pPr indent="0" lvl="0" marL="0" rtl="0" algn="l">
              <a:spcBef>
                <a:spcPts val="1000"/>
              </a:spcBef>
              <a:spcAft>
                <a:spcPts val="0"/>
              </a:spcAft>
              <a:buNone/>
            </a:pPr>
            <a:r>
              <a:rPr lang="en" sz="1800">
                <a:solidFill>
                  <a:schemeClr val="accent3"/>
                </a:solidFill>
                <a:latin typeface="Average"/>
                <a:ea typeface="Average"/>
                <a:cs typeface="Average"/>
                <a:sym typeface="Average"/>
              </a:rPr>
              <a:t>Open response</a:t>
            </a:r>
            <a:endParaRPr sz="1800">
              <a:solidFill>
                <a:schemeClr val="accent3"/>
              </a:solidFill>
              <a:latin typeface="Average"/>
              <a:ea typeface="Average"/>
              <a:cs typeface="Average"/>
              <a:sym typeface="Average"/>
            </a:endParaRPr>
          </a:p>
          <a:p>
            <a:pPr indent="-342900" lvl="0" marL="457200" rtl="0" algn="l">
              <a:spcBef>
                <a:spcPts val="10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Textbox for detailed response</a:t>
            </a:r>
            <a:endParaRPr sz="1800">
              <a:solidFill>
                <a:schemeClr val="accent3"/>
              </a:solidFill>
              <a:latin typeface="Average"/>
              <a:ea typeface="Average"/>
              <a:cs typeface="Average"/>
              <a:sym typeface="Average"/>
            </a:endParaRPr>
          </a:p>
          <a:p>
            <a:pPr indent="0" lvl="0" marL="0" rtl="0" algn="l">
              <a:spcBef>
                <a:spcPts val="1000"/>
              </a:spcBef>
              <a:spcAft>
                <a:spcPts val="100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306300" y="2285400"/>
            <a:ext cx="253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100"/>
              <a:t>Questions?</a:t>
            </a:r>
            <a:endParaRPr b="1" sz="4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90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t>Agenda</a:t>
            </a:r>
            <a:endParaRPr sz="3400"/>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Quality Plan</a:t>
            </a:r>
            <a:endParaRPr sz="2400"/>
          </a:p>
          <a:p>
            <a:pPr indent="-381000" lvl="0" marL="457200" rtl="0" algn="l">
              <a:spcBef>
                <a:spcPts val="0"/>
              </a:spcBef>
              <a:spcAft>
                <a:spcPts val="0"/>
              </a:spcAft>
              <a:buSzPts val="2400"/>
              <a:buChar char="●"/>
            </a:pPr>
            <a:r>
              <a:rPr lang="en" sz="2400"/>
              <a:t>Internal Evaluation Plan</a:t>
            </a:r>
            <a:endParaRPr sz="2400"/>
          </a:p>
          <a:p>
            <a:pPr indent="-381000" lvl="0" marL="457200" rtl="0" algn="l">
              <a:spcBef>
                <a:spcPts val="0"/>
              </a:spcBef>
              <a:spcAft>
                <a:spcPts val="0"/>
              </a:spcAft>
              <a:buSzPts val="2400"/>
              <a:buChar char="●"/>
            </a:pPr>
            <a:r>
              <a:rPr lang="en" sz="2400"/>
              <a:t>User Acceptance Plan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370650" y="2040000"/>
            <a:ext cx="6183600" cy="10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700"/>
              <a:t>Quality Plan</a:t>
            </a:r>
            <a:endParaRPr sz="5700"/>
          </a:p>
        </p:txBody>
      </p:sp>
      <p:sp>
        <p:nvSpPr>
          <p:cNvPr id="74" name="Google Shape;74;p15"/>
          <p:cNvSpPr txBox="1"/>
          <p:nvPr>
            <p:ph type="title"/>
          </p:nvPr>
        </p:nvSpPr>
        <p:spPr>
          <a:xfrm>
            <a:off x="1095525" y="1849300"/>
            <a:ext cx="1173300" cy="9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7100"/>
              <a:t>01</a:t>
            </a:r>
            <a:endParaRPr b="1" sz="7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73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Goal and Policies</a:t>
            </a:r>
            <a:endParaRPr/>
          </a:p>
          <a:p>
            <a:pPr indent="0" lvl="0" marL="0" rtl="0" algn="l">
              <a:spcBef>
                <a:spcPts val="0"/>
              </a:spcBef>
              <a:spcAft>
                <a:spcPts val="0"/>
              </a:spcAft>
              <a:buNone/>
            </a:pPr>
            <a:r>
              <a:t/>
            </a:r>
            <a:endParaRPr/>
          </a:p>
        </p:txBody>
      </p:sp>
      <p:sp>
        <p:nvSpPr>
          <p:cNvPr id="80" name="Google Shape;80;p16"/>
          <p:cNvSpPr txBox="1"/>
          <p:nvPr>
            <p:ph idx="1" type="body"/>
          </p:nvPr>
        </p:nvSpPr>
        <p:spPr>
          <a:xfrm>
            <a:off x="311700" y="683750"/>
            <a:ext cx="8626500" cy="4423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5"/>
              </a:spcBef>
              <a:spcAft>
                <a:spcPts val="0"/>
              </a:spcAft>
              <a:buClr>
                <a:schemeClr val="lt2"/>
              </a:buClr>
              <a:buSzPts val="1800"/>
              <a:buChar char="●"/>
            </a:pPr>
            <a:r>
              <a:rPr lang="en" sz="1800">
                <a:solidFill>
                  <a:schemeClr val="lt2"/>
                </a:solidFill>
              </a:rPr>
              <a:t>Create an architecture where 100% of users interacting with our server are authenticated with a Post-Quantum Key by April</a:t>
            </a:r>
            <a:endParaRPr sz="1300">
              <a:solidFill>
                <a:schemeClr val="lt2"/>
              </a:solidFill>
            </a:endParaRPr>
          </a:p>
          <a:p>
            <a:pPr indent="-323850" lvl="1" marL="914400" rtl="0" algn="l">
              <a:spcBef>
                <a:spcPts val="0"/>
              </a:spcBef>
              <a:spcAft>
                <a:spcPts val="0"/>
              </a:spcAft>
              <a:buClr>
                <a:schemeClr val="lt2"/>
              </a:buClr>
              <a:buSzPts val="1500"/>
              <a:buChar char="○"/>
            </a:pPr>
            <a:r>
              <a:rPr lang="en" sz="1500">
                <a:solidFill>
                  <a:schemeClr val="lt2"/>
                </a:solidFill>
              </a:rPr>
              <a:t>Use existing, expert-approved post-quantum implementations</a:t>
            </a:r>
            <a:endParaRPr sz="1500">
              <a:solidFill>
                <a:schemeClr val="lt2"/>
              </a:solidFill>
            </a:endParaRPr>
          </a:p>
          <a:p>
            <a:pPr indent="-323850" lvl="1" marL="914400" rtl="0" algn="l">
              <a:spcBef>
                <a:spcPts val="0"/>
              </a:spcBef>
              <a:spcAft>
                <a:spcPts val="0"/>
              </a:spcAft>
              <a:buClr>
                <a:schemeClr val="lt2"/>
              </a:buClr>
              <a:buSzPts val="1500"/>
              <a:buChar char="○"/>
            </a:pPr>
            <a:r>
              <a:rPr lang="en" sz="1500">
                <a:solidFill>
                  <a:schemeClr val="lt2"/>
                </a:solidFill>
              </a:rPr>
              <a:t>Unauthenticated users are denied access to a service</a:t>
            </a:r>
            <a:endParaRPr sz="1500">
              <a:solidFill>
                <a:schemeClr val="lt2"/>
              </a:solidFill>
            </a:endParaRPr>
          </a:p>
          <a:p>
            <a:pPr indent="-323850" lvl="1" marL="914400" rtl="0" algn="l">
              <a:spcBef>
                <a:spcPts val="0"/>
              </a:spcBef>
              <a:spcAft>
                <a:spcPts val="0"/>
              </a:spcAft>
              <a:buClr>
                <a:schemeClr val="lt2"/>
              </a:buClr>
              <a:buSzPts val="1500"/>
              <a:buChar char="○"/>
            </a:pPr>
            <a:r>
              <a:rPr lang="en" sz="1500">
                <a:solidFill>
                  <a:schemeClr val="lt2"/>
                </a:solidFill>
              </a:rPr>
              <a:t>Provide alternate key exchange algorithms in case of failure</a:t>
            </a:r>
            <a:endParaRPr sz="15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Implement UI/UX elements that are navigated intuitively by at least 95% of stakeholders by April</a:t>
            </a:r>
            <a:endParaRPr sz="1800">
              <a:solidFill>
                <a:schemeClr val="lt2"/>
              </a:solidFill>
            </a:endParaRPr>
          </a:p>
          <a:p>
            <a:pPr indent="-330200" lvl="1" marL="914400" rtl="0" algn="l">
              <a:spcBef>
                <a:spcPts val="0"/>
              </a:spcBef>
              <a:spcAft>
                <a:spcPts val="0"/>
              </a:spcAft>
              <a:buClr>
                <a:schemeClr val="lt2"/>
              </a:buClr>
              <a:buSzPts val="1600"/>
              <a:buChar char="○"/>
            </a:pPr>
            <a:r>
              <a:rPr lang="en" sz="1600">
                <a:solidFill>
                  <a:schemeClr val="lt2"/>
                </a:solidFill>
              </a:rPr>
              <a:t>Any changes should be reviewed and approved by at least two other group members</a:t>
            </a:r>
            <a:endParaRPr sz="1600">
              <a:solidFill>
                <a:schemeClr val="lt2"/>
              </a:solidFill>
            </a:endParaRPr>
          </a:p>
          <a:p>
            <a:pPr indent="-330200" lvl="1" marL="914400" rtl="0" algn="l">
              <a:spcBef>
                <a:spcPts val="0"/>
              </a:spcBef>
              <a:spcAft>
                <a:spcPts val="0"/>
              </a:spcAft>
              <a:buClr>
                <a:schemeClr val="lt2"/>
              </a:buClr>
              <a:buSzPts val="1600"/>
              <a:buChar char="○"/>
            </a:pPr>
            <a:r>
              <a:rPr lang="en" sz="1600">
                <a:solidFill>
                  <a:schemeClr val="lt2"/>
                </a:solidFill>
              </a:rPr>
              <a:t>Structure new commands in a way similar to existing OpenZiti commands</a:t>
            </a:r>
            <a:endParaRPr sz="1600">
              <a:solidFill>
                <a:schemeClr val="lt2"/>
              </a:solidFill>
            </a:endParaRPr>
          </a:p>
          <a:p>
            <a:pPr indent="-330200" lvl="1" marL="914400" rtl="0" algn="l">
              <a:spcBef>
                <a:spcPts val="0"/>
              </a:spcBef>
              <a:spcAft>
                <a:spcPts val="0"/>
              </a:spcAft>
              <a:buClr>
                <a:schemeClr val="lt2"/>
              </a:buClr>
              <a:buSzPts val="1600"/>
              <a:buChar char="○"/>
            </a:pPr>
            <a:r>
              <a:rPr lang="en" sz="1600">
                <a:solidFill>
                  <a:schemeClr val="lt2"/>
                </a:solidFill>
              </a:rPr>
              <a:t>Provide documentation for any new features or commands added</a:t>
            </a:r>
            <a:endParaRPr sz="16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Capture relevant performance metrics for 100% of the authentication/authorization journey to be compared against existing metrics by April</a:t>
            </a:r>
            <a:endParaRPr sz="1800">
              <a:solidFill>
                <a:schemeClr val="lt2"/>
              </a:solidFill>
            </a:endParaRPr>
          </a:p>
          <a:p>
            <a:pPr indent="-330200" lvl="1" marL="914400" rtl="0" algn="l">
              <a:spcBef>
                <a:spcPts val="0"/>
              </a:spcBef>
              <a:spcAft>
                <a:spcPts val="0"/>
              </a:spcAft>
              <a:buClr>
                <a:schemeClr val="lt2"/>
              </a:buClr>
              <a:buSzPts val="1600"/>
              <a:buChar char="○"/>
            </a:pPr>
            <a:r>
              <a:rPr lang="en" sz="1600">
                <a:solidFill>
                  <a:schemeClr val="lt2"/>
                </a:solidFill>
              </a:rPr>
              <a:t>Implement timers before and after generation procedures</a:t>
            </a:r>
            <a:endParaRPr sz="1600">
              <a:solidFill>
                <a:schemeClr val="lt2"/>
              </a:solidFill>
            </a:endParaRPr>
          </a:p>
          <a:p>
            <a:pPr indent="-330200" lvl="1" marL="914400" rtl="0" algn="l">
              <a:spcBef>
                <a:spcPts val="0"/>
              </a:spcBef>
              <a:spcAft>
                <a:spcPts val="0"/>
              </a:spcAft>
              <a:buClr>
                <a:schemeClr val="lt2"/>
              </a:buClr>
              <a:buSzPts val="1600"/>
              <a:buChar char="○"/>
            </a:pPr>
            <a:r>
              <a:rPr lang="en" sz="1600">
                <a:solidFill>
                  <a:schemeClr val="lt2"/>
                </a:solidFill>
              </a:rPr>
              <a:t>Operate on a Virtual Machine</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Processes and Artifacts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Ensure unit test performance remains similar before and after implementation</a:t>
            </a:r>
            <a:endParaRPr/>
          </a:p>
          <a:p>
            <a:pPr indent="-342900" lvl="0" marL="457200" rtl="0" algn="l">
              <a:spcBef>
                <a:spcPts val="0"/>
              </a:spcBef>
              <a:spcAft>
                <a:spcPts val="0"/>
              </a:spcAft>
              <a:buSzPts val="1800"/>
              <a:buChar char="●"/>
            </a:pPr>
            <a:r>
              <a:rPr lang="en"/>
              <a:t>Utilize Github to submit PRs for peer review by at least two members to ensure code quality is in line with coding standards</a:t>
            </a:r>
            <a:endParaRPr/>
          </a:p>
          <a:p>
            <a:pPr indent="-342900" lvl="0" marL="457200" rtl="0" algn="l">
              <a:spcBef>
                <a:spcPts val="0"/>
              </a:spcBef>
              <a:spcAft>
                <a:spcPts val="0"/>
              </a:spcAft>
              <a:buSzPts val="1800"/>
              <a:buChar char="●"/>
            </a:pPr>
            <a:r>
              <a:rPr lang="en"/>
              <a:t>Create Unit Tests for</a:t>
            </a:r>
            <a:endParaRPr/>
          </a:p>
          <a:p>
            <a:pPr indent="-342900" lvl="1" marL="914400" rtl="0" algn="l">
              <a:spcBef>
                <a:spcPts val="0"/>
              </a:spcBef>
              <a:spcAft>
                <a:spcPts val="0"/>
              </a:spcAft>
              <a:buSzPts val="1800"/>
              <a:buChar char="○"/>
            </a:pPr>
            <a:r>
              <a:rPr lang="en" sz="1800"/>
              <a:t>failed authentication scenarios</a:t>
            </a:r>
            <a:endParaRPr sz="1800"/>
          </a:p>
          <a:p>
            <a:pPr indent="-342900" lvl="1" marL="914400" rtl="0" algn="l">
              <a:spcBef>
                <a:spcPts val="0"/>
              </a:spcBef>
              <a:spcAft>
                <a:spcPts val="0"/>
              </a:spcAft>
              <a:buSzPts val="1800"/>
              <a:buChar char="○"/>
            </a:pPr>
            <a:r>
              <a:rPr lang="en" sz="1800"/>
              <a:t>ensuring data integrity when dealing with unrecognized users</a:t>
            </a:r>
            <a:endParaRPr sz="1800"/>
          </a:p>
          <a:p>
            <a:pPr indent="-342900" lvl="1" marL="914400" rtl="0" algn="l">
              <a:spcBef>
                <a:spcPts val="0"/>
              </a:spcBef>
              <a:spcAft>
                <a:spcPts val="0"/>
              </a:spcAft>
              <a:buSzPts val="1800"/>
              <a:buChar char="○"/>
            </a:pPr>
            <a:r>
              <a:rPr lang="en" sz="1800"/>
              <a:t>multiple PQC implementations</a:t>
            </a:r>
            <a:endParaRPr/>
          </a:p>
          <a:p>
            <a:pPr indent="-342900" lvl="0" marL="457200" rtl="0" algn="l">
              <a:spcBef>
                <a:spcPts val="0"/>
              </a:spcBef>
              <a:spcAft>
                <a:spcPts val="0"/>
              </a:spcAft>
              <a:buSzPts val="1800"/>
              <a:buChar char="●"/>
            </a:pPr>
            <a:r>
              <a:rPr lang="en"/>
              <a:t>Ensure code meets implementation expectations through code reviews with L3Harris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370650" y="2040000"/>
            <a:ext cx="6525600" cy="10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700"/>
              <a:t>Internal Evaluation Plan</a:t>
            </a:r>
            <a:endParaRPr sz="5700"/>
          </a:p>
        </p:txBody>
      </p:sp>
      <p:sp>
        <p:nvSpPr>
          <p:cNvPr id="92" name="Google Shape;92;p18"/>
          <p:cNvSpPr txBox="1"/>
          <p:nvPr>
            <p:ph type="title"/>
          </p:nvPr>
        </p:nvSpPr>
        <p:spPr>
          <a:xfrm>
            <a:off x="1095525" y="1849300"/>
            <a:ext cx="1173300" cy="9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7100"/>
              <a:t>02</a:t>
            </a:r>
            <a:endParaRPr b="1" sz="7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70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Unit Testing</a:t>
            </a:r>
            <a:endParaRPr sz="3200"/>
          </a:p>
        </p:txBody>
      </p:sp>
      <p:sp>
        <p:nvSpPr>
          <p:cNvPr id="98" name="Google Shape;98;p19"/>
          <p:cNvSpPr txBox="1"/>
          <p:nvPr/>
        </p:nvSpPr>
        <p:spPr>
          <a:xfrm>
            <a:off x="520575" y="994525"/>
            <a:ext cx="3908100" cy="38460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accent3"/>
              </a:buClr>
              <a:buSzPts val="2300"/>
              <a:buFont typeface="Average"/>
              <a:buChar char="●"/>
            </a:pPr>
            <a:r>
              <a:rPr lang="en" sz="2300">
                <a:solidFill>
                  <a:schemeClr val="accent3"/>
                </a:solidFill>
                <a:latin typeface="Average"/>
                <a:ea typeface="Average"/>
                <a:cs typeface="Average"/>
                <a:sym typeface="Average"/>
              </a:rPr>
              <a:t>Public/Private Key generation with OQS Provider</a:t>
            </a:r>
            <a:endParaRPr sz="2300">
              <a:solidFill>
                <a:schemeClr val="accent3"/>
              </a:solidFill>
              <a:latin typeface="Average"/>
              <a:ea typeface="Average"/>
              <a:cs typeface="Average"/>
              <a:sym typeface="Average"/>
            </a:endParaRPr>
          </a:p>
          <a:p>
            <a:pPr indent="-374650" lvl="0" marL="457200" rtl="0" algn="l">
              <a:spcBef>
                <a:spcPts val="0"/>
              </a:spcBef>
              <a:spcAft>
                <a:spcPts val="0"/>
              </a:spcAft>
              <a:buClr>
                <a:schemeClr val="accent3"/>
              </a:buClr>
              <a:buSzPts val="2300"/>
              <a:buFont typeface="Average"/>
              <a:buChar char="●"/>
            </a:pPr>
            <a:r>
              <a:rPr lang="en" sz="2300">
                <a:solidFill>
                  <a:schemeClr val="accent3"/>
                </a:solidFill>
                <a:latin typeface="Average"/>
                <a:ea typeface="Average"/>
                <a:cs typeface="Average"/>
                <a:sym typeface="Average"/>
              </a:rPr>
              <a:t>Router Enrollment</a:t>
            </a:r>
            <a:endParaRPr sz="2300">
              <a:solidFill>
                <a:schemeClr val="accent3"/>
              </a:solidFill>
              <a:latin typeface="Average"/>
              <a:ea typeface="Average"/>
              <a:cs typeface="Average"/>
              <a:sym typeface="Average"/>
            </a:endParaRPr>
          </a:p>
          <a:p>
            <a:pPr indent="-374650" lvl="0" marL="457200" rtl="0" algn="l">
              <a:spcBef>
                <a:spcPts val="0"/>
              </a:spcBef>
              <a:spcAft>
                <a:spcPts val="0"/>
              </a:spcAft>
              <a:buClr>
                <a:schemeClr val="accent3"/>
              </a:buClr>
              <a:buSzPts val="2300"/>
              <a:buFont typeface="Average"/>
              <a:buChar char="●"/>
            </a:pPr>
            <a:r>
              <a:rPr lang="en" sz="2300">
                <a:solidFill>
                  <a:schemeClr val="accent3"/>
                </a:solidFill>
                <a:latin typeface="Average"/>
                <a:ea typeface="Average"/>
                <a:cs typeface="Average"/>
                <a:sym typeface="Average"/>
              </a:rPr>
              <a:t>Authenticate Certificate</a:t>
            </a:r>
            <a:endParaRPr sz="1800">
              <a:solidFill>
                <a:schemeClr val="accent3"/>
              </a:solidFill>
              <a:latin typeface="Average"/>
              <a:ea typeface="Average"/>
              <a:cs typeface="Average"/>
              <a:sym typeface="Average"/>
            </a:endParaRPr>
          </a:p>
        </p:txBody>
      </p:sp>
      <p:pic>
        <p:nvPicPr>
          <p:cNvPr id="99" name="Google Shape;99;p19"/>
          <p:cNvPicPr preferRelativeResize="0"/>
          <p:nvPr/>
        </p:nvPicPr>
        <p:blipFill>
          <a:blip r:embed="rId3">
            <a:alphaModFix/>
          </a:blip>
          <a:stretch>
            <a:fillRect/>
          </a:stretch>
        </p:blipFill>
        <p:spPr>
          <a:xfrm>
            <a:off x="4571990" y="512775"/>
            <a:ext cx="4434263" cy="43976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Integration Testing</a:t>
            </a:r>
            <a:endParaRPr sz="3200"/>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b="1" lang="en" sz="1600"/>
              <a:t>Combined Component Testing</a:t>
            </a:r>
            <a:r>
              <a:rPr lang="en" sz="1600"/>
              <a:t> - </a:t>
            </a:r>
            <a:r>
              <a:rPr lang="en" sz="1600"/>
              <a:t>verify that individual components or modules work together as expected</a:t>
            </a:r>
            <a:endParaRPr sz="1600"/>
          </a:p>
          <a:p>
            <a:pPr indent="-330200" lvl="0" marL="457200" rtl="0" algn="l">
              <a:spcBef>
                <a:spcPts val="0"/>
              </a:spcBef>
              <a:spcAft>
                <a:spcPts val="0"/>
              </a:spcAft>
              <a:buSzPts val="1600"/>
              <a:buChar char="●"/>
            </a:pPr>
            <a:r>
              <a:rPr b="1" lang="en" sz="1600"/>
              <a:t>Interface Testing</a:t>
            </a:r>
            <a:r>
              <a:rPr lang="en" sz="1600"/>
              <a:t> - ensuring that connections between interacting components like APIs and data exchanges work correctly with PQC introduction</a:t>
            </a:r>
            <a:endParaRPr sz="1600"/>
          </a:p>
          <a:p>
            <a:pPr indent="-330200" lvl="0" marL="457200" rtl="0" algn="l">
              <a:spcBef>
                <a:spcPts val="0"/>
              </a:spcBef>
              <a:spcAft>
                <a:spcPts val="0"/>
              </a:spcAft>
              <a:buSzPts val="1600"/>
              <a:buChar char="●"/>
            </a:pPr>
            <a:r>
              <a:rPr b="1" lang="en" sz="1600"/>
              <a:t>End-to-End Testing</a:t>
            </a:r>
            <a:r>
              <a:rPr lang="en" sz="1600"/>
              <a:t> - testing entire workflow to ensure that the entire process from authentication to data handling and cryptographic operations works seamlessly </a:t>
            </a:r>
            <a:endParaRPr sz="1600"/>
          </a:p>
          <a:p>
            <a:pPr indent="-330200" lvl="0" marL="457200" rtl="0" algn="l">
              <a:spcBef>
                <a:spcPts val="0"/>
              </a:spcBef>
              <a:spcAft>
                <a:spcPts val="0"/>
              </a:spcAft>
              <a:buSzPts val="1600"/>
              <a:buChar char="●"/>
            </a:pPr>
            <a:r>
              <a:rPr b="1" lang="en" sz="1600"/>
              <a:t>Scenario-Based Testing</a:t>
            </a:r>
            <a:r>
              <a:rPr lang="en" sz="1600"/>
              <a:t> - testing based on real-world scenarios, </a:t>
            </a:r>
            <a:r>
              <a:rPr lang="en" sz="1600"/>
              <a:t>particularly</a:t>
            </a:r>
            <a:r>
              <a:rPr lang="en" sz="1600"/>
              <a:t> focusing on the authentication process within a zero-trust framework</a:t>
            </a:r>
            <a:endParaRPr sz="1600"/>
          </a:p>
          <a:p>
            <a:pPr indent="-330200" lvl="0" marL="457200" rtl="0" algn="l">
              <a:spcBef>
                <a:spcPts val="0"/>
              </a:spcBef>
              <a:spcAft>
                <a:spcPts val="0"/>
              </a:spcAft>
              <a:buSzPts val="1600"/>
              <a:buChar char="●"/>
            </a:pPr>
            <a:r>
              <a:rPr b="1" lang="en" sz="1600"/>
              <a:t>Performance Testing</a:t>
            </a:r>
            <a:r>
              <a:rPr lang="en" sz="1600"/>
              <a:t> - ensuring that the integration of PQC does not significantly degrade </a:t>
            </a:r>
            <a:r>
              <a:rPr lang="en" sz="1600"/>
              <a:t>system</a:t>
            </a:r>
            <a:r>
              <a:rPr lang="en" sz="1600"/>
              <a:t> performance</a:t>
            </a:r>
            <a:endParaRPr sz="1600"/>
          </a:p>
          <a:p>
            <a:pPr indent="-330200" lvl="0" marL="457200" rtl="0" algn="l">
              <a:spcBef>
                <a:spcPts val="0"/>
              </a:spcBef>
              <a:spcAft>
                <a:spcPts val="0"/>
              </a:spcAft>
              <a:buSzPts val="1600"/>
              <a:buChar char="●"/>
            </a:pPr>
            <a:r>
              <a:rPr b="1" lang="en" sz="1600"/>
              <a:t>Compliance Testing </a:t>
            </a:r>
            <a:r>
              <a:rPr lang="en" sz="1600"/>
              <a:t>- testing would need to ensure that the integration complies with relevant industry and security standards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370650" y="2040000"/>
            <a:ext cx="6525600" cy="10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700"/>
              <a:t>User Acceptance Plan</a:t>
            </a:r>
            <a:endParaRPr sz="5700"/>
          </a:p>
        </p:txBody>
      </p:sp>
      <p:sp>
        <p:nvSpPr>
          <p:cNvPr id="111" name="Google Shape;111;p21"/>
          <p:cNvSpPr txBox="1"/>
          <p:nvPr>
            <p:ph type="title"/>
          </p:nvPr>
        </p:nvSpPr>
        <p:spPr>
          <a:xfrm>
            <a:off x="1095525" y="1849300"/>
            <a:ext cx="1173300" cy="9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7100"/>
              <a:t>03</a:t>
            </a:r>
            <a:endParaRPr b="1" sz="7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