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32918400" cx="43891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368">
          <p15:clr>
            <a:srgbClr val="A4A3A4"/>
          </p15:clr>
        </p15:guide>
        <p15:guide id="2" pos="11808">
          <p15:clr>
            <a:srgbClr val="A4A3A4"/>
          </p15:clr>
        </p15:guide>
        <p15:guide id="3" pos="13824">
          <p15:clr>
            <a:srgbClr val="A4A3A4"/>
          </p15:clr>
        </p15:guide>
      </p15:sldGuideLst>
    </p:ext>
    <p:ext uri="GoogleSlidesCustomDataVersion2">
      <go:slidesCustomData xmlns:go="http://customooxmlschemas.google.com/" r:id="rId7" roundtripDataSignature="AMtx7midwidp2/oT9yyDxfw4zPGvQzNo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368" orient="horz"/>
        <p:guide pos="11808"/>
        <p:guide pos="138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6e560e7b9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" name="Google Shape;31;g26e560e7b94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Image">
  <p:cSld name="Background Imag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11169060" y="6431836"/>
            <a:ext cx="0" cy="24886364"/>
          </a:xfrm>
          <a:prstGeom prst="straightConnector1">
            <a:avLst/>
          </a:prstGeom>
          <a:noFill/>
          <a:ln cap="flat" cmpd="tri" w="7620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7" name="Google Shape;17;p3"/>
          <p:cNvCxnSpPr/>
          <p:nvPr/>
        </p:nvCxnSpPr>
        <p:spPr>
          <a:xfrm>
            <a:off x="11307763" y="7009765"/>
            <a:ext cx="914400" cy="9144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" name="Google Shape;18;p3"/>
          <p:cNvCxnSpPr/>
          <p:nvPr/>
        </p:nvCxnSpPr>
        <p:spPr>
          <a:xfrm>
            <a:off x="21945600" y="6431836"/>
            <a:ext cx="0" cy="24886364"/>
          </a:xfrm>
          <a:prstGeom prst="straightConnector1">
            <a:avLst/>
          </a:prstGeom>
          <a:noFill/>
          <a:ln cap="flat" cmpd="tri" w="7620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9" name="Google Shape;19;p3"/>
          <p:cNvCxnSpPr/>
          <p:nvPr/>
        </p:nvCxnSpPr>
        <p:spPr>
          <a:xfrm>
            <a:off x="32577212" y="6431836"/>
            <a:ext cx="0" cy="24886364"/>
          </a:xfrm>
          <a:prstGeom prst="straightConnector1">
            <a:avLst/>
          </a:prstGeom>
          <a:noFill/>
          <a:ln cap="flat" cmpd="tri" w="8890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914400" y="6644640"/>
            <a:ext cx="9798050" cy="14874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0492" lvl="0" marL="4572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0492" lvl="1" marL="9144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0492" lvl="2" marL="13716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0492" lvl="3" marL="18288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0492" lvl="4" marL="22860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245EAC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6263" lvl="5" marL="27432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6263" lvl="6" marL="32004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6263" lvl="7" marL="36576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6263" lvl="8" marL="41148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/>
          <p:nvPr>
            <p:ph idx="2" type="pic"/>
          </p:nvPr>
        </p:nvSpPr>
        <p:spPr>
          <a:xfrm>
            <a:off x="914400" y="21843852"/>
            <a:ext cx="9798050" cy="745236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2" name="Google Shape;22;p3"/>
          <p:cNvSpPr/>
          <p:nvPr>
            <p:ph idx="3" type="pic"/>
          </p:nvPr>
        </p:nvSpPr>
        <p:spPr>
          <a:xfrm>
            <a:off x="33046966" y="17186910"/>
            <a:ext cx="9798050" cy="745236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3" name="Google Shape;23;p3"/>
          <p:cNvSpPr txBox="1"/>
          <p:nvPr>
            <p:ph idx="4" type="body"/>
          </p:nvPr>
        </p:nvSpPr>
        <p:spPr>
          <a:xfrm>
            <a:off x="11674474" y="6644640"/>
            <a:ext cx="9798050" cy="2292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0492" lvl="0" marL="4572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0492" lvl="1" marL="9144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0492" lvl="2" marL="13716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0492" lvl="3" marL="18288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0492" lvl="4" marL="22860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245EAC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6263" lvl="5" marL="27432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6263" lvl="6" marL="32004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6263" lvl="7" marL="36576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6263" lvl="8" marL="41148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5" type="body"/>
          </p:nvPr>
        </p:nvSpPr>
        <p:spPr>
          <a:xfrm>
            <a:off x="22516542" y="6705600"/>
            <a:ext cx="9448423" cy="664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0492" lvl="0" marL="4572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0492" lvl="1" marL="9144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0492" lvl="2" marL="13716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0492" lvl="3" marL="18288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0492" lvl="4" marL="22860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245EAC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6263" lvl="5" marL="27432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6263" lvl="6" marL="32004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6263" lvl="7" marL="36576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6263" lvl="8" marL="41148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6" type="body"/>
          </p:nvPr>
        </p:nvSpPr>
        <p:spPr>
          <a:xfrm>
            <a:off x="33046966" y="6705600"/>
            <a:ext cx="9798050" cy="9936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0492" lvl="0" marL="4572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0492" lvl="1" marL="9144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0492" lvl="2" marL="13716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0492" lvl="3" marL="18288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0492" lvl="4" marL="22860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245EAC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6263" lvl="5" marL="27432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6263" lvl="6" marL="32004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6263" lvl="7" marL="36576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6263" lvl="8" marL="41148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7" type="body"/>
          </p:nvPr>
        </p:nvSpPr>
        <p:spPr>
          <a:xfrm>
            <a:off x="33046966" y="25130235"/>
            <a:ext cx="9798050" cy="4252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0492" lvl="0" marL="4572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0492" lvl="1" marL="9144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0492" lvl="2" marL="13716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0492" lvl="3" marL="18288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0492" lvl="4" marL="22860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245EAC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6263" lvl="5" marL="27432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6263" lvl="6" marL="32004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6263" lvl="7" marL="36576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6263" lvl="8" marL="41148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/>
          <p:nvPr>
            <p:ph idx="8" type="chart"/>
          </p:nvPr>
        </p:nvSpPr>
        <p:spPr>
          <a:xfrm>
            <a:off x="22513521" y="14194529"/>
            <a:ext cx="9454334" cy="6942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54"/>
              </a:spcBef>
              <a:spcAft>
                <a:spcPts val="0"/>
              </a:spcAft>
              <a:buClr>
                <a:schemeClr val="dk1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050"/>
              <a:buFont typeface="Arial"/>
              <a:buChar char="•"/>
              <a:defRPr b="0" i="0" sz="2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708"/>
              <a:buFont typeface="Arial"/>
              <a:buChar char="•"/>
              <a:defRPr b="0" i="0" sz="170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9" type="body"/>
          </p:nvPr>
        </p:nvSpPr>
        <p:spPr>
          <a:xfrm>
            <a:off x="22513522" y="21847581"/>
            <a:ext cx="9417420" cy="7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0492" lvl="0" marL="4572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0492" lvl="1" marL="9144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0492" lvl="2" marL="13716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0492" lvl="3" marL="18288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0492" lvl="4" marL="22860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245EAC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6263" lvl="5" marL="27432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6263" lvl="6" marL="32004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6263" lvl="7" marL="36576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6263" lvl="8" marL="41148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2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/>
          <p:nvPr/>
        </p:nvSpPr>
        <p:spPr>
          <a:xfrm>
            <a:off x="0" y="0"/>
            <a:ext cx="43891200" cy="5486400"/>
          </a:xfrm>
          <a:prstGeom prst="rect">
            <a:avLst/>
          </a:prstGeom>
          <a:solidFill>
            <a:srgbClr val="5D002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2"/>
          <p:cNvSpPr/>
          <p:nvPr/>
        </p:nvSpPr>
        <p:spPr>
          <a:xfrm>
            <a:off x="0" y="5257801"/>
            <a:ext cx="43891200" cy="265176"/>
          </a:xfrm>
          <a:prstGeom prst="rect">
            <a:avLst/>
          </a:prstGeom>
          <a:solidFill>
            <a:srgbClr val="8D506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58"/>
              <a:buFont typeface="Arial"/>
              <a:buNone/>
            </a:pPr>
            <a:r>
              <a:t/>
            </a:r>
            <a:endParaRPr b="0" i="0" sz="725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2"/>
          <p:cNvSpPr/>
          <p:nvPr/>
        </p:nvSpPr>
        <p:spPr>
          <a:xfrm>
            <a:off x="0" y="31470600"/>
            <a:ext cx="43891200" cy="1447800"/>
          </a:xfrm>
          <a:prstGeom prst="rect">
            <a:avLst/>
          </a:prstGeom>
          <a:solidFill>
            <a:srgbClr val="5D002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2"/>
          <p:cNvCxnSpPr/>
          <p:nvPr/>
        </p:nvCxnSpPr>
        <p:spPr>
          <a:xfrm>
            <a:off x="31543262" y="30837464"/>
            <a:ext cx="0" cy="1588169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pic>
        <p:nvPicPr>
          <p:cNvPr id="10" name="Google Shape;10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0"/>
            <a:ext cx="37322118" cy="250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1">
            <a:alphaModFix/>
          </a:blip>
          <a:srcRect b="0" l="65059" r="0" t="0"/>
          <a:stretch/>
        </p:blipFill>
        <p:spPr>
          <a:xfrm>
            <a:off x="1" y="31434024"/>
            <a:ext cx="43939859" cy="1471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1">
            <a:alphaModFix/>
          </a:blip>
          <a:srcRect b="0" l="65059" r="0" t="0"/>
          <a:stretch/>
        </p:blipFill>
        <p:spPr>
          <a:xfrm>
            <a:off x="1" y="2503724"/>
            <a:ext cx="43891201" cy="298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1">
            <a:alphaModFix/>
          </a:blip>
          <a:srcRect b="0" l="65059" r="0" t="0"/>
          <a:stretch/>
        </p:blipFill>
        <p:spPr>
          <a:xfrm>
            <a:off x="36157168" y="0"/>
            <a:ext cx="7734033" cy="298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1">
            <a:alphaModFix/>
          </a:blip>
          <a:srcRect b="0" l="65059" r="0" t="0"/>
          <a:stretch/>
        </p:blipFill>
        <p:spPr>
          <a:xfrm>
            <a:off x="1" y="31470601"/>
            <a:ext cx="43891201" cy="95503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5.png"/><Relationship Id="rId13" Type="http://schemas.openxmlformats.org/officeDocument/2006/relationships/image" Target="../media/image7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researchgate.net/publication/365332761_A_Crystal_for_Post-Quantum_Security_Using_Kyber_and_Dilithium" TargetMode="External"/><Relationship Id="rId4" Type="http://schemas.openxmlformats.org/officeDocument/2006/relationships/hyperlink" Target="http://caislab.kaist.ac.kr/publication/paper_files/2018/SCIS%E2%80%9918_HC_SCA.pdf" TargetMode="External"/><Relationship Id="rId9" Type="http://schemas.openxmlformats.org/officeDocument/2006/relationships/image" Target="../media/image2.png"/><Relationship Id="rId15" Type="http://schemas.openxmlformats.org/officeDocument/2006/relationships/image" Target="../media/image4.png"/><Relationship Id="rId14" Type="http://schemas.openxmlformats.org/officeDocument/2006/relationships/image" Target="../media/image9.png"/><Relationship Id="rId5" Type="http://schemas.openxmlformats.org/officeDocument/2006/relationships/hyperlink" Target="https://infoscience.epfl.ch/record/147212" TargetMode="External"/><Relationship Id="rId6" Type="http://schemas.openxmlformats.org/officeDocument/2006/relationships/hyperlink" Target="https://ieeexplore.ieee.org/abstract/document/8406610" TargetMode="External"/><Relationship Id="rId7" Type="http://schemas.openxmlformats.org/officeDocument/2006/relationships/hyperlink" Target="https://www.simplilearn.com/tutorials/cryptography-tutorial/aes-encryption" TargetMode="External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6e560e7b94_1_0"/>
          <p:cNvSpPr/>
          <p:nvPr/>
        </p:nvSpPr>
        <p:spPr>
          <a:xfrm>
            <a:off x="21183600" y="6172200"/>
            <a:ext cx="1377000" cy="2518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g26e560e7b94_1_0"/>
          <p:cNvSpPr/>
          <p:nvPr/>
        </p:nvSpPr>
        <p:spPr>
          <a:xfrm>
            <a:off x="1688825" y="1207050"/>
            <a:ext cx="40679700" cy="3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950" lIns="77925" spcFirstLastPara="1" rIns="77925" wrap="square" tIns="38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1" lang="en-US" sz="8800">
                <a:solidFill>
                  <a:schemeClr val="lt1"/>
                </a:solidFill>
              </a:rPr>
              <a:t>Post-Quantum Cryptography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13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Aidan Heffron, Shifan Hirani, Blake Lun, Josef Munduchirakal, Grant Shields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51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Dr. Pauline Wade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g26e560e7b94_1_0"/>
          <p:cNvSpPr txBox="1"/>
          <p:nvPr/>
        </p:nvSpPr>
        <p:spPr>
          <a:xfrm>
            <a:off x="914400" y="7003709"/>
            <a:ext cx="98298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7"/>
              <a:buFont typeface="Arial"/>
              <a:buNone/>
            </a:pPr>
            <a:r>
              <a:t/>
            </a:r>
            <a:endParaRPr b="0" i="0" sz="247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Google Shape;36;g26e560e7b94_1_0"/>
          <p:cNvCxnSpPr/>
          <p:nvPr/>
        </p:nvCxnSpPr>
        <p:spPr>
          <a:xfrm>
            <a:off x="32870542" y="22875775"/>
            <a:ext cx="9482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7" name="Google Shape;37;g26e560e7b94_1_0"/>
          <p:cNvSpPr txBox="1"/>
          <p:nvPr/>
        </p:nvSpPr>
        <p:spPr>
          <a:xfrm>
            <a:off x="301575" y="5878325"/>
            <a:ext cx="10409100" cy="4902300"/>
          </a:xfrm>
          <a:prstGeom prst="rect">
            <a:avLst/>
          </a:prstGeom>
          <a:solidFill>
            <a:schemeClr val="lt1">
              <a:alpha val="6235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rgbClr val="5D0025"/>
                </a:solidFill>
                <a:latin typeface="Arial"/>
                <a:ea typeface="Arial"/>
                <a:cs typeface="Arial"/>
                <a:sym typeface="Arial"/>
              </a:rPr>
              <a:t>Background/Motivation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-US" sz="3800">
                <a:solidFill>
                  <a:schemeClr val="dk1"/>
                </a:solidFill>
              </a:rPr>
              <a:t>Data sent over a network is only as secure as its encryption. When quantum computers become more widespread, the common encryption methods such as RSA will be cracked in a matter of minutes. Networks need encryption for a post-quantum world.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26e560e7b94_1_0"/>
          <p:cNvSpPr txBox="1"/>
          <p:nvPr/>
        </p:nvSpPr>
        <p:spPr>
          <a:xfrm>
            <a:off x="206750" y="10918475"/>
            <a:ext cx="10705800" cy="6235500"/>
          </a:xfrm>
          <a:prstGeom prst="rect">
            <a:avLst/>
          </a:prstGeom>
          <a:solidFill>
            <a:schemeClr val="lt1">
              <a:alpha val="6235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rgbClr val="5D0025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6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Char char="•"/>
            </a:pPr>
            <a:r>
              <a:rPr lang="en-US" sz="3800"/>
              <a:t>Implement a Go library that provides functionality for quantum-safe certificate generation and verification</a:t>
            </a:r>
            <a:endParaRPr sz="3800"/>
          </a:p>
          <a:p>
            <a:pPr indent="-476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00"/>
              <a:buChar char="•"/>
            </a:pPr>
            <a:r>
              <a:rPr lang="en-US" sz="3800"/>
              <a:t>Test our library in a client/server application</a:t>
            </a:r>
            <a:endParaRPr sz="3800"/>
          </a:p>
          <a:p>
            <a:pPr indent="-476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00"/>
              <a:buChar char="•"/>
            </a:pPr>
            <a:r>
              <a:rPr lang="en-US" sz="3800"/>
              <a:t>Host our client/server application on various real-world network topologies </a:t>
            </a:r>
            <a:endParaRPr sz="3800"/>
          </a:p>
          <a:p>
            <a:pPr indent="-476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00"/>
              <a:buChar char="•"/>
            </a:pPr>
            <a:r>
              <a:rPr lang="en-US" sz="3800"/>
              <a:t>Provide performance metrics to compare post-quantum and classical cryptography</a:t>
            </a:r>
            <a:endParaRPr sz="3800"/>
          </a:p>
        </p:txBody>
      </p:sp>
      <p:sp>
        <p:nvSpPr>
          <p:cNvPr id="39" name="Google Shape;39;g26e560e7b94_1_0"/>
          <p:cNvSpPr txBox="1"/>
          <p:nvPr/>
        </p:nvSpPr>
        <p:spPr>
          <a:xfrm>
            <a:off x="32767675" y="10325400"/>
            <a:ext cx="10705800" cy="12267600"/>
          </a:xfrm>
          <a:prstGeom prst="rect">
            <a:avLst/>
          </a:prstGeom>
          <a:solidFill>
            <a:schemeClr val="lt1">
              <a:alpha val="6235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rgbClr val="5D0025"/>
                </a:solidFill>
                <a:latin typeface="Arial"/>
                <a:ea typeface="Arial"/>
                <a:cs typeface="Arial"/>
                <a:sym typeface="Arial"/>
              </a:rPr>
              <a:t>Impact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207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Char char="•"/>
            </a:pPr>
            <a:r>
              <a:rPr b="1" lang="en-US" sz="3800">
                <a:solidFill>
                  <a:schemeClr val="dk1"/>
                </a:solidFill>
              </a:rPr>
              <a:t>Ease of Generation and Verification</a:t>
            </a:r>
            <a:r>
              <a:rPr b="1" i="0" lang="en-US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3800">
                <a:solidFill>
                  <a:schemeClr val="dk1"/>
                </a:solidFill>
              </a:rPr>
              <a:t>Developers will be able to create, sign and verify certificates through a simple Go import and function call.</a:t>
            </a:r>
            <a:endParaRPr sz="3800">
              <a:solidFill>
                <a:schemeClr val="dk1"/>
              </a:solidFill>
            </a:endParaRPr>
          </a:p>
          <a:p>
            <a:pPr indent="-5207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Char char="•"/>
            </a:pPr>
            <a:r>
              <a:rPr b="1" lang="en-US" sz="3800">
                <a:solidFill>
                  <a:schemeClr val="dk1"/>
                </a:solidFill>
              </a:rPr>
              <a:t>Performance Analysis</a:t>
            </a:r>
            <a:r>
              <a:rPr b="1" i="0" lang="en-US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3800">
                <a:solidFill>
                  <a:schemeClr val="dk1"/>
                </a:solidFill>
              </a:rPr>
              <a:t>Our library offers metrics for exactly how long it takes to produce different certificates and keys.</a:t>
            </a:r>
            <a:endParaRPr sz="3800">
              <a:solidFill>
                <a:schemeClr val="dk1"/>
              </a:solidFill>
            </a:endParaRPr>
          </a:p>
          <a:p>
            <a:pPr indent="-5207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Char char="•"/>
            </a:pPr>
            <a:r>
              <a:rPr b="1" lang="en-US" sz="3800">
                <a:solidFill>
                  <a:schemeClr val="dk1"/>
                </a:solidFill>
              </a:rPr>
              <a:t>Network Analysis</a:t>
            </a:r>
            <a:r>
              <a:rPr b="1" i="0" lang="en-US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00">
                <a:solidFill>
                  <a:schemeClr val="dk1"/>
                </a:solidFill>
              </a:rPr>
              <a:t>We provide exhaustive analysis of how post-quantum cryptography works with various different network configurations. This can be referred to by network admins when deciding to implement post-quantum algorithms.</a:t>
            </a:r>
            <a:endParaRPr sz="3800">
              <a:solidFill>
                <a:schemeClr val="dk1"/>
              </a:solidFill>
            </a:endParaRPr>
          </a:p>
          <a:p>
            <a:pPr indent="-4762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800"/>
              <a:buChar char="•"/>
            </a:pPr>
            <a:r>
              <a:rPr b="1" lang="en-US" sz="3800">
                <a:solidFill>
                  <a:schemeClr val="dk1"/>
                </a:solidFill>
              </a:rPr>
              <a:t>Using Our Tunnel: </a:t>
            </a:r>
            <a:r>
              <a:rPr lang="en-US" sz="3800">
                <a:solidFill>
                  <a:schemeClr val="dk1"/>
                </a:solidFill>
              </a:rPr>
              <a:t>If a private entity wishes to add post-quantum cryptography on top of their solution, they can use our tunnel as an additional layer of security for their application.</a:t>
            </a:r>
            <a:endParaRPr sz="3800">
              <a:solidFill>
                <a:schemeClr val="dk1"/>
              </a:solidFill>
            </a:endParaRPr>
          </a:p>
        </p:txBody>
      </p:sp>
      <p:sp>
        <p:nvSpPr>
          <p:cNvPr id="40" name="Google Shape;40;g26e560e7b94_1_0"/>
          <p:cNvSpPr txBox="1"/>
          <p:nvPr/>
        </p:nvSpPr>
        <p:spPr>
          <a:xfrm>
            <a:off x="32974233" y="22974000"/>
            <a:ext cx="9917100" cy="6336900"/>
          </a:xfrm>
          <a:prstGeom prst="rect">
            <a:avLst/>
          </a:prstGeom>
          <a:solidFill>
            <a:schemeClr val="lt1">
              <a:alpha val="6235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sng" cap="none" strike="noStrike">
                <a:solidFill>
                  <a:srgbClr val="5D0025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b="0" i="0" sz="4000" u="sng" cap="none" strike="noStrike">
              <a:solidFill>
                <a:srgbClr val="5D00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Aikata, Aikata, et al. “A Crystal for Post-Quantum Security Using Kyber and Dilithium.” Research Gate, Jan. 2022, </a:t>
            </a:r>
            <a:r>
              <a:rPr lang="en-US" sz="20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www.researchgate.net/publication/365332761_A_Crystal_for_Post-Quantum_Security_Using_Kyber_and_Dilithium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An, Hyeongcheol, et al. “Performance Evaluation of Liboqs in Open Quantum Safe Project.” The Institute of Electronics, Information and Communication Engineers, 23 Jan. 2018, </a:t>
            </a:r>
            <a:r>
              <a:rPr lang="en-US" sz="20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caislab.kaist.ac.kr/publication/paper_files/2018/SCIS’18_HC_SCA.pdf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Bilogrevic, Igor. Satellite Communications: Internet Challenges and Low-latency Applications. (2008). In I. Bilogrevic (Ed.), Infoscience. </a:t>
            </a:r>
            <a:r>
              <a:rPr lang="en-US" sz="20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https://infoscience.epfl.ch/record/147212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Bos, J., Ducas, L., &amp; Kiltz, E. (n.d.). Crystals - Kyber: A CCA-secure module-lattice-based Kem | IEEE ... </a:t>
            </a:r>
            <a:r>
              <a:rPr lang="en-US" sz="20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https://ieeexplore.ieee.org/abstract/document/8406610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Jena, B. K. (2023, February 9). What is AES encryption and how does it work?. Simplilearn.com. </a:t>
            </a:r>
            <a:r>
              <a:rPr lang="en-US" sz="20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https://www.simplilearn.com/tutorials/cryptography-tutorial/aes-encryption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g26e560e7b94_1_0"/>
          <p:cNvSpPr txBox="1"/>
          <p:nvPr/>
        </p:nvSpPr>
        <p:spPr>
          <a:xfrm>
            <a:off x="32974233" y="29409096"/>
            <a:ext cx="10705800" cy="1865100"/>
          </a:xfrm>
          <a:prstGeom prst="rect">
            <a:avLst/>
          </a:prstGeom>
          <a:solidFill>
            <a:schemeClr val="lt1">
              <a:alpha val="6235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sng" cap="none" strike="noStrike">
                <a:solidFill>
                  <a:srgbClr val="5D0025"/>
                </a:solidFill>
                <a:latin typeface="Arial"/>
                <a:ea typeface="Arial"/>
                <a:cs typeface="Arial"/>
                <a:sym typeface="Arial"/>
              </a:rPr>
              <a:t>Acknowledgements</a:t>
            </a:r>
            <a:endParaRPr b="0" i="0" sz="4000" u="sng" cap="none" strike="noStrike">
              <a:solidFill>
                <a:srgbClr val="5D00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Thank you to L3Harris, Professor Pauline Wade, and Brady Testa for supporting us through this project!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g26e560e7b94_1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88813" y="2761600"/>
            <a:ext cx="2962275" cy="2393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g26e560e7b94_1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941538" y="3162013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g26e560e7b94_1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1445950" y="23803163"/>
            <a:ext cx="11012476" cy="62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g26e560e7b94_1_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289950" y="23803175"/>
            <a:ext cx="10156000" cy="62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g26e560e7b94_1_0"/>
          <p:cNvSpPr txBox="1"/>
          <p:nvPr/>
        </p:nvSpPr>
        <p:spPr>
          <a:xfrm>
            <a:off x="22385860" y="30402001"/>
            <a:ext cx="9829800" cy="954300"/>
          </a:xfrm>
          <a:prstGeom prst="rect">
            <a:avLst/>
          </a:prstGeom>
          <a:solidFill>
            <a:schemeClr val="lt1">
              <a:alpha val="4157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</a:t>
            </a:r>
            <a:r>
              <a:rPr i="1" lang="en-US" sz="2800">
                <a:solidFill>
                  <a:schemeClr val="dk1"/>
                </a:solidFill>
              </a:rPr>
              <a:t>6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Application </a:t>
            </a:r>
            <a:r>
              <a:rPr i="1" lang="en-US" sz="2800">
                <a:solidFill>
                  <a:schemeClr val="dk1"/>
                </a:solidFill>
              </a:rPr>
              <a:t>Process vs. Time to Complete (High Packet Loss)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g26e560e7b94_1_0"/>
          <p:cNvSpPr txBox="1"/>
          <p:nvPr/>
        </p:nvSpPr>
        <p:spPr>
          <a:xfrm>
            <a:off x="11800260" y="30402001"/>
            <a:ext cx="9829800" cy="954300"/>
          </a:xfrm>
          <a:prstGeom prst="rect">
            <a:avLst/>
          </a:prstGeom>
          <a:solidFill>
            <a:schemeClr val="lt1">
              <a:alpha val="4157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</a:t>
            </a:r>
            <a:r>
              <a:rPr i="1" lang="en-US" sz="2800">
                <a:solidFill>
                  <a:schemeClr val="dk1"/>
                </a:solidFill>
              </a:rPr>
              <a:t>5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Application </a:t>
            </a:r>
            <a:r>
              <a:rPr i="1" lang="en-US" sz="2800">
                <a:solidFill>
                  <a:schemeClr val="dk1"/>
                </a:solidFill>
              </a:rPr>
              <a:t>Process vs. Time to Complete (New York to Tokyo)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g26e560e7b94_1_0"/>
          <p:cNvSpPr txBox="1"/>
          <p:nvPr/>
        </p:nvSpPr>
        <p:spPr>
          <a:xfrm>
            <a:off x="32831650" y="5980650"/>
            <a:ext cx="10874100" cy="4229700"/>
          </a:xfrm>
          <a:prstGeom prst="rect">
            <a:avLst/>
          </a:prstGeom>
          <a:solidFill>
            <a:schemeClr val="lt1">
              <a:alpha val="6235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 u="sng">
                <a:solidFill>
                  <a:srgbClr val="5D0025"/>
                </a:solidFill>
              </a:rPr>
              <a:t>End</a:t>
            </a:r>
            <a:r>
              <a:rPr b="1" i="0" lang="en-US" sz="4800" u="sng" cap="none" strike="noStrike">
                <a:solidFill>
                  <a:srgbClr val="5D0025"/>
                </a:solidFill>
                <a:latin typeface="Arial"/>
                <a:ea typeface="Arial"/>
                <a:cs typeface="Arial"/>
                <a:sym typeface="Arial"/>
              </a:rPr>
              <a:t> 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800">
                <a:solidFill>
                  <a:schemeClr val="dk1"/>
                </a:solidFill>
              </a:rPr>
              <a:t>Our project shows that incorporating post-quantum cryptography into a system is very viable. However, it does lead to increased cost in data size and timing, depending on the specific algorithms used.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g26e560e7b94_1_0"/>
          <p:cNvSpPr txBox="1"/>
          <p:nvPr/>
        </p:nvSpPr>
        <p:spPr>
          <a:xfrm>
            <a:off x="11738110" y="22871651"/>
            <a:ext cx="9829800" cy="523200"/>
          </a:xfrm>
          <a:prstGeom prst="rect">
            <a:avLst/>
          </a:prstGeom>
          <a:solidFill>
            <a:schemeClr val="lt1">
              <a:alpha val="4157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</a:t>
            </a:r>
            <a:r>
              <a:rPr i="1" lang="en-US" sz="2800">
                <a:solidFill>
                  <a:schemeClr val="dk1"/>
                </a:solidFill>
              </a:rPr>
              <a:t>3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i="1" lang="en-US" sz="2800">
                <a:solidFill>
                  <a:schemeClr val="dk1"/>
                </a:solidFill>
              </a:rPr>
              <a:t>Time Spent Creating a Certificate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26e560e7b94_1_0"/>
          <p:cNvSpPr txBox="1"/>
          <p:nvPr/>
        </p:nvSpPr>
        <p:spPr>
          <a:xfrm>
            <a:off x="22304335" y="22848876"/>
            <a:ext cx="9829800" cy="523200"/>
          </a:xfrm>
          <a:prstGeom prst="rect">
            <a:avLst/>
          </a:prstGeom>
          <a:solidFill>
            <a:schemeClr val="lt1">
              <a:alpha val="4157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</a:t>
            </a:r>
            <a:r>
              <a:rPr i="1" lang="en-US" sz="2800">
                <a:solidFill>
                  <a:schemeClr val="dk1"/>
                </a:solidFill>
              </a:rPr>
              <a:t>4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i="1" lang="en-US" sz="2800">
                <a:solidFill>
                  <a:schemeClr val="dk1"/>
                </a:solidFill>
              </a:rPr>
              <a:t>Time Spent Sending a Certificate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26e560e7b94_1_0"/>
          <p:cNvSpPr txBox="1"/>
          <p:nvPr/>
        </p:nvSpPr>
        <p:spPr>
          <a:xfrm>
            <a:off x="270725" y="17291825"/>
            <a:ext cx="10705800" cy="5883000"/>
          </a:xfrm>
          <a:prstGeom prst="rect">
            <a:avLst/>
          </a:prstGeom>
          <a:solidFill>
            <a:schemeClr val="lt1">
              <a:alpha val="6235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rgbClr val="5D0025"/>
                </a:solidFill>
                <a:latin typeface="Arial"/>
                <a:ea typeface="Arial"/>
                <a:cs typeface="Arial"/>
                <a:sym typeface="Arial"/>
              </a:rPr>
              <a:t>System 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1"/>
                </a:solidFill>
              </a:rPr>
              <a:t>Our project consists of t</a:t>
            </a:r>
            <a:r>
              <a:rPr lang="en-US" sz="3800">
                <a:solidFill>
                  <a:schemeClr val="dk1"/>
                </a:solidFill>
              </a:rPr>
              <a:t>hree different major components:</a:t>
            </a:r>
            <a:endParaRPr sz="3800">
              <a:solidFill>
                <a:schemeClr val="dk1"/>
              </a:solidFill>
            </a:endParaRPr>
          </a:p>
          <a:p>
            <a:pPr indent="-469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800"/>
              <a:buAutoNum type="arabicPeriod"/>
            </a:pPr>
            <a:r>
              <a:rPr lang="en-US" sz="3800">
                <a:solidFill>
                  <a:schemeClr val="dk1"/>
                </a:solidFill>
              </a:rPr>
              <a:t>Go library for OQS X.509</a:t>
            </a:r>
            <a:endParaRPr sz="3800">
              <a:solidFill>
                <a:schemeClr val="dk1"/>
              </a:solidFill>
            </a:endParaRPr>
          </a:p>
          <a:p>
            <a:pPr indent="-469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AutoNum type="arabicPeriod"/>
            </a:pPr>
            <a:r>
              <a:rPr lang="en-US" sz="3800">
                <a:solidFill>
                  <a:schemeClr val="dk1"/>
                </a:solidFill>
              </a:rPr>
              <a:t>Client/Server Tunneling Application</a:t>
            </a:r>
            <a:endParaRPr sz="3800">
              <a:solidFill>
                <a:schemeClr val="dk1"/>
              </a:solidFill>
            </a:endParaRPr>
          </a:p>
          <a:p>
            <a:pPr indent="-469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AutoNum type="arabicPeriod"/>
            </a:pPr>
            <a:r>
              <a:rPr lang="en-US" sz="3800">
                <a:solidFill>
                  <a:schemeClr val="dk1"/>
                </a:solidFill>
              </a:rPr>
              <a:t>Mininet Simulation</a:t>
            </a:r>
            <a:endParaRPr sz="3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1"/>
                </a:solidFill>
              </a:rPr>
              <a:t>We leverage Go, Python, and Bash for our working solution</a:t>
            </a:r>
            <a:endParaRPr sz="3800">
              <a:solidFill>
                <a:schemeClr val="dk1"/>
              </a:solidFill>
            </a:endParaRPr>
          </a:p>
        </p:txBody>
      </p:sp>
      <p:sp>
        <p:nvSpPr>
          <p:cNvPr id="52" name="Google Shape;52;g26e560e7b94_1_0"/>
          <p:cNvSpPr txBox="1"/>
          <p:nvPr/>
        </p:nvSpPr>
        <p:spPr>
          <a:xfrm>
            <a:off x="11739539" y="5878328"/>
            <a:ext cx="9256800" cy="831000"/>
          </a:xfrm>
          <a:prstGeom prst="rect">
            <a:avLst/>
          </a:prstGeom>
          <a:solidFill>
            <a:schemeClr val="lt1">
              <a:alpha val="6235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 u="sng">
                <a:solidFill>
                  <a:srgbClr val="5D0025"/>
                </a:solidFill>
              </a:rPr>
              <a:t>Quantitative Results</a:t>
            </a:r>
            <a:endParaRPr sz="3800"/>
          </a:p>
        </p:txBody>
      </p:sp>
      <p:pic>
        <p:nvPicPr>
          <p:cNvPr id="53" name="Google Shape;53;g26e560e7b94_1_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-10800" y="23295076"/>
            <a:ext cx="11012475" cy="737191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g26e560e7b94_1_0"/>
          <p:cNvSpPr txBox="1"/>
          <p:nvPr/>
        </p:nvSpPr>
        <p:spPr>
          <a:xfrm>
            <a:off x="708735" y="30876976"/>
            <a:ext cx="9829800" cy="523200"/>
          </a:xfrm>
          <a:prstGeom prst="rect">
            <a:avLst/>
          </a:prstGeom>
          <a:solidFill>
            <a:schemeClr val="lt1">
              <a:alpha val="4157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</a:t>
            </a:r>
            <a:r>
              <a:rPr i="1" lang="en-US" sz="2800">
                <a:solidFill>
                  <a:schemeClr val="dk1"/>
                </a:solidFill>
              </a:rPr>
              <a:t>1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Tested </a:t>
            </a:r>
            <a:r>
              <a:rPr i="1" lang="en-US" sz="2800">
                <a:solidFill>
                  <a:schemeClr val="dk1"/>
                </a:solidFill>
              </a:rPr>
              <a:t>Mininet Network Topologies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g26e560e7b94_1_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1747637" y="16464147"/>
            <a:ext cx="10409100" cy="6262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g26e560e7b94_1_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1289950" y="16475548"/>
            <a:ext cx="10409076" cy="6262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g26e560e7b94_1_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4013812" y="6844175"/>
            <a:ext cx="16029750" cy="8974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g26e560e7b94_1_0"/>
          <p:cNvSpPr txBox="1"/>
          <p:nvPr/>
        </p:nvSpPr>
        <p:spPr>
          <a:xfrm>
            <a:off x="16621261" y="15885651"/>
            <a:ext cx="9829800" cy="523200"/>
          </a:xfrm>
          <a:prstGeom prst="rect">
            <a:avLst/>
          </a:prstGeom>
          <a:solidFill>
            <a:schemeClr val="lt1">
              <a:alpha val="4157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</a:t>
            </a:r>
            <a:r>
              <a:rPr i="1" lang="en-US" sz="2800">
                <a:solidFill>
                  <a:schemeClr val="dk1"/>
                </a:solidFill>
              </a:rPr>
              <a:t>2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i="1" lang="en-US" sz="2800">
                <a:solidFill>
                  <a:schemeClr val="dk1"/>
                </a:solidFill>
              </a:rPr>
              <a:t>Cryptographic Component Size vs. Algorithm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26e560e7b94_1_0"/>
          <p:cNvSpPr txBox="1"/>
          <p:nvPr/>
        </p:nvSpPr>
        <p:spPr>
          <a:xfrm>
            <a:off x="37329300" y="727950"/>
            <a:ext cx="5367600" cy="14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chemeClr val="lt1"/>
                </a:solidFill>
              </a:rPr>
              <a:t>Booth 449</a:t>
            </a:r>
            <a:endParaRPr sz="8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search Poster Template">
  <a:themeElements>
    <a:clrScheme name="Custom 2">
      <a:dk1>
        <a:srgbClr val="333333"/>
      </a:dk1>
      <a:lt1>
        <a:srgbClr val="FFFFFF"/>
      </a:lt1>
      <a:dk2>
        <a:srgbClr val="5D0025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2016-09-29T18:43:16Z</dcterms:created>
  <dc:creator>Lagoudas, Magdalini Z</dc:creator>
</cp:coreProperties>
</file>