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25"/>
    <p:restoredTop sz="94674"/>
  </p:normalViewPr>
  <p:slideViewPr>
    <p:cSldViewPr snapToGrid="0" snapToObjects="1">
      <p:cViewPr varScale="1">
        <p:scale>
          <a:sx n="98" d="100"/>
          <a:sy n="98" d="100"/>
        </p:scale>
        <p:origin x="216"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101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509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2166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174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57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603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888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014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35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776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11/27/17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62497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11/27/17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07993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 Id="rId3"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Sigmah Testing Framework</a:t>
            </a:r>
            <a:endParaRPr lang="en-US" dirty="0"/>
          </a:p>
        </p:txBody>
      </p:sp>
      <p:sp>
        <p:nvSpPr>
          <p:cNvPr id="3" name="Subtitle 2"/>
          <p:cNvSpPr>
            <a:spLocks noGrp="1"/>
          </p:cNvSpPr>
          <p:nvPr>
            <p:ph type="subTitle" idx="1"/>
          </p:nvPr>
        </p:nvSpPr>
        <p:spPr/>
        <p:txBody>
          <a:bodyPr/>
          <a:lstStyle/>
          <a:p>
            <a:r>
              <a:rPr lang="en-US" dirty="0" smtClean="0"/>
              <a:t>By Noah Griffin, Brian Steele, and Andrew Miller</a:t>
            </a:r>
            <a:endParaRPr lang="en-US" dirty="0"/>
          </a:p>
        </p:txBody>
      </p:sp>
    </p:spTree>
    <p:extLst>
      <p:ext uri="{BB962C8B-B14F-4D97-AF65-F5344CB8AC3E}">
        <p14:creationId xmlns:p14="http://schemas.microsoft.com/office/powerpoint/2010/main" val="194142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Moving Forward</a:t>
            </a:r>
            <a:endParaRPr lang="en-US" dirty="0"/>
          </a:p>
        </p:txBody>
      </p:sp>
      <p:sp>
        <p:nvSpPr>
          <p:cNvPr id="3" name="Content Placeholder 2"/>
          <p:cNvSpPr>
            <a:spLocks noGrp="1"/>
          </p:cNvSpPr>
          <p:nvPr>
            <p:ph sz="half" idx="1"/>
          </p:nvPr>
        </p:nvSpPr>
        <p:spPr/>
        <p:txBody>
          <a:bodyPr/>
          <a:lstStyle/>
          <a:p>
            <a:r>
              <a:rPr lang="en-US" dirty="0" smtClean="0"/>
              <a:t>When building and compiling the Sigmah project we faced a bit of misunderstanding with their three different instruction sets. We would recommend a better format for these guides to keep from deterring potential users.</a:t>
            </a:r>
            <a:endParaRPr lang="en-US" dirty="0"/>
          </a:p>
        </p:txBody>
      </p:sp>
      <p:sp>
        <p:nvSpPr>
          <p:cNvPr id="4" name="Content Placeholder 3"/>
          <p:cNvSpPr>
            <a:spLocks noGrp="1"/>
          </p:cNvSpPr>
          <p:nvPr>
            <p:ph sz="half" idx="2"/>
          </p:nvPr>
        </p:nvSpPr>
        <p:spPr/>
        <p:txBody>
          <a:bodyPr/>
          <a:lstStyle/>
          <a:p>
            <a:r>
              <a:rPr lang="en-US" dirty="0" smtClean="0"/>
              <a:t>It also seemed as if the use of dependencies was overused. We understand that Sigmah is OSS but with the sheer amount of dependencies it just seemed as if some of them were unnecessary.</a:t>
            </a:r>
            <a:endParaRPr lang="en-US" dirty="0"/>
          </a:p>
        </p:txBody>
      </p:sp>
    </p:spTree>
    <p:extLst>
      <p:ext uri="{BB962C8B-B14F-4D97-AF65-F5344CB8AC3E}">
        <p14:creationId xmlns:p14="http://schemas.microsoft.com/office/powerpoint/2010/main" val="14825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8868" y="2457593"/>
            <a:ext cx="2793589" cy="1478570"/>
          </a:xfrm>
        </p:spPr>
        <p:txBody>
          <a:bodyPr/>
          <a:lstStyle/>
          <a:p>
            <a:pPr algn="ctr"/>
            <a:r>
              <a:rPr lang="en-US" dirty="0" smtClean="0"/>
              <a:t>Questions?</a:t>
            </a:r>
            <a:endParaRPr lang="en-US" dirty="0"/>
          </a:p>
        </p:txBody>
      </p:sp>
    </p:spTree>
    <p:extLst>
      <p:ext uri="{BB962C8B-B14F-4D97-AF65-F5344CB8AC3E}">
        <p14:creationId xmlns:p14="http://schemas.microsoft.com/office/powerpoint/2010/main" val="118360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HFOSS Project: Sigmah</a:t>
            </a:r>
            <a:endParaRPr lang="en-US" dirty="0"/>
          </a:p>
        </p:txBody>
      </p:sp>
      <p:sp>
        <p:nvSpPr>
          <p:cNvPr id="4" name="Text Placeholder 3"/>
          <p:cNvSpPr>
            <a:spLocks noGrp="1"/>
          </p:cNvSpPr>
          <p:nvPr>
            <p:ph type="body" sz="half" idx="2"/>
          </p:nvPr>
        </p:nvSpPr>
        <p:spPr/>
        <p:txBody>
          <a:bodyPr>
            <a:normAutofit fontScale="77500" lnSpcReduction="20000"/>
          </a:bodyPr>
          <a:lstStyle/>
          <a:p>
            <a:r>
              <a:rPr lang="en-US" dirty="0"/>
              <a:t>In running projects, international aid </a:t>
            </a:r>
            <a:r>
              <a:rPr lang="en-US" dirty="0" smtClean="0"/>
              <a:t>organizations </a:t>
            </a:r>
            <a:r>
              <a:rPr lang="en-US" dirty="0"/>
              <a:t>have to manage large quantities of </a:t>
            </a:r>
            <a:r>
              <a:rPr lang="en-US" dirty="0" smtClean="0"/>
              <a:t>computerized </a:t>
            </a:r>
            <a:r>
              <a:rPr lang="en-US" dirty="0"/>
              <a:t>data that they continually share internally or with their partners, and often in the heat of a crisis response. A lot of time and data is lost during these exchanges. The idea of “</a:t>
            </a:r>
            <a:r>
              <a:rPr lang="en-US" dirty="0" err="1"/>
              <a:t>infoxication</a:t>
            </a:r>
            <a:r>
              <a:rPr lang="en-US" dirty="0"/>
              <a:t>” is used here because we are “intoxicated” by the amount of information and documents that circulate. Without speaking of the different drafts and versions of a document that get mixed up, the different tools for monitoring indicators that are used from one project to another, etc.</a:t>
            </a: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713793" y="1334609"/>
            <a:ext cx="3622766" cy="3622766"/>
          </a:xfrm>
          <a:prstGeom prst="rect">
            <a:avLst/>
          </a:prstGeom>
        </p:spPr>
      </p:pic>
    </p:spTree>
    <p:extLst>
      <p:ext uri="{BB962C8B-B14F-4D97-AF65-F5344CB8AC3E}">
        <p14:creationId xmlns:p14="http://schemas.microsoft.com/office/powerpoint/2010/main" val="1671866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Framework </a:t>
            </a:r>
            <a:r>
              <a:rPr lang="en-US" dirty="0" smtClean="0">
                <a:sym typeface="Wingdings"/>
              </a:rPr>
              <a:t> NumberUtils.java</a:t>
            </a:r>
            <a:endParaRPr lang="en-US" dirty="0"/>
          </a:p>
        </p:txBody>
      </p:sp>
      <p:sp>
        <p:nvSpPr>
          <p:cNvPr id="3" name="Content Placeholder 2"/>
          <p:cNvSpPr>
            <a:spLocks noGrp="1"/>
          </p:cNvSpPr>
          <p:nvPr>
            <p:ph idx="1"/>
          </p:nvPr>
        </p:nvSpPr>
        <p:spPr/>
        <p:txBody>
          <a:bodyPr/>
          <a:lstStyle/>
          <a:p>
            <a:r>
              <a:rPr lang="en-US" dirty="0" smtClean="0"/>
              <a:t>Methods tested in NumberUtils.java:</a:t>
            </a:r>
          </a:p>
          <a:p>
            <a:pPr lvl="1"/>
            <a:r>
              <a:rPr lang="en-US" dirty="0"/>
              <a:t>t</a:t>
            </a:r>
            <a:r>
              <a:rPr lang="en-US" dirty="0" smtClean="0"/>
              <a:t>runcate (Number n) </a:t>
            </a:r>
            <a:r>
              <a:rPr lang="mr-IN" dirty="0" smtClean="0"/>
              <a:t>–</a:t>
            </a:r>
            <a:r>
              <a:rPr lang="en-US" dirty="0" smtClean="0"/>
              <a:t> this method truncates a double value to two decimals.</a:t>
            </a:r>
          </a:p>
          <a:p>
            <a:pPr lvl="1"/>
            <a:r>
              <a:rPr lang="en-US" dirty="0" smtClean="0"/>
              <a:t>truncate (Number n, int decimals) </a:t>
            </a:r>
            <a:r>
              <a:rPr lang="mr-IN" dirty="0" smtClean="0"/>
              <a:t>–</a:t>
            </a:r>
            <a:r>
              <a:rPr lang="en-US" dirty="0" smtClean="0"/>
              <a:t> this method truncates </a:t>
            </a:r>
          </a:p>
          <a:p>
            <a:pPr lvl="1"/>
            <a:r>
              <a:rPr lang="en-US" dirty="0" smtClean="0"/>
              <a:t>ratioAsString (Number n, Number in)</a:t>
            </a:r>
          </a:p>
          <a:p>
            <a:pPr lvl="1"/>
            <a:r>
              <a:rPr lang="en-US" dirty="0" smtClean="0"/>
              <a:t>ratio (Number n, Number in)</a:t>
            </a:r>
          </a:p>
          <a:p>
            <a:pPr lvl="1"/>
            <a:r>
              <a:rPr lang="en-US" dirty="0" smtClean="0"/>
              <a:t>truncateDouble (final Double value)</a:t>
            </a:r>
            <a:endParaRPr lang="en-US" dirty="0"/>
          </a:p>
        </p:txBody>
      </p:sp>
    </p:spTree>
    <p:extLst>
      <p:ext uri="{BB962C8B-B14F-4D97-AF65-F5344CB8AC3E}">
        <p14:creationId xmlns:p14="http://schemas.microsoft.com/office/powerpoint/2010/main" val="1853242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020" y="1871800"/>
            <a:ext cx="2178561" cy="418954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3784" y="2302874"/>
            <a:ext cx="3572602"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a:xfrm>
            <a:off x="2436020" y="166765"/>
            <a:ext cx="8791575" cy="1301673"/>
          </a:xfrm>
        </p:spPr>
        <p:txBody>
          <a:bodyPr vert="horz" lIns="91440" tIns="45720" rIns="91440" bIns="45720" rtlCol="0" anchor="b">
            <a:normAutofit/>
          </a:bodyPr>
          <a:lstStyle/>
          <a:p>
            <a:r>
              <a:rPr lang="en-US" sz="4400" dirty="0"/>
              <a:t>TESTING FRAMEWORK MODEL AND STRUCTURE</a:t>
            </a:r>
          </a:p>
        </p:txBody>
      </p:sp>
    </p:spTree>
    <p:extLst>
      <p:ext uri="{BB962C8B-B14F-4D97-AF65-F5344CB8AC3E}">
        <p14:creationId xmlns:p14="http://schemas.microsoft.com/office/powerpoint/2010/main" val="210538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sz="half" idx="1"/>
          </p:nvPr>
        </p:nvSpPr>
        <p:spPr/>
        <p:txBody>
          <a:bodyPr/>
          <a:lstStyle/>
          <a:p>
            <a:r>
              <a:rPr lang="en-US" dirty="0" smtClean="0"/>
              <a:t>Format:</a:t>
            </a:r>
          </a:p>
          <a:p>
            <a:pPr lvl="1"/>
            <a:r>
              <a:rPr lang="en-US" dirty="0"/>
              <a:t>1. </a:t>
            </a:r>
            <a:r>
              <a:rPr lang="en-US" dirty="0" smtClean="0"/>
              <a:t>test </a:t>
            </a:r>
            <a:r>
              <a:rPr lang="en-US" dirty="0"/>
              <a:t>number or </a:t>
            </a:r>
            <a:r>
              <a:rPr lang="en-US" dirty="0" smtClean="0"/>
              <a:t>ID</a:t>
            </a:r>
          </a:p>
          <a:p>
            <a:pPr lvl="1"/>
            <a:r>
              <a:rPr lang="en-US" dirty="0" smtClean="0"/>
              <a:t>2</a:t>
            </a:r>
            <a:r>
              <a:rPr lang="en-US" dirty="0"/>
              <a:t>. requirement being </a:t>
            </a:r>
            <a:r>
              <a:rPr lang="en-US" dirty="0" smtClean="0"/>
              <a:t>tested</a:t>
            </a:r>
          </a:p>
          <a:p>
            <a:pPr lvl="1"/>
            <a:r>
              <a:rPr lang="en-US" dirty="0" smtClean="0"/>
              <a:t>3</a:t>
            </a:r>
            <a:r>
              <a:rPr lang="en-US" dirty="0"/>
              <a:t>. component being </a:t>
            </a:r>
            <a:r>
              <a:rPr lang="en-US" dirty="0" smtClean="0"/>
              <a:t>tested</a:t>
            </a:r>
          </a:p>
          <a:p>
            <a:pPr lvl="1"/>
            <a:r>
              <a:rPr lang="en-US" dirty="0" smtClean="0"/>
              <a:t>4</a:t>
            </a:r>
            <a:r>
              <a:rPr lang="en-US" dirty="0"/>
              <a:t>. method being </a:t>
            </a:r>
            <a:r>
              <a:rPr lang="en-US" dirty="0" smtClean="0"/>
              <a:t>tested</a:t>
            </a:r>
          </a:p>
          <a:p>
            <a:pPr lvl="1"/>
            <a:r>
              <a:rPr lang="en-US" dirty="0" smtClean="0"/>
              <a:t>5</a:t>
            </a:r>
            <a:r>
              <a:rPr lang="en-US" dirty="0"/>
              <a:t>. test input(s) including command-line argument(s</a:t>
            </a:r>
            <a:r>
              <a:rPr lang="en-US" dirty="0" smtClean="0"/>
              <a:t>)</a:t>
            </a:r>
          </a:p>
          <a:p>
            <a:pPr lvl="1"/>
            <a:r>
              <a:rPr lang="en-US" dirty="0" smtClean="0"/>
              <a:t>6</a:t>
            </a:r>
            <a:r>
              <a:rPr lang="en-US" dirty="0"/>
              <a:t>. expected outcome(s)</a:t>
            </a:r>
          </a:p>
        </p:txBody>
      </p:sp>
      <p:sp>
        <p:nvSpPr>
          <p:cNvPr id="4" name="Content Placeholder 3"/>
          <p:cNvSpPr>
            <a:spLocks noGrp="1"/>
          </p:cNvSpPr>
          <p:nvPr>
            <p:ph sz="half" idx="2"/>
          </p:nvPr>
        </p:nvSpPr>
        <p:spPr/>
        <p:txBody>
          <a:bodyPr/>
          <a:lstStyle/>
          <a:p>
            <a:r>
              <a:rPr lang="en-US" dirty="0" smtClean="0"/>
              <a:t>Example:</a:t>
            </a:r>
          </a:p>
          <a:p>
            <a:pPr lvl="1"/>
            <a:r>
              <a:rPr lang="en-US" dirty="0"/>
              <a:t>Test #</a:t>
            </a:r>
            <a:r>
              <a:rPr lang="en-US" dirty="0" smtClean="0"/>
              <a:t>000</a:t>
            </a:r>
          </a:p>
          <a:p>
            <a:pPr lvl="1"/>
            <a:r>
              <a:rPr lang="en-US" dirty="0" smtClean="0"/>
              <a:t>Mathematical </a:t>
            </a:r>
            <a:r>
              <a:rPr lang="en-US" dirty="0"/>
              <a:t>functions must be accurate</a:t>
            </a:r>
            <a:r>
              <a:rPr lang="en-US" dirty="0" smtClean="0"/>
              <a:t>.</a:t>
            </a:r>
          </a:p>
          <a:p>
            <a:pPr lvl="1"/>
            <a:r>
              <a:rPr lang="en-US" dirty="0" smtClean="0"/>
              <a:t>NumberUtils.java</a:t>
            </a:r>
          </a:p>
          <a:p>
            <a:pPr lvl="1"/>
            <a:r>
              <a:rPr lang="en-US" dirty="0" smtClean="0"/>
              <a:t>truncate(Number n)</a:t>
            </a:r>
          </a:p>
          <a:p>
            <a:pPr lvl="1"/>
            <a:r>
              <a:rPr lang="en-US" dirty="0" smtClean="0"/>
              <a:t>3.883</a:t>
            </a:r>
          </a:p>
          <a:p>
            <a:pPr lvl="1"/>
            <a:r>
              <a:rPr lang="en-US" dirty="0" smtClean="0"/>
              <a:t>3.88</a:t>
            </a:r>
            <a:endParaRPr lang="en-US" dirty="0"/>
          </a:p>
        </p:txBody>
      </p:sp>
    </p:spTree>
    <p:extLst>
      <p:ext uri="{BB962C8B-B14F-4D97-AF65-F5344CB8AC3E}">
        <p14:creationId xmlns:p14="http://schemas.microsoft.com/office/powerpoint/2010/main" val="46943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36606"/>
            <a:ext cx="5456279" cy="2359839"/>
          </a:xfrm>
          <a:prstGeom prst="round2DiagRect">
            <a:avLst>
              <a:gd name="adj1" fmla="val 89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Drivers</a:t>
            </a:r>
          </a:p>
        </p:txBody>
      </p:sp>
      <p:sp>
        <p:nvSpPr>
          <p:cNvPr id="3" name="Content Placeholder 2"/>
          <p:cNvSpPr>
            <a:spLocks noGrp="1"/>
          </p:cNvSpPr>
          <p:nvPr>
            <p:ph sz="half" idx="1"/>
          </p:nvPr>
        </p:nvSpPr>
        <p:spPr>
          <a:xfrm>
            <a:off x="1141412" y="2249487"/>
            <a:ext cx="4459287" cy="3965046"/>
          </a:xfrm>
        </p:spPr>
        <p:txBody>
          <a:bodyPr vert="horz" lIns="91440" tIns="45720" rIns="91440" bIns="45720" rtlCol="0">
            <a:normAutofit/>
          </a:bodyPr>
          <a:lstStyle/>
          <a:p>
            <a:r>
              <a:rPr lang="en-US" sz="2000" dirty="0"/>
              <a:t>Our drivers are simply put, the drivers. We pass our </a:t>
            </a:r>
            <a:r>
              <a:rPr lang="en-US" sz="2000" dirty="0" err="1"/>
              <a:t>testCase</a:t>
            </a:r>
            <a:r>
              <a:rPr lang="en-US" sz="2000" dirty="0"/>
              <a:t> file’s input into the driver, which then call’s the destined function with the given input, then saves the output for comparison.</a:t>
            </a:r>
          </a:p>
        </p:txBody>
      </p:sp>
    </p:spTree>
    <p:extLst>
      <p:ext uri="{BB962C8B-B14F-4D97-AF65-F5344CB8AC3E}">
        <p14:creationId xmlns:p14="http://schemas.microsoft.com/office/powerpoint/2010/main" val="243573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Format </a:t>
            </a:r>
            <a:r>
              <a:rPr lang="en-US" dirty="0" smtClean="0">
                <a:sym typeface="Wingdings"/>
              </a:rPr>
              <a:t> HTML File with Table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50" y="1507509"/>
            <a:ext cx="10058400" cy="4273973"/>
          </a:xfrm>
          <a:prstGeom prst="rect">
            <a:avLst/>
          </a:prstGeom>
        </p:spPr>
      </p:pic>
    </p:spTree>
    <p:extLst>
      <p:ext uri="{BB962C8B-B14F-4D97-AF65-F5344CB8AC3E}">
        <p14:creationId xmlns:p14="http://schemas.microsoft.com/office/powerpoint/2010/main" val="77389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921" y="498771"/>
            <a:ext cx="9905998" cy="1478570"/>
          </a:xfrm>
        </p:spPr>
        <p:txBody>
          <a:bodyPr/>
          <a:lstStyle/>
          <a:p>
            <a:r>
              <a:rPr lang="en-US" dirty="0" smtClean="0"/>
              <a:t>Injected Faults</a:t>
            </a:r>
            <a:endParaRPr lang="en-US" dirty="0"/>
          </a:p>
        </p:txBody>
      </p:sp>
      <p:sp>
        <p:nvSpPr>
          <p:cNvPr id="3" name="Content Placeholder 2"/>
          <p:cNvSpPr>
            <a:spLocks noGrp="1"/>
          </p:cNvSpPr>
          <p:nvPr>
            <p:ph sz="half" idx="1"/>
          </p:nvPr>
        </p:nvSpPr>
        <p:spPr>
          <a:xfrm>
            <a:off x="-273323" y="1764185"/>
            <a:ext cx="4878389" cy="3968028"/>
          </a:xfrm>
        </p:spPr>
        <p:txBody>
          <a:bodyPr>
            <a:noAutofit/>
          </a:bodyPr>
          <a:lstStyle/>
          <a:p>
            <a:pPr>
              <a:lnSpc>
                <a:spcPct val="100000"/>
              </a:lnSpc>
            </a:pPr>
            <a:endParaRPr lang="en-US" sz="1200" dirty="0"/>
          </a:p>
          <a:p>
            <a:pPr lvl="1" fontAlgn="base">
              <a:lnSpc>
                <a:spcPct val="100000"/>
              </a:lnSpc>
            </a:pPr>
            <a:r>
              <a:rPr lang="en-US" sz="1200" dirty="0" smtClean="0"/>
              <a:t>NumberUtils.java -&gt; truncate (Number n)</a:t>
            </a:r>
          </a:p>
          <a:p>
            <a:pPr lvl="2" fontAlgn="base">
              <a:lnSpc>
                <a:spcPct val="100000"/>
              </a:lnSpc>
            </a:pPr>
            <a:r>
              <a:rPr lang="en-US" sz="1200" dirty="0" smtClean="0"/>
              <a:t>Tests #001-005</a:t>
            </a:r>
          </a:p>
          <a:p>
            <a:pPr lvl="2" fontAlgn="base">
              <a:lnSpc>
                <a:spcPct val="100000"/>
              </a:lnSpc>
            </a:pPr>
            <a:r>
              <a:rPr lang="en-US" sz="1200" dirty="0" smtClean="0"/>
              <a:t>Line 49, Source code: return truncate (n, 2);</a:t>
            </a:r>
          </a:p>
          <a:p>
            <a:pPr lvl="2" fontAlgn="base">
              <a:lnSpc>
                <a:spcPct val="100000"/>
              </a:lnSpc>
            </a:pPr>
            <a:r>
              <a:rPr lang="en-US" sz="1200" dirty="0" smtClean="0"/>
              <a:t>Line 50, Fault injection code: return truncate (n, 3);</a:t>
            </a:r>
          </a:p>
          <a:p>
            <a:pPr lvl="2" fontAlgn="base">
              <a:lnSpc>
                <a:spcPct val="100000"/>
              </a:lnSpc>
            </a:pPr>
            <a:r>
              <a:rPr lang="en-US" sz="1200" dirty="0" smtClean="0"/>
              <a:t>Expects a double truncated to 2 decimal places.</a:t>
            </a:r>
          </a:p>
          <a:p>
            <a:pPr lvl="2" fontAlgn="base">
              <a:lnSpc>
                <a:spcPct val="100000"/>
              </a:lnSpc>
            </a:pPr>
            <a:r>
              <a:rPr lang="en-US" sz="1200" dirty="0" smtClean="0"/>
              <a:t>Tests #1, #2, #3, #5: FAIL</a:t>
            </a:r>
          </a:p>
          <a:p>
            <a:pPr lvl="2" fontAlgn="base">
              <a:lnSpc>
                <a:spcPct val="100000"/>
              </a:lnSpc>
            </a:pPr>
            <a:r>
              <a:rPr lang="en-US" sz="1200" dirty="0" smtClean="0"/>
              <a:t>Test #4: PASS</a:t>
            </a:r>
          </a:p>
          <a:p>
            <a:pPr lvl="1" fontAlgn="base">
              <a:lnSpc>
                <a:spcPct val="100000"/>
              </a:lnSpc>
            </a:pPr>
            <a:r>
              <a:rPr lang="en-US" sz="1200" dirty="0" smtClean="0"/>
              <a:t>NumberUtils.java -&gt; truncateDouble (final Double value)</a:t>
            </a:r>
          </a:p>
          <a:p>
            <a:pPr lvl="2" fontAlgn="base">
              <a:lnSpc>
                <a:spcPct val="100000"/>
              </a:lnSpc>
            </a:pPr>
            <a:r>
              <a:rPr lang="en-US" sz="1200" dirty="0" smtClean="0"/>
              <a:t>Tests #015-020</a:t>
            </a:r>
          </a:p>
          <a:p>
            <a:pPr lvl="2" fontAlgn="base">
              <a:lnSpc>
                <a:spcPct val="100000"/>
              </a:lnSpc>
            </a:pPr>
            <a:r>
              <a:rPr lang="en-US" sz="1200" dirty="0" smtClean="0"/>
              <a:t>Line 62, Source code: if (value == null)</a:t>
            </a:r>
          </a:p>
          <a:p>
            <a:pPr lvl="2" fontAlgn="base">
              <a:lnSpc>
                <a:spcPct val="100000"/>
              </a:lnSpc>
            </a:pPr>
            <a:r>
              <a:rPr lang="en-US" sz="1200" dirty="0" smtClean="0"/>
              <a:t>Line 63, Fault injection code: if (value != null)</a:t>
            </a:r>
          </a:p>
          <a:p>
            <a:pPr lvl="2" fontAlgn="base">
              <a:lnSpc>
                <a:spcPct val="100000"/>
              </a:lnSpc>
            </a:pPr>
            <a:r>
              <a:rPr lang="en-US" sz="1200" dirty="0" smtClean="0"/>
              <a:t>Looks for a null input parameter. Now truncates null, and returns null on valid input.</a:t>
            </a:r>
          </a:p>
          <a:p>
            <a:pPr lvl="2" fontAlgn="base">
              <a:lnSpc>
                <a:spcPct val="100000"/>
              </a:lnSpc>
            </a:pPr>
            <a:r>
              <a:rPr lang="en-US" sz="1200" dirty="0" smtClean="0"/>
              <a:t>Tests #16, #17, #18, #19: FAIL</a:t>
            </a:r>
          </a:p>
          <a:p>
            <a:pPr lvl="2" fontAlgn="base">
              <a:lnSpc>
                <a:spcPct val="100000"/>
              </a:lnSpc>
            </a:pPr>
            <a:r>
              <a:rPr lang="en-US" sz="1200" dirty="0" smtClean="0"/>
              <a:t>Tests #15, #20: </a:t>
            </a:r>
            <a:r>
              <a:rPr lang="en-US" sz="1200" dirty="0" smtClean="0"/>
              <a:t>PASS</a:t>
            </a:r>
          </a:p>
        </p:txBody>
      </p:sp>
      <p:sp>
        <p:nvSpPr>
          <p:cNvPr id="4" name="Content Placeholder 3"/>
          <p:cNvSpPr>
            <a:spLocks noGrp="1"/>
          </p:cNvSpPr>
          <p:nvPr>
            <p:ph sz="half" idx="2"/>
          </p:nvPr>
        </p:nvSpPr>
        <p:spPr>
          <a:xfrm>
            <a:off x="3552124" y="1977341"/>
            <a:ext cx="4875211" cy="4254175"/>
          </a:xfrm>
        </p:spPr>
        <p:txBody>
          <a:bodyPr>
            <a:noAutofit/>
          </a:bodyPr>
          <a:lstStyle/>
          <a:p>
            <a:pPr lvl="1" fontAlgn="base">
              <a:lnSpc>
                <a:spcPct val="100000"/>
              </a:lnSpc>
            </a:pPr>
            <a:r>
              <a:rPr lang="en-US" sz="1200" dirty="0"/>
              <a:t>NumberUtils.java -&gt; truncate (Number n, int decimals)</a:t>
            </a:r>
          </a:p>
          <a:p>
            <a:pPr lvl="2" fontAlgn="base">
              <a:lnSpc>
                <a:spcPct val="100000"/>
              </a:lnSpc>
            </a:pPr>
            <a:r>
              <a:rPr lang="en-US" sz="1200" dirty="0"/>
              <a:t>Tests #021-025</a:t>
            </a:r>
          </a:p>
          <a:p>
            <a:pPr lvl="2" fontAlgn="base">
              <a:lnSpc>
                <a:spcPct val="100000"/>
              </a:lnSpc>
            </a:pPr>
            <a:r>
              <a:rPr lang="en-US" sz="1200" dirty="0"/>
              <a:t>Line 100, Source code: if (index == -1)</a:t>
            </a:r>
          </a:p>
          <a:p>
            <a:pPr lvl="2" fontAlgn="base">
              <a:lnSpc>
                <a:spcPct val="100000"/>
              </a:lnSpc>
            </a:pPr>
            <a:r>
              <a:rPr lang="en-US" sz="1200" dirty="0"/>
              <a:t>Line 101, Fault injection code: if (index == 1)</a:t>
            </a:r>
          </a:p>
          <a:p>
            <a:pPr lvl="2" fontAlgn="base">
              <a:lnSpc>
                <a:spcPct val="100000"/>
              </a:lnSpc>
            </a:pPr>
            <a:r>
              <a:rPr lang="en-US" sz="1200" dirty="0" smtClean="0"/>
              <a:t>If </a:t>
            </a:r>
            <a:r>
              <a:rPr lang="en-US" sz="1200" dirty="0"/>
              <a:t>the double has a -1 index value, then returns a truncated double as a string. The fault causes this to occur when the index value is 1.</a:t>
            </a:r>
          </a:p>
          <a:p>
            <a:pPr lvl="2" fontAlgn="base">
              <a:lnSpc>
                <a:spcPct val="100000"/>
              </a:lnSpc>
            </a:pPr>
            <a:r>
              <a:rPr lang="en-US" sz="1200" dirty="0"/>
              <a:t>Tests #21, #23, #24, #25: FAIL</a:t>
            </a:r>
          </a:p>
          <a:p>
            <a:pPr lvl="2" fontAlgn="base">
              <a:lnSpc>
                <a:spcPct val="100000"/>
              </a:lnSpc>
            </a:pPr>
            <a:r>
              <a:rPr lang="en-US" sz="1200" dirty="0"/>
              <a:t>Test #22: PASS</a:t>
            </a:r>
          </a:p>
          <a:p>
            <a:pPr lvl="1" fontAlgn="base">
              <a:lnSpc>
                <a:spcPct val="100000"/>
              </a:lnSpc>
            </a:pPr>
            <a:r>
              <a:rPr lang="en-US" sz="1200" dirty="0"/>
              <a:t>NumberUtils.java -&gt; truncate (Number n, int decimals)</a:t>
            </a:r>
          </a:p>
          <a:p>
            <a:pPr lvl="2" fontAlgn="base">
              <a:lnSpc>
                <a:spcPct val="100000"/>
              </a:lnSpc>
            </a:pPr>
            <a:r>
              <a:rPr lang="en-US" sz="1200" dirty="0"/>
              <a:t>Tests #021-025</a:t>
            </a:r>
          </a:p>
          <a:p>
            <a:pPr lvl="2" fontAlgn="base">
              <a:lnSpc>
                <a:spcPct val="100000"/>
              </a:lnSpc>
            </a:pPr>
            <a:r>
              <a:rPr lang="en-US" sz="1200" dirty="0"/>
              <a:t>Line 112, Source code: final int last = index + 1 + decimals;</a:t>
            </a:r>
          </a:p>
          <a:p>
            <a:pPr lvl="2" fontAlgn="base">
              <a:lnSpc>
                <a:spcPct val="100000"/>
              </a:lnSpc>
            </a:pPr>
            <a:r>
              <a:rPr lang="en-US" sz="1200" dirty="0"/>
              <a:t>Line 113, Fault injection code: final int last = index + 2 + decimals;</a:t>
            </a:r>
          </a:p>
          <a:p>
            <a:pPr lvl="2" fontAlgn="base">
              <a:lnSpc>
                <a:spcPct val="100000"/>
              </a:lnSpc>
            </a:pPr>
            <a:r>
              <a:rPr lang="en-US" sz="1200" dirty="0" smtClean="0"/>
              <a:t>Changes output to be off by 1 decimal value.</a:t>
            </a:r>
            <a:endParaRPr lang="en-US" sz="1200" dirty="0"/>
          </a:p>
          <a:p>
            <a:pPr lvl="2" fontAlgn="base">
              <a:lnSpc>
                <a:spcPct val="100000"/>
              </a:lnSpc>
            </a:pPr>
            <a:r>
              <a:rPr lang="en-US" sz="1200" dirty="0"/>
              <a:t>Tests #21, #23, #24, #25: FAIL</a:t>
            </a:r>
          </a:p>
          <a:p>
            <a:pPr lvl="2" fontAlgn="base">
              <a:lnSpc>
                <a:spcPct val="100000"/>
              </a:lnSpc>
            </a:pPr>
            <a:r>
              <a:rPr lang="en-US" sz="1200" dirty="0"/>
              <a:t>Test #22: </a:t>
            </a:r>
            <a:r>
              <a:rPr lang="en-US" sz="1200" dirty="0" smtClean="0"/>
              <a:t>PASS</a:t>
            </a:r>
            <a:endParaRPr lang="en-US" sz="1200" dirty="0"/>
          </a:p>
        </p:txBody>
      </p:sp>
      <p:sp>
        <p:nvSpPr>
          <p:cNvPr id="7" name="Content Placeholder 3"/>
          <p:cNvSpPr txBox="1">
            <a:spLocks/>
          </p:cNvSpPr>
          <p:nvPr/>
        </p:nvSpPr>
        <p:spPr>
          <a:xfrm>
            <a:off x="7538650" y="1977342"/>
            <a:ext cx="4875211" cy="35417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fontAlgn="base">
              <a:lnSpc>
                <a:spcPct val="100000"/>
              </a:lnSpc>
            </a:pPr>
            <a:r>
              <a:rPr lang="en-US" sz="1200" dirty="0"/>
              <a:t>NumberUtils.java -&gt; truncate (Number n, int decimals)</a:t>
            </a:r>
          </a:p>
          <a:p>
            <a:pPr lvl="2" fontAlgn="base">
              <a:lnSpc>
                <a:spcPct val="100000"/>
              </a:lnSpc>
            </a:pPr>
            <a:r>
              <a:rPr lang="en-US" sz="1200" dirty="0"/>
              <a:t>Tests #021-025</a:t>
            </a:r>
          </a:p>
          <a:p>
            <a:pPr lvl="2" fontAlgn="base">
              <a:lnSpc>
                <a:spcPct val="100000"/>
              </a:lnSpc>
            </a:pPr>
            <a:r>
              <a:rPr lang="en-US" sz="1200" dirty="0"/>
              <a:t>Line 85, Source code: if (decimals &lt; 0)</a:t>
            </a:r>
          </a:p>
          <a:p>
            <a:pPr lvl="2" fontAlgn="base">
              <a:lnSpc>
                <a:spcPct val="100000"/>
              </a:lnSpc>
            </a:pPr>
            <a:r>
              <a:rPr lang="en-US" sz="1200" dirty="0"/>
              <a:t>Line 86, Fault injection code: if (decimals &gt; 0)</a:t>
            </a:r>
          </a:p>
          <a:p>
            <a:pPr lvl="2" fontAlgn="base">
              <a:lnSpc>
                <a:spcPct val="100000"/>
              </a:lnSpc>
            </a:pPr>
            <a:r>
              <a:rPr lang="en-US" sz="1200" dirty="0"/>
              <a:t>Expects to throw error if decimal value is negative, and proceed if positive. This fault flips that and now throws error for positive and proceeds if negative.</a:t>
            </a:r>
          </a:p>
          <a:p>
            <a:pPr lvl="2" fontAlgn="base">
              <a:lnSpc>
                <a:spcPct val="100000"/>
              </a:lnSpc>
            </a:pPr>
            <a:r>
              <a:rPr lang="en-US" sz="1200" dirty="0"/>
              <a:t>Tests #21, #23, #24, #25: FAIL</a:t>
            </a:r>
          </a:p>
          <a:p>
            <a:pPr lvl="2" fontAlgn="base">
              <a:lnSpc>
                <a:spcPct val="100000"/>
              </a:lnSpc>
            </a:pPr>
            <a:r>
              <a:rPr lang="en-US" sz="1200" dirty="0"/>
              <a:t>Test #22: PASS</a:t>
            </a:r>
          </a:p>
        </p:txBody>
      </p:sp>
    </p:spTree>
    <p:extLst>
      <p:ext uri="{BB962C8B-B14F-4D97-AF65-F5344CB8AC3E}">
        <p14:creationId xmlns:p14="http://schemas.microsoft.com/office/powerpoint/2010/main" val="21358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99940"/>
            <a:ext cx="9605635" cy="1059305"/>
          </a:xfrm>
        </p:spPr>
        <p:txBody>
          <a:bodyPr/>
          <a:lstStyle/>
          <a:p>
            <a:r>
              <a:rPr lang="en-US" dirty="0" smtClean="0"/>
              <a:t>Injected Faults Results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1459245"/>
            <a:ext cx="10077967" cy="4269750"/>
          </a:xfrm>
        </p:spPr>
      </p:pic>
    </p:spTree>
    <p:extLst>
      <p:ext uri="{BB962C8B-B14F-4D97-AF65-F5344CB8AC3E}">
        <p14:creationId xmlns:p14="http://schemas.microsoft.com/office/powerpoint/2010/main" val="4793678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38</TotalTime>
  <Words>762</Words>
  <Application>Microsoft Macintosh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Gill Sans MT</vt:lpstr>
      <vt:lpstr>Mangal</vt:lpstr>
      <vt:lpstr>Wingdings</vt:lpstr>
      <vt:lpstr>Gallery</vt:lpstr>
      <vt:lpstr>Sigmah Testing Framework</vt:lpstr>
      <vt:lpstr>HFOSS Project: Sigmah</vt:lpstr>
      <vt:lpstr>Testing Framework  NumberUtils.java</vt:lpstr>
      <vt:lpstr>TESTING FRAMEWORK MODEL AND STRUCTURE</vt:lpstr>
      <vt:lpstr>Test Cases</vt:lpstr>
      <vt:lpstr>Drivers</vt:lpstr>
      <vt:lpstr>Output Format  HTML File with Table</vt:lpstr>
      <vt:lpstr>Injected Faults</vt:lpstr>
      <vt:lpstr>Injected Faults Results</vt:lpstr>
      <vt:lpstr>Suggestions Moving Forward</vt:lpstr>
      <vt:lpstr>Questions?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Sigmah Testing Framework</dc:title>
  <dc:creator>Brian Steele</dc:creator>
  <cp:lastModifiedBy>Brian Steele</cp:lastModifiedBy>
  <cp:revision>6</cp:revision>
  <dcterms:created xsi:type="dcterms:W3CDTF">2017-11-28T02:55:46Z</dcterms:created>
  <dcterms:modified xsi:type="dcterms:W3CDTF">2017-11-28T03:44:00Z</dcterms:modified>
</cp:coreProperties>
</file>