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regular.fntdata"/><Relationship Id="rId21" Type="http://schemas.openxmlformats.org/officeDocument/2006/relationships/slide" Target="slides/slide17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210658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09590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300"/>
              <a:buChar char="●"/>
              <a:defRPr/>
            </a:lvl1pPr>
            <a:lvl2pPr lvl="1" algn="ctr">
              <a:spcBef>
                <a:spcPts val="0"/>
              </a:spcBef>
              <a:buSzPts val="1100"/>
              <a:buChar char="○"/>
              <a:defRPr/>
            </a:lvl2pPr>
            <a:lvl3pPr lvl="2" algn="ctr">
              <a:spcBef>
                <a:spcPts val="0"/>
              </a:spcBef>
              <a:buSzPts val="1100"/>
              <a:buChar char="■"/>
              <a:defRPr/>
            </a:lvl3pPr>
            <a:lvl4pPr lvl="3" algn="ctr">
              <a:spcBef>
                <a:spcPts val="0"/>
              </a:spcBef>
              <a:buSzPts val="1100"/>
              <a:buChar char="●"/>
              <a:defRPr/>
            </a:lvl4pPr>
            <a:lvl5pPr lvl="4" algn="ctr">
              <a:spcBef>
                <a:spcPts val="0"/>
              </a:spcBef>
              <a:buSzPts val="1100"/>
              <a:buChar char="○"/>
              <a:defRPr/>
            </a:lvl5pPr>
            <a:lvl6pPr lvl="5" algn="ctr">
              <a:spcBef>
                <a:spcPts val="0"/>
              </a:spcBef>
              <a:buSzPts val="1100"/>
              <a:buChar char="■"/>
              <a:defRPr/>
            </a:lvl6pPr>
            <a:lvl7pPr lvl="6" algn="ctr">
              <a:spcBef>
                <a:spcPts val="0"/>
              </a:spcBef>
              <a:buSzPts val="1100"/>
              <a:buChar char="●"/>
              <a:defRPr/>
            </a:lvl7pPr>
            <a:lvl8pPr lvl="7" algn="ctr">
              <a:spcBef>
                <a:spcPts val="0"/>
              </a:spcBef>
              <a:buSzPts val="1100"/>
              <a:buChar char="○"/>
              <a:defRPr/>
            </a:lvl8pPr>
            <a:lvl9pPr lvl="8" algn="ctr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200"/>
              <a:buNone/>
              <a:defRPr sz="3200"/>
            </a:lvl1pPr>
            <a:lvl2pPr lvl="1" algn="ctr">
              <a:spcBef>
                <a:spcPts val="0"/>
              </a:spcBef>
              <a:buSzPts val="3200"/>
              <a:buNone/>
              <a:defRPr sz="3200"/>
            </a:lvl2pPr>
            <a:lvl3pPr lvl="2" algn="ctr">
              <a:spcBef>
                <a:spcPts val="0"/>
              </a:spcBef>
              <a:buSzPts val="3200"/>
              <a:buNone/>
              <a:defRPr sz="3200"/>
            </a:lvl3pPr>
            <a:lvl4pPr lvl="3" algn="ctr">
              <a:spcBef>
                <a:spcPts val="0"/>
              </a:spcBef>
              <a:buSzPts val="3200"/>
              <a:buNone/>
              <a:defRPr sz="3200"/>
            </a:lvl4pPr>
            <a:lvl5pPr lvl="4" algn="ctr">
              <a:spcBef>
                <a:spcPts val="0"/>
              </a:spcBef>
              <a:buSzPts val="3200"/>
              <a:buNone/>
              <a:defRPr sz="3200"/>
            </a:lvl5pPr>
            <a:lvl6pPr lvl="5" algn="ctr">
              <a:spcBef>
                <a:spcPts val="0"/>
              </a:spcBef>
              <a:buSzPts val="3200"/>
              <a:buNone/>
              <a:defRPr sz="3200"/>
            </a:lvl6pPr>
            <a:lvl7pPr lvl="6" algn="ctr">
              <a:spcBef>
                <a:spcPts val="0"/>
              </a:spcBef>
              <a:buSzPts val="3200"/>
              <a:buNone/>
              <a:defRPr sz="3200"/>
            </a:lvl7pPr>
            <a:lvl8pPr lvl="7" algn="ctr">
              <a:spcBef>
                <a:spcPts val="0"/>
              </a:spcBef>
              <a:buSzPts val="3200"/>
              <a:buNone/>
              <a:defRPr sz="3200"/>
            </a:lvl8pPr>
            <a:lvl9pPr lvl="8" algn="ctr">
              <a:spcBef>
                <a:spcPts val="0"/>
              </a:spcBef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5026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TBD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09590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Jake Marotta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Baylee Sims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Tyler Montgomery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Test Case Example 1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23177" t="3586"/>
          <a:stretch/>
        </p:blipFill>
        <p:spPr>
          <a:xfrm>
            <a:off x="529550" y="2243375"/>
            <a:ext cx="4068399" cy="11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300" y="1633000"/>
            <a:ext cx="3844951" cy="25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Test Case Example 2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9869" t="0"/>
          <a:stretch/>
        </p:blipFill>
        <p:spPr>
          <a:xfrm>
            <a:off x="569675" y="2241925"/>
            <a:ext cx="4028275" cy="10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500" y="1583475"/>
            <a:ext cx="4011394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Compilation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At the beginning of the Bash script, Glucosio’s Gradle wrapper is called to assemble the project files.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When the drivers are compiled, the classpath is altered to include the Gradle wrapper’s build directory.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Driver .class files are placed in the “temp” directory so they don’t have to be compiled each time.</a:t>
            </a:r>
          </a:p>
          <a:p>
            <a:pPr indent="-311150" lvl="0" marL="457200" rtl="0">
              <a:spcBef>
                <a:spcPts val="0"/>
              </a:spcBef>
              <a:buSzPts val="1300"/>
              <a:buAutoNum type="arabicPeriod"/>
            </a:pPr>
            <a:r>
              <a:rPr lang="en"/>
              <a:t>The classpath is again altered to include the build directory when each driver is executed.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19150" y="2205900"/>
            <a:ext cx="7505700" cy="73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Failing Tests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819150" y="1569350"/>
            <a:ext cx="7505700" cy="40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test cases we wrote fail, both for the same method, for the same reason.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4260" l="0" r="0" t="0"/>
          <a:stretch/>
        </p:blipFill>
        <p:spPr>
          <a:xfrm>
            <a:off x="634300" y="1974625"/>
            <a:ext cx="7875375" cy="1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>
            <p:ph idx="1" type="body"/>
          </p:nvPr>
        </p:nvSpPr>
        <p:spPr>
          <a:xfrm>
            <a:off x="819150" y="32924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default Number.parse() truncates the String value passed to it before the first invalid character, so while “1a.b23” is an invalid number, the method still returns “1.0”.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Reflections (Strengths)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Choosing a project which already used Gradle worked in our favor.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need to worry about individual dependencies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Simple build process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Separation of responsibilities proved efficient.</a:t>
            </a:r>
          </a:p>
          <a:p>
            <a:pPr indent="-298450" lvl="1" marL="914400">
              <a:spcBef>
                <a:spcPts val="0"/>
              </a:spcBef>
              <a:buSzPts val="1100"/>
              <a:buChar char="○"/>
            </a:pPr>
            <a:r>
              <a:rPr lang="en"/>
              <a:t>During each meeting, tasks which could be done individually were distributed among group members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Reflections (Obstacles)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Inability to test classes which used the Android SDK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Could not compile Android classes using javac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Incompatibility of schedules/Spread out locations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team member lives downtown, one in West Ashley, and one in Summerville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Meeting in person could be difficult, and progress slowed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Misunderstanding directions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Spent a good amount of pre-Deliverable3 fashioning a driver that didn’t meet the project requirements.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819150" y="30965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400"/>
              <a:t>Testing framework from TBD is based on Glucosio for Android.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700" y="1350293"/>
            <a:ext cx="2758599" cy="9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Glucosio-Android?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Glucosio is an open-source project which develops and maintains Android and IOS apps for tracking blood-glucose levels. The software is meant to be used by people who are interested in tracking their blood-glucose levels and is useful for getting feedback. 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en"/>
              <a:t>Glucosio is research-driven, so users are able to opt in to share </a:t>
            </a:r>
            <a:r>
              <a:rPr lang="en"/>
              <a:t>anonymized [sic]</a:t>
            </a:r>
            <a:r>
              <a:rPr lang="en"/>
              <a:t> information to share with researchers.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Bash scripting with relative paths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Working with GitHub to manage versions in a team-based environment.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Learning to set environment variables such as JAVA_HOME and ANDROID_HOME.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Developing from within an Ubuntu virtual machine.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Building projects which use Gradle wrappers.</a:t>
            </a:r>
          </a:p>
          <a:p>
            <a:pPr indent="-311150" lvl="0" marL="457200" rtl="0">
              <a:spcBef>
                <a:spcPts val="0"/>
              </a:spcBef>
              <a:buSzPts val="1300"/>
              <a:buAutoNum type="arabicPeriod"/>
            </a:pPr>
            <a:r>
              <a:rPr lang="en"/>
              <a:t>Unit testing of existing methods.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Ubuntu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Bash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Android Studio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</a:t>
            </a:r>
            <a:r>
              <a:rPr lang="en"/>
              <a:t>edit</a:t>
            </a:r>
          </a:p>
          <a:p>
            <a:pPr indent="-311150" lvl="0" marL="457200">
              <a:spcBef>
                <a:spcPts val="0"/>
              </a:spcBef>
              <a:buSzPts val="1300"/>
              <a:buChar char="●"/>
            </a:pPr>
            <a:r>
              <a:rPr lang="en"/>
              <a:t>Gradle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 Development Kit (JDK 8 or greater) w/ JAVA_HOME variable path set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Android Development Kit (ADK 3 or greater) w/ ANDROID_HOME variable path set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Linux or VirtualBox w/ Linux installed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Team’s GitHub repository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en"/>
              <a:t>Default browser set for the system, to open report generated from framework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 Structure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19150" y="1609725"/>
            <a:ext cx="7505700" cy="288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Bash script reads test cases (.txt files)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Uses driver and input/output information to run a Java driver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Driver sets up and runs the method, returns output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Script compares expected output with actual, determines pass/fail</a:t>
            </a:r>
          </a:p>
          <a:p>
            <a:pPr indent="-311150" lvl="0" marL="457200">
              <a:spcBef>
                <a:spcPts val="0"/>
              </a:spcBef>
              <a:buSzPts val="1300"/>
              <a:buAutoNum type="arabicPeriod"/>
            </a:pPr>
            <a:r>
              <a:rPr lang="en"/>
              <a:t>Script adds information to an .html file, which is automatically displayed in the system default browser when all tests have been run.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7324275" y="3912400"/>
            <a:ext cx="7302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D4D4D4"/>
                </a:solidFill>
              </a:rPr>
              <a:t>...</a:t>
            </a: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 Structure (con’d)</a:t>
            </a:r>
          </a:p>
        </p:txBody>
      </p:sp>
      <p:sp>
        <p:nvSpPr>
          <p:cNvPr id="172" name="Shape 172"/>
          <p:cNvSpPr/>
          <p:nvPr/>
        </p:nvSpPr>
        <p:spPr>
          <a:xfrm>
            <a:off x="4114650" y="1527500"/>
            <a:ext cx="914700" cy="272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/>
              <a:t>TBD</a:t>
            </a:r>
          </a:p>
        </p:txBody>
      </p:sp>
      <p:sp>
        <p:nvSpPr>
          <p:cNvPr id="173" name="Shape 173"/>
          <p:cNvSpPr/>
          <p:nvPr/>
        </p:nvSpPr>
        <p:spPr>
          <a:xfrm>
            <a:off x="3134613" y="2048900"/>
            <a:ext cx="796500" cy="272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project</a:t>
            </a:r>
          </a:p>
        </p:txBody>
      </p:sp>
      <p:sp>
        <p:nvSpPr>
          <p:cNvPr id="174" name="Shape 174"/>
          <p:cNvSpPr/>
          <p:nvPr/>
        </p:nvSpPr>
        <p:spPr>
          <a:xfrm>
            <a:off x="2095488" y="2048900"/>
            <a:ext cx="796500" cy="272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drivers</a:t>
            </a:r>
          </a:p>
        </p:txBody>
      </p:sp>
      <p:sp>
        <p:nvSpPr>
          <p:cNvPr id="175" name="Shape 175"/>
          <p:cNvSpPr/>
          <p:nvPr/>
        </p:nvSpPr>
        <p:spPr>
          <a:xfrm>
            <a:off x="7291113" y="2048900"/>
            <a:ext cx="796500" cy="272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testCases</a:t>
            </a:r>
          </a:p>
        </p:txBody>
      </p:sp>
      <p:sp>
        <p:nvSpPr>
          <p:cNvPr id="176" name="Shape 176"/>
          <p:cNvSpPr/>
          <p:nvPr/>
        </p:nvSpPr>
        <p:spPr>
          <a:xfrm>
            <a:off x="6251988" y="2048900"/>
            <a:ext cx="796500" cy="272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temp</a:t>
            </a:r>
          </a:p>
        </p:txBody>
      </p:sp>
      <p:sp>
        <p:nvSpPr>
          <p:cNvPr id="177" name="Shape 177"/>
          <p:cNvSpPr/>
          <p:nvPr/>
        </p:nvSpPr>
        <p:spPr>
          <a:xfrm>
            <a:off x="1056363" y="2048900"/>
            <a:ext cx="796500" cy="272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docs</a:t>
            </a:r>
          </a:p>
        </p:txBody>
      </p:sp>
      <p:sp>
        <p:nvSpPr>
          <p:cNvPr id="178" name="Shape 178"/>
          <p:cNvSpPr/>
          <p:nvPr/>
        </p:nvSpPr>
        <p:spPr>
          <a:xfrm>
            <a:off x="4173738" y="2048900"/>
            <a:ext cx="796500" cy="272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reports</a:t>
            </a:r>
          </a:p>
        </p:txBody>
      </p:sp>
      <p:cxnSp>
        <p:nvCxnSpPr>
          <p:cNvPr id="179" name="Shape 179"/>
          <p:cNvCxnSpPr>
            <a:stCxn id="172" idx="2"/>
            <a:endCxn id="177" idx="6"/>
          </p:cNvCxnSpPr>
          <p:nvPr/>
        </p:nvCxnSpPr>
        <p:spPr>
          <a:xfrm flipH="1">
            <a:off x="1454700" y="1800200"/>
            <a:ext cx="311730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0" name="Shape 180"/>
          <p:cNvCxnSpPr>
            <a:stCxn id="172" idx="2"/>
            <a:endCxn id="174" idx="6"/>
          </p:cNvCxnSpPr>
          <p:nvPr/>
        </p:nvCxnSpPr>
        <p:spPr>
          <a:xfrm flipH="1">
            <a:off x="2493600" y="1800200"/>
            <a:ext cx="207840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1" name="Shape 181"/>
          <p:cNvCxnSpPr>
            <a:stCxn id="172" idx="2"/>
            <a:endCxn id="173" idx="6"/>
          </p:cNvCxnSpPr>
          <p:nvPr/>
        </p:nvCxnSpPr>
        <p:spPr>
          <a:xfrm flipH="1">
            <a:off x="3532800" y="1800200"/>
            <a:ext cx="103920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2" name="Shape 182"/>
          <p:cNvCxnSpPr>
            <a:stCxn id="172" idx="2"/>
            <a:endCxn id="178" idx="6"/>
          </p:cNvCxnSpPr>
          <p:nvPr/>
        </p:nvCxnSpPr>
        <p:spPr>
          <a:xfrm>
            <a:off x="4572000" y="1800200"/>
            <a:ext cx="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3" name="Shape 183"/>
          <p:cNvCxnSpPr>
            <a:stCxn id="172" idx="2"/>
            <a:endCxn id="176" idx="6"/>
          </p:cNvCxnSpPr>
          <p:nvPr/>
        </p:nvCxnSpPr>
        <p:spPr>
          <a:xfrm>
            <a:off x="4572000" y="1800200"/>
            <a:ext cx="207810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4" name="Shape 184"/>
          <p:cNvCxnSpPr>
            <a:stCxn id="172" idx="2"/>
            <a:endCxn id="175" idx="6"/>
          </p:cNvCxnSpPr>
          <p:nvPr/>
        </p:nvCxnSpPr>
        <p:spPr>
          <a:xfrm>
            <a:off x="4572000" y="1800200"/>
            <a:ext cx="311730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5" name="Shape 185"/>
          <p:cNvSpPr txBox="1"/>
          <p:nvPr/>
        </p:nvSpPr>
        <p:spPr>
          <a:xfrm>
            <a:off x="900975" y="2636575"/>
            <a:ext cx="11073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Deliverables, documentation, etc.</a:t>
            </a:r>
          </a:p>
        </p:txBody>
      </p:sp>
      <p:sp>
        <p:nvSpPr>
          <p:cNvPr id="186" name="Shape 186"/>
          <p:cNvSpPr/>
          <p:nvPr/>
        </p:nvSpPr>
        <p:spPr>
          <a:xfrm>
            <a:off x="2253000" y="2636575"/>
            <a:ext cx="481500" cy="473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.java</a:t>
            </a:r>
          </a:p>
        </p:txBody>
      </p:sp>
      <p:sp>
        <p:nvSpPr>
          <p:cNvPr id="187" name="Shape 187"/>
          <p:cNvSpPr/>
          <p:nvPr/>
        </p:nvSpPr>
        <p:spPr>
          <a:xfrm>
            <a:off x="2253000" y="3238325"/>
            <a:ext cx="481500" cy="473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.java</a:t>
            </a:r>
          </a:p>
        </p:txBody>
      </p:sp>
      <p:sp>
        <p:nvSpPr>
          <p:cNvPr id="188" name="Shape 188"/>
          <p:cNvSpPr/>
          <p:nvPr/>
        </p:nvSpPr>
        <p:spPr>
          <a:xfrm>
            <a:off x="2253000" y="3840075"/>
            <a:ext cx="481500" cy="473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.java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2128650" y="3912400"/>
            <a:ext cx="7302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D4D4D4"/>
                </a:solidFill>
              </a:rPr>
              <a:t>...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2979225" y="2636575"/>
            <a:ext cx="11073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Glucosio project files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6078600" y="2636575"/>
            <a:ext cx="11433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Temporary files (cleared when script is finished)</a:t>
            </a:r>
          </a:p>
        </p:txBody>
      </p:sp>
      <p:sp>
        <p:nvSpPr>
          <p:cNvPr id="192" name="Shape 192"/>
          <p:cNvSpPr/>
          <p:nvPr/>
        </p:nvSpPr>
        <p:spPr>
          <a:xfrm>
            <a:off x="7448625" y="2636575"/>
            <a:ext cx="481500" cy="473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.txt</a:t>
            </a:r>
          </a:p>
        </p:txBody>
      </p:sp>
      <p:sp>
        <p:nvSpPr>
          <p:cNvPr id="193" name="Shape 193"/>
          <p:cNvSpPr/>
          <p:nvPr/>
        </p:nvSpPr>
        <p:spPr>
          <a:xfrm>
            <a:off x="7448625" y="3238325"/>
            <a:ext cx="481500" cy="473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.txt</a:t>
            </a:r>
          </a:p>
        </p:txBody>
      </p:sp>
      <p:sp>
        <p:nvSpPr>
          <p:cNvPr id="194" name="Shape 194"/>
          <p:cNvSpPr/>
          <p:nvPr/>
        </p:nvSpPr>
        <p:spPr>
          <a:xfrm>
            <a:off x="7448625" y="3840075"/>
            <a:ext cx="481500" cy="473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.txt</a:t>
            </a:r>
          </a:p>
        </p:txBody>
      </p:sp>
      <p:sp>
        <p:nvSpPr>
          <p:cNvPr id="195" name="Shape 195"/>
          <p:cNvSpPr/>
          <p:nvPr/>
        </p:nvSpPr>
        <p:spPr>
          <a:xfrm>
            <a:off x="5212863" y="2048900"/>
            <a:ext cx="796500" cy="272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scripts</a:t>
            </a:r>
          </a:p>
        </p:txBody>
      </p:sp>
      <p:cxnSp>
        <p:nvCxnSpPr>
          <p:cNvPr id="196" name="Shape 196"/>
          <p:cNvCxnSpPr>
            <a:stCxn id="177" idx="2"/>
            <a:endCxn id="185" idx="0"/>
          </p:cNvCxnSpPr>
          <p:nvPr/>
        </p:nvCxnSpPr>
        <p:spPr>
          <a:xfrm>
            <a:off x="1454613" y="2321600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7" name="Shape 197"/>
          <p:cNvCxnSpPr>
            <a:stCxn id="174" idx="2"/>
            <a:endCxn id="186" idx="0"/>
          </p:cNvCxnSpPr>
          <p:nvPr/>
        </p:nvCxnSpPr>
        <p:spPr>
          <a:xfrm>
            <a:off x="2493738" y="2321600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>
            <a:stCxn id="173" idx="2"/>
            <a:endCxn id="190" idx="0"/>
          </p:cNvCxnSpPr>
          <p:nvPr/>
        </p:nvCxnSpPr>
        <p:spPr>
          <a:xfrm>
            <a:off x="3532863" y="2321600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9" name="Shape 199"/>
          <p:cNvCxnSpPr>
            <a:stCxn id="176" idx="2"/>
            <a:endCxn id="191" idx="0"/>
          </p:cNvCxnSpPr>
          <p:nvPr/>
        </p:nvCxnSpPr>
        <p:spPr>
          <a:xfrm>
            <a:off x="6650238" y="2321600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" name="Shape 200"/>
          <p:cNvCxnSpPr>
            <a:stCxn id="175" idx="2"/>
            <a:endCxn id="192" idx="0"/>
          </p:cNvCxnSpPr>
          <p:nvPr/>
        </p:nvCxnSpPr>
        <p:spPr>
          <a:xfrm>
            <a:off x="7689363" y="2321600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1" name="Shape 201"/>
          <p:cNvSpPr/>
          <p:nvPr/>
        </p:nvSpPr>
        <p:spPr>
          <a:xfrm>
            <a:off x="5370375" y="2636575"/>
            <a:ext cx="481500" cy="473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.sh</a:t>
            </a:r>
          </a:p>
        </p:txBody>
      </p:sp>
      <p:sp>
        <p:nvSpPr>
          <p:cNvPr id="202" name="Shape 202"/>
          <p:cNvSpPr/>
          <p:nvPr/>
        </p:nvSpPr>
        <p:spPr>
          <a:xfrm>
            <a:off x="4331250" y="2636575"/>
            <a:ext cx="481500" cy="473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.html</a:t>
            </a:r>
          </a:p>
        </p:txBody>
      </p:sp>
      <p:cxnSp>
        <p:nvCxnSpPr>
          <p:cNvPr id="203" name="Shape 203"/>
          <p:cNvCxnSpPr>
            <a:stCxn id="178" idx="2"/>
            <a:endCxn id="202" idx="0"/>
          </p:cNvCxnSpPr>
          <p:nvPr/>
        </p:nvCxnSpPr>
        <p:spPr>
          <a:xfrm>
            <a:off x="4571988" y="2321600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4" name="Shape 204"/>
          <p:cNvCxnSpPr>
            <a:stCxn id="195" idx="2"/>
            <a:endCxn id="201" idx="0"/>
          </p:cNvCxnSpPr>
          <p:nvPr/>
        </p:nvCxnSpPr>
        <p:spPr>
          <a:xfrm>
            <a:off x="5611113" y="2321600"/>
            <a:ext cx="0" cy="3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>
            <a:stCxn id="172" idx="2"/>
            <a:endCxn id="195" idx="6"/>
          </p:cNvCxnSpPr>
          <p:nvPr/>
        </p:nvCxnSpPr>
        <p:spPr>
          <a:xfrm>
            <a:off x="4572000" y="1800200"/>
            <a:ext cx="1039200" cy="2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Case Template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Char char="●"/>
            </a:pPr>
            <a:r>
              <a:rPr lang="en" u="sng">
                <a:solidFill>
                  <a:srgbClr val="24292E"/>
                </a:solidFill>
              </a:rPr>
              <a:t>TestID</a:t>
            </a:r>
            <a:r>
              <a:rPr lang="en">
                <a:solidFill>
                  <a:srgbClr val="24292E"/>
                </a:solidFill>
              </a:rPr>
              <a:t> - An identifier for the test.</a:t>
            </a: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Char char="●"/>
            </a:pPr>
            <a:r>
              <a:rPr lang="en" u="sng">
                <a:solidFill>
                  <a:srgbClr val="24292E"/>
                </a:solidFill>
              </a:rPr>
              <a:t>Requirement</a:t>
            </a:r>
            <a:r>
              <a:rPr lang="en">
                <a:solidFill>
                  <a:srgbClr val="24292E"/>
                </a:solidFill>
              </a:rPr>
              <a:t> - A description of the method being tested, as well as the condition being tested.</a:t>
            </a: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Char char="●"/>
            </a:pPr>
            <a:r>
              <a:rPr lang="en" u="sng">
                <a:solidFill>
                  <a:srgbClr val="24292E"/>
                </a:solidFill>
              </a:rPr>
              <a:t>Component</a:t>
            </a:r>
            <a:r>
              <a:rPr lang="en">
                <a:solidFill>
                  <a:srgbClr val="24292E"/>
                </a:solidFill>
              </a:rPr>
              <a:t> - A class within the application being tested.</a:t>
            </a: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Char char="●"/>
            </a:pPr>
            <a:r>
              <a:rPr lang="en" u="sng">
                <a:solidFill>
                  <a:srgbClr val="24292E"/>
                </a:solidFill>
              </a:rPr>
              <a:t>Method</a:t>
            </a:r>
            <a:r>
              <a:rPr lang="en">
                <a:solidFill>
                  <a:srgbClr val="24292E"/>
                </a:solidFill>
              </a:rPr>
              <a:t> - A method within the component being tested.</a:t>
            </a: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Char char="●"/>
            </a:pPr>
            <a:r>
              <a:rPr lang="en" u="sng">
                <a:solidFill>
                  <a:srgbClr val="24292E"/>
                </a:solidFill>
              </a:rPr>
              <a:t>Specified Driver</a:t>
            </a:r>
            <a:r>
              <a:rPr lang="en">
                <a:solidFill>
                  <a:srgbClr val="24292E"/>
                </a:solidFill>
              </a:rPr>
              <a:t> - The name of the Java driver required to run the test (no file extension).</a:t>
            </a: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Char char="●"/>
            </a:pPr>
            <a:r>
              <a:rPr lang="en" u="sng">
                <a:solidFill>
                  <a:srgbClr val="24292E"/>
                </a:solidFill>
              </a:rPr>
              <a:t>Test Input</a:t>
            </a:r>
            <a:r>
              <a:rPr lang="en">
                <a:solidFill>
                  <a:srgbClr val="24292E"/>
                </a:solidFill>
              </a:rPr>
              <a:t> - This will include the parameters necessary to test the specified requirement.</a:t>
            </a: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24292E"/>
              </a:buClr>
              <a:buSzPts val="1300"/>
              <a:buChar char="●"/>
            </a:pPr>
            <a:r>
              <a:rPr lang="en" u="sng">
                <a:solidFill>
                  <a:srgbClr val="24292E"/>
                </a:solidFill>
              </a:rPr>
              <a:t>Expected Outcome</a:t>
            </a:r>
            <a:r>
              <a:rPr lang="en">
                <a:solidFill>
                  <a:srgbClr val="24292E"/>
                </a:solidFill>
              </a:rPr>
              <a:t> - This will specify the output which would be returned if the method executed as expected.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