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72" r:id="rId12"/>
    <p:sldId id="265" r:id="rId13"/>
    <p:sldId id="273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8B1E03F-F634-4C4F-B6C6-80C5323393FE}">
  <a:tblStyle styleId="{78B1E03F-F634-4C4F-B6C6-80C5323393F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03456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524800" y="67260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" name="Shape 10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1" name="Shape 11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000"/>
            </a:lvl1pPr>
            <a:lvl2pPr algn="ctr">
              <a:spcBef>
                <a:spcPts val="0"/>
              </a:spcBef>
              <a:buSzPct val="100000"/>
              <a:defRPr sz="4000"/>
            </a:lvl2pPr>
            <a:lvl3pPr algn="ctr">
              <a:spcBef>
                <a:spcPts val="0"/>
              </a:spcBef>
              <a:buSzPct val="100000"/>
              <a:defRPr sz="4000"/>
            </a:lvl3pPr>
            <a:lvl4pPr algn="ctr">
              <a:spcBef>
                <a:spcPts val="0"/>
              </a:spcBef>
              <a:buSzPct val="100000"/>
              <a:defRPr sz="4000"/>
            </a:lvl4pPr>
            <a:lvl5pPr algn="ctr">
              <a:spcBef>
                <a:spcPts val="0"/>
              </a:spcBef>
              <a:buSzPct val="100000"/>
              <a:defRPr sz="4000"/>
            </a:lvl5pPr>
            <a:lvl6pPr algn="ctr">
              <a:spcBef>
                <a:spcPts val="0"/>
              </a:spcBef>
              <a:buSzPct val="100000"/>
              <a:defRPr sz="4000"/>
            </a:lvl6pPr>
            <a:lvl7pPr algn="ctr">
              <a:spcBef>
                <a:spcPts val="0"/>
              </a:spcBef>
              <a:buSzPct val="100000"/>
              <a:defRPr sz="4000"/>
            </a:lvl7pPr>
            <a:lvl8pPr algn="ctr">
              <a:spcBef>
                <a:spcPts val="0"/>
              </a:spcBef>
              <a:buSzPct val="100000"/>
              <a:defRPr sz="4000"/>
            </a:lvl8pPr>
            <a:lvl9pPr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>
                <a:latin typeface="Courier New"/>
                <a:ea typeface="Courier New"/>
                <a:cs typeface="Courier New"/>
                <a:sym typeface="Courier New"/>
              </a:rPr>
              <a:t>Open MRS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InsertNameHere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0" y="522725"/>
            <a:ext cx="6350000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Shape 111"/>
          <p:cNvGraphicFramePr/>
          <p:nvPr/>
        </p:nvGraphicFramePr>
        <p:xfrm>
          <a:off x="260100" y="1536875"/>
          <a:ext cx="8606100" cy="2251250"/>
        </p:xfrm>
        <a:graphic>
          <a:graphicData uri="http://schemas.openxmlformats.org/drawingml/2006/table">
            <a:tbl>
              <a:tblPr>
                <a:noFill/>
                <a:tableStyleId>{78B1E03F-F634-4C4F-B6C6-80C5323393FE}</a:tableStyleId>
              </a:tblPr>
              <a:tblGrid>
                <a:gridCol w="2961800"/>
                <a:gridCol w="2822150"/>
                <a:gridCol w="2822150"/>
              </a:tblGrid>
              <a:tr h="9558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3600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Intersection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3600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Union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3600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Subtraction</a:t>
                      </a:r>
                    </a:p>
                  </a:txBody>
                  <a:tcPr marL="91425" marR="91425" marT="91425" marB="91425"/>
                </a:tc>
              </a:tr>
              <a:tr h="129545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Intersect(Cohort A, Cohort B)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BF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Creates a Cohort composed of only items found in both Cohort A AND Cohort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Union(Cohort A, Cohort B)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BF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Creates a Cohort composed of all items in either Cohort A OR Cohort B.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Subtract(Cohort A, Cohort B)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BF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Creates a Cohort composed of all items in Cohort A that are not in Cohort B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0" y="0"/>
            <a:ext cx="8802299" cy="6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BF2"/>
                </a:solidFill>
                <a:latin typeface="Roboto Slab"/>
                <a:ea typeface="Roboto Slab"/>
                <a:cs typeface="Roboto Slab"/>
                <a:sym typeface="Roboto Slab"/>
              </a:rPr>
              <a:t>Cohort Class Core Methods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ohort Class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0"/>
            <a:ext cx="64555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Test Cases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ln w="9525" cap="flat" cmpd="sng">
            <a:solidFill>
              <a:srgbClr val="FFFB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BF2"/>
                </a:solidFill>
              </a:rPr>
              <a:t>Test ID:		</a:t>
            </a:r>
            <a:r>
              <a:rPr lang="en" dirty="0" smtClean="0">
                <a:solidFill>
                  <a:srgbClr val="FFFBF2"/>
                </a:solidFill>
              </a:rPr>
              <a:t>1</a:t>
            </a:r>
            <a:endParaRPr lang="en" dirty="0">
              <a:solidFill>
                <a:srgbClr val="FFFBF2"/>
              </a:solidFill>
            </a:endParaRPr>
          </a:p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BF2"/>
                </a:solidFill>
              </a:rPr>
              <a:t>Requirement:	The union of two Cohorts has no repeated values</a:t>
            </a:r>
          </a:p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BF2"/>
                </a:solidFill>
              </a:rPr>
              <a:t>Component:		Cohort</a:t>
            </a:r>
          </a:p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BF2"/>
                </a:solidFill>
              </a:rPr>
              <a:t>Method:		</a:t>
            </a:r>
            <a:r>
              <a:rPr lang="en" dirty="0" smtClean="0">
                <a:solidFill>
                  <a:srgbClr val="FFFBF2"/>
                </a:solidFill>
              </a:rPr>
              <a:t>public </a:t>
            </a:r>
            <a:r>
              <a:rPr lang="en" dirty="0">
                <a:solidFill>
                  <a:srgbClr val="FFFBF2"/>
                </a:solidFill>
              </a:rPr>
              <a:t>static Cohort union(Cohort a, Cohort b)</a:t>
            </a:r>
          </a:p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BF2"/>
                </a:solidFill>
              </a:rPr>
              <a:t>Inputs:       		[1,2,3,4,5] [3,4,5]</a:t>
            </a:r>
          </a:p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BF2"/>
                </a:solidFill>
              </a:rPr>
              <a:t>Expected:		[1,2,3,4,5]</a:t>
            </a:r>
          </a:p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BF2"/>
                </a:solidFill>
              </a:rPr>
              <a:t>Driver:		</a:t>
            </a:r>
            <a:r>
              <a:rPr lang="en" dirty="0" smtClean="0">
                <a:solidFill>
                  <a:srgbClr val="FFFBF2"/>
                </a:solidFill>
              </a:rPr>
              <a:t>CohortUnionDriver</a:t>
            </a:r>
            <a:endParaRPr lang="en" dirty="0">
              <a:solidFill>
                <a:srgbClr val="FFFBF2"/>
              </a:solidFill>
            </a:endParaRPr>
          </a:p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BF2"/>
                </a:solidFill>
              </a:rPr>
              <a:t>Notes: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dirty="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UD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0"/>
            <a:ext cx="78840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0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Faults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 test our testing framework, the following errors were inserted into the source code: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 the </a:t>
            </a:r>
            <a:r>
              <a:rPr lang="en" i="1"/>
              <a:t>union</a:t>
            </a:r>
            <a:r>
              <a:rPr lang="en"/>
              <a:t> method, just before the return statement, we added the line: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i="1"/>
              <a:t>ret.getMemberIds().add(5);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This would add the number 5 to the returned cohort, and thus, any result that was not supposed to contain a 5, would fail.  Thus, test case 3 failed.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Faults, Part 2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Another error we injected was putting the line: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 i="1">
                <a:solidFill>
                  <a:schemeClr val="dk1"/>
                </a:solidFill>
              </a:rPr>
              <a:t>ret.getMemberIds().remove(4);</a:t>
            </a:r>
            <a:r>
              <a:rPr lang="en" sz="16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the </a:t>
            </a:r>
            <a:r>
              <a:rPr lang="en" sz="1600" i="1">
                <a:solidFill>
                  <a:schemeClr val="dk1"/>
                </a:solidFill>
              </a:rPr>
              <a:t>subtract </a:t>
            </a:r>
            <a:r>
              <a:rPr lang="en" sz="1600">
                <a:solidFill>
                  <a:schemeClr val="dk1"/>
                </a:solidFill>
              </a:rPr>
              <a:t>method.  This caused any test with a 4 in the result to fail.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Hence, test 15 failed.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Learned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Communication</a:t>
            </a:r>
            <a:r>
              <a:rPr lang="en"/>
              <a:t> is an important part of being in a team.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ability to effectively understand and approach a project as a group starts with an effective understanding of each team member’s skills and weaknesses, as well as the ability to understand what each member needs help with. </a:t>
            </a:r>
          </a:p>
          <a:p>
            <a:pPr rtl="0">
              <a:spcBef>
                <a:spcPts val="0"/>
              </a:spcBef>
              <a:buNone/>
            </a:pPr>
            <a:r>
              <a:rPr lang="en" b="1"/>
              <a:t>Delegation &amp; Division </a:t>
            </a:r>
            <a:r>
              <a:rPr lang="en"/>
              <a:t>is necessary in for an efficient team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Knowing how to distribute the tasks based on the skills possessed by each team member in such a way that work is completed in a timely manner, and that progress can constantly be being made. 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Learned (continued)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Regular meetings </a:t>
            </a:r>
            <a:r>
              <a:rPr lang="en"/>
              <a:t>help to focus and better inform team members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 consistent meeting time and place can very positively affect the progress of a team. Even though we might have felt like we had nothing to discuss at times, this was a cornerstone to keeping everyone in the loop at all times. More often than not problems tended to arise when we failed to meet.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7539"/>
            <a:ext cx="9144000" cy="3328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What is OpenMRS?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32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“The global OpenMRS community works together to build the world's leading open source enterprise electronic medical record system platform”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An Electronic Medical Record is the digital collection of patient health data and covers a patient’s medical history.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OpenMRS is a system which facilitates the creation, update, and retrieval of Electronic Medical Records.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OpenMRS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OpenMRS began in 2004 in an effort to aid developing nations who found creating digital medical records systems cost-prohibitive to produce and paper records insufficient for their needs.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They are led in part by the Partners in Health organization located in Boston, Massachussetts.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OpenMRS is in use in many locations around the world, including several countries in Africa, Haiti, China, and the Philippines.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OpenMRS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196045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BF2"/>
                </a:solidFill>
              </a:rPr>
              <a:t>In their words, “The mission of OpenMRS is to improve healthcare delivery in resource-constrained environments by coordinating a global community that creates a robust, scalable, user-driven, open source medical record system platform.”</a:t>
            </a:r>
          </a:p>
          <a:p>
            <a:pPr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BF2"/>
                </a:solidFill>
              </a:rPr>
              <a:t>To realize that goal, they base themselves on the following ideals:</a:t>
            </a:r>
          </a:p>
          <a:p>
            <a:pPr marL="514350" lvl="0" indent="-285750" rtl="0">
              <a:spcBef>
                <a:spcPts val="0"/>
              </a:spcBef>
              <a:buClr>
                <a:srgbClr val="FFFBF2"/>
              </a:buClr>
              <a:buSzPct val="100000"/>
              <a:buFont typeface="Arial"/>
              <a:buChar char="•"/>
            </a:pPr>
            <a:r>
              <a:rPr lang="en" sz="1600" dirty="0">
                <a:solidFill>
                  <a:srgbClr val="FFFBF2"/>
                </a:solidFill>
              </a:rPr>
              <a:t>Design decisions are driven by real, not perceived needs</a:t>
            </a:r>
          </a:p>
          <a:p>
            <a:pPr marL="514350" lvl="0" indent="-285750" rtl="0">
              <a:spcBef>
                <a:spcPts val="0"/>
              </a:spcBef>
              <a:spcAft>
                <a:spcPts val="1800"/>
              </a:spcAft>
              <a:buClr>
                <a:srgbClr val="FFFBF2"/>
              </a:buClr>
              <a:buSzPct val="100000"/>
              <a:buFont typeface="Arial"/>
              <a:buChar char="•"/>
            </a:pPr>
            <a:r>
              <a:rPr lang="en" sz="1600" dirty="0">
                <a:solidFill>
                  <a:srgbClr val="FFFBF2"/>
                </a:solidFill>
              </a:rPr>
              <a:t>We believe the best ideas come from people with different backgrounds and talents, and we build a community where these people can come together and innovate.</a:t>
            </a:r>
          </a:p>
          <a:p>
            <a:pPr marL="514350" lvl="0" indent="-285750" rtl="0">
              <a:spcBef>
                <a:spcPts val="0"/>
              </a:spcBef>
              <a:spcAft>
                <a:spcPts val="1800"/>
              </a:spcAft>
              <a:buClr>
                <a:srgbClr val="FFFBF2"/>
              </a:buClr>
              <a:buSzPct val="100000"/>
              <a:buFont typeface="Arial"/>
              <a:buChar char="•"/>
            </a:pPr>
            <a:r>
              <a:rPr lang="en" sz="1600" dirty="0">
                <a:solidFill>
                  <a:srgbClr val="FFFBF2"/>
                </a:solidFill>
              </a:rPr>
              <a:t>We believe in harnessing the wisdom of our software development community by creating a safe place to raise concerns, discuss failures, improve existing ideas, and solve problems.</a:t>
            </a:r>
          </a:p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endParaRPr sz="1200" dirty="0">
              <a:solidFill>
                <a:srgbClr val="FFFBF2"/>
              </a:solidFill>
            </a:endParaRPr>
          </a:p>
          <a:p>
            <a:pPr>
              <a:spcBef>
                <a:spcPts val="0"/>
              </a:spcBef>
              <a:buNone/>
            </a:pPr>
            <a:endParaRPr sz="1200" dirty="0">
              <a:solidFill>
                <a:srgbClr val="FFFBF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What Does OpenMRS Look Like?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70" y="572700"/>
            <a:ext cx="6924853" cy="42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does OpenMRS work?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0" rtl="0">
              <a:spcBef>
                <a:spcPts val="0"/>
              </a:spcBef>
              <a:buNone/>
            </a:pPr>
            <a:r>
              <a:rPr lang="en">
                <a:solidFill>
                  <a:srgbClr val="FFFBF2"/>
                </a:solidFill>
              </a:rPr>
              <a:t>OpenMRS is in essence an application for streamlining/automating the creation and manipulation of medical records as well as patient management and classification. 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b="1">
                <a:solidFill>
                  <a:srgbClr val="FFFBF2"/>
                </a:solidFill>
              </a:rPr>
              <a:t>Features:</a:t>
            </a:r>
          </a:p>
          <a:p>
            <a:pPr marL="914400" lvl="0" indent="-304800" rtl="0">
              <a:lnSpc>
                <a:spcPct val="200000"/>
              </a:lnSpc>
              <a:spcBef>
                <a:spcPts val="0"/>
              </a:spcBef>
              <a:buClr>
                <a:srgbClr val="FFFBF2"/>
              </a:buClr>
              <a:buSzPct val="100000"/>
              <a:buChar char="●"/>
            </a:pPr>
            <a:r>
              <a:rPr lang="en" sz="1200" b="1">
                <a:solidFill>
                  <a:srgbClr val="FFFBF2"/>
                </a:solidFill>
              </a:rPr>
              <a:t>Central concept dictionary            •    Patient repository                    •    Multiple identifiers/ patient</a:t>
            </a:r>
          </a:p>
          <a:p>
            <a:pPr marL="914400" lvl="0" indent="-304800" rtl="0">
              <a:lnSpc>
                <a:spcPct val="200000"/>
              </a:lnSpc>
              <a:spcBef>
                <a:spcPts val="0"/>
              </a:spcBef>
              <a:buClr>
                <a:srgbClr val="FFFBF2"/>
              </a:buClr>
              <a:buSzPct val="100000"/>
              <a:buChar char="●"/>
            </a:pPr>
            <a:r>
              <a:rPr lang="en" sz="1200" b="1">
                <a:solidFill>
                  <a:srgbClr val="FFFBF2"/>
                </a:solidFill>
              </a:rPr>
              <a:t>Modular architecture                      •    Patient workflows                    •    Cohort management</a:t>
            </a:r>
          </a:p>
          <a:p>
            <a:pPr marL="914400" lvl="0" indent="-304800" rtl="0">
              <a:lnSpc>
                <a:spcPct val="200000"/>
              </a:lnSpc>
              <a:spcBef>
                <a:spcPts val="0"/>
              </a:spcBef>
              <a:buClr>
                <a:srgbClr val="FFFBF2"/>
              </a:buClr>
              <a:buSzPct val="100000"/>
              <a:buChar char="●"/>
            </a:pPr>
            <a:r>
              <a:rPr lang="en" sz="1200" b="1">
                <a:solidFill>
                  <a:srgbClr val="FFFBF2"/>
                </a:solidFill>
              </a:rPr>
              <a:t>Patient merging                              •    Localization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Model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224" y="1089850"/>
            <a:ext cx="6003545" cy="378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Project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 Cases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 Case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Scripts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7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Cohort Class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 rtl="0">
              <a:spcBef>
                <a:spcPts val="0"/>
              </a:spcBef>
              <a:buNone/>
            </a:pPr>
            <a:r>
              <a:rPr lang="en" sz="2400"/>
              <a:t>A Cohort is a group of patients.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" sz="2400"/>
              <a:t>Our framework extensively tests the methods that manipulate cohorts through set operations, namely the Intersection, Subtraction, and Union functions.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663</Words>
  <Application>Microsoft Macintosh PowerPoint</Application>
  <PresentationFormat>On-screen Show (16:9)</PresentationFormat>
  <Paragraphs>79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Roboto Slab</vt:lpstr>
      <vt:lpstr>Roboto</vt:lpstr>
      <vt:lpstr>marina</vt:lpstr>
      <vt:lpstr>Open MRS</vt:lpstr>
      <vt:lpstr>What is OpenMRS?</vt:lpstr>
      <vt:lpstr>OpenMRS</vt:lpstr>
      <vt:lpstr>OpenMRS</vt:lpstr>
      <vt:lpstr>What Does OpenMRS Look Like?</vt:lpstr>
      <vt:lpstr>How does OpenMRS work?</vt:lpstr>
      <vt:lpstr>Data Model</vt:lpstr>
      <vt:lpstr>Testing Framework</vt:lpstr>
      <vt:lpstr>The Cohort Class</vt:lpstr>
      <vt:lpstr>PowerPoint Presentation</vt:lpstr>
      <vt:lpstr>PowerPoint Presentation</vt:lpstr>
      <vt:lpstr>Our Test Cases</vt:lpstr>
      <vt:lpstr>PowerPoint Presentation</vt:lpstr>
      <vt:lpstr>Results</vt:lpstr>
      <vt:lpstr>Faults</vt:lpstr>
      <vt:lpstr>Faults, Part 2</vt:lpstr>
      <vt:lpstr>What We Learned</vt:lpstr>
      <vt:lpstr>What We Learned (continued)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MRS</dc:title>
  <cp:lastModifiedBy>Daniel</cp:lastModifiedBy>
  <cp:revision>5</cp:revision>
  <dcterms:modified xsi:type="dcterms:W3CDTF">2015-12-01T13:48:44Z</dcterms:modified>
</cp:coreProperties>
</file>