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ms.org/" TargetMode="External"/><Relationship Id="rId3" Type="http://schemas.openxmlformats.org/officeDocument/2006/relationships/hyperlink" Target="https://www.mathjax.org/#about" TargetMode="External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5912">
              <a:defRPr sz="6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MathJax’s LaTeX to MathML Capabilities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l" defTabSz="4125912"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TeamTwo4Now’s Semester Experience with Testing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Scheduling is key!</a:t>
            </a:r>
          </a:p>
          <a:p>
            <a:pPr/>
            <a:r>
              <a:t>Fully research a project before getting involved </a:t>
            </a:r>
          </a:p>
          <a:p>
            <a:pPr/>
            <a:r>
              <a:t>Proper testing requires fundamental understanding of the software being tested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8943623" y="1939916"/>
            <a:ext cx="3466764" cy="5690205"/>
            <a:chOff x="0" y="0"/>
            <a:chExt cx="3466763" cy="5690203"/>
          </a:xfrm>
        </p:grpSpPr>
        <p:pic>
          <p:nvPicPr>
            <p:cNvPr id="123" name="image13.jpg" descr="IMG_047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5400000">
              <a:off x="-577794" y="577793"/>
              <a:ext cx="4622352" cy="34667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75574" y="5042503"/>
              <a:ext cx="331561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Hassam Solano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4586054" y="1939890"/>
            <a:ext cx="3517637" cy="5690231"/>
            <a:chOff x="0" y="0"/>
            <a:chExt cx="3517636" cy="5690229"/>
          </a:xfrm>
        </p:grpSpPr>
        <p:pic>
          <p:nvPicPr>
            <p:cNvPr id="126" name="2015-11-30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48085"/>
            <a:stretch>
              <a:fillRect/>
            </a:stretch>
          </p:blipFill>
          <p:spPr>
            <a:xfrm>
              <a:off x="0" y="0"/>
              <a:ext cx="3517637" cy="4622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hape 127"/>
            <p:cNvSpPr/>
            <p:nvPr/>
          </p:nvSpPr>
          <p:spPr>
            <a:xfrm>
              <a:off x="664989" y="5042529"/>
              <a:ext cx="250271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James Keel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94413" y="2028852"/>
            <a:ext cx="2895462" cy="5628875"/>
            <a:chOff x="0" y="0"/>
            <a:chExt cx="2895461" cy="5628874"/>
          </a:xfrm>
        </p:grpSpPr>
        <p:pic>
          <p:nvPicPr>
            <p:cNvPr id="129" name="2015-11-30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3752" t="8931" r="206" b="31848"/>
            <a:stretch>
              <a:fillRect/>
            </a:stretch>
          </p:blipFill>
          <p:spPr>
            <a:xfrm>
              <a:off x="0" y="0"/>
              <a:ext cx="2895462" cy="46222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Shape 130"/>
            <p:cNvSpPr/>
            <p:nvPr/>
          </p:nvSpPr>
          <p:spPr>
            <a:xfrm>
              <a:off x="40081" y="4981174"/>
              <a:ext cx="281543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Charles Thiry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xfrm>
            <a:off x="1044144" y="2970470"/>
            <a:ext cx="11099801" cy="62865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“Ushahidi, which translates to “testimony” in Swahili, was developed to map reports of violence in Kenya after the post-election violence in 2008. Since then, thousands have used our crowdsourcing tools to raise their voice. We’re a technology leader in Africa, headquartered in Nairobi, with a global team.”</a:t>
            </a:r>
            <a:br/>
          </a:p>
        </p:txBody>
      </p:sp>
      <p:pic>
        <p:nvPicPr>
          <p:cNvPr id="13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8161" y="501522"/>
            <a:ext cx="6184216" cy="1663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4945252" y="8240953"/>
            <a:ext cx="69238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https://www.ushahidi.com/about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43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“The MathJax Consortium is a joint venture of the </a:t>
            </a:r>
            <a:r>
              <a:rPr>
                <a:hlinkClick r:id="rId2" invalidUrl="" action="" tgtFrame="" tooltip="" history="1" highlightClick="0" endSnd="0"/>
              </a:rPr>
              <a:t>American Mathematical Society</a:t>
            </a:r>
            <a:r>
              <a:t> (AMS) and the Society for Industrial and Applied Mathematics (SIAM) to advance mathematical and scientific content on the web. The core of the MathJax project is the development of its state-of-the-art, open source, JavaScript platform for display of mathematics.”</a:t>
            </a:r>
          </a:p>
          <a:p>
            <a:pPr marL="0" indent="0" algn="r" defTabSz="457200">
              <a:spcBef>
                <a:spcPts val="0"/>
              </a:spcBef>
              <a:buSzTx/>
              <a:buNone/>
              <a:defRPr sz="43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</a:t>
            </a:r>
            <a:r>
              <a:rPr u="sng">
                <a:hlinkClick r:id="rId3" invalidUrl="" action="" tgtFrame="" tooltip="" history="1" highlightClick="0" endSnd="0"/>
              </a:rPr>
              <a:t>https://www.mathjax.org/#about</a:t>
            </a:r>
          </a:p>
        </p:txBody>
      </p:sp>
      <p:pic>
        <p:nvPicPr>
          <p:cNvPr id="138" name="pasted-image-enhanc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8620" y="926504"/>
            <a:ext cx="3967438" cy="813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Cases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347402" y="1960546"/>
            <a:ext cx="12309996" cy="2422099"/>
          </a:xfrm>
          <a:prstGeom prst="rect">
            <a:avLst/>
          </a:prstGeom>
        </p:spPr>
        <p:txBody>
          <a:bodyPr numCol="2" spcCol="615499"/>
          <a:lstStyle/>
          <a:p>
            <a:pPr marL="204470" indent="-204470" defTabSz="268731">
              <a:spcBef>
                <a:spcPts val="1900"/>
              </a:spcBef>
              <a:defRPr sz="1748"/>
            </a:pPr>
            <a:r>
              <a:t>Constant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req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component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method</a:t>
            </a:r>
          </a:p>
          <a:p>
            <a:pPr marL="204470" indent="-204470" defTabSz="268731">
              <a:spcBef>
                <a:spcPts val="1900"/>
              </a:spcBef>
              <a:defRPr sz="1748"/>
            </a:pPr>
          </a:p>
          <a:p>
            <a:pPr marL="204470" indent="-204470" defTabSz="268731">
              <a:spcBef>
                <a:spcPts val="1900"/>
              </a:spcBef>
              <a:defRPr sz="1748"/>
            </a:pPr>
            <a:r>
              <a:t>Variable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id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testVal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oracle</a:t>
            </a:r>
          </a:p>
          <a:p>
            <a:pPr lvl="1" marL="408940" indent="-204470" defTabSz="268731">
              <a:spcBef>
                <a:spcPts val="1900"/>
              </a:spcBef>
              <a:defRPr sz="1748"/>
            </a:pPr>
            <a:r>
              <a:t>title</a:t>
            </a:r>
          </a:p>
        </p:txBody>
      </p:sp>
      <p:pic>
        <p:nvPicPr>
          <p:cNvPr id="142" name="Screen Shot 2015-11-30 at 10.03.23 PM-enhanced.png"/>
          <p:cNvPicPr>
            <a:picLocks noChangeAspect="0"/>
          </p:cNvPicPr>
          <p:nvPr/>
        </p:nvPicPr>
        <p:blipFill>
          <a:blip r:embed="rId2">
            <a:extLst/>
          </a:blip>
          <a:srcRect l="0" t="2711" r="53857" b="29121"/>
          <a:stretch>
            <a:fillRect/>
          </a:stretch>
        </p:blipFill>
        <p:spPr>
          <a:xfrm>
            <a:off x="3533378" y="4635070"/>
            <a:ext cx="5938225" cy="4955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Framework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file JSON is parsed </a:t>
            </a:r>
          </a:p>
          <a:p>
            <a:pPr/>
            <a:r>
              <a:t>Values are passed into MathJax tester</a:t>
            </a:r>
          </a:p>
          <a:p>
            <a:pPr/>
            <a:r>
              <a:t>Converted MathML is captured</a:t>
            </a:r>
          </a:p>
          <a:p>
            <a:pPr/>
            <a:r>
              <a:t>Captured MathML String is compared to oracle</a:t>
            </a:r>
          </a:p>
          <a:p>
            <a:pPr/>
            <a:r>
              <a:t>HTML file collects results of tests and displays in Firefox window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Tools/Dependencies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</a:t>
            </a:r>
          </a:p>
          <a:p>
            <a:pPr/>
            <a:r>
              <a:t>Python</a:t>
            </a:r>
          </a:p>
          <a:p>
            <a:pPr/>
            <a:r>
              <a:t>Firefox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Tests</a:t>
            </a:r>
          </a:p>
        </p:txBody>
      </p:sp>
      <p:pic>
        <p:nvPicPr>
          <p:cNvPr id="151" name="Screen Shot 2015-12-01 at 12.24.14 AM.png"/>
          <p:cNvPicPr>
            <a:picLocks noChangeAspect="1"/>
          </p:cNvPicPr>
          <p:nvPr/>
        </p:nvPicPr>
        <p:blipFill>
          <a:blip r:embed="rId2">
            <a:extLst/>
          </a:blip>
          <a:srcRect l="4356" t="2842" r="2139" b="2842"/>
          <a:stretch>
            <a:fillRect/>
          </a:stretch>
        </p:blipFill>
        <p:spPr>
          <a:xfrm>
            <a:off x="1168003" y="2377479"/>
            <a:ext cx="10668856" cy="6725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Fault-Injection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