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layfair Display"/>
      <p:regular r:id="rId22"/>
      <p:bold r:id="rId23"/>
      <p:italic r:id="rId24"/>
      <p:boldItalic r:id="rId25"/>
    </p:embeddedFont>
    <p:embeddedFont>
      <p:font typeface="Lato"/>
      <p:regular r:id="rId26"/>
      <p:bold r:id="rId27"/>
      <p:italic r:id="rId28"/>
      <p:boldItalic r:id="rId29"/>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layfairDisplay-regular.fntdata"/><Relationship Id="rId21" Type="http://schemas.openxmlformats.org/officeDocument/2006/relationships/slide" Target="slides/slide17.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2749050" y="748800"/>
            <a:ext cx="3645899" cy="36458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0" name="Shape 10"/>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 name="Shape 11"/>
          <p:cNvSpPr txBox="1"/>
          <p:nvPr>
            <p:ph type="ctrTitle"/>
          </p:nvPr>
        </p:nvSpPr>
        <p:spPr>
          <a:xfrm>
            <a:off x="3096250" y="1627200"/>
            <a:ext cx="2951399" cy="1584300"/>
          </a:xfrm>
          <a:prstGeom prst="rect">
            <a:avLst/>
          </a:prstGeom>
        </p:spPr>
        <p:txBody>
          <a:bodyPr anchorCtr="0" anchor="ctr" bIns="91425" lIns="91425" rIns="91425" tIns="91425"/>
          <a:lstStyle>
            <a:lvl1pPr algn="ctr">
              <a:spcBef>
                <a:spcPts val="0"/>
              </a:spcBef>
              <a:buClr>
                <a:schemeClr val="lt1"/>
              </a:buClr>
              <a:buFont typeface="Lato"/>
              <a:defRPr>
                <a:solidFill>
                  <a:schemeClr val="lt1"/>
                </a:solidFill>
                <a:latin typeface="Lato"/>
                <a:ea typeface="Lato"/>
                <a:cs typeface="Lato"/>
                <a:sym typeface="Lato"/>
              </a:defRPr>
            </a:lvl1pPr>
            <a:lvl2pPr algn="ctr">
              <a:spcBef>
                <a:spcPts val="0"/>
              </a:spcBef>
              <a:buClr>
                <a:schemeClr val="lt1"/>
              </a:buClr>
              <a:buFont typeface="Lato"/>
              <a:defRPr>
                <a:solidFill>
                  <a:schemeClr val="lt1"/>
                </a:solidFill>
                <a:latin typeface="Lato"/>
                <a:ea typeface="Lato"/>
                <a:cs typeface="Lato"/>
                <a:sym typeface="Lato"/>
              </a:defRPr>
            </a:lvl2pPr>
            <a:lvl3pPr algn="ctr">
              <a:spcBef>
                <a:spcPts val="0"/>
              </a:spcBef>
              <a:buClr>
                <a:schemeClr val="lt1"/>
              </a:buClr>
              <a:buFont typeface="Lato"/>
              <a:defRPr>
                <a:solidFill>
                  <a:schemeClr val="lt1"/>
                </a:solidFill>
                <a:latin typeface="Lato"/>
                <a:ea typeface="Lato"/>
                <a:cs typeface="Lato"/>
                <a:sym typeface="Lato"/>
              </a:defRPr>
            </a:lvl3pPr>
            <a:lvl4pPr algn="ctr">
              <a:spcBef>
                <a:spcPts val="0"/>
              </a:spcBef>
              <a:buClr>
                <a:schemeClr val="lt1"/>
              </a:buClr>
              <a:buFont typeface="Lato"/>
              <a:defRPr>
                <a:solidFill>
                  <a:schemeClr val="lt1"/>
                </a:solidFill>
                <a:latin typeface="Lato"/>
                <a:ea typeface="Lato"/>
                <a:cs typeface="Lato"/>
                <a:sym typeface="Lato"/>
              </a:defRPr>
            </a:lvl4pPr>
            <a:lvl5pPr algn="ctr">
              <a:spcBef>
                <a:spcPts val="0"/>
              </a:spcBef>
              <a:buClr>
                <a:schemeClr val="lt1"/>
              </a:buClr>
              <a:buFont typeface="Lato"/>
              <a:defRPr>
                <a:solidFill>
                  <a:schemeClr val="lt1"/>
                </a:solidFill>
                <a:latin typeface="Lato"/>
                <a:ea typeface="Lato"/>
                <a:cs typeface="Lato"/>
                <a:sym typeface="Lato"/>
              </a:defRPr>
            </a:lvl5pPr>
            <a:lvl6pPr algn="ctr">
              <a:spcBef>
                <a:spcPts val="0"/>
              </a:spcBef>
              <a:buClr>
                <a:schemeClr val="lt1"/>
              </a:buClr>
              <a:buFont typeface="Lato"/>
              <a:defRPr>
                <a:solidFill>
                  <a:schemeClr val="lt1"/>
                </a:solidFill>
                <a:latin typeface="Lato"/>
                <a:ea typeface="Lato"/>
                <a:cs typeface="Lato"/>
                <a:sym typeface="Lato"/>
              </a:defRPr>
            </a:lvl6pPr>
            <a:lvl7pPr algn="ctr">
              <a:spcBef>
                <a:spcPts val="0"/>
              </a:spcBef>
              <a:buClr>
                <a:schemeClr val="lt1"/>
              </a:buClr>
              <a:buFont typeface="Lato"/>
              <a:defRPr>
                <a:solidFill>
                  <a:schemeClr val="lt1"/>
                </a:solidFill>
                <a:latin typeface="Lato"/>
                <a:ea typeface="Lato"/>
                <a:cs typeface="Lato"/>
                <a:sym typeface="Lato"/>
              </a:defRPr>
            </a:lvl7pPr>
            <a:lvl8pPr algn="ctr">
              <a:spcBef>
                <a:spcPts val="0"/>
              </a:spcBef>
              <a:buClr>
                <a:schemeClr val="lt1"/>
              </a:buClr>
              <a:buFont typeface="Lato"/>
              <a:defRPr>
                <a:solidFill>
                  <a:schemeClr val="lt1"/>
                </a:solidFill>
                <a:latin typeface="Lato"/>
                <a:ea typeface="Lato"/>
                <a:cs typeface="Lato"/>
                <a:sym typeface="Lato"/>
              </a:defRPr>
            </a:lvl8pPr>
            <a:lvl9pPr algn="ctr">
              <a:spcBef>
                <a:spcPts val="0"/>
              </a:spcBef>
              <a:buClr>
                <a:schemeClr val="lt1"/>
              </a:buClr>
              <a:buFont typeface="Lato"/>
              <a:defRPr>
                <a:solidFill>
                  <a:schemeClr val="lt1"/>
                </a:solidFill>
                <a:latin typeface="Lato"/>
                <a:ea typeface="Lato"/>
                <a:cs typeface="Lato"/>
                <a:sym typeface="Lato"/>
              </a:defRPr>
            </a:lvl9pPr>
          </a:lstStyle>
          <a:p/>
        </p:txBody>
      </p:sp>
      <p:sp>
        <p:nvSpPr>
          <p:cNvPr id="12" name="Shape 12"/>
          <p:cNvSpPr txBox="1"/>
          <p:nvPr>
            <p:ph idx="1" type="subTitle"/>
          </p:nvPr>
        </p:nvSpPr>
        <p:spPr>
          <a:xfrm>
            <a:off x="3096362" y="3266930"/>
            <a:ext cx="2951399" cy="701399"/>
          </a:xfrm>
          <a:prstGeom prst="rect">
            <a:avLst/>
          </a:prstGeom>
        </p:spPr>
        <p:txBody>
          <a:bodyPr anchorCtr="0" anchor="b" bIns="91425" lIns="91425" rIns="91425" tIns="91425"/>
          <a:lstStyle>
            <a:lvl1pPr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3" name="Shape 1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49" name="Shape 49"/>
          <p:cNvSpPr txBox="1"/>
          <p:nvPr>
            <p:ph type="title"/>
          </p:nvPr>
        </p:nvSpPr>
        <p:spPr>
          <a:xfrm>
            <a:off x="311700" y="1233100"/>
            <a:ext cx="8520599" cy="1610100"/>
          </a:xfrm>
          <a:prstGeom prst="rect">
            <a:avLst/>
          </a:prstGeom>
        </p:spPr>
        <p:txBody>
          <a:bodyPr anchorCtr="0" anchor="b" bIns="91425" lIns="91425" rIns="91425" tIns="91425"/>
          <a:lstStyle>
            <a:lvl1pPr algn="ctr">
              <a:spcBef>
                <a:spcPts val="0"/>
              </a:spcBef>
              <a:buSzPct val="100000"/>
              <a:buFont typeface="Lato"/>
              <a:defRPr sz="10000">
                <a:latin typeface="Lato"/>
                <a:ea typeface="Lato"/>
                <a:cs typeface="Lato"/>
                <a:sym typeface="Lato"/>
              </a:defRPr>
            </a:lvl1pPr>
            <a:lvl2pPr algn="ctr">
              <a:spcBef>
                <a:spcPts val="0"/>
              </a:spcBef>
              <a:buSzPct val="100000"/>
              <a:buFont typeface="Lato"/>
              <a:defRPr sz="10000">
                <a:latin typeface="Lato"/>
                <a:ea typeface="Lato"/>
                <a:cs typeface="Lato"/>
                <a:sym typeface="Lato"/>
              </a:defRPr>
            </a:lvl2pPr>
            <a:lvl3pPr algn="ctr">
              <a:spcBef>
                <a:spcPts val="0"/>
              </a:spcBef>
              <a:buSzPct val="100000"/>
              <a:buFont typeface="Lato"/>
              <a:defRPr sz="10000">
                <a:latin typeface="Lato"/>
                <a:ea typeface="Lato"/>
                <a:cs typeface="Lato"/>
                <a:sym typeface="Lato"/>
              </a:defRPr>
            </a:lvl3pPr>
            <a:lvl4pPr algn="ctr">
              <a:spcBef>
                <a:spcPts val="0"/>
              </a:spcBef>
              <a:buSzPct val="100000"/>
              <a:buFont typeface="Lato"/>
              <a:defRPr sz="10000">
                <a:latin typeface="Lato"/>
                <a:ea typeface="Lato"/>
                <a:cs typeface="Lato"/>
                <a:sym typeface="Lato"/>
              </a:defRPr>
            </a:lvl4pPr>
            <a:lvl5pPr algn="ctr">
              <a:spcBef>
                <a:spcPts val="0"/>
              </a:spcBef>
              <a:buSzPct val="100000"/>
              <a:buFont typeface="Lato"/>
              <a:defRPr sz="10000">
                <a:latin typeface="Lato"/>
                <a:ea typeface="Lato"/>
                <a:cs typeface="Lato"/>
                <a:sym typeface="Lato"/>
              </a:defRPr>
            </a:lvl5pPr>
            <a:lvl6pPr algn="ctr">
              <a:spcBef>
                <a:spcPts val="0"/>
              </a:spcBef>
              <a:buSzPct val="100000"/>
              <a:buFont typeface="Lato"/>
              <a:defRPr sz="10000">
                <a:latin typeface="Lato"/>
                <a:ea typeface="Lato"/>
                <a:cs typeface="Lato"/>
                <a:sym typeface="Lato"/>
              </a:defRPr>
            </a:lvl6pPr>
            <a:lvl7pPr algn="ctr">
              <a:spcBef>
                <a:spcPts val="0"/>
              </a:spcBef>
              <a:buSzPct val="100000"/>
              <a:buFont typeface="Lato"/>
              <a:defRPr sz="10000">
                <a:latin typeface="Lato"/>
                <a:ea typeface="Lato"/>
                <a:cs typeface="Lato"/>
                <a:sym typeface="Lato"/>
              </a:defRPr>
            </a:lvl7pPr>
            <a:lvl8pPr algn="ctr">
              <a:spcBef>
                <a:spcPts val="0"/>
              </a:spcBef>
              <a:buSzPct val="100000"/>
              <a:buFont typeface="Lato"/>
              <a:defRPr sz="10000">
                <a:latin typeface="Lato"/>
                <a:ea typeface="Lato"/>
                <a:cs typeface="Lato"/>
                <a:sym typeface="Lato"/>
              </a:defRPr>
            </a:lvl8pPr>
            <a:lvl9pPr algn="ctr">
              <a:spcBef>
                <a:spcPts val="0"/>
              </a:spcBef>
              <a:buSzPct val="100000"/>
              <a:buFont typeface="Lato"/>
              <a:defRPr sz="10000">
                <a:latin typeface="Lato"/>
                <a:ea typeface="Lato"/>
                <a:cs typeface="Lato"/>
                <a:sym typeface="Lato"/>
              </a:defRPr>
            </a:lvl9pPr>
          </a:lstStyle>
          <a:p/>
        </p:txBody>
      </p:sp>
      <p:sp>
        <p:nvSpPr>
          <p:cNvPr id="50" name="Shape 50"/>
          <p:cNvSpPr txBox="1"/>
          <p:nvPr>
            <p:ph idx="1" type="body"/>
          </p:nvPr>
        </p:nvSpPr>
        <p:spPr>
          <a:xfrm>
            <a:off x="311700" y="291945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509550" y="1423875"/>
            <a:ext cx="8124900" cy="1798199"/>
          </a:xfrm>
          <a:prstGeom prst="rect">
            <a:avLst/>
          </a:prstGeom>
        </p:spPr>
        <p:txBody>
          <a:bodyPr anchorCtr="0" anchor="ctr" bIns="91425" lIns="91425" rIns="91425" tIns="91425"/>
          <a:lstStyle>
            <a:lvl1pPr algn="ctr">
              <a:spcBef>
                <a:spcPts val="0"/>
              </a:spcBef>
              <a:buClr>
                <a:schemeClr val="lt1"/>
              </a:buClr>
              <a:buSzPct val="100000"/>
              <a:buFont typeface="Lato"/>
              <a:defRPr b="0" sz="4800">
                <a:solidFill>
                  <a:schemeClr val="lt1"/>
                </a:solidFill>
                <a:latin typeface="Lato"/>
                <a:ea typeface="Lato"/>
                <a:cs typeface="Lato"/>
                <a:sym typeface="Lato"/>
              </a:defRPr>
            </a:lvl1pPr>
            <a:lvl2pPr algn="ctr">
              <a:spcBef>
                <a:spcPts val="0"/>
              </a:spcBef>
              <a:buClr>
                <a:schemeClr val="lt1"/>
              </a:buClr>
              <a:buSzPct val="100000"/>
              <a:buFont typeface="Lato"/>
              <a:defRPr b="0" sz="4800">
                <a:solidFill>
                  <a:schemeClr val="lt1"/>
                </a:solidFill>
                <a:latin typeface="Lato"/>
                <a:ea typeface="Lato"/>
                <a:cs typeface="Lato"/>
                <a:sym typeface="Lato"/>
              </a:defRPr>
            </a:lvl2pPr>
            <a:lvl3pPr algn="ctr">
              <a:spcBef>
                <a:spcPts val="0"/>
              </a:spcBef>
              <a:buClr>
                <a:schemeClr val="lt1"/>
              </a:buClr>
              <a:buSzPct val="100000"/>
              <a:buFont typeface="Lato"/>
              <a:defRPr b="0" sz="4800">
                <a:solidFill>
                  <a:schemeClr val="lt1"/>
                </a:solidFill>
                <a:latin typeface="Lato"/>
                <a:ea typeface="Lato"/>
                <a:cs typeface="Lato"/>
                <a:sym typeface="Lato"/>
              </a:defRPr>
            </a:lvl3pPr>
            <a:lvl4pPr algn="ctr">
              <a:spcBef>
                <a:spcPts val="0"/>
              </a:spcBef>
              <a:buClr>
                <a:schemeClr val="lt1"/>
              </a:buClr>
              <a:buSzPct val="100000"/>
              <a:buFont typeface="Lato"/>
              <a:defRPr b="0" sz="4800">
                <a:solidFill>
                  <a:schemeClr val="lt1"/>
                </a:solidFill>
                <a:latin typeface="Lato"/>
                <a:ea typeface="Lato"/>
                <a:cs typeface="Lato"/>
                <a:sym typeface="Lato"/>
              </a:defRPr>
            </a:lvl4pPr>
            <a:lvl5pPr algn="ctr">
              <a:spcBef>
                <a:spcPts val="0"/>
              </a:spcBef>
              <a:buClr>
                <a:schemeClr val="lt1"/>
              </a:buClr>
              <a:buSzPct val="100000"/>
              <a:buFont typeface="Lato"/>
              <a:defRPr b="0" sz="4800">
                <a:solidFill>
                  <a:schemeClr val="lt1"/>
                </a:solidFill>
                <a:latin typeface="Lato"/>
                <a:ea typeface="Lato"/>
                <a:cs typeface="Lato"/>
                <a:sym typeface="Lato"/>
              </a:defRPr>
            </a:lvl5pPr>
            <a:lvl6pPr algn="ctr">
              <a:spcBef>
                <a:spcPts val="0"/>
              </a:spcBef>
              <a:buClr>
                <a:schemeClr val="lt1"/>
              </a:buClr>
              <a:buSzPct val="100000"/>
              <a:buFont typeface="Lato"/>
              <a:defRPr b="0" sz="4800">
                <a:solidFill>
                  <a:schemeClr val="lt1"/>
                </a:solidFill>
                <a:latin typeface="Lato"/>
                <a:ea typeface="Lato"/>
                <a:cs typeface="Lato"/>
                <a:sym typeface="Lato"/>
              </a:defRPr>
            </a:lvl6pPr>
            <a:lvl7pPr algn="ctr">
              <a:spcBef>
                <a:spcPts val="0"/>
              </a:spcBef>
              <a:buClr>
                <a:schemeClr val="lt1"/>
              </a:buClr>
              <a:buSzPct val="100000"/>
              <a:buFont typeface="Lato"/>
              <a:defRPr b="0" sz="4800">
                <a:solidFill>
                  <a:schemeClr val="lt1"/>
                </a:solidFill>
                <a:latin typeface="Lato"/>
                <a:ea typeface="Lato"/>
                <a:cs typeface="Lato"/>
                <a:sym typeface="Lato"/>
              </a:defRPr>
            </a:lvl7pPr>
            <a:lvl8pPr algn="ctr">
              <a:spcBef>
                <a:spcPts val="0"/>
              </a:spcBef>
              <a:buClr>
                <a:schemeClr val="lt1"/>
              </a:buClr>
              <a:buSzPct val="100000"/>
              <a:buFont typeface="Lato"/>
              <a:defRPr b="0" sz="4800">
                <a:solidFill>
                  <a:schemeClr val="lt1"/>
                </a:solidFill>
                <a:latin typeface="Lato"/>
                <a:ea typeface="Lato"/>
                <a:cs typeface="Lato"/>
                <a:sym typeface="Lato"/>
              </a:defRPr>
            </a:lvl8pPr>
            <a:lvl9pPr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9" name="Shape 19"/>
          <p:cNvSpPr txBox="1"/>
          <p:nvPr>
            <p:ph type="title"/>
          </p:nvPr>
        </p:nvSpPr>
        <p:spPr>
          <a:xfrm>
            <a:off x="311700" y="391350"/>
            <a:ext cx="8520599" cy="6261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391350"/>
            <a:ext cx="8520599" cy="6261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5" name="Shape 25"/>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391350"/>
            <a:ext cx="8520599" cy="6261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2" name="Shape 32"/>
          <p:cNvSpPr txBox="1"/>
          <p:nvPr>
            <p:ph idx="1" type="body"/>
          </p:nvPr>
        </p:nvSpPr>
        <p:spPr>
          <a:xfrm>
            <a:off x="311700" y="1391377"/>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3" name="Shape 3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buFont typeface="Lato"/>
              <a:defRPr b="0" sz="4800">
                <a:solidFill>
                  <a:schemeClr val="lt1"/>
                </a:solidFill>
                <a:latin typeface="Lato"/>
                <a:ea typeface="Lato"/>
                <a:cs typeface="Lato"/>
                <a:sym typeface="Lato"/>
              </a:defRPr>
            </a:lvl1pPr>
            <a:lvl2pPr>
              <a:spcBef>
                <a:spcPts val="0"/>
              </a:spcBef>
              <a:buClr>
                <a:schemeClr val="lt1"/>
              </a:buClr>
              <a:buSzPct val="100000"/>
              <a:buFont typeface="Lato"/>
              <a:defRPr b="0" sz="4800">
                <a:solidFill>
                  <a:schemeClr val="lt1"/>
                </a:solidFill>
                <a:latin typeface="Lato"/>
                <a:ea typeface="Lato"/>
                <a:cs typeface="Lato"/>
                <a:sym typeface="Lato"/>
              </a:defRPr>
            </a:lvl2pPr>
            <a:lvl3pPr>
              <a:spcBef>
                <a:spcPts val="0"/>
              </a:spcBef>
              <a:buClr>
                <a:schemeClr val="lt1"/>
              </a:buClr>
              <a:buSzPct val="100000"/>
              <a:buFont typeface="Lato"/>
              <a:defRPr b="0" sz="4800">
                <a:solidFill>
                  <a:schemeClr val="lt1"/>
                </a:solidFill>
                <a:latin typeface="Lato"/>
                <a:ea typeface="Lato"/>
                <a:cs typeface="Lato"/>
                <a:sym typeface="Lato"/>
              </a:defRPr>
            </a:lvl3pPr>
            <a:lvl4pPr>
              <a:spcBef>
                <a:spcPts val="0"/>
              </a:spcBef>
              <a:buClr>
                <a:schemeClr val="lt1"/>
              </a:buClr>
              <a:buSzPct val="100000"/>
              <a:buFont typeface="Lato"/>
              <a:defRPr b="0" sz="4800">
                <a:solidFill>
                  <a:schemeClr val="lt1"/>
                </a:solidFill>
                <a:latin typeface="Lato"/>
                <a:ea typeface="Lato"/>
                <a:cs typeface="Lato"/>
                <a:sym typeface="Lato"/>
              </a:defRPr>
            </a:lvl4pPr>
            <a:lvl5pPr>
              <a:spcBef>
                <a:spcPts val="0"/>
              </a:spcBef>
              <a:buClr>
                <a:schemeClr val="lt1"/>
              </a:buClr>
              <a:buSzPct val="100000"/>
              <a:buFont typeface="Lato"/>
              <a:defRPr b="0" sz="4800">
                <a:solidFill>
                  <a:schemeClr val="lt1"/>
                </a:solidFill>
                <a:latin typeface="Lato"/>
                <a:ea typeface="Lato"/>
                <a:cs typeface="Lato"/>
                <a:sym typeface="Lato"/>
              </a:defRPr>
            </a:lvl5pPr>
            <a:lvl6pPr>
              <a:spcBef>
                <a:spcPts val="0"/>
              </a:spcBef>
              <a:buClr>
                <a:schemeClr val="lt1"/>
              </a:buClr>
              <a:buSzPct val="100000"/>
              <a:buFont typeface="Lato"/>
              <a:defRPr b="0" sz="4800">
                <a:solidFill>
                  <a:schemeClr val="lt1"/>
                </a:solidFill>
                <a:latin typeface="Lato"/>
                <a:ea typeface="Lato"/>
                <a:cs typeface="Lato"/>
                <a:sym typeface="Lato"/>
              </a:defRPr>
            </a:lvl6pPr>
            <a:lvl7pPr>
              <a:spcBef>
                <a:spcPts val="0"/>
              </a:spcBef>
              <a:buClr>
                <a:schemeClr val="lt1"/>
              </a:buClr>
              <a:buSzPct val="100000"/>
              <a:buFont typeface="Lato"/>
              <a:defRPr b="0" sz="4800">
                <a:solidFill>
                  <a:schemeClr val="lt1"/>
                </a:solidFill>
                <a:latin typeface="Lato"/>
                <a:ea typeface="Lato"/>
                <a:cs typeface="Lato"/>
                <a:sym typeface="Lato"/>
              </a:defRPr>
            </a:lvl7pPr>
            <a:lvl8pPr>
              <a:spcBef>
                <a:spcPts val="0"/>
              </a:spcBef>
              <a:buClr>
                <a:schemeClr val="lt1"/>
              </a:buClr>
              <a:buSzPct val="100000"/>
              <a:buFont typeface="Lato"/>
              <a:defRPr b="0" sz="4800">
                <a:solidFill>
                  <a:schemeClr val="lt1"/>
                </a:solidFill>
                <a:latin typeface="Lato"/>
                <a:ea typeface="Lato"/>
                <a:cs typeface="Lato"/>
                <a:sym typeface="Lato"/>
              </a:defRPr>
            </a:lvl8pPr>
            <a:lvl9pP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6" name="Shape 3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07950"/>
            <a:ext cx="4045199" cy="16836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1" name="Shape 41"/>
          <p:cNvSpPr txBox="1"/>
          <p:nvPr>
            <p:ph idx="1" type="subTitle"/>
          </p:nvPr>
        </p:nvSpPr>
        <p:spPr>
          <a:xfrm>
            <a:off x="265500" y="2845200"/>
            <a:ext cx="4045199" cy="13455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3" name="Shape 4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6" name="Shape 4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391350"/>
            <a:ext cx="8520599" cy="626100"/>
          </a:xfrm>
          <a:prstGeom prst="rect">
            <a:avLst/>
          </a:prstGeom>
          <a:noFill/>
          <a:ln>
            <a:noFill/>
          </a:ln>
        </p:spPr>
        <p:txBody>
          <a:bodyPr anchorCtr="0" anchor="t" bIns="91425" lIns="91425" rIns="91425" tIns="91425"/>
          <a:lstStyle>
            <a:lvl1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7" name="Shape 7"/>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0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3096300" y="1490450"/>
            <a:ext cx="2951399" cy="1584300"/>
          </a:xfrm>
          <a:prstGeom prst="rect">
            <a:avLst/>
          </a:prstGeom>
        </p:spPr>
        <p:txBody>
          <a:bodyPr anchorCtr="0" anchor="ctr" bIns="91425" lIns="91425" rIns="91425" tIns="91425">
            <a:noAutofit/>
          </a:bodyPr>
          <a:lstStyle/>
          <a:p>
            <a:pPr>
              <a:spcBef>
                <a:spcPts val="0"/>
              </a:spcBef>
              <a:buNone/>
            </a:pPr>
            <a:r>
              <a:rPr lang="en"/>
              <a:t>Sugar Labs: Calculate Activity</a:t>
            </a:r>
          </a:p>
        </p:txBody>
      </p:sp>
      <p:sp>
        <p:nvSpPr>
          <p:cNvPr id="59" name="Shape 59"/>
          <p:cNvSpPr txBox="1"/>
          <p:nvPr>
            <p:ph idx="1" type="subTitle"/>
          </p:nvPr>
        </p:nvSpPr>
        <p:spPr>
          <a:xfrm>
            <a:off x="3096362" y="3266930"/>
            <a:ext cx="2951399" cy="701399"/>
          </a:xfrm>
          <a:prstGeom prst="rect">
            <a:avLst/>
          </a:prstGeom>
        </p:spPr>
        <p:txBody>
          <a:bodyPr anchorCtr="0" anchor="b" bIns="91425" lIns="91425" rIns="91425" tIns="91425">
            <a:noAutofit/>
          </a:bodyPr>
          <a:lstStyle/>
          <a:p>
            <a:pPr>
              <a:spcBef>
                <a:spcPts val="0"/>
              </a:spcBef>
              <a:buNone/>
            </a:pPr>
            <a:r>
              <a:rPr lang="en"/>
              <a:t>Aaron Gaynor, Jacob Hennessy, Aaron Walton, Sabrina Yongue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3153600" cy="572699"/>
          </a:xfrm>
          <a:prstGeom prst="rect">
            <a:avLst/>
          </a:prstGeom>
        </p:spPr>
        <p:txBody>
          <a:bodyPr anchorCtr="0" anchor="t" bIns="91425" lIns="91425" rIns="91425" tIns="91425">
            <a:noAutofit/>
          </a:bodyPr>
          <a:lstStyle/>
          <a:p>
            <a:pPr>
              <a:spcBef>
                <a:spcPts val="0"/>
              </a:spcBef>
              <a:buNone/>
            </a:pPr>
            <a:r>
              <a:rPr lang="en"/>
              <a:t>Code Example</a:t>
            </a:r>
          </a:p>
        </p:txBody>
      </p:sp>
      <p:pic>
        <p:nvPicPr>
          <p:cNvPr id="118" name="Shape 118"/>
          <p:cNvPicPr preferRelativeResize="0"/>
          <p:nvPr/>
        </p:nvPicPr>
        <p:blipFill>
          <a:blip r:embed="rId3">
            <a:alphaModFix/>
          </a:blip>
          <a:stretch>
            <a:fillRect/>
          </a:stretch>
        </p:blipFill>
        <p:spPr>
          <a:xfrm>
            <a:off x="3924225" y="104850"/>
            <a:ext cx="4433649" cy="4933799"/>
          </a:xfrm>
          <a:prstGeom prst="rect">
            <a:avLst/>
          </a:prstGeom>
          <a:noFill/>
          <a:ln>
            <a:noFill/>
          </a:ln>
        </p:spPr>
      </p:pic>
      <p:sp>
        <p:nvSpPr>
          <p:cNvPr id="119" name="Shape 119"/>
          <p:cNvSpPr txBox="1"/>
          <p:nvPr/>
        </p:nvSpPr>
        <p:spPr>
          <a:xfrm>
            <a:off x="238650" y="1017725"/>
            <a:ext cx="3299700" cy="3713400"/>
          </a:xfrm>
          <a:prstGeom prst="rect">
            <a:avLst/>
          </a:prstGeom>
          <a:noFill/>
          <a:ln>
            <a:noFill/>
          </a:ln>
        </p:spPr>
        <p:txBody>
          <a:bodyPr anchorCtr="0" anchor="t" bIns="91425" lIns="91425" rIns="91425" tIns="91425">
            <a:noAutofit/>
          </a:bodyPr>
          <a:lstStyle/>
          <a:p>
            <a:pPr indent="-228600" lvl="0" marL="457200" rtl="0">
              <a:spcBef>
                <a:spcPts val="0"/>
              </a:spcBef>
              <a:buChar char="●"/>
            </a:pPr>
            <a:r>
              <a:rPr b="1" lang="en"/>
              <a:t>This is the runAllTests.py file</a:t>
            </a:r>
          </a:p>
          <a:p>
            <a:pPr lvl="0" rtl="0">
              <a:spcBef>
                <a:spcPts val="0"/>
              </a:spcBef>
              <a:buNone/>
            </a:pPr>
            <a:r>
              <a:t/>
            </a:r>
            <a:endParaRPr b="1"/>
          </a:p>
          <a:p>
            <a:pPr indent="-228600" lvl="0" marL="457200" rtl="0">
              <a:spcBef>
                <a:spcPts val="0"/>
              </a:spcBef>
              <a:buChar char="●"/>
            </a:pPr>
            <a:r>
              <a:rPr b="1" lang="en"/>
              <a:t>Testing Framework works in a Master-Slave Relationship with </a:t>
            </a:r>
            <a:r>
              <a:rPr b="1" lang="en">
                <a:solidFill>
                  <a:schemeClr val="dk1"/>
                </a:solidFill>
              </a:rPr>
              <a:t>runAllTests.py </a:t>
            </a:r>
            <a:r>
              <a:rPr b="1" lang="en"/>
              <a:t>as the Master </a:t>
            </a:r>
          </a:p>
          <a:p>
            <a:pPr lvl="0" rtl="0">
              <a:spcBef>
                <a:spcPts val="0"/>
              </a:spcBef>
              <a:buNone/>
            </a:pPr>
            <a:r>
              <a:t/>
            </a:r>
            <a:endParaRPr b="1"/>
          </a:p>
          <a:p>
            <a:pPr indent="-228600" lvl="0" marL="457200" rtl="0">
              <a:spcBef>
                <a:spcPts val="0"/>
              </a:spcBef>
              <a:buChar char="●"/>
            </a:pPr>
            <a:r>
              <a:rPr b="1" lang="en"/>
              <a:t>Imports all of the TestCaseExecutables and functions.py before looping through test cases</a:t>
            </a:r>
          </a:p>
          <a:p>
            <a:pPr lvl="0" rtl="0">
              <a:spcBef>
                <a:spcPts val="0"/>
              </a:spcBef>
              <a:buNone/>
            </a:pPr>
            <a:r>
              <a:t/>
            </a:r>
            <a:endParaRPr b="1"/>
          </a:p>
          <a:p>
            <a:pPr indent="-228600" lvl="0" marL="457200" rtl="0">
              <a:spcBef>
                <a:spcPts val="0"/>
              </a:spcBef>
              <a:buChar char="●"/>
            </a:pPr>
            <a:r>
              <a:rPr b="1" lang="en"/>
              <a:t>Reads input test file</a:t>
            </a:r>
          </a:p>
          <a:p>
            <a:pPr lvl="0" rtl="0">
              <a:spcBef>
                <a:spcPts val="0"/>
              </a:spcBef>
              <a:buNone/>
            </a:pPr>
            <a:r>
              <a:t/>
            </a:r>
            <a:endParaRPr b="1"/>
          </a:p>
          <a:p>
            <a:pPr indent="-228600" lvl="0" marL="457200" rtl="0">
              <a:spcBef>
                <a:spcPts val="0"/>
              </a:spcBef>
              <a:buChar char="●"/>
            </a:pPr>
            <a:r>
              <a:rPr b="1" lang="en"/>
              <a:t>Uses input test file to select method</a:t>
            </a:r>
          </a:p>
          <a:p>
            <a:pPr lvl="0" rtl="0">
              <a:spcBef>
                <a:spcPts val="0"/>
              </a:spcBef>
              <a:buNone/>
            </a:pPr>
            <a:r>
              <a:t/>
            </a:r>
            <a:endParaRPr b="1"/>
          </a:p>
          <a:p>
            <a:pPr indent="-228600" lvl="0" marL="457200">
              <a:spcBef>
                <a:spcPts val="0"/>
              </a:spcBef>
              <a:buChar char="●"/>
            </a:pPr>
            <a:r>
              <a:rPr b="1" lang="en"/>
              <a:t>After calling all methods, creates and opens HTML file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Code Examples Cont.</a:t>
            </a:r>
          </a:p>
        </p:txBody>
      </p:sp>
      <p:pic>
        <p:nvPicPr>
          <p:cNvPr id="125" name="Shape 125"/>
          <p:cNvPicPr preferRelativeResize="0"/>
          <p:nvPr/>
        </p:nvPicPr>
        <p:blipFill>
          <a:blip r:embed="rId3">
            <a:alphaModFix/>
          </a:blip>
          <a:stretch>
            <a:fillRect/>
          </a:stretch>
        </p:blipFill>
        <p:spPr>
          <a:xfrm>
            <a:off x="2770000" y="1189550"/>
            <a:ext cx="6122199" cy="3457800"/>
          </a:xfrm>
          <a:prstGeom prst="rect">
            <a:avLst/>
          </a:prstGeom>
          <a:noFill/>
          <a:ln>
            <a:noFill/>
          </a:ln>
        </p:spPr>
      </p:pic>
      <p:sp>
        <p:nvSpPr>
          <p:cNvPr id="126" name="Shape 126"/>
          <p:cNvSpPr txBox="1"/>
          <p:nvPr/>
        </p:nvSpPr>
        <p:spPr>
          <a:xfrm>
            <a:off x="351700" y="1189550"/>
            <a:ext cx="2418300" cy="3813599"/>
          </a:xfrm>
          <a:prstGeom prst="rect">
            <a:avLst/>
          </a:prstGeom>
          <a:noFill/>
          <a:ln>
            <a:noFill/>
          </a:ln>
        </p:spPr>
        <p:txBody>
          <a:bodyPr anchorCtr="0" anchor="t" bIns="91425" lIns="91425" rIns="91425" tIns="91425">
            <a:noAutofit/>
          </a:bodyPr>
          <a:lstStyle/>
          <a:p>
            <a:pPr indent="-228600" lvl="0" marL="457200" rtl="0">
              <a:spcBef>
                <a:spcPts val="0"/>
              </a:spcBef>
              <a:buChar char="●"/>
            </a:pPr>
            <a:r>
              <a:rPr b="1" lang="en"/>
              <a:t>This is the general layout of the scripts that interact with functions.py </a:t>
            </a:r>
          </a:p>
          <a:p>
            <a:pPr lvl="0" rtl="0">
              <a:spcBef>
                <a:spcPts val="0"/>
              </a:spcBef>
              <a:buNone/>
            </a:pPr>
            <a:r>
              <a:t/>
            </a:r>
            <a:endParaRPr b="1"/>
          </a:p>
          <a:p>
            <a:pPr indent="-228600" lvl="0" marL="457200" rtl="0">
              <a:spcBef>
                <a:spcPts val="0"/>
              </a:spcBef>
              <a:buChar char="●"/>
            </a:pPr>
            <a:r>
              <a:rPr b="1" lang="en"/>
              <a:t>Creates a relative file path to the functions file</a:t>
            </a:r>
          </a:p>
          <a:p>
            <a:pPr lvl="0" rtl="0">
              <a:spcBef>
                <a:spcPts val="0"/>
              </a:spcBef>
              <a:buNone/>
            </a:pPr>
            <a:r>
              <a:t/>
            </a:r>
            <a:endParaRPr b="1"/>
          </a:p>
          <a:p>
            <a:pPr indent="-228600" lvl="0" marL="457200" rtl="0">
              <a:spcBef>
                <a:spcPts val="0"/>
              </a:spcBef>
              <a:buChar char="●"/>
            </a:pPr>
            <a:r>
              <a:rPr b="1" lang="en"/>
              <a:t>Tries to call the function, and handles errors by returning ERROR</a:t>
            </a:r>
          </a:p>
          <a:p>
            <a:pPr lvl="0" rtl="0">
              <a:spcBef>
                <a:spcPts val="0"/>
              </a:spcBef>
              <a:buNone/>
            </a:pPr>
            <a:r>
              <a:t/>
            </a:r>
            <a:endParaRPr b="1"/>
          </a:p>
          <a:p>
            <a:pPr indent="-228600" lvl="0" marL="457200">
              <a:spcBef>
                <a:spcPts val="0"/>
              </a:spcBef>
              <a:buChar char="●"/>
            </a:pPr>
            <a:r>
              <a:rPr b="1" lang="en"/>
              <a:t>If the function works properly, returns the function’s output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The Output</a:t>
            </a:r>
          </a:p>
        </p:txBody>
      </p:sp>
      <p:sp>
        <p:nvSpPr>
          <p:cNvPr id="132" name="Shape 132"/>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33" name="Shape 133"/>
          <p:cNvPicPr preferRelativeResize="0"/>
          <p:nvPr/>
        </p:nvPicPr>
        <p:blipFill>
          <a:blip r:embed="rId3">
            <a:alphaModFix/>
          </a:blip>
          <a:stretch>
            <a:fillRect/>
          </a:stretch>
        </p:blipFill>
        <p:spPr>
          <a:xfrm>
            <a:off x="0" y="1152465"/>
            <a:ext cx="9143997" cy="4136218"/>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Fault Injection</a:t>
            </a:r>
          </a:p>
        </p:txBody>
      </p:sp>
      <p:sp>
        <p:nvSpPr>
          <p:cNvPr id="139" name="Shape 139"/>
          <p:cNvSpPr txBox="1"/>
          <p:nvPr>
            <p:ph idx="1" type="body"/>
          </p:nvPr>
        </p:nvSpPr>
        <p:spPr>
          <a:xfrm>
            <a:off x="311700" y="1152475"/>
            <a:ext cx="8520599" cy="37158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Finding ways to inject faults that would not break all test cases reliant on the method was difficult</a:t>
            </a:r>
          </a:p>
          <a:p>
            <a:pPr indent="-228600" lvl="0" marL="457200" rtl="0">
              <a:spcBef>
                <a:spcPts val="0"/>
              </a:spcBef>
              <a:buClr>
                <a:srgbClr val="000000"/>
              </a:buClr>
            </a:pPr>
            <a:r>
              <a:rPr lang="en">
                <a:solidFill>
                  <a:srgbClr val="000000"/>
                </a:solidFill>
              </a:rPr>
              <a:t>We injected a fault into add such that it only returns the absolute value of the addition of the inputs</a:t>
            </a:r>
          </a:p>
          <a:p>
            <a:pPr indent="-228600" lvl="0" marL="457200" rtl="0">
              <a:spcBef>
                <a:spcPts val="0"/>
              </a:spcBef>
              <a:buClr>
                <a:srgbClr val="000000"/>
              </a:buClr>
            </a:pPr>
            <a:r>
              <a:rPr lang="en">
                <a:solidFill>
                  <a:srgbClr val="000000"/>
                </a:solidFill>
              </a:rPr>
              <a:t>We injected a fault into sub such that it subtracts x from y as opposed to y from x</a:t>
            </a:r>
          </a:p>
          <a:p>
            <a:pPr indent="-228600" lvl="0" marL="457200" rtl="0">
              <a:spcBef>
                <a:spcPts val="0"/>
              </a:spcBef>
              <a:buClr>
                <a:srgbClr val="000000"/>
              </a:buClr>
            </a:pPr>
            <a:r>
              <a:rPr lang="en">
                <a:solidFill>
                  <a:srgbClr val="000000"/>
                </a:solidFill>
              </a:rPr>
              <a:t>We injected a fault into mul such that it multiplies x by the absolute value of y</a:t>
            </a:r>
          </a:p>
          <a:p>
            <a:pPr indent="-228600" lvl="0" marL="457200" rtl="0">
              <a:spcBef>
                <a:spcPts val="0"/>
              </a:spcBef>
              <a:buClr>
                <a:srgbClr val="000000"/>
              </a:buClr>
            </a:pPr>
            <a:r>
              <a:rPr lang="en">
                <a:solidFill>
                  <a:srgbClr val="000000"/>
                </a:solidFill>
              </a:rPr>
              <a:t>We injected a fault into divide such that it always divides x by x as opposed to x by y</a:t>
            </a:r>
          </a:p>
          <a:p>
            <a:pPr indent="-228600" lvl="0" marL="457200">
              <a:spcBef>
                <a:spcPts val="0"/>
              </a:spcBef>
              <a:buClr>
                <a:srgbClr val="000000"/>
              </a:buClr>
            </a:pPr>
            <a:r>
              <a:rPr lang="en">
                <a:solidFill>
                  <a:srgbClr val="000000"/>
                </a:solidFill>
              </a:rPr>
              <a:t>We injected a fault into factorial such that it loops past 1 and multiplies the result by 0</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Fault Injection Output</a:t>
            </a:r>
          </a:p>
        </p:txBody>
      </p:sp>
      <p:sp>
        <p:nvSpPr>
          <p:cNvPr id="145" name="Shape 145"/>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46" name="Shape 146"/>
          <p:cNvPicPr preferRelativeResize="0"/>
          <p:nvPr/>
        </p:nvPicPr>
        <p:blipFill>
          <a:blip r:embed="rId3">
            <a:alphaModFix/>
          </a:blip>
          <a:stretch>
            <a:fillRect/>
          </a:stretch>
        </p:blipFill>
        <p:spPr>
          <a:xfrm>
            <a:off x="0" y="1152468"/>
            <a:ext cx="9143997" cy="3909711"/>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Our Experiences</a:t>
            </a:r>
          </a:p>
        </p:txBody>
      </p:sp>
      <p:sp>
        <p:nvSpPr>
          <p:cNvPr id="152" name="Shape 152"/>
          <p:cNvSpPr txBox="1"/>
          <p:nvPr/>
        </p:nvSpPr>
        <p:spPr>
          <a:xfrm>
            <a:off x="305100" y="1017725"/>
            <a:ext cx="8533799" cy="4125900"/>
          </a:xfrm>
          <a:prstGeom prst="rect">
            <a:avLst/>
          </a:prstGeom>
          <a:noFill/>
          <a:ln>
            <a:noFill/>
          </a:ln>
        </p:spPr>
        <p:txBody>
          <a:bodyPr anchorCtr="0" anchor="t" bIns="91425" lIns="91425" rIns="91425" tIns="91425">
            <a:noAutofit/>
          </a:bodyPr>
          <a:lstStyle/>
          <a:p>
            <a:pPr rtl="0">
              <a:spcBef>
                <a:spcPts val="0"/>
              </a:spcBef>
              <a:buNone/>
            </a:pPr>
            <a:r>
              <a:rPr lang="en" sz="1800"/>
              <a:t>Project Switching</a:t>
            </a:r>
          </a:p>
          <a:p>
            <a:pPr indent="-342900" lvl="0" marL="457200" rtl="0">
              <a:spcBef>
                <a:spcPts val="0"/>
              </a:spcBef>
              <a:buSzPct val="100000"/>
              <a:buChar char="●"/>
            </a:pPr>
            <a:r>
              <a:rPr lang="en" sz="1800"/>
              <a:t>Being able to weigh the pros and cons of each project, assessing the workload, and knowing everyone’s skill set to properly decide which is right for you.</a:t>
            </a:r>
          </a:p>
          <a:p>
            <a:pPr indent="-342900" lvl="0" marL="457200" rtl="0">
              <a:spcBef>
                <a:spcPts val="0"/>
              </a:spcBef>
              <a:buSzPct val="100000"/>
              <a:buChar char="●"/>
            </a:pPr>
            <a:r>
              <a:rPr lang="en" sz="1800"/>
              <a:t>We switched from sugarlabs to pybiblio, then back to sugar labs because it was all in python and  we found a function that was easy to run and compile. We also are all familiar with python, so we concluded that sugar labs was a good fit for us.</a:t>
            </a:r>
          </a:p>
          <a:p>
            <a:pPr rtl="0">
              <a:spcBef>
                <a:spcPts val="0"/>
              </a:spcBef>
              <a:buNone/>
            </a:pPr>
            <a:r>
              <a:rPr lang="en" sz="1800"/>
              <a:t>Time Management</a:t>
            </a:r>
          </a:p>
          <a:p>
            <a:pPr indent="-342900" lvl="0" marL="457200" rtl="0">
              <a:spcBef>
                <a:spcPts val="0"/>
              </a:spcBef>
              <a:buSzPct val="100000"/>
              <a:buChar char="●"/>
            </a:pPr>
            <a:r>
              <a:rPr lang="en" sz="1800"/>
              <a:t>Working Around Variable Schedules</a:t>
            </a:r>
          </a:p>
          <a:p>
            <a:pPr indent="-342900" lvl="0" marL="457200" rtl="0">
              <a:spcBef>
                <a:spcPts val="0"/>
              </a:spcBef>
              <a:buSzPct val="100000"/>
              <a:buChar char="●"/>
            </a:pPr>
            <a:r>
              <a:rPr lang="en" sz="1800"/>
              <a:t>Creating MASTERPIECES</a:t>
            </a:r>
          </a:p>
          <a:p>
            <a:pPr indent="-342900" lvl="0" marL="457200" rtl="0">
              <a:spcBef>
                <a:spcPts val="0"/>
              </a:spcBef>
              <a:buSzPct val="100000"/>
              <a:buChar char="●"/>
            </a:pPr>
            <a:r>
              <a:rPr lang="en" sz="1800"/>
              <a:t>Creating an attack plan for each meeting with objectives to be completed</a:t>
            </a:r>
          </a:p>
          <a:p>
            <a:pPr indent="-342900" lvl="0" marL="457200" rtl="0">
              <a:spcBef>
                <a:spcPts val="0"/>
              </a:spcBef>
              <a:buSzPct val="100000"/>
              <a:buChar char="●"/>
            </a:pPr>
            <a:r>
              <a:rPr lang="en" sz="1800"/>
              <a:t>Creating a list of things to be done based on importance and due date</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Our Experiences Cont.</a:t>
            </a:r>
          </a:p>
        </p:txBody>
      </p:sp>
      <p:sp>
        <p:nvSpPr>
          <p:cNvPr id="158" name="Shape 15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61111"/>
              <a:buFont typeface="Arial"/>
              <a:buNone/>
            </a:pPr>
            <a:r>
              <a:rPr lang="en">
                <a:solidFill>
                  <a:schemeClr val="dk1"/>
                </a:solidFill>
              </a:rPr>
              <a:t>Problem Resolution</a:t>
            </a:r>
          </a:p>
          <a:p>
            <a:pPr indent="-228600" lvl="0" marL="457200" rtl="0">
              <a:lnSpc>
                <a:spcPct val="100000"/>
              </a:lnSpc>
              <a:spcBef>
                <a:spcPts val="0"/>
              </a:spcBef>
              <a:spcAft>
                <a:spcPts val="0"/>
              </a:spcAft>
              <a:buClr>
                <a:schemeClr val="dk1"/>
              </a:buClr>
            </a:pPr>
            <a:r>
              <a:rPr lang="en">
                <a:solidFill>
                  <a:schemeClr val="dk1"/>
                </a:solidFill>
              </a:rPr>
              <a:t>The important skill of being able to reassess the definition of the problem at hand, and being able to alter the specification in order to solve the problem according to requirements.</a:t>
            </a:r>
          </a:p>
          <a:p>
            <a:pPr lvl="0" rtl="0">
              <a:lnSpc>
                <a:spcPct val="100000"/>
              </a:lnSpc>
              <a:spcBef>
                <a:spcPts val="0"/>
              </a:spcBef>
              <a:spcAft>
                <a:spcPts val="0"/>
              </a:spcAft>
              <a:buClr>
                <a:schemeClr val="dk1"/>
              </a:buClr>
              <a:buSzPct val="61111"/>
              <a:buFont typeface="Arial"/>
              <a:buNone/>
            </a:pPr>
            <a:r>
              <a:rPr lang="en">
                <a:solidFill>
                  <a:schemeClr val="dk1"/>
                </a:solidFill>
              </a:rPr>
              <a:t>Git and GitHub Issues</a:t>
            </a:r>
          </a:p>
          <a:p>
            <a:pPr indent="-228600" lvl="0" marL="457200" rtl="0">
              <a:lnSpc>
                <a:spcPct val="100000"/>
              </a:lnSpc>
              <a:spcBef>
                <a:spcPts val="0"/>
              </a:spcBef>
              <a:spcAft>
                <a:spcPts val="0"/>
              </a:spcAft>
              <a:buClr>
                <a:schemeClr val="dk1"/>
              </a:buClr>
            </a:pPr>
            <a:r>
              <a:rPr lang="en">
                <a:solidFill>
                  <a:schemeClr val="dk1"/>
                </a:solidFill>
              </a:rPr>
              <a:t>Maintaining up-to-date branches and learning new services</a:t>
            </a:r>
          </a:p>
          <a:p>
            <a:pPr rtl="0">
              <a:lnSpc>
                <a:spcPct val="100000"/>
              </a:lnSpc>
              <a:spcBef>
                <a:spcPts val="0"/>
              </a:spcBef>
              <a:spcAft>
                <a:spcPts val="0"/>
              </a:spcAft>
              <a:buNone/>
            </a:pPr>
            <a:r>
              <a:rPr lang="en">
                <a:solidFill>
                  <a:schemeClr val="dk1"/>
                </a:solidFill>
              </a:rPr>
              <a:t>Version Control</a:t>
            </a:r>
          </a:p>
          <a:p>
            <a:pPr indent="-228600" lvl="0" marL="457200" rtl="0">
              <a:lnSpc>
                <a:spcPct val="100000"/>
              </a:lnSpc>
              <a:spcBef>
                <a:spcPts val="0"/>
              </a:spcBef>
              <a:spcAft>
                <a:spcPts val="0"/>
              </a:spcAft>
              <a:buClr>
                <a:schemeClr val="dk1"/>
              </a:buClr>
            </a:pPr>
            <a:r>
              <a:rPr lang="en">
                <a:solidFill>
                  <a:schemeClr val="dk1"/>
                </a:solidFill>
              </a:rPr>
              <a:t>Weaving together the various branches of our project to keep all fixes current, and to keep the overall system intact</a:t>
            </a:r>
          </a:p>
          <a:p>
            <a:pPr rtl="0">
              <a:lnSpc>
                <a:spcPct val="100000"/>
              </a:lnSpc>
              <a:spcBef>
                <a:spcPts val="0"/>
              </a:spcBef>
              <a:spcAft>
                <a:spcPts val="0"/>
              </a:spcAft>
              <a:buNone/>
            </a:pPr>
            <a:r>
              <a:rPr lang="en">
                <a:solidFill>
                  <a:schemeClr val="dk1"/>
                </a:solidFill>
              </a:rPr>
              <a:t>Ambiguous Requirements</a:t>
            </a:r>
          </a:p>
          <a:p>
            <a:pPr indent="-228600" lvl="0" marL="457200">
              <a:lnSpc>
                <a:spcPct val="100000"/>
              </a:lnSpc>
              <a:spcBef>
                <a:spcPts val="0"/>
              </a:spcBef>
              <a:spcAft>
                <a:spcPts val="0"/>
              </a:spcAft>
              <a:buClr>
                <a:schemeClr val="dk1"/>
              </a:buClr>
            </a:pPr>
            <a:r>
              <a:rPr lang="en">
                <a:solidFill>
                  <a:schemeClr val="dk1"/>
                </a:solidFill>
              </a:rPr>
              <a:t>Finding ways to handle ambiguous requirements specifications effectively and efficiently</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Acknowledgements</a:t>
            </a:r>
          </a:p>
        </p:txBody>
      </p:sp>
      <p:sp>
        <p:nvSpPr>
          <p:cNvPr id="164" name="Shape 164"/>
          <p:cNvSpPr txBox="1"/>
          <p:nvPr>
            <p:ph idx="1" type="body"/>
          </p:nvPr>
        </p:nvSpPr>
        <p:spPr>
          <a:xfrm>
            <a:off x="311700" y="1339200"/>
            <a:ext cx="8520599" cy="3416400"/>
          </a:xfrm>
          <a:prstGeom prst="rect">
            <a:avLst/>
          </a:prstGeom>
        </p:spPr>
        <p:txBody>
          <a:bodyPr anchorCtr="0" anchor="t" bIns="91425" lIns="91425" rIns="91425" tIns="91425">
            <a:noAutofit/>
          </a:bodyPr>
          <a:lstStyle/>
          <a:p>
            <a:pPr>
              <a:spcBef>
                <a:spcPts val="0"/>
              </a:spcBef>
              <a:buNone/>
            </a:pPr>
            <a:r>
              <a:rPr lang="en">
                <a:solidFill>
                  <a:srgbClr val="000000"/>
                </a:solidFill>
              </a:rPr>
              <a:t>Sugar Labs - </a:t>
            </a:r>
            <a:r>
              <a:rPr lang="en">
                <a:solidFill>
                  <a:srgbClr val="0000FF"/>
                </a:solidFill>
              </a:rPr>
              <a:t>https://www.sugarlabs.org/</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The Open Source Project</a:t>
            </a:r>
          </a:p>
        </p:txBody>
      </p:sp>
      <p:sp>
        <p:nvSpPr>
          <p:cNvPr id="65" name="Shape 6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lang="en">
                <a:solidFill>
                  <a:srgbClr val="000000"/>
                </a:solidFill>
              </a:rPr>
              <a:t>Sugar Labs is an open source Linux based operating system designed as a desktop interface, and includes activities that the user can use to learn</a:t>
            </a:r>
          </a:p>
          <a:p>
            <a:pPr indent="-228600" lvl="0" marL="457200" rtl="0">
              <a:spcBef>
                <a:spcPts val="0"/>
              </a:spcBef>
              <a:buClr>
                <a:srgbClr val="000000"/>
              </a:buClr>
              <a:buChar char="●"/>
            </a:pPr>
            <a:r>
              <a:rPr lang="en">
                <a:solidFill>
                  <a:srgbClr val="000000"/>
                </a:solidFill>
              </a:rPr>
              <a:t>An activity is an app on the desktop that requires active engagement from the learner</a:t>
            </a:r>
          </a:p>
          <a:p>
            <a:pPr indent="-228600" lvl="0" marL="457200" rtl="0">
              <a:spcBef>
                <a:spcPts val="0"/>
              </a:spcBef>
              <a:buClr>
                <a:srgbClr val="000000"/>
              </a:buClr>
              <a:buChar char="●"/>
            </a:pPr>
            <a:r>
              <a:rPr lang="en">
                <a:solidFill>
                  <a:srgbClr val="000000"/>
                </a:solidFill>
              </a:rPr>
              <a:t>Activity results are saved to a journal for users to review later and can also be shared with other users to support real time collaboration</a:t>
            </a:r>
          </a:p>
          <a:p>
            <a:pPr indent="-228600" lvl="0" marL="457200">
              <a:spcBef>
                <a:spcPts val="0"/>
              </a:spcBef>
              <a:buClr>
                <a:srgbClr val="000000"/>
              </a:buClr>
              <a:buChar char="●"/>
            </a:pPr>
            <a:r>
              <a:rPr lang="en">
                <a:solidFill>
                  <a:srgbClr val="000000"/>
                </a:solidFill>
              </a:rPr>
              <a:t>We chose to specifically test the Calculate Activity inside of Sugar Labs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Sugar Labs Image</a:t>
            </a:r>
          </a:p>
        </p:txBody>
      </p:sp>
      <p:pic>
        <p:nvPicPr>
          <p:cNvPr id="71" name="Shape 71"/>
          <p:cNvPicPr preferRelativeResize="0"/>
          <p:nvPr/>
        </p:nvPicPr>
        <p:blipFill>
          <a:blip r:embed="rId3">
            <a:alphaModFix/>
          </a:blip>
          <a:stretch>
            <a:fillRect/>
          </a:stretch>
        </p:blipFill>
        <p:spPr>
          <a:xfrm>
            <a:off x="3885250" y="391350"/>
            <a:ext cx="5082175" cy="4249325"/>
          </a:xfrm>
          <a:prstGeom prst="rect">
            <a:avLst/>
          </a:prstGeom>
          <a:noFill/>
          <a:ln>
            <a:noFill/>
          </a:ln>
        </p:spPr>
      </p:pic>
      <p:sp>
        <p:nvSpPr>
          <p:cNvPr id="72" name="Shape 72"/>
          <p:cNvSpPr txBox="1"/>
          <p:nvPr/>
        </p:nvSpPr>
        <p:spPr>
          <a:xfrm>
            <a:off x="311700" y="1089100"/>
            <a:ext cx="2968200" cy="3577499"/>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Created to teach kids to use computers and facilitate in other learning</a:t>
            </a:r>
          </a:p>
          <a:p>
            <a:pPr rtl="0">
              <a:spcBef>
                <a:spcPts val="0"/>
              </a:spcBef>
              <a:buNone/>
            </a:pPr>
            <a:r>
              <a:t/>
            </a:r>
            <a:endParaRPr sz="1800"/>
          </a:p>
          <a:p>
            <a:pPr indent="-342900" lvl="0" marL="457200">
              <a:spcBef>
                <a:spcPts val="0"/>
              </a:spcBef>
              <a:buSzPct val="100000"/>
              <a:buChar char="●"/>
            </a:pPr>
            <a:r>
              <a:rPr lang="en" sz="1800"/>
              <a:t>Has a simple and minimalistic gui</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The Calculate Activity</a:t>
            </a:r>
          </a:p>
        </p:txBody>
      </p:sp>
      <p:pic>
        <p:nvPicPr>
          <p:cNvPr id="78" name="Shape 78"/>
          <p:cNvPicPr preferRelativeResize="0"/>
          <p:nvPr/>
        </p:nvPicPr>
        <p:blipFill>
          <a:blip r:embed="rId3">
            <a:alphaModFix/>
          </a:blip>
          <a:stretch>
            <a:fillRect/>
          </a:stretch>
        </p:blipFill>
        <p:spPr>
          <a:xfrm>
            <a:off x="2138025" y="1017725"/>
            <a:ext cx="6694276" cy="3765525"/>
          </a:xfrm>
          <a:prstGeom prst="rect">
            <a:avLst/>
          </a:prstGeom>
          <a:noFill/>
          <a:ln>
            <a:noFill/>
          </a:ln>
        </p:spPr>
      </p:pic>
      <p:sp>
        <p:nvSpPr>
          <p:cNvPr id="79" name="Shape 79"/>
          <p:cNvSpPr txBox="1"/>
          <p:nvPr/>
        </p:nvSpPr>
        <p:spPr>
          <a:xfrm>
            <a:off x="62850" y="1017725"/>
            <a:ext cx="2000999" cy="35334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GUI based calculator</a:t>
            </a:r>
          </a:p>
          <a:p>
            <a:pPr lvl="0" rtl="0">
              <a:spcBef>
                <a:spcPts val="0"/>
              </a:spcBef>
              <a:buNone/>
            </a:pPr>
            <a:r>
              <a:t/>
            </a:r>
            <a:endParaRPr sz="1800"/>
          </a:p>
          <a:p>
            <a:pPr indent="-342900" lvl="0" marL="457200" rtl="0">
              <a:spcBef>
                <a:spcPts val="0"/>
              </a:spcBef>
              <a:buSzPct val="100000"/>
              <a:buChar char="●"/>
            </a:pPr>
            <a:r>
              <a:rPr lang="en" sz="1800"/>
              <a:t>Written in python</a:t>
            </a:r>
          </a:p>
          <a:p>
            <a:pPr rtl="0">
              <a:spcBef>
                <a:spcPts val="0"/>
              </a:spcBef>
              <a:buNone/>
            </a:pPr>
            <a:r>
              <a:t/>
            </a:r>
            <a:endParaRPr sz="1800"/>
          </a:p>
          <a:p>
            <a:pPr indent="-342900" lvl="0" marL="457200" rtl="0">
              <a:spcBef>
                <a:spcPts val="0"/>
              </a:spcBef>
              <a:buSzPct val="100000"/>
              <a:buChar char="●"/>
            </a:pPr>
            <a:r>
              <a:rPr lang="en" sz="1800"/>
              <a:t>Functions are housed in python files labeled ‘functions.py’ and ‘rational.py’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Calculator Functions</a:t>
            </a:r>
          </a:p>
        </p:txBody>
      </p:sp>
      <p:pic>
        <p:nvPicPr>
          <p:cNvPr id="85" name="Shape 85"/>
          <p:cNvPicPr preferRelativeResize="0"/>
          <p:nvPr/>
        </p:nvPicPr>
        <p:blipFill>
          <a:blip r:embed="rId3">
            <a:alphaModFix/>
          </a:blip>
          <a:stretch>
            <a:fillRect/>
          </a:stretch>
        </p:blipFill>
        <p:spPr>
          <a:xfrm>
            <a:off x="7317525" y="157425"/>
            <a:ext cx="1329974" cy="4828649"/>
          </a:xfrm>
          <a:prstGeom prst="rect">
            <a:avLst/>
          </a:prstGeom>
          <a:noFill/>
          <a:ln>
            <a:noFill/>
          </a:ln>
        </p:spPr>
      </p:pic>
      <p:sp>
        <p:nvSpPr>
          <p:cNvPr id="86" name="Shape 86"/>
          <p:cNvSpPr txBox="1"/>
          <p:nvPr/>
        </p:nvSpPr>
        <p:spPr>
          <a:xfrm>
            <a:off x="311700" y="1017725"/>
            <a:ext cx="6268499" cy="14694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The image to the right is just a snippet of all the individual functions that were possible to test </a:t>
            </a:r>
          </a:p>
          <a:p>
            <a:pPr indent="-342900" lvl="0" marL="457200" rtl="0">
              <a:spcBef>
                <a:spcPts val="0"/>
              </a:spcBef>
              <a:buSzPct val="100000"/>
              <a:buChar char="●"/>
            </a:pPr>
            <a:r>
              <a:rPr lang="en" sz="1800"/>
              <a:t>We chose to test some of the more simple ones: </a:t>
            </a:r>
          </a:p>
          <a:p>
            <a:pPr indent="457200" lvl="0" marL="0" rtl="0">
              <a:spcBef>
                <a:spcPts val="0"/>
              </a:spcBef>
              <a:buNone/>
            </a:pPr>
            <a:r>
              <a:rPr lang="en" sz="1800"/>
              <a:t>add, subtract, factorial, division, and multiplication </a:t>
            </a:r>
          </a:p>
          <a:p>
            <a:pPr indent="-342900" lvl="0" marL="457200">
              <a:spcBef>
                <a:spcPts val="0"/>
              </a:spcBef>
              <a:buSzPct val="100000"/>
              <a:buChar char="●"/>
            </a:pPr>
            <a:r>
              <a:rPr lang="en" sz="1800"/>
              <a:t>Below is an image of what the add function does</a:t>
            </a:r>
          </a:p>
        </p:txBody>
      </p:sp>
      <p:pic>
        <p:nvPicPr>
          <p:cNvPr id="87" name="Shape 87"/>
          <p:cNvPicPr preferRelativeResize="0"/>
          <p:nvPr/>
        </p:nvPicPr>
        <p:blipFill>
          <a:blip r:embed="rId4">
            <a:alphaModFix/>
          </a:blip>
          <a:stretch>
            <a:fillRect/>
          </a:stretch>
        </p:blipFill>
        <p:spPr>
          <a:xfrm>
            <a:off x="742175" y="3029450"/>
            <a:ext cx="5838024" cy="16003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91350"/>
            <a:ext cx="8520599" cy="626100"/>
          </a:xfrm>
          <a:prstGeom prst="rect">
            <a:avLst/>
          </a:prstGeom>
        </p:spPr>
        <p:txBody>
          <a:bodyPr anchorCtr="0" anchor="t" bIns="91425" lIns="91425" rIns="91425" tIns="91425">
            <a:noAutofit/>
          </a:bodyPr>
          <a:lstStyle/>
          <a:p>
            <a:pPr rtl="0">
              <a:spcBef>
                <a:spcPts val="0"/>
              </a:spcBef>
              <a:buNone/>
            </a:pPr>
            <a:r>
              <a:rPr lang="en"/>
              <a:t>Isolating the Functions.py File </a:t>
            </a:r>
          </a:p>
          <a:p>
            <a:pPr>
              <a:spcBef>
                <a:spcPts val="0"/>
              </a:spcBef>
              <a:buNone/>
            </a:pPr>
            <a:r>
              <a:rPr lang="en"/>
              <a:t>(Hard Times in the Neighbourhood)</a:t>
            </a:r>
          </a:p>
        </p:txBody>
      </p:sp>
      <p:sp>
        <p:nvSpPr>
          <p:cNvPr id="93" name="Shape 93"/>
          <p:cNvSpPr txBox="1"/>
          <p:nvPr>
            <p:ph idx="1" type="body"/>
          </p:nvPr>
        </p:nvSpPr>
        <p:spPr>
          <a:xfrm>
            <a:off x="351000" y="1394900"/>
            <a:ext cx="8520599"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One of the problems we had with testing Sugar Labs was creating a testing framework that ran in Linux and interacted with the Sugar Labs OS</a:t>
            </a:r>
          </a:p>
          <a:p>
            <a:pPr indent="-228600" lvl="0" marL="457200" rtl="0">
              <a:spcBef>
                <a:spcPts val="0"/>
              </a:spcBef>
              <a:buClr>
                <a:srgbClr val="000000"/>
              </a:buClr>
            </a:pPr>
            <a:r>
              <a:rPr lang="en">
                <a:solidFill>
                  <a:srgbClr val="000000"/>
                </a:solidFill>
              </a:rPr>
              <a:t>We initially began by trying to directly contact the Sugar Labs activity Calculate without running it in the OS</a:t>
            </a:r>
          </a:p>
          <a:p>
            <a:pPr indent="-228600" lvl="0" marL="457200" rtl="0">
              <a:spcBef>
                <a:spcPts val="0"/>
              </a:spcBef>
              <a:buClr>
                <a:srgbClr val="000000"/>
              </a:buClr>
            </a:pPr>
            <a:r>
              <a:rPr lang="en">
                <a:solidFill>
                  <a:srgbClr val="000000"/>
                </a:solidFill>
              </a:rPr>
              <a:t>Due to its dependencies, this was impossible because the file paths were written with the assumption that the Sugar Labs OS was running the code</a:t>
            </a:r>
          </a:p>
          <a:p>
            <a:pPr indent="-228600" lvl="0" marL="457200" rtl="0">
              <a:spcBef>
                <a:spcPts val="0"/>
              </a:spcBef>
              <a:buClr>
                <a:srgbClr val="000000"/>
              </a:buClr>
            </a:pPr>
            <a:r>
              <a:rPr lang="en">
                <a:solidFill>
                  <a:srgbClr val="000000"/>
                </a:solidFill>
              </a:rPr>
              <a:t>After many hours of digging on the web, all we could find was testing frameworks written in Sugar Labs to run in Sugar Labs</a:t>
            </a:r>
          </a:p>
          <a:p>
            <a:pPr indent="-228600" lvl="0" marL="457200" rtl="0">
              <a:spcBef>
                <a:spcPts val="0"/>
              </a:spcBef>
              <a:buClr>
                <a:srgbClr val="000000"/>
              </a:buClr>
            </a:pPr>
            <a:r>
              <a:rPr lang="en">
                <a:solidFill>
                  <a:srgbClr val="000000"/>
                </a:solidFill>
              </a:rPr>
              <a:t>Eventually we gave up on Sugar Labs and began to try pybiblio</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The Failed Branch</a:t>
            </a:r>
          </a:p>
        </p:txBody>
      </p:sp>
      <p:sp>
        <p:nvSpPr>
          <p:cNvPr id="99" name="Shape 9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We spent a small amount of time working with pybiblio in our exhaustive quest to find an open source project upon which to work</a:t>
            </a:r>
          </a:p>
          <a:p>
            <a:pPr indent="-228600" lvl="0" marL="457200" rtl="0">
              <a:spcBef>
                <a:spcPts val="0"/>
              </a:spcBef>
              <a:buClr>
                <a:srgbClr val="000000"/>
              </a:buClr>
            </a:pPr>
            <a:r>
              <a:rPr lang="en">
                <a:solidFill>
                  <a:srgbClr val="000000"/>
                </a:solidFill>
              </a:rPr>
              <a:t>During this, we attempted simply downloading pybiblio and its dependencies were numerous. It took several hours to track down all of the systems it was dependent on and install them</a:t>
            </a:r>
          </a:p>
          <a:p>
            <a:pPr indent="-228600" lvl="0" marL="457200" rtl="0">
              <a:spcBef>
                <a:spcPts val="0"/>
              </a:spcBef>
              <a:buClr>
                <a:srgbClr val="000000"/>
              </a:buClr>
            </a:pPr>
            <a:r>
              <a:rPr lang="en">
                <a:solidFill>
                  <a:srgbClr val="000000"/>
                </a:solidFill>
              </a:rPr>
              <a:t>Once we had finally installed and gotten pybiblio running, we discovered the importance of code readability and usability, as there was no gui and the instructions on running pybiblio were scarce</a:t>
            </a:r>
          </a:p>
          <a:p>
            <a:pPr indent="-228600" lvl="0" marL="457200">
              <a:spcBef>
                <a:spcPts val="0"/>
              </a:spcBef>
              <a:buClr>
                <a:srgbClr val="000000"/>
              </a:buClr>
            </a:pPr>
            <a:r>
              <a:rPr lang="en">
                <a:solidFill>
                  <a:srgbClr val="000000"/>
                </a:solidFill>
              </a:rPr>
              <a:t>We never figured out how to give the code information as we returned to our original focus project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391350"/>
            <a:ext cx="8520599" cy="626100"/>
          </a:xfrm>
          <a:prstGeom prst="rect">
            <a:avLst/>
          </a:prstGeom>
        </p:spPr>
        <p:txBody>
          <a:bodyPr anchorCtr="0" anchor="t" bIns="91425" lIns="91425" rIns="91425" tIns="91425">
            <a:noAutofit/>
          </a:bodyPr>
          <a:lstStyle/>
          <a:p>
            <a:pPr lvl="0" rtl="0">
              <a:spcBef>
                <a:spcPts val="0"/>
              </a:spcBef>
              <a:buClr>
                <a:schemeClr val="dk1"/>
              </a:buClr>
              <a:buSzPct val="34375"/>
              <a:buFont typeface="Arial"/>
              <a:buNone/>
            </a:pPr>
            <a:r>
              <a:rPr lang="en"/>
              <a:t>Isolating the Functions.py File </a:t>
            </a:r>
          </a:p>
          <a:p>
            <a:pPr lvl="0">
              <a:spcBef>
                <a:spcPts val="0"/>
              </a:spcBef>
              <a:buClr>
                <a:schemeClr val="dk1"/>
              </a:buClr>
              <a:buSzPct val="34375"/>
              <a:buFont typeface="Arial"/>
              <a:buNone/>
            </a:pPr>
            <a:r>
              <a:rPr lang="en"/>
              <a:t>(Finally, Something Useful!)</a:t>
            </a:r>
          </a:p>
        </p:txBody>
      </p:sp>
      <p:sp>
        <p:nvSpPr>
          <p:cNvPr id="105" name="Shape 105"/>
          <p:cNvSpPr txBox="1"/>
          <p:nvPr>
            <p:ph idx="1" type="body"/>
          </p:nvPr>
        </p:nvSpPr>
        <p:spPr>
          <a:xfrm>
            <a:off x="311700" y="1375250"/>
            <a:ext cx="8520599"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On a whim (due to frustration with the pybiblio project), one of us decided to dig through the code of the Sugar Labs Calculate Activity to see if there was a way to test its functions without running the OS</a:t>
            </a:r>
          </a:p>
          <a:p>
            <a:pPr indent="-228600" lvl="0" marL="457200" rtl="0">
              <a:spcBef>
                <a:spcPts val="0"/>
              </a:spcBef>
              <a:buClr>
                <a:srgbClr val="000000"/>
              </a:buClr>
            </a:pPr>
            <a:r>
              <a:rPr lang="en">
                <a:solidFill>
                  <a:srgbClr val="000000"/>
                </a:solidFill>
              </a:rPr>
              <a:t>They found a file named Functions.py which only had a dependency upon one file, Rational.py</a:t>
            </a:r>
          </a:p>
          <a:p>
            <a:pPr indent="-228600" lvl="0" marL="457200" rtl="0">
              <a:spcBef>
                <a:spcPts val="0"/>
              </a:spcBef>
              <a:buClr>
                <a:srgbClr val="000000"/>
              </a:buClr>
            </a:pPr>
            <a:r>
              <a:rPr lang="en">
                <a:solidFill>
                  <a:srgbClr val="000000"/>
                </a:solidFill>
              </a:rPr>
              <a:t>Rational.py had no dependencies, and so we attempted to remove these two files, and to our delight the functions maintained their abilities and worked</a:t>
            </a:r>
          </a:p>
          <a:p>
            <a:pPr indent="-228600" lvl="0" marL="457200">
              <a:spcBef>
                <a:spcPts val="0"/>
              </a:spcBef>
              <a:buClr>
                <a:srgbClr val="000000"/>
              </a:buClr>
            </a:pPr>
            <a:r>
              <a:rPr lang="en">
                <a:solidFill>
                  <a:srgbClr val="000000"/>
                </a:solidFill>
              </a:rPr>
              <a:t>Finally, we were capable of beginning to design and implement a testing framework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Testing Framework </a:t>
            </a:r>
          </a:p>
        </p:txBody>
      </p:sp>
      <p:sp>
        <p:nvSpPr>
          <p:cNvPr id="111" name="Shape 111"/>
          <p:cNvSpPr txBox="1"/>
          <p:nvPr/>
        </p:nvSpPr>
        <p:spPr>
          <a:xfrm>
            <a:off x="4110675" y="608525"/>
            <a:ext cx="5245800" cy="465000"/>
          </a:xfrm>
          <a:prstGeom prst="rect">
            <a:avLst/>
          </a:prstGeom>
          <a:noFill/>
          <a:ln>
            <a:noFill/>
          </a:ln>
        </p:spPr>
        <p:txBody>
          <a:bodyPr anchorCtr="0" anchor="t" bIns="91425" lIns="91425" rIns="91425" tIns="91425">
            <a:noAutofit/>
          </a:bodyPr>
          <a:lstStyle/>
          <a:p>
            <a:pPr>
              <a:spcBef>
                <a:spcPts val="0"/>
              </a:spcBef>
              <a:buNone/>
            </a:pPr>
            <a:r>
              <a:rPr b="1" lang="en"/>
              <a:t>Overall file structure for the testing framework</a:t>
            </a:r>
          </a:p>
        </p:txBody>
      </p:sp>
      <p:pic>
        <p:nvPicPr>
          <p:cNvPr id="112" name="Shape 112"/>
          <p:cNvPicPr preferRelativeResize="0"/>
          <p:nvPr/>
        </p:nvPicPr>
        <p:blipFill>
          <a:blip r:embed="rId3">
            <a:alphaModFix/>
          </a:blip>
          <a:stretch>
            <a:fillRect/>
          </a:stretch>
        </p:blipFill>
        <p:spPr>
          <a:xfrm>
            <a:off x="269750" y="1073525"/>
            <a:ext cx="8562549" cy="390254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