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Ubuntu Mon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4DE17FE-E59E-4562-B3AF-3C05A3DC9FE6}">
  <a:tblStyle styleId="{E4DE17FE-E59E-4562-B3AF-3C05A3DC9FE6}" styleName="Table_0">
    <a:wholeTbl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UbuntuMono-bold.fntdata"/><Relationship Id="rId23" Type="http://schemas.openxmlformats.org/officeDocument/2006/relationships/font" Target="fonts/Ubuntu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ono-boldItalic.fntdata"/><Relationship Id="rId25" Type="http://schemas.openxmlformats.org/officeDocument/2006/relationships/font" Target="fonts/UbuntuMon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747125" y="1444250"/>
            <a:ext cx="61779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63DBB"/>
                </a:solidFill>
              </a:rPr>
              <a:t>Automated Testing Framework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CSCI 362: Software Engineering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Team-3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Brielen Beamon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Logan Smith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Scott White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25" y="47675"/>
            <a:ext cx="5738950" cy="8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21011" r="63036" t="69295"/>
          <a:stretch/>
        </p:blipFill>
        <p:spPr>
          <a:xfrm>
            <a:off x="311700" y="743824"/>
            <a:ext cx="969425" cy="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EBF1F"/>
                </a:solidFill>
              </a:rPr>
              <a:t>Using The Automated Testing Framework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687" y="1677525"/>
            <a:ext cx="8520600" cy="853800"/>
          </a:xfrm>
          <a:prstGeom prst="rect">
            <a:avLst/>
          </a:prstGeom>
          <a:solidFill>
            <a:srgbClr val="11E025"/>
          </a:solidFill>
          <a:ln cap="flat" cmpd="sng" w="76200">
            <a:solidFill>
              <a:srgbClr val="9D3DC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Clone our repository and navigate to the TestAutomation directory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the command ./scripts/runAllTests.py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625" y="2848087"/>
            <a:ext cx="65627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21011" r="63036" t="69295"/>
          <a:stretch/>
        </p:blipFill>
        <p:spPr>
          <a:xfrm>
            <a:off x="311700" y="743824"/>
            <a:ext cx="969425" cy="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EBF1F"/>
                </a:solidFill>
              </a:rPr>
              <a:t>Viewing The Results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29924"/>
            <a:ext cx="8839201" cy="2588669"/>
          </a:xfrm>
          <a:prstGeom prst="rect">
            <a:avLst/>
          </a:prstGeom>
          <a:noFill/>
          <a:ln cap="flat" cmpd="sng" w="76200">
            <a:solidFill>
              <a:srgbClr val="9D3DCB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D3DCB"/>
                </a:solidFill>
              </a:rPr>
              <a:t>Fault Injection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571125"/>
            <a:ext cx="8520600" cy="3302700"/>
          </a:xfrm>
          <a:prstGeom prst="rect">
            <a:avLst/>
          </a:prstGeom>
          <a:solidFill>
            <a:srgbClr val="9D3DCB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Goal was to compromise source code of the project without breaking our testing framework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Inserted a fault into each function we tested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67951" l="82468" r="0" t="0"/>
          <a:stretch/>
        </p:blipFill>
        <p:spPr>
          <a:xfrm>
            <a:off x="395574" y="894524"/>
            <a:ext cx="650100" cy="6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D3DCB"/>
                </a:solidFill>
              </a:rPr>
              <a:t>Sample Fault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2300025"/>
            <a:ext cx="8520600" cy="2023800"/>
          </a:xfrm>
          <a:prstGeom prst="rect">
            <a:avLst/>
          </a:prstGeom>
          <a:solidFill>
            <a:srgbClr val="9D3DCB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67951" l="82468" r="0" t="0"/>
          <a:stretch/>
        </p:blipFill>
        <p:spPr>
          <a:xfrm>
            <a:off x="395574" y="894524"/>
            <a:ext cx="650100" cy="61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87474703a2f2f692e696d6775722e636f6d2f6a7058453839392e706e67"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00" y="2300024"/>
            <a:ext cx="8451000" cy="202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D3DCB"/>
                </a:solidFill>
              </a:rPr>
              <a:t>Faulty Report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2169375"/>
            <a:ext cx="8520600" cy="1997700"/>
          </a:xfrm>
          <a:prstGeom prst="rect">
            <a:avLst/>
          </a:prstGeom>
          <a:solidFill>
            <a:srgbClr val="9D3DCB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67951" l="82468" r="0" t="0"/>
          <a:stretch/>
        </p:blipFill>
        <p:spPr>
          <a:xfrm>
            <a:off x="395574" y="894524"/>
            <a:ext cx="650100" cy="61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RMbTpn.pn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00" y="2200425"/>
            <a:ext cx="8481600" cy="19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571125"/>
            <a:ext cx="8520600" cy="3302700"/>
          </a:xfrm>
          <a:prstGeom prst="rect">
            <a:avLst/>
          </a:prstGeom>
          <a:solidFill>
            <a:srgbClr val="F1EE0B"/>
          </a:solidFill>
          <a:ln cap="flat" cmpd="sng" w="76200">
            <a:solidFill>
              <a:srgbClr val="308FE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Our Experiences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Sugar Labs is a wonderful piece of software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Like many open source projects, it’s documentation can be lacking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We Learned: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Teamwork and communication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 to use Git and GitHub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Good practices for writing test cases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 to analyze the effects of changes in source code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66969" l="0" r="82695" t="0"/>
          <a:stretch/>
        </p:blipFill>
        <p:spPr>
          <a:xfrm>
            <a:off x="311699" y="945074"/>
            <a:ext cx="575300" cy="5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35351" l="41107" r="40623" t="35905"/>
          <a:stretch/>
        </p:blipFill>
        <p:spPr>
          <a:xfrm>
            <a:off x="311699" y="695224"/>
            <a:ext cx="969425" cy="9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08FEE"/>
                </a:solidFill>
              </a:rPr>
              <a:t>Introduction to Sugar Labs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687" y="1610375"/>
            <a:ext cx="8520600" cy="3316200"/>
          </a:xfrm>
          <a:prstGeom prst="rect">
            <a:avLst/>
          </a:prstGeom>
          <a:solidFill>
            <a:srgbClr val="308FEE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Sugar Labs is a free and open source software project that focuses on allowing people around the world to learn more about the world around them for free.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Sugar Labs is a spin off of One Laptop Per Child, constituting a simple Linux-based operating system.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It is used to give disadvantaged populations an opportunity to interact with a simple computer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35351" l="41107" r="40623" t="35905"/>
          <a:stretch/>
        </p:blipFill>
        <p:spPr>
          <a:xfrm>
            <a:off x="311699" y="675449"/>
            <a:ext cx="969425" cy="9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08FEE"/>
                </a:solidFill>
              </a:rPr>
              <a:t>Building the Project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687" y="1590600"/>
            <a:ext cx="8520600" cy="3316200"/>
          </a:xfrm>
          <a:prstGeom prst="rect">
            <a:avLst/>
          </a:prstGeom>
          <a:solidFill>
            <a:srgbClr val="308FEE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Documentation made it easy to build and run Sugar Labs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Our only problem was a small bug in the software that made a component, the Web browser, fail to compile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To fix this, we edited a configuration file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Once we did this, it ran smoothly</a:t>
            </a:r>
          </a:p>
        </p:txBody>
      </p:sp>
      <p:pic>
        <p:nvPicPr>
          <p:cNvPr descr="687474703a2f2f692e696d6775722e636f6d2f67614333566e422e706e67.pn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150" y="2701525"/>
            <a:ext cx="3461325" cy="22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687474703a2f2f692e696d6775722e636f6d2f66336a77436e4c2e706e67.png" id="90" name="Shape 90"/>
          <p:cNvPicPr preferRelativeResize="0"/>
          <p:nvPr/>
        </p:nvPicPr>
        <p:blipFill rotWithShape="1">
          <a:blip r:embed="rId3">
            <a:alphaModFix/>
          </a:blip>
          <a:srcRect b="4952" l="0" r="0" t="2480"/>
          <a:stretch/>
        </p:blipFill>
        <p:spPr>
          <a:xfrm>
            <a:off x="127038" y="0"/>
            <a:ext cx="88899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36421" l="61030" r="19285" t="38122"/>
          <a:stretch/>
        </p:blipFill>
        <p:spPr>
          <a:xfrm>
            <a:off x="311699" y="724400"/>
            <a:ext cx="969425" cy="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Making a Plan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79400"/>
            <a:ext cx="8520600" cy="3316200"/>
          </a:xfrm>
          <a:prstGeom prst="rect">
            <a:avLst/>
          </a:prstGeom>
          <a:solidFill>
            <a:srgbClr val="FF8C01"/>
          </a:solidFill>
          <a:ln cap="flat" cmpd="sng" w="76200">
            <a:solidFill>
              <a:srgbClr val="FF273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62626"/>
              </a:buClr>
              <a:buChar char="●"/>
            </a:pPr>
            <a:r>
              <a:rPr lang="en">
                <a:solidFill>
                  <a:srgbClr val="262626"/>
                </a:solidFill>
              </a:rPr>
              <a:t>Due to our unconventional compilation method, we could only use offline modules</a:t>
            </a:r>
          </a:p>
          <a:p>
            <a:pPr indent="-228600" lvl="0" marL="457200" rtl="0">
              <a:spcBef>
                <a:spcPts val="0"/>
              </a:spcBef>
              <a:buClr>
                <a:srgbClr val="262626"/>
              </a:buClr>
              <a:buChar char="●"/>
            </a:pPr>
            <a:r>
              <a:rPr lang="en">
                <a:solidFill>
                  <a:srgbClr val="262626"/>
                </a:solidFill>
              </a:rPr>
              <a:t>Focused on the calculator functions:</a:t>
            </a:r>
          </a:p>
          <a:p>
            <a:pPr indent="-228600" lvl="1" marL="914400" rtl="0">
              <a:spcBef>
                <a:spcPts val="0"/>
              </a:spcBef>
              <a:buClr>
                <a:srgbClr val="262626"/>
              </a:buClr>
              <a:buChar char="○"/>
            </a:pPr>
            <a:r>
              <a:rPr lang="en">
                <a:solidFill>
                  <a:srgbClr val="262626"/>
                </a:solidFill>
              </a:rPr>
              <a:t>Exponentiation</a:t>
            </a:r>
          </a:p>
          <a:p>
            <a:pPr indent="-228600" lvl="1" marL="914400" rtl="0">
              <a:spcBef>
                <a:spcPts val="0"/>
              </a:spcBef>
              <a:buClr>
                <a:srgbClr val="262626"/>
              </a:buClr>
              <a:buChar char="○"/>
            </a:pPr>
            <a:r>
              <a:rPr lang="en">
                <a:solidFill>
                  <a:srgbClr val="262626"/>
                </a:solidFill>
              </a:rPr>
              <a:t>Addition</a:t>
            </a:r>
          </a:p>
          <a:p>
            <a:pPr indent="-228600" lvl="1" marL="914400" rtl="0">
              <a:spcBef>
                <a:spcPts val="0"/>
              </a:spcBef>
              <a:buClr>
                <a:srgbClr val="262626"/>
              </a:buClr>
              <a:buChar char="○"/>
            </a:pPr>
            <a:r>
              <a:rPr lang="en">
                <a:solidFill>
                  <a:srgbClr val="262626"/>
                </a:solidFill>
              </a:rPr>
              <a:t>Division</a:t>
            </a:r>
          </a:p>
          <a:p>
            <a:pPr indent="-228600" lvl="1" marL="914400" rtl="0">
              <a:spcBef>
                <a:spcPts val="0"/>
              </a:spcBef>
              <a:buClr>
                <a:srgbClr val="262626"/>
              </a:buClr>
              <a:buChar char="○"/>
            </a:pPr>
            <a:r>
              <a:rPr lang="en">
                <a:solidFill>
                  <a:srgbClr val="262626"/>
                </a:solidFill>
              </a:rPr>
              <a:t>Square root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36421" l="61030" r="19285" t="38122"/>
          <a:stretch/>
        </p:blipFill>
        <p:spPr>
          <a:xfrm>
            <a:off x="311699" y="648200"/>
            <a:ext cx="969425" cy="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311700" y="1013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Test Case Templates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81900"/>
            <a:ext cx="8520600" cy="3359100"/>
          </a:xfrm>
          <a:prstGeom prst="rect">
            <a:avLst/>
          </a:prstGeom>
          <a:solidFill>
            <a:srgbClr val="FF8C01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needed these things from our test cases: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62626"/>
                </a:solidFill>
              </a:rPr>
              <a:t>Test Case ID: *1*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62626"/>
                </a:solidFill>
              </a:rPr>
              <a:t>Requirement being tested: *2*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62626"/>
                </a:solidFill>
              </a:rPr>
              <a:t>Component being tested:  *3* - *4*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62626"/>
                </a:solidFill>
              </a:rPr>
              <a:t>Path to file: *5*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62626"/>
                </a:solidFill>
              </a:rPr>
              <a:t>Method being tested: *6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62626"/>
                </a:solidFill>
              </a:rPr>
              <a:t>Test input(s) including command-line arguments: *7*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62626"/>
                </a:solidFill>
              </a:rPr>
              <a:t>Expected outcome(s): *8*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36421" l="61030" r="19285" t="38122"/>
          <a:stretch/>
        </p:blipFill>
        <p:spPr>
          <a:xfrm>
            <a:off x="311699" y="648200"/>
            <a:ext cx="969425" cy="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311700" y="1775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Test Case Templates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311700" y="146059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{E4DE17FE-E59E-4562-B3AF-3C05A3DC9FE6}</a:tableStyleId>
              </a:tblPr>
              <a:tblGrid>
                <a:gridCol w="2843225"/>
                <a:gridCol w="2843225"/>
                <a:gridCol w="2844175"/>
              </a:tblGrid>
              <a:tr h="325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highlight>
                            <a:srgbClr val="B0B3B2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Placeholder</a:t>
                      </a:r>
                    </a:p>
                  </a:txBody>
                  <a:tcPr marT="63500" marB="63500" marR="63500" marL="6350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highlight>
                            <a:srgbClr val="B0B3B2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Necessary Information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highlight>
                            <a:srgbClr val="B0B3B2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Notes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0B3B2"/>
                    </a:solidFill>
                  </a:tcPr>
                </a:tc>
              </a:tr>
              <a:tr h="298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*1*</a:t>
                      </a:r>
                    </a:p>
                  </a:txBody>
                  <a:tcPr marT="63500" marB="63500" marR="63500" marL="6350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 case ID number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Must match number in file name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72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*2*</a:t>
                      </a:r>
                    </a:p>
                  </a:txBody>
                  <a:tcPr marT="63500" marB="63500" marR="63500" marL="6350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Pertinent requirement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Each test case must be traceable to a requirement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99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*3*</a:t>
                      </a:r>
                    </a:p>
                  </a:txBody>
                  <a:tcPr marT="63500" marB="63500" marR="63500" marL="6350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Sugar Labs activity name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99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*4*</a:t>
                      </a:r>
                    </a:p>
                  </a:txBody>
                  <a:tcPr marT="63500" marB="63500" marR="63500" marL="6350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Activity python file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646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*5*</a:t>
                      </a:r>
                    </a:p>
                  </a:txBody>
                  <a:tcPr marT="63500" marB="63500" marR="63500" marL="6350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path to the activity python file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path will be from the home directory of the project formatted as “dir1/dir2/...dir</a:t>
                      </a:r>
                      <a:r>
                        <a:rPr i="1"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/file.py”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5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*6*</a:t>
                      </a:r>
                    </a:p>
                  </a:txBody>
                  <a:tcPr marT="63500" marB="63500" marR="63500" marL="6350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method to be tested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Includes entire method signature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80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*7*</a:t>
                      </a:r>
                    </a:p>
                  </a:txBody>
                  <a:tcPr marT="63500" marB="63500" marR="63500" marL="6350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Parameters for the method call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99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*8*</a:t>
                      </a:r>
                    </a:p>
                  </a:txBody>
                  <a:tcPr marT="63500" marB="63500" marR="63500" marL="63500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Expected outcome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36421" l="61030" r="19285" t="38122"/>
          <a:stretch/>
        </p:blipFill>
        <p:spPr>
          <a:xfrm>
            <a:off x="311699" y="717025"/>
            <a:ext cx="969425" cy="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Test Case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514950"/>
            <a:ext cx="8520600" cy="3359100"/>
          </a:xfrm>
          <a:prstGeom prst="rect">
            <a:avLst/>
          </a:prstGeom>
          <a:solidFill>
            <a:srgbClr val="FF8C01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Test Case ID: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Requirement being tested: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Correct and accurate exponentiation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Component being tested: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Sugar labs calculator - functions.py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	Path to file: TestAutomation/project/sugar-calculate/functions.py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Method being tested: pow(a, b)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Test input(s) including command-line arguments: 2,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Expected outcome(s): 1024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21011" r="63036" t="69295"/>
          <a:stretch/>
        </p:blipFill>
        <p:spPr>
          <a:xfrm>
            <a:off x="311700" y="743824"/>
            <a:ext cx="969425" cy="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EBF1F"/>
                </a:solidFill>
              </a:rPr>
              <a:t>Automated Testing Framework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571125"/>
            <a:ext cx="8520600" cy="3302700"/>
          </a:xfrm>
          <a:prstGeom prst="rect">
            <a:avLst/>
          </a:prstGeom>
          <a:solidFill>
            <a:srgbClr val="11E025"/>
          </a:solidFill>
          <a:ln cap="flat" cmpd="sng" w="76200">
            <a:solidFill>
              <a:srgbClr val="9D3DC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Our framework uses a set of five Python scripts</a:t>
            </a:r>
            <a:r>
              <a:rPr lang="en" sz="1100">
                <a:solidFill>
                  <a:srgbClr val="000000"/>
                </a:solidFill>
              </a:rPr>
              <a:t>					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runAllTests.py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parseTestCase.py						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runTestCase.py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myExceptions.py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progressBar.py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These Python scripts will execute our test cases and create a report with the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