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Guilherme Cos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30T21:28:58.891">
    <p:pos x="6000" y="0"/>
    <p:text>1. explain your project, 
2. your lessons-learned and 
3. provide demonstrations of your framework, 
4. passing tests, and fault-injection results.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222222"/>
                </a:solidFill>
                <a:highlight>
                  <a:srgbClr val="FFFFFF"/>
                </a:highlight>
              </a:rPr>
              <a:t>introducing </a:t>
            </a:r>
            <a:r>
              <a:rPr b="1" lang="en" sz="1200">
                <a:solidFill>
                  <a:srgbClr val="222222"/>
                </a:solidFill>
                <a:highlight>
                  <a:srgbClr val="FFFFFF"/>
                </a:highlight>
              </a:rPr>
              <a:t>faults</a:t>
            </a:r>
            <a:r>
              <a:rPr lang="en" sz="1200">
                <a:solidFill>
                  <a:srgbClr val="222222"/>
                </a:solidFill>
                <a:highlight>
                  <a:srgbClr val="FFFFFF"/>
                </a:highlight>
              </a:rPr>
              <a:t> to test code paths, in particular error handlin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rot="-5400000">
            <a:off x="-47416" y="476279"/>
            <a:ext cx="8571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5400000">
            <a:off x="1690749" y="4548000"/>
            <a:ext cx="428700" cy="762000"/>
          </a:xfrm>
          <a:prstGeom prst="rtTriangle">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5400000">
            <a:off x="1476512" y="476279"/>
            <a:ext cx="8571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rot="5400000">
            <a:off x="-47550" y="904794"/>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5400000">
            <a:off x="1476512" y="1333524"/>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flipH="1" rot="-5400000">
            <a:off x="714548" y="904794"/>
            <a:ext cx="8571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rot="-5400000">
            <a:off x="166783" y="4548000"/>
            <a:ext cx="4287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flipH="1" rot="-5400000">
            <a:off x="166706" y="-166445"/>
            <a:ext cx="4287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flipH="1" rot="-5400000">
            <a:off x="1690635" y="-166445"/>
            <a:ext cx="4287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flipH="1" rot="5400000">
            <a:off x="714336" y="476279"/>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flipH="1" rot="5400000">
            <a:off x="714336" y="1333524"/>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rot="-5400000">
            <a:off x="-47416" y="1333524"/>
            <a:ext cx="8571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rot="5400000">
            <a:off x="1476378" y="904794"/>
            <a:ext cx="8571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flipH="1" rot="5400000">
            <a:off x="928613" y="4548000"/>
            <a:ext cx="4287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928613" y="-166445"/>
            <a:ext cx="4287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5400000">
            <a:off x="-47416" y="2190705"/>
            <a:ext cx="8571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rot="-5400000">
            <a:off x="1476512" y="2190705"/>
            <a:ext cx="857100" cy="762000"/>
          </a:xfrm>
          <a:prstGeom prst="triangle">
            <a:avLst>
              <a:gd fmla="val 50000" name="adj"/>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rot="5400000">
            <a:off x="-47550" y="2619220"/>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rot="-5400000">
            <a:off x="714548" y="2619220"/>
            <a:ext cx="8571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flipH="1" rot="5400000">
            <a:off x="714336" y="2190705"/>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flipH="1" rot="5400000">
            <a:off x="714336" y="3047950"/>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1476378" y="2619220"/>
            <a:ext cx="8571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flipH="1" rot="5400000">
            <a:off x="714336" y="3905326"/>
            <a:ext cx="8571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rot="5400000">
            <a:off x="1476415" y="4333549"/>
            <a:ext cx="8571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type="title"/>
          </p:nvPr>
        </p:nvSpPr>
        <p:spPr>
          <a:xfrm>
            <a:off x="2894475" y="450971"/>
            <a:ext cx="5740800" cy="1442699"/>
          </a:xfrm>
          <a:prstGeom prst="rect">
            <a:avLst/>
          </a:prstGeom>
          <a:noFill/>
        </p:spPr>
        <p:txBody>
          <a:bodyPr anchorCtr="0" anchor="b" bIns="91425" lIns="91425" rIns="91425" tIns="91425"/>
          <a:lstStyle>
            <a:lvl1pPr lvl="0" rtl="0" algn="l">
              <a:lnSpc>
                <a:spcPct val="100000"/>
              </a:lnSpc>
              <a:spcBef>
                <a:spcPts val="0"/>
              </a:spcBef>
              <a:spcAft>
                <a:spcPts val="0"/>
              </a:spcAft>
              <a:buNone/>
              <a:defRPr b="1" sz="3600">
                <a:solidFill>
                  <a:srgbClr val="212121"/>
                </a:solidFill>
              </a:defRPr>
            </a:lvl1pPr>
            <a:lvl2pPr lvl="1" rtl="0" algn="l">
              <a:lnSpc>
                <a:spcPct val="100000"/>
              </a:lnSpc>
              <a:spcBef>
                <a:spcPts val="0"/>
              </a:spcBef>
              <a:spcAft>
                <a:spcPts val="0"/>
              </a:spcAft>
              <a:buNone/>
              <a:defRPr b="1" sz="3600">
                <a:solidFill>
                  <a:srgbClr val="212121"/>
                </a:solidFill>
              </a:defRPr>
            </a:lvl2pPr>
            <a:lvl3pPr lvl="2" rtl="0" algn="l">
              <a:lnSpc>
                <a:spcPct val="100000"/>
              </a:lnSpc>
              <a:spcBef>
                <a:spcPts val="0"/>
              </a:spcBef>
              <a:spcAft>
                <a:spcPts val="0"/>
              </a:spcAft>
              <a:buNone/>
              <a:defRPr b="1" sz="3600">
                <a:solidFill>
                  <a:srgbClr val="212121"/>
                </a:solidFill>
              </a:defRPr>
            </a:lvl3pPr>
            <a:lvl4pPr lvl="3" rtl="0" algn="l">
              <a:lnSpc>
                <a:spcPct val="100000"/>
              </a:lnSpc>
              <a:spcBef>
                <a:spcPts val="0"/>
              </a:spcBef>
              <a:spcAft>
                <a:spcPts val="0"/>
              </a:spcAft>
              <a:buNone/>
              <a:defRPr b="1" sz="3600">
                <a:solidFill>
                  <a:srgbClr val="212121"/>
                </a:solidFill>
              </a:defRPr>
            </a:lvl4pPr>
            <a:lvl5pPr lvl="4" rtl="0" algn="l">
              <a:lnSpc>
                <a:spcPct val="100000"/>
              </a:lnSpc>
              <a:spcBef>
                <a:spcPts val="0"/>
              </a:spcBef>
              <a:spcAft>
                <a:spcPts val="0"/>
              </a:spcAft>
              <a:buNone/>
              <a:defRPr b="1" sz="3600">
                <a:solidFill>
                  <a:srgbClr val="212121"/>
                </a:solidFill>
              </a:defRPr>
            </a:lvl5pPr>
            <a:lvl6pPr lvl="5" rtl="0" algn="l">
              <a:lnSpc>
                <a:spcPct val="100000"/>
              </a:lnSpc>
              <a:spcBef>
                <a:spcPts val="0"/>
              </a:spcBef>
              <a:spcAft>
                <a:spcPts val="0"/>
              </a:spcAft>
              <a:buNone/>
              <a:defRPr b="1" sz="3600">
                <a:solidFill>
                  <a:srgbClr val="212121"/>
                </a:solidFill>
              </a:defRPr>
            </a:lvl6pPr>
            <a:lvl7pPr lvl="6" rtl="0" algn="l">
              <a:lnSpc>
                <a:spcPct val="100000"/>
              </a:lnSpc>
              <a:spcBef>
                <a:spcPts val="0"/>
              </a:spcBef>
              <a:spcAft>
                <a:spcPts val="0"/>
              </a:spcAft>
              <a:buNone/>
              <a:defRPr b="1" sz="3600">
                <a:solidFill>
                  <a:srgbClr val="212121"/>
                </a:solidFill>
              </a:defRPr>
            </a:lvl7pPr>
            <a:lvl8pPr lvl="7" rtl="0" algn="l">
              <a:lnSpc>
                <a:spcPct val="100000"/>
              </a:lnSpc>
              <a:spcBef>
                <a:spcPts val="0"/>
              </a:spcBef>
              <a:spcAft>
                <a:spcPts val="0"/>
              </a:spcAft>
              <a:buNone/>
              <a:defRPr b="1" sz="3600">
                <a:solidFill>
                  <a:srgbClr val="212121"/>
                </a:solidFill>
              </a:defRPr>
            </a:lvl8pPr>
            <a:lvl9pPr lvl="8" rtl="0" algn="l">
              <a:lnSpc>
                <a:spcPct val="100000"/>
              </a:lnSpc>
              <a:spcBef>
                <a:spcPts val="0"/>
              </a:spcBef>
              <a:spcAft>
                <a:spcPts val="0"/>
              </a:spcAft>
              <a:buNone/>
              <a:defRPr b="1" sz="3600">
                <a:solidFill>
                  <a:srgbClr val="212121"/>
                </a:solidFill>
              </a:defRPr>
            </a:lvl9pPr>
          </a:lstStyle>
          <a:p/>
        </p:txBody>
      </p:sp>
      <p:sp>
        <p:nvSpPr>
          <p:cNvPr id="92" name="Shape 92"/>
          <p:cNvSpPr txBox="1"/>
          <p:nvPr>
            <p:ph idx="1" type="body"/>
          </p:nvPr>
        </p:nvSpPr>
        <p:spPr>
          <a:xfrm>
            <a:off x="2894475" y="1938950"/>
            <a:ext cx="5740800" cy="2649000"/>
          </a:xfrm>
          <a:prstGeom prst="rect">
            <a:avLst/>
          </a:prstGeom>
          <a:noFill/>
        </p:spPr>
        <p:txBody>
          <a:bodyPr anchorCtr="0" anchor="t" bIns="91425" lIns="91425" rIns="91425" tIns="91425"/>
          <a:lstStyle>
            <a:lvl1pPr lvl="0" rtl="0" algn="l">
              <a:lnSpc>
                <a:spcPct val="115000"/>
              </a:lnSpc>
              <a:spcBef>
                <a:spcPts val="0"/>
              </a:spcBef>
              <a:spcAft>
                <a:spcPts val="1600"/>
              </a:spcAft>
              <a:buClr>
                <a:srgbClr val="616161"/>
              </a:buClr>
              <a:buSzPct val="100000"/>
              <a:defRPr sz="2000">
                <a:solidFill>
                  <a:srgbClr val="616161"/>
                </a:solidFill>
              </a:defRPr>
            </a:lvl1pPr>
            <a:lvl2pPr lvl="1" rtl="0" algn="l">
              <a:lnSpc>
                <a:spcPct val="115000"/>
              </a:lnSpc>
              <a:spcBef>
                <a:spcPts val="0"/>
              </a:spcBef>
              <a:spcAft>
                <a:spcPts val="1600"/>
              </a:spcAft>
              <a:buClr>
                <a:srgbClr val="616161"/>
              </a:buClr>
              <a:buSzPct val="100000"/>
              <a:defRPr sz="1600">
                <a:solidFill>
                  <a:srgbClr val="616161"/>
                </a:solidFill>
              </a:defRPr>
            </a:lvl2pPr>
            <a:lvl3pPr lvl="2" rtl="0" algn="l">
              <a:lnSpc>
                <a:spcPct val="115000"/>
              </a:lnSpc>
              <a:spcBef>
                <a:spcPts val="0"/>
              </a:spcBef>
              <a:spcAft>
                <a:spcPts val="1600"/>
              </a:spcAft>
              <a:buClr>
                <a:srgbClr val="616161"/>
              </a:buClr>
              <a:buSzPct val="100000"/>
              <a:defRPr sz="1600">
                <a:solidFill>
                  <a:srgbClr val="616161"/>
                </a:solidFill>
              </a:defRPr>
            </a:lvl3pPr>
            <a:lvl4pPr lvl="3" rtl="0" algn="l">
              <a:lnSpc>
                <a:spcPct val="115000"/>
              </a:lnSpc>
              <a:spcBef>
                <a:spcPts val="0"/>
              </a:spcBef>
              <a:spcAft>
                <a:spcPts val="1600"/>
              </a:spcAft>
              <a:buClr>
                <a:srgbClr val="616161"/>
              </a:buClr>
              <a:buSzPct val="100000"/>
              <a:defRPr sz="1600">
                <a:solidFill>
                  <a:srgbClr val="616161"/>
                </a:solidFill>
              </a:defRPr>
            </a:lvl4pPr>
            <a:lvl5pPr lvl="4" rtl="0" algn="l">
              <a:lnSpc>
                <a:spcPct val="115000"/>
              </a:lnSpc>
              <a:spcBef>
                <a:spcPts val="0"/>
              </a:spcBef>
              <a:spcAft>
                <a:spcPts val="1600"/>
              </a:spcAft>
              <a:buClr>
                <a:srgbClr val="616161"/>
              </a:buClr>
              <a:buSzPct val="100000"/>
              <a:defRPr sz="1600">
                <a:solidFill>
                  <a:srgbClr val="616161"/>
                </a:solidFill>
              </a:defRPr>
            </a:lvl5pPr>
            <a:lvl6pPr lvl="5" rtl="0" algn="l">
              <a:lnSpc>
                <a:spcPct val="115000"/>
              </a:lnSpc>
              <a:spcBef>
                <a:spcPts val="0"/>
              </a:spcBef>
              <a:spcAft>
                <a:spcPts val="1600"/>
              </a:spcAft>
              <a:buClr>
                <a:srgbClr val="616161"/>
              </a:buClr>
              <a:buSzPct val="100000"/>
              <a:defRPr sz="1600">
                <a:solidFill>
                  <a:srgbClr val="616161"/>
                </a:solidFill>
              </a:defRPr>
            </a:lvl6pPr>
            <a:lvl7pPr lvl="6" rtl="0" algn="l">
              <a:lnSpc>
                <a:spcPct val="115000"/>
              </a:lnSpc>
              <a:spcBef>
                <a:spcPts val="0"/>
              </a:spcBef>
              <a:spcAft>
                <a:spcPts val="1600"/>
              </a:spcAft>
              <a:buClr>
                <a:srgbClr val="616161"/>
              </a:buClr>
              <a:buSzPct val="100000"/>
              <a:defRPr sz="1600">
                <a:solidFill>
                  <a:srgbClr val="616161"/>
                </a:solidFill>
              </a:defRPr>
            </a:lvl7pPr>
            <a:lvl8pPr lvl="7" rtl="0" algn="l">
              <a:lnSpc>
                <a:spcPct val="115000"/>
              </a:lnSpc>
              <a:spcBef>
                <a:spcPts val="0"/>
              </a:spcBef>
              <a:spcAft>
                <a:spcPts val="1600"/>
              </a:spcAft>
              <a:buClr>
                <a:srgbClr val="616161"/>
              </a:buClr>
              <a:buSzPct val="100000"/>
              <a:defRPr sz="1600">
                <a:solidFill>
                  <a:srgbClr val="616161"/>
                </a:solidFill>
              </a:defRPr>
            </a:lvl8pPr>
            <a:lvl9pPr lvl="8" rtl="0" algn="l">
              <a:lnSpc>
                <a:spcPct val="115000"/>
              </a:lnSpc>
              <a:spcBef>
                <a:spcPts val="0"/>
              </a:spcBef>
              <a:spcAft>
                <a:spcPts val="1600"/>
              </a:spcAft>
              <a:buClr>
                <a:srgbClr val="616161"/>
              </a:buClr>
              <a:buSzPct val="100000"/>
              <a:defRPr sz="1600">
                <a:solidFill>
                  <a:srgbClr val="616161"/>
                </a:solidFill>
              </a:defRPr>
            </a:lvl9pPr>
          </a:lstStyle>
          <a:p/>
        </p:txBody>
      </p:sp>
      <p:sp>
        <p:nvSpPr>
          <p:cNvPr id="93" name="Shape 9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94" name="Shape 94"/>
        <p:cNvGrpSpPr/>
        <p:nvPr/>
      </p:nvGrpSpPr>
      <p:grpSpPr>
        <a:xfrm>
          <a:off x="0" y="0"/>
          <a:ext cx="0" cy="0"/>
          <a:chOff x="0" y="0"/>
          <a:chExt cx="0" cy="0"/>
        </a:xfrm>
      </p:grpSpPr>
      <p:sp>
        <p:nvSpPr>
          <p:cNvPr id="95" name="Shape 95"/>
          <p:cNvSpPr/>
          <p:nvPr/>
        </p:nvSpPr>
        <p:spPr>
          <a:xfrm>
            <a:off x="3047650" y="0"/>
            <a:ext cx="60963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97" name="Shape 97"/>
          <p:cNvGrpSpPr/>
          <p:nvPr/>
        </p:nvGrpSpPr>
        <p:grpSpPr>
          <a:xfrm>
            <a:off x="2" y="4713898"/>
            <a:ext cx="3047923" cy="429600"/>
            <a:chOff x="-72" y="4713898"/>
            <a:chExt cx="3047923" cy="429600"/>
          </a:xfrm>
        </p:grpSpPr>
        <p:sp>
          <p:nvSpPr>
            <p:cNvPr id="98" name="Shape 98"/>
            <p:cNvSpPr/>
            <p:nvPr/>
          </p:nvSpPr>
          <p:spPr>
            <a:xfrm rot="-5400000">
              <a:off x="2452050" y="4547698"/>
              <a:ext cx="429600" cy="762000"/>
            </a:xfrm>
            <a:prstGeom prst="rtTriangle">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rot="-5400000">
              <a:off x="928118" y="45476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flipH="1" rot="5400000">
              <a:off x="1689952" y="45476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flipH="1" rot="5400000">
              <a:off x="166127" y="45476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grpSp>
      <p:sp>
        <p:nvSpPr>
          <p:cNvPr id="102" name="Shape 102"/>
          <p:cNvSpPr txBox="1"/>
          <p:nvPr>
            <p:ph type="title"/>
          </p:nvPr>
        </p:nvSpPr>
        <p:spPr>
          <a:xfrm>
            <a:off x="185350" y="679625"/>
            <a:ext cx="2683200" cy="1042500"/>
          </a:xfrm>
          <a:prstGeom prst="rect">
            <a:avLst/>
          </a:prstGeom>
          <a:noFill/>
        </p:spPr>
        <p:txBody>
          <a:bodyPr anchorCtr="0" anchor="b" bIns="91425" lIns="91425" rIns="91425" tIns="91425"/>
          <a:lstStyle>
            <a:lvl1pPr lvl="0" rtl="0" algn="l">
              <a:lnSpc>
                <a:spcPct val="100000"/>
              </a:lnSpc>
              <a:spcBef>
                <a:spcPts val="0"/>
              </a:spcBef>
              <a:spcAft>
                <a:spcPts val="0"/>
              </a:spcAft>
              <a:buNone/>
              <a:defRPr b="1" sz="2400">
                <a:solidFill>
                  <a:srgbClr val="212121"/>
                </a:solidFill>
              </a:defRPr>
            </a:lvl1pPr>
            <a:lvl2pPr lvl="1" rtl="0" algn="l">
              <a:lnSpc>
                <a:spcPct val="100000"/>
              </a:lnSpc>
              <a:spcBef>
                <a:spcPts val="0"/>
              </a:spcBef>
              <a:spcAft>
                <a:spcPts val="0"/>
              </a:spcAft>
              <a:buNone/>
              <a:defRPr b="1" sz="2400">
                <a:solidFill>
                  <a:srgbClr val="212121"/>
                </a:solidFill>
              </a:defRPr>
            </a:lvl2pPr>
            <a:lvl3pPr lvl="2" rtl="0" algn="l">
              <a:lnSpc>
                <a:spcPct val="100000"/>
              </a:lnSpc>
              <a:spcBef>
                <a:spcPts val="0"/>
              </a:spcBef>
              <a:spcAft>
                <a:spcPts val="0"/>
              </a:spcAft>
              <a:buNone/>
              <a:defRPr b="1" sz="2400">
                <a:solidFill>
                  <a:srgbClr val="212121"/>
                </a:solidFill>
              </a:defRPr>
            </a:lvl3pPr>
            <a:lvl4pPr lvl="3" rtl="0" algn="l">
              <a:lnSpc>
                <a:spcPct val="100000"/>
              </a:lnSpc>
              <a:spcBef>
                <a:spcPts val="0"/>
              </a:spcBef>
              <a:spcAft>
                <a:spcPts val="0"/>
              </a:spcAft>
              <a:buNone/>
              <a:defRPr b="1" sz="2400">
                <a:solidFill>
                  <a:srgbClr val="212121"/>
                </a:solidFill>
              </a:defRPr>
            </a:lvl4pPr>
            <a:lvl5pPr lvl="4" rtl="0" algn="l">
              <a:lnSpc>
                <a:spcPct val="100000"/>
              </a:lnSpc>
              <a:spcBef>
                <a:spcPts val="0"/>
              </a:spcBef>
              <a:spcAft>
                <a:spcPts val="0"/>
              </a:spcAft>
              <a:buNone/>
              <a:defRPr b="1" sz="2400">
                <a:solidFill>
                  <a:srgbClr val="212121"/>
                </a:solidFill>
              </a:defRPr>
            </a:lvl5pPr>
            <a:lvl6pPr lvl="5" rtl="0" algn="l">
              <a:lnSpc>
                <a:spcPct val="100000"/>
              </a:lnSpc>
              <a:spcBef>
                <a:spcPts val="0"/>
              </a:spcBef>
              <a:spcAft>
                <a:spcPts val="0"/>
              </a:spcAft>
              <a:buNone/>
              <a:defRPr b="1" sz="2400">
                <a:solidFill>
                  <a:srgbClr val="212121"/>
                </a:solidFill>
              </a:defRPr>
            </a:lvl6pPr>
            <a:lvl7pPr lvl="6" rtl="0" algn="l">
              <a:lnSpc>
                <a:spcPct val="100000"/>
              </a:lnSpc>
              <a:spcBef>
                <a:spcPts val="0"/>
              </a:spcBef>
              <a:spcAft>
                <a:spcPts val="0"/>
              </a:spcAft>
              <a:buNone/>
              <a:defRPr b="1" sz="2400">
                <a:solidFill>
                  <a:srgbClr val="212121"/>
                </a:solidFill>
              </a:defRPr>
            </a:lvl7pPr>
            <a:lvl8pPr lvl="7" rtl="0" algn="l">
              <a:lnSpc>
                <a:spcPct val="100000"/>
              </a:lnSpc>
              <a:spcBef>
                <a:spcPts val="0"/>
              </a:spcBef>
              <a:spcAft>
                <a:spcPts val="0"/>
              </a:spcAft>
              <a:buNone/>
              <a:defRPr b="1" sz="2400">
                <a:solidFill>
                  <a:srgbClr val="212121"/>
                </a:solidFill>
              </a:defRPr>
            </a:lvl8pPr>
            <a:lvl9pPr lvl="8" rtl="0" algn="l">
              <a:lnSpc>
                <a:spcPct val="100000"/>
              </a:lnSpc>
              <a:spcBef>
                <a:spcPts val="0"/>
              </a:spcBef>
              <a:spcAft>
                <a:spcPts val="0"/>
              </a:spcAft>
              <a:buNone/>
              <a:defRPr b="1" sz="2400">
                <a:solidFill>
                  <a:srgbClr val="212121"/>
                </a:solidFill>
              </a:defRPr>
            </a:lvl9pPr>
          </a:lstStyle>
          <a:p/>
        </p:txBody>
      </p:sp>
      <p:sp>
        <p:nvSpPr>
          <p:cNvPr id="103" name="Shape 103"/>
          <p:cNvSpPr txBox="1"/>
          <p:nvPr>
            <p:ph idx="1" type="body"/>
          </p:nvPr>
        </p:nvSpPr>
        <p:spPr>
          <a:xfrm>
            <a:off x="185350" y="1798300"/>
            <a:ext cx="2683200" cy="2540100"/>
          </a:xfrm>
          <a:prstGeom prst="rect">
            <a:avLst/>
          </a:prstGeom>
          <a:noFill/>
        </p:spPr>
        <p:txBody>
          <a:bodyPr anchorCtr="0" anchor="t" bIns="91425" lIns="91425" rIns="91425" tIns="91425"/>
          <a:lstStyle>
            <a:lvl1pPr lvl="0" rtl="0" algn="l">
              <a:lnSpc>
                <a:spcPct val="115000"/>
              </a:lnSpc>
              <a:spcBef>
                <a:spcPts val="0"/>
              </a:spcBef>
              <a:spcAft>
                <a:spcPts val="1600"/>
              </a:spcAft>
              <a:buClr>
                <a:srgbClr val="616161"/>
              </a:buClr>
              <a:buSzPct val="100000"/>
              <a:defRPr sz="1600">
                <a:solidFill>
                  <a:srgbClr val="616161"/>
                </a:solidFill>
              </a:defRPr>
            </a:lvl1pPr>
            <a:lvl2pPr lvl="1" rtl="0" algn="l">
              <a:lnSpc>
                <a:spcPct val="115000"/>
              </a:lnSpc>
              <a:spcBef>
                <a:spcPts val="0"/>
              </a:spcBef>
              <a:spcAft>
                <a:spcPts val="1600"/>
              </a:spcAft>
              <a:buClr>
                <a:srgbClr val="616161"/>
              </a:buClr>
              <a:defRPr sz="1400">
                <a:solidFill>
                  <a:srgbClr val="616161"/>
                </a:solidFill>
              </a:defRPr>
            </a:lvl2pPr>
            <a:lvl3pPr lvl="2" rtl="0" algn="l">
              <a:lnSpc>
                <a:spcPct val="115000"/>
              </a:lnSpc>
              <a:spcBef>
                <a:spcPts val="0"/>
              </a:spcBef>
              <a:spcAft>
                <a:spcPts val="1600"/>
              </a:spcAft>
              <a:buClr>
                <a:srgbClr val="616161"/>
              </a:buClr>
              <a:defRPr sz="1400">
                <a:solidFill>
                  <a:srgbClr val="616161"/>
                </a:solidFill>
              </a:defRPr>
            </a:lvl3pPr>
            <a:lvl4pPr lvl="3" rtl="0" algn="l">
              <a:lnSpc>
                <a:spcPct val="115000"/>
              </a:lnSpc>
              <a:spcBef>
                <a:spcPts val="0"/>
              </a:spcBef>
              <a:spcAft>
                <a:spcPts val="1600"/>
              </a:spcAft>
              <a:buClr>
                <a:srgbClr val="616161"/>
              </a:buClr>
              <a:defRPr sz="1400">
                <a:solidFill>
                  <a:srgbClr val="616161"/>
                </a:solidFill>
              </a:defRPr>
            </a:lvl4pPr>
            <a:lvl5pPr lvl="4" rtl="0" algn="l">
              <a:lnSpc>
                <a:spcPct val="115000"/>
              </a:lnSpc>
              <a:spcBef>
                <a:spcPts val="0"/>
              </a:spcBef>
              <a:spcAft>
                <a:spcPts val="1600"/>
              </a:spcAft>
              <a:buClr>
                <a:srgbClr val="616161"/>
              </a:buClr>
              <a:defRPr sz="1400">
                <a:solidFill>
                  <a:srgbClr val="616161"/>
                </a:solidFill>
              </a:defRPr>
            </a:lvl5pPr>
            <a:lvl6pPr lvl="5" rtl="0" algn="l">
              <a:lnSpc>
                <a:spcPct val="115000"/>
              </a:lnSpc>
              <a:spcBef>
                <a:spcPts val="0"/>
              </a:spcBef>
              <a:spcAft>
                <a:spcPts val="1600"/>
              </a:spcAft>
              <a:buClr>
                <a:srgbClr val="616161"/>
              </a:buClr>
              <a:defRPr sz="1400">
                <a:solidFill>
                  <a:srgbClr val="616161"/>
                </a:solidFill>
              </a:defRPr>
            </a:lvl6pPr>
            <a:lvl7pPr lvl="6" rtl="0" algn="l">
              <a:lnSpc>
                <a:spcPct val="115000"/>
              </a:lnSpc>
              <a:spcBef>
                <a:spcPts val="0"/>
              </a:spcBef>
              <a:spcAft>
                <a:spcPts val="1600"/>
              </a:spcAft>
              <a:buClr>
                <a:srgbClr val="616161"/>
              </a:buClr>
              <a:defRPr sz="1400">
                <a:solidFill>
                  <a:srgbClr val="616161"/>
                </a:solidFill>
              </a:defRPr>
            </a:lvl7pPr>
            <a:lvl8pPr lvl="7" rtl="0" algn="l">
              <a:lnSpc>
                <a:spcPct val="115000"/>
              </a:lnSpc>
              <a:spcBef>
                <a:spcPts val="0"/>
              </a:spcBef>
              <a:spcAft>
                <a:spcPts val="1600"/>
              </a:spcAft>
              <a:buClr>
                <a:srgbClr val="616161"/>
              </a:buClr>
              <a:defRPr sz="1400">
                <a:solidFill>
                  <a:srgbClr val="616161"/>
                </a:solidFill>
              </a:defRPr>
            </a:lvl8pPr>
            <a:lvl9pPr lvl="8" rtl="0" algn="l">
              <a:lnSpc>
                <a:spcPct val="115000"/>
              </a:lnSpc>
              <a:spcBef>
                <a:spcPts val="0"/>
              </a:spcBef>
              <a:spcAft>
                <a:spcPts val="1600"/>
              </a:spcAft>
              <a:buClr>
                <a:srgbClr val="616161"/>
              </a:buClr>
              <a:defRPr sz="1400">
                <a:solidFill>
                  <a:srgbClr val="616161"/>
                </a:solidFill>
              </a:defRPr>
            </a:lvl9pPr>
          </a:lstStyle>
          <a:p/>
        </p:txBody>
      </p:sp>
      <p:sp>
        <p:nvSpPr>
          <p:cNvPr id="104" name="Shape 10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105" name="Shape 105"/>
        <p:cNvGrpSpPr/>
        <p:nvPr/>
      </p:nvGrpSpPr>
      <p:grpSpPr>
        <a:xfrm>
          <a:off x="0" y="0"/>
          <a:ext cx="0" cy="0"/>
          <a:chOff x="0" y="0"/>
          <a:chExt cx="0" cy="0"/>
        </a:xfrm>
      </p:grpSpPr>
      <p:sp>
        <p:nvSpPr>
          <p:cNvPr id="106" name="Shape 10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108" name="Shape 108"/>
          <p:cNvCxnSpPr/>
          <p:nvPr/>
        </p:nvCxnSpPr>
        <p:spPr>
          <a:xfrm>
            <a:off x="1128750" y="1995025"/>
            <a:ext cx="6886500" cy="0"/>
          </a:xfrm>
          <a:prstGeom prst="straightConnector1">
            <a:avLst/>
          </a:prstGeom>
          <a:noFill/>
          <a:ln cap="flat" cmpd="sng" w="9525">
            <a:solidFill>
              <a:schemeClr val="dk1"/>
            </a:solidFill>
            <a:prstDash val="dot"/>
            <a:round/>
            <a:headEnd len="med" w="med" type="none"/>
            <a:tailEnd len="med" w="med" type="none"/>
          </a:ln>
        </p:spPr>
      </p:cxnSp>
      <p:sp>
        <p:nvSpPr>
          <p:cNvPr id="109" name="Shape 109"/>
          <p:cNvSpPr txBox="1"/>
          <p:nvPr>
            <p:ph type="title"/>
          </p:nvPr>
        </p:nvSpPr>
        <p:spPr>
          <a:xfrm>
            <a:off x="1128750" y="394200"/>
            <a:ext cx="6886500" cy="1412100"/>
          </a:xfrm>
          <a:prstGeom prst="rect">
            <a:avLst/>
          </a:prstGeom>
          <a:noFill/>
        </p:spPr>
        <p:txBody>
          <a:bodyPr anchorCtr="0" anchor="b" bIns="91425" lIns="91425" rIns="91425" tIns="91425"/>
          <a:lstStyle>
            <a:lvl1pPr lvl="0" rtl="0" algn="ctr">
              <a:lnSpc>
                <a:spcPct val="100000"/>
              </a:lnSpc>
              <a:spcBef>
                <a:spcPts val="0"/>
              </a:spcBef>
              <a:spcAft>
                <a:spcPts val="0"/>
              </a:spcAft>
              <a:buClr>
                <a:schemeClr val="dk1"/>
              </a:buClr>
              <a:buSzPct val="100000"/>
              <a:buNone/>
              <a:defRPr b="1" sz="3600">
                <a:solidFill>
                  <a:schemeClr val="dk1"/>
                </a:solidFill>
              </a:defRPr>
            </a:lvl1pPr>
            <a:lvl2pPr lvl="1" rtl="0" algn="ctr">
              <a:lnSpc>
                <a:spcPct val="100000"/>
              </a:lnSpc>
              <a:spcBef>
                <a:spcPts val="0"/>
              </a:spcBef>
              <a:spcAft>
                <a:spcPts val="0"/>
              </a:spcAft>
              <a:buClr>
                <a:schemeClr val="dk1"/>
              </a:buClr>
              <a:buSzPct val="100000"/>
              <a:buNone/>
              <a:defRPr b="1" sz="3600">
                <a:solidFill>
                  <a:schemeClr val="dk1"/>
                </a:solidFill>
              </a:defRPr>
            </a:lvl2pPr>
            <a:lvl3pPr lvl="2" rtl="0" algn="ctr">
              <a:lnSpc>
                <a:spcPct val="100000"/>
              </a:lnSpc>
              <a:spcBef>
                <a:spcPts val="0"/>
              </a:spcBef>
              <a:spcAft>
                <a:spcPts val="0"/>
              </a:spcAft>
              <a:buClr>
                <a:schemeClr val="dk1"/>
              </a:buClr>
              <a:buSzPct val="100000"/>
              <a:buNone/>
              <a:defRPr b="1" sz="3600">
                <a:solidFill>
                  <a:schemeClr val="dk1"/>
                </a:solidFill>
              </a:defRPr>
            </a:lvl3pPr>
            <a:lvl4pPr lvl="3" rtl="0" algn="ctr">
              <a:lnSpc>
                <a:spcPct val="100000"/>
              </a:lnSpc>
              <a:spcBef>
                <a:spcPts val="0"/>
              </a:spcBef>
              <a:spcAft>
                <a:spcPts val="0"/>
              </a:spcAft>
              <a:buClr>
                <a:schemeClr val="dk1"/>
              </a:buClr>
              <a:buSzPct val="100000"/>
              <a:buNone/>
              <a:defRPr b="1" sz="3600">
                <a:solidFill>
                  <a:schemeClr val="dk1"/>
                </a:solidFill>
              </a:defRPr>
            </a:lvl4pPr>
            <a:lvl5pPr lvl="4" rtl="0" algn="ctr">
              <a:lnSpc>
                <a:spcPct val="100000"/>
              </a:lnSpc>
              <a:spcBef>
                <a:spcPts val="0"/>
              </a:spcBef>
              <a:spcAft>
                <a:spcPts val="0"/>
              </a:spcAft>
              <a:buClr>
                <a:schemeClr val="dk1"/>
              </a:buClr>
              <a:buSzPct val="100000"/>
              <a:buNone/>
              <a:defRPr b="1" sz="3600">
                <a:solidFill>
                  <a:schemeClr val="dk1"/>
                </a:solidFill>
              </a:defRPr>
            </a:lvl5pPr>
            <a:lvl6pPr lvl="5" rtl="0" algn="ctr">
              <a:lnSpc>
                <a:spcPct val="100000"/>
              </a:lnSpc>
              <a:spcBef>
                <a:spcPts val="0"/>
              </a:spcBef>
              <a:spcAft>
                <a:spcPts val="0"/>
              </a:spcAft>
              <a:buClr>
                <a:schemeClr val="dk1"/>
              </a:buClr>
              <a:buSzPct val="100000"/>
              <a:buNone/>
              <a:defRPr b="1" sz="3600">
                <a:solidFill>
                  <a:schemeClr val="dk1"/>
                </a:solidFill>
              </a:defRPr>
            </a:lvl6pPr>
            <a:lvl7pPr lvl="6" rtl="0" algn="ctr">
              <a:lnSpc>
                <a:spcPct val="100000"/>
              </a:lnSpc>
              <a:spcBef>
                <a:spcPts val="0"/>
              </a:spcBef>
              <a:spcAft>
                <a:spcPts val="0"/>
              </a:spcAft>
              <a:buClr>
                <a:schemeClr val="dk1"/>
              </a:buClr>
              <a:buSzPct val="100000"/>
              <a:buNone/>
              <a:defRPr b="1" sz="3600">
                <a:solidFill>
                  <a:schemeClr val="dk1"/>
                </a:solidFill>
              </a:defRPr>
            </a:lvl7pPr>
            <a:lvl8pPr lvl="7" rtl="0" algn="ctr">
              <a:lnSpc>
                <a:spcPct val="100000"/>
              </a:lnSpc>
              <a:spcBef>
                <a:spcPts val="0"/>
              </a:spcBef>
              <a:spcAft>
                <a:spcPts val="0"/>
              </a:spcAft>
              <a:buClr>
                <a:schemeClr val="dk1"/>
              </a:buClr>
              <a:buSzPct val="100000"/>
              <a:buNone/>
              <a:defRPr b="1" sz="3600">
                <a:solidFill>
                  <a:schemeClr val="dk1"/>
                </a:solidFill>
              </a:defRPr>
            </a:lvl8pPr>
            <a:lvl9pPr lvl="8" rtl="0" algn="ctr">
              <a:lnSpc>
                <a:spcPct val="100000"/>
              </a:lnSpc>
              <a:spcBef>
                <a:spcPts val="0"/>
              </a:spcBef>
              <a:spcAft>
                <a:spcPts val="0"/>
              </a:spcAft>
              <a:buClr>
                <a:schemeClr val="dk1"/>
              </a:buClr>
              <a:buSzPct val="100000"/>
              <a:buNone/>
              <a:defRPr b="1" sz="3600">
                <a:solidFill>
                  <a:schemeClr val="dk1"/>
                </a:solidFill>
              </a:defRPr>
            </a:lvl9pPr>
          </a:lstStyle>
          <a:p/>
        </p:txBody>
      </p:sp>
      <p:sp>
        <p:nvSpPr>
          <p:cNvPr id="110" name="Shape 110"/>
          <p:cNvSpPr txBox="1"/>
          <p:nvPr>
            <p:ph idx="1" type="body"/>
          </p:nvPr>
        </p:nvSpPr>
        <p:spPr>
          <a:xfrm>
            <a:off x="1128750" y="2225462"/>
            <a:ext cx="6886500" cy="2197200"/>
          </a:xfrm>
          <a:prstGeom prst="rect">
            <a:avLst/>
          </a:prstGeom>
          <a:noFill/>
        </p:spPr>
        <p:txBody>
          <a:bodyPr anchorCtr="0" anchor="t" bIns="91425" lIns="91425" rIns="91425" tIns="91425"/>
          <a:lstStyle>
            <a:lvl1pPr lvl="0" rtl="0" algn="ctr">
              <a:lnSpc>
                <a:spcPct val="115000"/>
              </a:lnSpc>
              <a:spcBef>
                <a:spcPts val="0"/>
              </a:spcBef>
              <a:spcAft>
                <a:spcPts val="1600"/>
              </a:spcAft>
              <a:buClr>
                <a:schemeClr val="dk2"/>
              </a:buClr>
              <a:buSzPct val="100000"/>
              <a:defRPr sz="1600">
                <a:solidFill>
                  <a:schemeClr val="dk2"/>
                </a:solidFill>
              </a:defRPr>
            </a:lvl1pPr>
            <a:lvl2pPr lvl="1" rtl="0" algn="ctr">
              <a:lnSpc>
                <a:spcPct val="115000"/>
              </a:lnSpc>
              <a:spcBef>
                <a:spcPts val="0"/>
              </a:spcBef>
              <a:spcAft>
                <a:spcPts val="1600"/>
              </a:spcAft>
              <a:buClr>
                <a:schemeClr val="dk2"/>
              </a:buClr>
              <a:defRPr sz="1400">
                <a:solidFill>
                  <a:schemeClr val="dk2"/>
                </a:solidFill>
              </a:defRPr>
            </a:lvl2pPr>
            <a:lvl3pPr lvl="2" rtl="0" algn="ctr">
              <a:lnSpc>
                <a:spcPct val="115000"/>
              </a:lnSpc>
              <a:spcBef>
                <a:spcPts val="0"/>
              </a:spcBef>
              <a:spcAft>
                <a:spcPts val="1600"/>
              </a:spcAft>
              <a:buClr>
                <a:schemeClr val="dk2"/>
              </a:buClr>
              <a:defRPr sz="1400">
                <a:solidFill>
                  <a:schemeClr val="dk2"/>
                </a:solidFill>
              </a:defRPr>
            </a:lvl3pPr>
            <a:lvl4pPr lvl="3" rtl="0" algn="ctr">
              <a:lnSpc>
                <a:spcPct val="115000"/>
              </a:lnSpc>
              <a:spcBef>
                <a:spcPts val="0"/>
              </a:spcBef>
              <a:spcAft>
                <a:spcPts val="1600"/>
              </a:spcAft>
              <a:buClr>
                <a:schemeClr val="dk2"/>
              </a:buClr>
              <a:defRPr sz="1400">
                <a:solidFill>
                  <a:schemeClr val="dk2"/>
                </a:solidFill>
              </a:defRPr>
            </a:lvl4pPr>
            <a:lvl5pPr lvl="4" rtl="0" algn="ctr">
              <a:lnSpc>
                <a:spcPct val="115000"/>
              </a:lnSpc>
              <a:spcBef>
                <a:spcPts val="0"/>
              </a:spcBef>
              <a:spcAft>
                <a:spcPts val="1600"/>
              </a:spcAft>
              <a:buClr>
                <a:schemeClr val="dk2"/>
              </a:buClr>
              <a:defRPr sz="1400">
                <a:solidFill>
                  <a:schemeClr val="dk2"/>
                </a:solidFill>
              </a:defRPr>
            </a:lvl5pPr>
            <a:lvl6pPr lvl="5" rtl="0" algn="ctr">
              <a:lnSpc>
                <a:spcPct val="115000"/>
              </a:lnSpc>
              <a:spcBef>
                <a:spcPts val="0"/>
              </a:spcBef>
              <a:spcAft>
                <a:spcPts val="1600"/>
              </a:spcAft>
              <a:buClr>
                <a:schemeClr val="dk2"/>
              </a:buClr>
              <a:defRPr sz="1400">
                <a:solidFill>
                  <a:schemeClr val="dk2"/>
                </a:solidFill>
              </a:defRPr>
            </a:lvl6pPr>
            <a:lvl7pPr lvl="6" rtl="0" algn="ctr">
              <a:lnSpc>
                <a:spcPct val="115000"/>
              </a:lnSpc>
              <a:spcBef>
                <a:spcPts val="0"/>
              </a:spcBef>
              <a:spcAft>
                <a:spcPts val="1600"/>
              </a:spcAft>
              <a:buClr>
                <a:schemeClr val="dk2"/>
              </a:buClr>
              <a:defRPr sz="1400">
                <a:solidFill>
                  <a:schemeClr val="dk2"/>
                </a:solidFill>
              </a:defRPr>
            </a:lvl7pPr>
            <a:lvl8pPr lvl="7" rtl="0" algn="ctr">
              <a:lnSpc>
                <a:spcPct val="115000"/>
              </a:lnSpc>
              <a:spcBef>
                <a:spcPts val="0"/>
              </a:spcBef>
              <a:spcAft>
                <a:spcPts val="1600"/>
              </a:spcAft>
              <a:buClr>
                <a:schemeClr val="dk2"/>
              </a:buClr>
              <a:defRPr sz="1400">
                <a:solidFill>
                  <a:schemeClr val="dk2"/>
                </a:solidFill>
              </a:defRPr>
            </a:lvl8pPr>
            <a:lvl9pPr lvl="8" rtl="0" algn="ctr">
              <a:lnSpc>
                <a:spcPct val="115000"/>
              </a:lnSpc>
              <a:spcBef>
                <a:spcPts val="0"/>
              </a:spcBef>
              <a:spcAft>
                <a:spcPts val="1600"/>
              </a:spcAft>
              <a:buClr>
                <a:schemeClr val="dk2"/>
              </a:buClr>
              <a:defRPr sz="1400">
                <a:solidFill>
                  <a:schemeClr val="dk2"/>
                </a:solidFill>
              </a:defRPr>
            </a:lvl9pPr>
          </a:lstStyle>
          <a:p/>
        </p:txBody>
      </p:sp>
      <p:sp>
        <p:nvSpPr>
          <p:cNvPr id="111" name="Shape 11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00.png"/><Relationship Id="rId5"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en.wikipedia.org/wiki/Linux" TargetMode="External"/><Relationship Id="rId4" Type="http://schemas.openxmlformats.org/officeDocument/2006/relationships/image" Target="../media/image12.png"/><Relationship Id="rId5" Type="http://schemas.openxmlformats.org/officeDocument/2006/relationships/hyperlink" Target="https://upload.wikimedia.org/wikipedia/commons/thumb/5/5b/C_plus_plus.svg/2000px-C_plus_plus.svg.png" TargetMode="External"/><Relationship Id="rId6" Type="http://schemas.openxmlformats.org/officeDocument/2006/relationships/image" Target="../media/image08.png"/><Relationship Id="rId7" Type="http://schemas.openxmlformats.org/officeDocument/2006/relationships/hyperlink" Target="https://c2.staticflickr.com/2/1482/24588096069_59a0513790_z.jpg" TargetMode="External"/><Relationship Id="rId8"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pixabay.com/en/team-cooperation-cohesion-group-1015712/"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scientific.net/AMM.635-637.1594" TargetMode="External"/><Relationship Id="rId4" Type="http://schemas.openxmlformats.org/officeDocument/2006/relationships/hyperlink" Target="https://github.com/CSCI-362-02-2016/Team-Internatio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ctrTitle"/>
          </p:nvPr>
        </p:nvSpPr>
        <p:spPr>
          <a:xfrm>
            <a:off x="311708" y="240300"/>
            <a:ext cx="8520600" cy="2052600"/>
          </a:xfrm>
          <a:prstGeom prst="rect">
            <a:avLst/>
          </a:prstGeom>
        </p:spPr>
        <p:txBody>
          <a:bodyPr anchorCtr="0" anchor="b" bIns="91425" lIns="91425" rIns="91425" tIns="91425">
            <a:noAutofit/>
          </a:bodyPr>
          <a:lstStyle/>
          <a:p>
            <a:pPr lvl="0">
              <a:spcBef>
                <a:spcPts val="0"/>
              </a:spcBef>
              <a:buNone/>
            </a:pPr>
            <a:r>
              <a:rPr lang="en">
                <a:latin typeface="Calibri"/>
                <a:ea typeface="Calibri"/>
                <a:cs typeface="Calibri"/>
                <a:sym typeface="Calibri"/>
              </a:rPr>
              <a:t>Developing an Automated Testing Framework for Celestia</a:t>
            </a:r>
          </a:p>
        </p:txBody>
      </p:sp>
      <p:sp>
        <p:nvSpPr>
          <p:cNvPr id="117" name="Shape 117"/>
          <p:cNvSpPr txBox="1"/>
          <p:nvPr>
            <p:ph idx="1" type="subTitle"/>
          </p:nvPr>
        </p:nvSpPr>
        <p:spPr>
          <a:xfrm>
            <a:off x="311700" y="2464075"/>
            <a:ext cx="8520600" cy="2309400"/>
          </a:xfrm>
          <a:prstGeom prst="rect">
            <a:avLst/>
          </a:prstGeom>
        </p:spPr>
        <p:txBody>
          <a:bodyPr anchorCtr="0" anchor="t" bIns="91425" lIns="91425" rIns="91425" tIns="91425">
            <a:noAutofit/>
          </a:bodyPr>
          <a:lstStyle/>
          <a:p>
            <a:pPr lvl="0" rtl="0">
              <a:spcBef>
                <a:spcPts val="0"/>
              </a:spcBef>
              <a:buNone/>
            </a:pPr>
            <a:r>
              <a:rPr lang="en" sz="2000">
                <a:latin typeface="Calibri"/>
                <a:ea typeface="Calibri"/>
                <a:cs typeface="Calibri"/>
                <a:sym typeface="Calibri"/>
              </a:rPr>
              <a:t>Gui Costa</a:t>
            </a:r>
          </a:p>
          <a:p>
            <a:pPr lvl="0" rtl="0">
              <a:spcBef>
                <a:spcPts val="0"/>
              </a:spcBef>
              <a:buNone/>
            </a:pPr>
            <a:r>
              <a:rPr lang="en" sz="2000">
                <a:latin typeface="Calibri"/>
                <a:ea typeface="Calibri"/>
                <a:cs typeface="Calibri"/>
                <a:sym typeface="Calibri"/>
              </a:rPr>
              <a:t>Megan Landau</a:t>
            </a:r>
          </a:p>
          <a:p>
            <a:pPr lvl="0" rtl="0">
              <a:spcBef>
                <a:spcPts val="0"/>
              </a:spcBef>
              <a:buNone/>
            </a:pPr>
            <a:r>
              <a:rPr lang="en" sz="2000">
                <a:latin typeface="Calibri"/>
                <a:ea typeface="Calibri"/>
                <a:cs typeface="Calibri"/>
                <a:sym typeface="Calibri"/>
              </a:rPr>
              <a:t>Tony Tang</a:t>
            </a:r>
          </a:p>
          <a:p>
            <a:pPr lvl="0" rtl="0">
              <a:spcBef>
                <a:spcPts val="0"/>
              </a:spcBef>
              <a:buNone/>
            </a:pPr>
            <a:r>
              <a:rPr lang="en" sz="2000">
                <a:latin typeface="Calibri"/>
                <a:ea typeface="Calibri"/>
                <a:cs typeface="Calibri"/>
                <a:sym typeface="Calibri"/>
              </a:rPr>
              <a:t>CSCI 362</a:t>
            </a:r>
          </a:p>
          <a:p>
            <a:pPr lvl="0" rtl="0">
              <a:spcBef>
                <a:spcPts val="0"/>
              </a:spcBef>
              <a:buNone/>
            </a:pPr>
            <a:r>
              <a:rPr lang="en" sz="2000">
                <a:latin typeface="Calibri"/>
                <a:ea typeface="Calibri"/>
                <a:cs typeface="Calibri"/>
                <a:sym typeface="Calibri"/>
              </a:rPr>
              <a:t>12.06.16</a:t>
            </a:r>
          </a:p>
        </p:txBody>
      </p:sp>
      <p:sp>
        <p:nvSpPr>
          <p:cNvPr id="118" name="Shape 118"/>
          <p:cNvSpPr/>
          <p:nvPr/>
        </p:nvSpPr>
        <p:spPr>
          <a:xfrm>
            <a:off x="0" y="4626625"/>
            <a:ext cx="9144000" cy="516900"/>
          </a:xfrm>
          <a:prstGeom prst="rect">
            <a:avLst/>
          </a:prstGeom>
          <a:solidFill>
            <a:srgbClr val="999999"/>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0" y="0"/>
            <a:ext cx="9144000" cy="151200"/>
          </a:xfrm>
          <a:prstGeom prst="rect">
            <a:avLst/>
          </a:prstGeom>
          <a:solidFill>
            <a:srgbClr val="FFD966"/>
          </a:solidFill>
          <a:ln>
            <a:noFill/>
          </a:ln>
        </p:spPr>
        <p:txBody>
          <a:bodyPr anchorCtr="0" anchor="ctr" bIns="91425" lIns="91425" rIns="91425" tIns="91425">
            <a:noAutofit/>
          </a:bodyPr>
          <a:lstStyle/>
          <a:p>
            <a:pPr lvl="0">
              <a:spcBef>
                <a:spcPts val="0"/>
              </a:spcBef>
              <a:buNone/>
            </a:pPr>
            <a:r>
              <a:t/>
            </a:r>
            <a:endParaRPr/>
          </a:p>
        </p:txBody>
      </p:sp>
      <p:pic>
        <p:nvPicPr>
          <p:cNvPr id="120" name="Shape 120"/>
          <p:cNvPicPr preferRelativeResize="0"/>
          <p:nvPr/>
        </p:nvPicPr>
        <p:blipFill>
          <a:blip r:embed="rId4">
            <a:alphaModFix/>
          </a:blip>
          <a:stretch>
            <a:fillRect/>
          </a:stretch>
        </p:blipFill>
        <p:spPr>
          <a:xfrm>
            <a:off x="0" y="4626600"/>
            <a:ext cx="1114046" cy="516900"/>
          </a:xfrm>
          <a:prstGeom prst="rect">
            <a:avLst/>
          </a:prstGeom>
          <a:noFill/>
          <a:ln>
            <a:noFill/>
          </a:ln>
        </p:spPr>
      </p:pic>
      <p:pic>
        <p:nvPicPr>
          <p:cNvPr id="121" name="Shape 121"/>
          <p:cNvPicPr preferRelativeResize="0"/>
          <p:nvPr/>
        </p:nvPicPr>
        <p:blipFill>
          <a:blip r:embed="rId5">
            <a:alphaModFix/>
          </a:blip>
          <a:stretch>
            <a:fillRect/>
          </a:stretch>
        </p:blipFill>
        <p:spPr>
          <a:xfrm>
            <a:off x="6487975" y="3577825"/>
            <a:ext cx="2656025" cy="996000"/>
          </a:xfrm>
          <a:prstGeom prst="rect">
            <a:avLst/>
          </a:prstGeom>
          <a:noFill/>
          <a:ln>
            <a:noFill/>
          </a:ln>
        </p:spPr>
      </p:pic>
      <p:sp>
        <p:nvSpPr>
          <p:cNvPr id="122" name="Shape 122"/>
          <p:cNvSpPr txBox="1"/>
          <p:nvPr/>
        </p:nvSpPr>
        <p:spPr>
          <a:xfrm>
            <a:off x="6761400" y="3332550"/>
            <a:ext cx="2306400" cy="828900"/>
          </a:xfrm>
          <a:prstGeom prst="rect">
            <a:avLst/>
          </a:prstGeom>
          <a:noFill/>
          <a:ln>
            <a:noFill/>
          </a:ln>
        </p:spPr>
        <p:txBody>
          <a:bodyPr anchorCtr="0" anchor="t" bIns="91425" lIns="91425" rIns="91425" tIns="91425">
            <a:noAutofit/>
          </a:bodyPr>
          <a:lstStyle/>
          <a:p>
            <a:pPr lvl="0">
              <a:spcBef>
                <a:spcPts val="0"/>
              </a:spcBef>
              <a:buNone/>
            </a:pPr>
            <a:r>
              <a:rPr b="1" lang="en"/>
              <a:t>TEAM INTERNATIONAL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894475" y="450971"/>
            <a:ext cx="5740800" cy="1442699"/>
          </a:xfrm>
          <a:prstGeom prst="rect">
            <a:avLst/>
          </a:prstGeom>
        </p:spPr>
        <p:txBody>
          <a:bodyPr anchorCtr="0" anchor="b" bIns="91425" lIns="91425" rIns="91425" tIns="91425">
            <a:noAutofit/>
          </a:bodyPr>
          <a:lstStyle/>
          <a:p>
            <a:pPr lvl="0">
              <a:spcBef>
                <a:spcPts val="0"/>
              </a:spcBef>
              <a:buNone/>
            </a:pPr>
            <a:r>
              <a:rPr lang="en"/>
              <a:t>Fault Injection</a:t>
            </a:r>
          </a:p>
        </p:txBody>
      </p:sp>
      <p:sp>
        <p:nvSpPr>
          <p:cNvPr id="182" name="Shape 182"/>
          <p:cNvSpPr txBox="1"/>
          <p:nvPr>
            <p:ph idx="1" type="body"/>
          </p:nvPr>
        </p:nvSpPr>
        <p:spPr>
          <a:xfrm>
            <a:off x="2894475" y="1938950"/>
            <a:ext cx="5740800" cy="2649000"/>
          </a:xfrm>
          <a:prstGeom prst="rect">
            <a:avLst/>
          </a:prstGeom>
        </p:spPr>
        <p:txBody>
          <a:bodyPr anchorCtr="0" anchor="t" bIns="91425" lIns="91425" rIns="91425" tIns="91425">
            <a:noAutofit/>
          </a:bodyPr>
          <a:lstStyle/>
          <a:p>
            <a:pPr indent="-298450" lvl="0" marL="457200" rtl="0">
              <a:lnSpc>
                <a:spcPct val="100000"/>
              </a:lnSpc>
              <a:spcBef>
                <a:spcPts val="0"/>
              </a:spcBef>
              <a:spcAft>
                <a:spcPts val="0"/>
              </a:spcAft>
              <a:buClr>
                <a:srgbClr val="000000"/>
              </a:buClr>
              <a:buSzPct val="100000"/>
            </a:pPr>
            <a:r>
              <a:rPr lang="en" sz="1100">
                <a:solidFill>
                  <a:srgbClr val="000000"/>
                </a:solidFill>
              </a:rPr>
              <a:t>Inject fault into radToDeg method found in the math library</a:t>
            </a:r>
          </a:p>
          <a:p>
            <a:pPr lvl="0" rtl="0">
              <a:lnSpc>
                <a:spcPct val="100000"/>
              </a:lnSpc>
              <a:spcBef>
                <a:spcPts val="0"/>
              </a:spcBef>
              <a:spcAft>
                <a:spcPts val="0"/>
              </a:spcAft>
              <a:buNone/>
            </a:pPr>
            <a:r>
              <a:t/>
            </a:r>
            <a:endParaRPr sz="1100">
              <a:solidFill>
                <a:srgbClr val="000000"/>
              </a:solidFill>
            </a:endParaRPr>
          </a:p>
          <a:p>
            <a:pPr lvl="0" rtl="0">
              <a:lnSpc>
                <a:spcPct val="100000"/>
              </a:lnSpc>
              <a:spcBef>
                <a:spcPts val="0"/>
              </a:spcBef>
              <a:spcAft>
                <a:spcPts val="0"/>
              </a:spcAft>
              <a:buNone/>
            </a:pPr>
            <a:r>
              <a:rPr lang="en" sz="1100">
                <a:solidFill>
                  <a:srgbClr val="000000"/>
                </a:solidFill>
              </a:rPr>
              <a:t>Original Method: </a:t>
            </a:r>
          </a:p>
          <a:p>
            <a:pPr lvl="0">
              <a:lnSpc>
                <a:spcPct val="100000"/>
              </a:lnSpc>
              <a:spcBef>
                <a:spcPts val="0"/>
              </a:spcBef>
              <a:spcAft>
                <a:spcPts val="0"/>
              </a:spcAft>
              <a:buNone/>
            </a:pPr>
            <a:r>
              <a:rPr lang="en" sz="1100">
                <a:solidFill>
                  <a:srgbClr val="000000"/>
                </a:solidFill>
              </a:rPr>
              <a:t>template&lt;class T&gt; T radToDeg(T r)</a:t>
            </a:r>
          </a:p>
          <a:p>
            <a:pPr lvl="0">
              <a:lnSpc>
                <a:spcPct val="100000"/>
              </a:lnSpc>
              <a:spcBef>
                <a:spcPts val="0"/>
              </a:spcBef>
              <a:spcAft>
                <a:spcPts val="0"/>
              </a:spcAft>
              <a:buNone/>
            </a:pPr>
            <a:r>
              <a:rPr lang="en" sz="1100">
                <a:solidFill>
                  <a:srgbClr val="000000"/>
                </a:solidFill>
              </a:rPr>
              <a:t>{</a:t>
            </a:r>
          </a:p>
          <a:p>
            <a:pPr lvl="0">
              <a:lnSpc>
                <a:spcPct val="100000"/>
              </a:lnSpc>
              <a:spcBef>
                <a:spcPts val="0"/>
              </a:spcBef>
              <a:spcAft>
                <a:spcPts val="0"/>
              </a:spcAft>
              <a:buNone/>
            </a:pPr>
            <a:r>
              <a:rPr lang="en" sz="1100">
                <a:solidFill>
                  <a:srgbClr val="000000"/>
                </a:solidFill>
              </a:rPr>
              <a:t>    	return r * 180 / static_cast&lt;T&gt;(PI);</a:t>
            </a:r>
          </a:p>
          <a:p>
            <a:pPr lvl="0">
              <a:lnSpc>
                <a:spcPct val="100000"/>
              </a:lnSpc>
              <a:spcBef>
                <a:spcPts val="0"/>
              </a:spcBef>
              <a:spcAft>
                <a:spcPts val="0"/>
              </a:spcAft>
              <a:buNone/>
            </a:pPr>
            <a:r>
              <a:rPr lang="en" sz="1100">
                <a:solidFill>
                  <a:srgbClr val="000000"/>
                </a:solidFill>
              </a:rPr>
              <a:t>}</a:t>
            </a:r>
          </a:p>
          <a:p>
            <a:pPr lvl="0">
              <a:spcBef>
                <a:spcPts val="0"/>
              </a:spcBef>
              <a:buNone/>
            </a:pPr>
            <a:r>
              <a:t/>
            </a:r>
            <a:endParaRPr/>
          </a:p>
          <a:p>
            <a:pPr lvl="0" rtl="0">
              <a:lnSpc>
                <a:spcPct val="100000"/>
              </a:lnSpc>
              <a:spcBef>
                <a:spcPts val="0"/>
              </a:spcBef>
              <a:spcAft>
                <a:spcPts val="0"/>
              </a:spcAft>
              <a:buNone/>
            </a:pPr>
            <a:r>
              <a:rPr lang="en" sz="1100">
                <a:solidFill>
                  <a:srgbClr val="000000"/>
                </a:solidFill>
              </a:rPr>
              <a:t>Method with fault injection: </a:t>
            </a:r>
          </a:p>
          <a:p>
            <a:pPr lvl="0">
              <a:lnSpc>
                <a:spcPct val="100000"/>
              </a:lnSpc>
              <a:spcBef>
                <a:spcPts val="0"/>
              </a:spcBef>
              <a:spcAft>
                <a:spcPts val="0"/>
              </a:spcAft>
              <a:buNone/>
            </a:pPr>
            <a:r>
              <a:rPr lang="en" sz="1100">
                <a:solidFill>
                  <a:srgbClr val="000000"/>
                </a:solidFill>
              </a:rPr>
              <a:t>template&lt;class T&gt; T radToDeg(T r)</a:t>
            </a:r>
          </a:p>
          <a:p>
            <a:pPr lvl="0">
              <a:lnSpc>
                <a:spcPct val="100000"/>
              </a:lnSpc>
              <a:spcBef>
                <a:spcPts val="0"/>
              </a:spcBef>
              <a:spcAft>
                <a:spcPts val="0"/>
              </a:spcAft>
              <a:buNone/>
            </a:pPr>
            <a:r>
              <a:rPr lang="en" sz="1100">
                <a:solidFill>
                  <a:srgbClr val="000000"/>
                </a:solidFill>
              </a:rPr>
              <a:t>{</a:t>
            </a:r>
          </a:p>
          <a:p>
            <a:pPr lvl="0">
              <a:lnSpc>
                <a:spcPct val="100000"/>
              </a:lnSpc>
              <a:spcBef>
                <a:spcPts val="0"/>
              </a:spcBef>
              <a:spcAft>
                <a:spcPts val="0"/>
              </a:spcAft>
              <a:buNone/>
            </a:pPr>
            <a:r>
              <a:rPr lang="en" sz="1100">
                <a:solidFill>
                  <a:srgbClr val="000000"/>
                </a:solidFill>
              </a:rPr>
              <a:t>	return r / 180 /static_cast&lt;T&gt;(PI);</a:t>
            </a:r>
          </a:p>
          <a:p>
            <a:pPr lvl="0">
              <a:lnSpc>
                <a:spcPct val="100000"/>
              </a:lnSpc>
              <a:spcBef>
                <a:spcPts val="0"/>
              </a:spcBef>
              <a:spcAft>
                <a:spcPts val="0"/>
              </a:spcAft>
              <a:buNone/>
            </a:pPr>
            <a:r>
              <a:rPr lang="en" sz="1100">
                <a:solidFill>
                  <a:srgbClr val="000000"/>
                </a:solidFill>
              </a:rPr>
              <a: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2486575" y="319700"/>
            <a:ext cx="6258000" cy="745500"/>
          </a:xfrm>
          <a:prstGeom prst="rect">
            <a:avLst/>
          </a:prstGeom>
        </p:spPr>
        <p:txBody>
          <a:bodyPr anchorCtr="0" anchor="b" bIns="91425" lIns="91425" rIns="91425" tIns="91425">
            <a:noAutofit/>
          </a:bodyPr>
          <a:lstStyle/>
          <a:p>
            <a:pPr lvl="0">
              <a:spcBef>
                <a:spcPts val="0"/>
              </a:spcBef>
              <a:buNone/>
            </a:pPr>
            <a:r>
              <a:rPr lang="en"/>
              <a:t>Fault injection results table</a:t>
            </a:r>
          </a:p>
        </p:txBody>
      </p:sp>
      <p:sp>
        <p:nvSpPr>
          <p:cNvPr id="188" name="Shape 188"/>
          <p:cNvSpPr txBox="1"/>
          <p:nvPr>
            <p:ph idx="1" type="body"/>
          </p:nvPr>
        </p:nvSpPr>
        <p:spPr>
          <a:xfrm>
            <a:off x="2894475" y="1938950"/>
            <a:ext cx="5740800" cy="2649000"/>
          </a:xfrm>
          <a:prstGeom prst="rect">
            <a:avLst/>
          </a:prstGeom>
        </p:spPr>
        <p:txBody>
          <a:bodyPr anchorCtr="0" anchor="t" bIns="91425" lIns="91425" rIns="91425" tIns="91425">
            <a:noAutofit/>
          </a:bodyPr>
          <a:lstStyle/>
          <a:p>
            <a:pPr lvl="0">
              <a:spcBef>
                <a:spcPts val="0"/>
              </a:spcBef>
              <a:buNone/>
            </a:pPr>
            <a:r>
              <a:t/>
            </a:r>
            <a:endParaRPr/>
          </a:p>
        </p:txBody>
      </p:sp>
      <p:pic>
        <p:nvPicPr>
          <p:cNvPr id="189" name="Shape 189"/>
          <p:cNvPicPr preferRelativeResize="0"/>
          <p:nvPr/>
        </p:nvPicPr>
        <p:blipFill>
          <a:blip r:embed="rId3">
            <a:alphaModFix/>
          </a:blip>
          <a:stretch>
            <a:fillRect/>
          </a:stretch>
        </p:blipFill>
        <p:spPr>
          <a:xfrm>
            <a:off x="2486575" y="1207862"/>
            <a:ext cx="6257925" cy="2981325"/>
          </a:xfrm>
          <a:prstGeom prst="rect">
            <a:avLst/>
          </a:prstGeom>
          <a:noFill/>
          <a:ln>
            <a:noFill/>
          </a:ln>
        </p:spPr>
      </p:pic>
      <p:sp>
        <p:nvSpPr>
          <p:cNvPr id="190" name="Shape 190"/>
          <p:cNvSpPr txBox="1"/>
          <p:nvPr/>
        </p:nvSpPr>
        <p:spPr>
          <a:xfrm>
            <a:off x="4132075" y="4551450"/>
            <a:ext cx="7104600" cy="828900"/>
          </a:xfrm>
          <a:prstGeom prst="rect">
            <a:avLst/>
          </a:prstGeom>
          <a:noFill/>
          <a:ln>
            <a:noFill/>
          </a:ln>
        </p:spPr>
        <p:txBody>
          <a:bodyPr anchorCtr="0" anchor="t" bIns="91425" lIns="91425" rIns="91425" tIns="91425">
            <a:noAutofit/>
          </a:bodyPr>
          <a:lstStyle/>
          <a:p>
            <a:pPr lvl="0">
              <a:spcBef>
                <a:spcPts val="0"/>
              </a:spcBef>
              <a:buNone/>
            </a:pPr>
            <a:r>
              <a:rPr b="1" lang="en" sz="1800"/>
              <a:t>48% of test cases failed.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HTML page displaying testing results</a:t>
            </a:r>
          </a:p>
        </p:txBody>
      </p:sp>
      <p:pic>
        <p:nvPicPr>
          <p:cNvPr descr="newhtmllook.png" id="196" name="Shape 196"/>
          <p:cNvPicPr preferRelativeResize="0"/>
          <p:nvPr/>
        </p:nvPicPr>
        <p:blipFill>
          <a:blip r:embed="rId3">
            <a:alphaModFix/>
          </a:blip>
          <a:stretch>
            <a:fillRect/>
          </a:stretch>
        </p:blipFill>
        <p:spPr>
          <a:xfrm>
            <a:off x="1791787" y="1152525"/>
            <a:ext cx="5229225" cy="383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894475" y="0"/>
            <a:ext cx="5740800" cy="1066200"/>
          </a:xfrm>
          <a:prstGeom prst="rect">
            <a:avLst/>
          </a:prstGeom>
        </p:spPr>
        <p:txBody>
          <a:bodyPr anchorCtr="0" anchor="b" bIns="91425" lIns="91425" rIns="91425" tIns="91425">
            <a:noAutofit/>
          </a:bodyPr>
          <a:lstStyle/>
          <a:p>
            <a:pPr lvl="0">
              <a:spcBef>
                <a:spcPts val="0"/>
              </a:spcBef>
              <a:buNone/>
            </a:pPr>
            <a:r>
              <a:rPr lang="en"/>
              <a:t>What we learned</a:t>
            </a:r>
          </a:p>
        </p:txBody>
      </p:sp>
      <p:sp>
        <p:nvSpPr>
          <p:cNvPr id="202" name="Shape 202"/>
          <p:cNvSpPr txBox="1"/>
          <p:nvPr>
            <p:ph idx="1" type="body"/>
          </p:nvPr>
        </p:nvSpPr>
        <p:spPr>
          <a:xfrm>
            <a:off x="2894475" y="930525"/>
            <a:ext cx="5740800" cy="3663300"/>
          </a:xfrm>
          <a:prstGeom prst="rect">
            <a:avLst/>
          </a:prstGeom>
        </p:spPr>
        <p:txBody>
          <a:bodyPr anchorCtr="0" anchor="t" bIns="91425" lIns="91425" rIns="91425" tIns="91425">
            <a:noAutofit/>
          </a:bodyPr>
          <a:lstStyle/>
          <a:p>
            <a:pPr indent="-228600" lvl="0" marL="457200" rtl="0">
              <a:spcBef>
                <a:spcPts val="0"/>
              </a:spcBef>
            </a:pPr>
            <a:r>
              <a:rPr lang="en"/>
              <a:t>Linux (Ubuntu)</a:t>
            </a:r>
          </a:p>
          <a:p>
            <a:pPr indent="-228600" lvl="1" marL="914400" rtl="0">
              <a:spcBef>
                <a:spcPts val="0"/>
              </a:spcBef>
            </a:pPr>
            <a:r>
              <a:rPr lang="en"/>
              <a:t>Using command line. </a:t>
            </a:r>
          </a:p>
          <a:p>
            <a:pPr indent="-228600" lvl="1" marL="914400" rtl="0">
              <a:spcBef>
                <a:spcPts val="0"/>
              </a:spcBef>
            </a:pPr>
            <a:r>
              <a:rPr lang="en"/>
              <a:t>Order of arguments</a:t>
            </a:r>
          </a:p>
          <a:p>
            <a:pPr indent="-228600" lvl="1" marL="914400" rtl="0">
              <a:spcBef>
                <a:spcPts val="0"/>
              </a:spcBef>
            </a:pPr>
            <a:r>
              <a:rPr lang="en"/>
              <a:t>Compiling C++ &amp; C</a:t>
            </a:r>
          </a:p>
          <a:p>
            <a:pPr indent="-228600" lvl="0" marL="457200" rtl="0">
              <a:spcBef>
                <a:spcPts val="0"/>
              </a:spcBef>
            </a:pPr>
            <a:r>
              <a:rPr lang="en"/>
              <a:t>Bash</a:t>
            </a:r>
          </a:p>
          <a:p>
            <a:pPr indent="-228600" lvl="1" marL="914400" rtl="0">
              <a:spcBef>
                <a:spcPts val="0"/>
              </a:spcBef>
            </a:pPr>
            <a:r>
              <a:rPr lang="en"/>
              <a:t>Built automated script.</a:t>
            </a:r>
          </a:p>
          <a:p>
            <a:pPr indent="-228600" lvl="0" marL="457200" rtl="0">
              <a:spcBef>
                <a:spcPts val="0"/>
              </a:spcBef>
            </a:pPr>
            <a:r>
              <a:rPr lang="en"/>
              <a:t>C++</a:t>
            </a:r>
          </a:p>
          <a:p>
            <a:pPr indent="-228600" lvl="1" marL="914400" rtl="0">
              <a:spcBef>
                <a:spcPts val="0"/>
              </a:spcBef>
            </a:pPr>
            <a:r>
              <a:rPr lang="en"/>
              <a:t>Writing methods, modifying methods</a:t>
            </a:r>
          </a:p>
          <a:p>
            <a:pPr indent="-228600" lvl="0" marL="457200" rtl="0">
              <a:spcBef>
                <a:spcPts val="0"/>
              </a:spcBef>
            </a:pPr>
            <a:r>
              <a:rPr lang="en"/>
              <a:t>HTML</a:t>
            </a:r>
          </a:p>
          <a:p>
            <a:pPr indent="-228600" lvl="1" marL="914400" rtl="0">
              <a:spcBef>
                <a:spcPts val="0"/>
              </a:spcBef>
            </a:pPr>
            <a:r>
              <a:rPr lang="en"/>
              <a:t>Create table, change font, change font size, change font color</a:t>
            </a:r>
          </a:p>
          <a:p>
            <a:pPr indent="-228600" lvl="0" marL="457200" rtl="0">
              <a:spcBef>
                <a:spcPts val="0"/>
              </a:spcBef>
            </a:pPr>
            <a:r>
              <a:rPr lang="en"/>
              <a:t>GitHub</a:t>
            </a:r>
          </a:p>
          <a:p>
            <a:pPr indent="-228600" lvl="1" marL="914400">
              <a:spcBef>
                <a:spcPts val="0"/>
              </a:spcBef>
            </a:pPr>
            <a:r>
              <a:rPr lang="en"/>
              <a:t>How to clone, merge, pull , push, commit, add.</a:t>
            </a:r>
          </a:p>
        </p:txBody>
      </p:sp>
      <p:pic>
        <p:nvPicPr>
          <p:cNvPr id="203" name="Shape 203">
            <a:hlinkClick r:id="rId3"/>
          </p:cNvPr>
          <p:cNvPicPr preferRelativeResize="0"/>
          <p:nvPr/>
        </p:nvPicPr>
        <p:blipFill>
          <a:blip r:embed="rId4">
            <a:alphaModFix/>
          </a:blip>
          <a:stretch>
            <a:fillRect/>
          </a:stretch>
        </p:blipFill>
        <p:spPr>
          <a:xfrm>
            <a:off x="7350890" y="202800"/>
            <a:ext cx="904710" cy="1066200"/>
          </a:xfrm>
          <a:prstGeom prst="rect">
            <a:avLst/>
          </a:prstGeom>
          <a:noFill/>
          <a:ln>
            <a:noFill/>
          </a:ln>
        </p:spPr>
      </p:pic>
      <p:pic>
        <p:nvPicPr>
          <p:cNvPr descr="https://upload.wikimedia.org/wikipedia/commons/thumb/5/5b/C_plus_plus.svg/2000px-C_plus_plus.svg.png" id="204" name="Shape 204">
            <a:hlinkClick r:id="rId5"/>
          </p:cNvPr>
          <p:cNvPicPr preferRelativeResize="0"/>
          <p:nvPr/>
        </p:nvPicPr>
        <p:blipFill>
          <a:blip r:embed="rId6">
            <a:alphaModFix/>
          </a:blip>
          <a:stretch>
            <a:fillRect/>
          </a:stretch>
        </p:blipFill>
        <p:spPr>
          <a:xfrm>
            <a:off x="8165475" y="2922750"/>
            <a:ext cx="789400" cy="789400"/>
          </a:xfrm>
          <a:prstGeom prst="rect">
            <a:avLst/>
          </a:prstGeom>
          <a:noFill/>
          <a:ln>
            <a:noFill/>
          </a:ln>
        </p:spPr>
      </p:pic>
      <p:pic>
        <p:nvPicPr>
          <p:cNvPr descr="https://c2.staticflickr.com/2/1482/24588096069_59a0513790_z.jpg" id="205" name="Shape 205">
            <a:hlinkClick r:id="rId7"/>
          </p:cNvPr>
          <p:cNvPicPr preferRelativeResize="0"/>
          <p:nvPr/>
        </p:nvPicPr>
        <p:blipFill>
          <a:blip r:embed="rId8">
            <a:alphaModFix/>
          </a:blip>
          <a:stretch>
            <a:fillRect/>
          </a:stretch>
        </p:blipFill>
        <p:spPr>
          <a:xfrm>
            <a:off x="6327600" y="1677500"/>
            <a:ext cx="1282800" cy="128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2894475" y="-202753"/>
            <a:ext cx="5740800" cy="14427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lang="en"/>
              <a:t>What we learned</a:t>
            </a:r>
          </a:p>
        </p:txBody>
      </p:sp>
      <p:sp>
        <p:nvSpPr>
          <p:cNvPr id="211" name="Shape 211"/>
          <p:cNvSpPr txBox="1"/>
          <p:nvPr>
            <p:ph idx="1" type="body"/>
          </p:nvPr>
        </p:nvSpPr>
        <p:spPr>
          <a:xfrm>
            <a:off x="2894475" y="1492475"/>
            <a:ext cx="5740800" cy="3095400"/>
          </a:xfrm>
          <a:prstGeom prst="rect">
            <a:avLst/>
          </a:prstGeom>
        </p:spPr>
        <p:txBody>
          <a:bodyPr anchorCtr="0" anchor="t" bIns="91425" lIns="91425" rIns="91425" tIns="91425">
            <a:noAutofit/>
          </a:bodyPr>
          <a:lstStyle/>
          <a:p>
            <a:pPr indent="-228600" lvl="0" marL="457200" rtl="0">
              <a:spcBef>
                <a:spcPts val="0"/>
              </a:spcBef>
            </a:pPr>
            <a:r>
              <a:rPr lang="en"/>
              <a:t>Build a program from source</a:t>
            </a:r>
          </a:p>
          <a:p>
            <a:pPr indent="-228600" lvl="1" marL="914400" rtl="0">
              <a:spcBef>
                <a:spcPts val="0"/>
              </a:spcBef>
            </a:pPr>
            <a:r>
              <a:rPr lang="en"/>
              <a:t>Find and install dependencies </a:t>
            </a:r>
          </a:p>
          <a:p>
            <a:pPr indent="-228600" lvl="1" marL="914400" rtl="0">
              <a:spcBef>
                <a:spcPts val="0"/>
              </a:spcBef>
            </a:pPr>
            <a:r>
              <a:rPr lang="en"/>
              <a:t>Importance of good documentation</a:t>
            </a:r>
          </a:p>
          <a:p>
            <a:pPr indent="-228600" lvl="0" marL="457200" rtl="0">
              <a:spcBef>
                <a:spcPts val="0"/>
              </a:spcBef>
            </a:pPr>
            <a:r>
              <a:rPr lang="en"/>
              <a:t>Design testing framework</a:t>
            </a:r>
          </a:p>
          <a:p>
            <a:pPr indent="-228600" lvl="1" marL="914400" rtl="0">
              <a:spcBef>
                <a:spcPts val="0"/>
              </a:spcBef>
            </a:pPr>
            <a:r>
              <a:rPr lang="en"/>
              <a:t>Create Test case forms</a:t>
            </a:r>
          </a:p>
          <a:p>
            <a:pPr indent="-228600" lvl="0" marL="457200" rtl="0">
              <a:spcBef>
                <a:spcPts val="0"/>
              </a:spcBef>
            </a:pPr>
            <a:r>
              <a:rPr lang="en"/>
              <a:t>Team Collaboration</a:t>
            </a:r>
          </a:p>
          <a:p>
            <a:pPr indent="-228600" lvl="1" marL="914400" rtl="0">
              <a:spcBef>
                <a:spcPts val="0"/>
              </a:spcBef>
            </a:pPr>
            <a:r>
              <a:rPr lang="en"/>
              <a:t>Split the workload, accept criticism</a:t>
            </a:r>
          </a:p>
          <a:p>
            <a:pPr indent="-228600" lvl="1" marL="914400">
              <a:spcBef>
                <a:spcPts val="0"/>
              </a:spcBef>
            </a:pPr>
            <a:r>
              <a:rPr lang="en"/>
              <a:t>Adapt to others</a:t>
            </a:r>
          </a:p>
        </p:txBody>
      </p:sp>
      <p:pic>
        <p:nvPicPr>
          <p:cNvPr id="212" name="Shape 212">
            <a:hlinkClick r:id="rId3"/>
          </p:cNvPr>
          <p:cNvPicPr preferRelativeResize="0"/>
          <p:nvPr/>
        </p:nvPicPr>
        <p:blipFill>
          <a:blip r:embed="rId4">
            <a:alphaModFix/>
          </a:blip>
          <a:stretch>
            <a:fillRect/>
          </a:stretch>
        </p:blipFill>
        <p:spPr>
          <a:xfrm>
            <a:off x="7191025" y="2910375"/>
            <a:ext cx="1677499" cy="1677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2627250" y="69975"/>
            <a:ext cx="6216600" cy="1442700"/>
          </a:xfrm>
          <a:prstGeom prst="rect">
            <a:avLst/>
          </a:prstGeom>
        </p:spPr>
        <p:txBody>
          <a:bodyPr anchorCtr="0" anchor="b" bIns="91425" lIns="91425" rIns="91425" tIns="91425">
            <a:noAutofit/>
          </a:bodyPr>
          <a:lstStyle/>
          <a:p>
            <a:pPr lvl="0">
              <a:spcBef>
                <a:spcPts val="0"/>
              </a:spcBef>
              <a:buNone/>
            </a:pPr>
            <a:r>
              <a:rPr lang="en"/>
              <a:t>Problems/Issues we encountered</a:t>
            </a:r>
          </a:p>
        </p:txBody>
      </p:sp>
      <p:sp>
        <p:nvSpPr>
          <p:cNvPr id="218" name="Shape 218"/>
          <p:cNvSpPr txBox="1"/>
          <p:nvPr>
            <p:ph idx="1" type="body"/>
          </p:nvPr>
        </p:nvSpPr>
        <p:spPr>
          <a:xfrm>
            <a:off x="2894475" y="1938950"/>
            <a:ext cx="5740800" cy="2649000"/>
          </a:xfrm>
          <a:prstGeom prst="rect">
            <a:avLst/>
          </a:prstGeom>
        </p:spPr>
        <p:txBody>
          <a:bodyPr anchorCtr="0" anchor="t" bIns="91425" lIns="91425" rIns="91425" tIns="91425">
            <a:noAutofit/>
          </a:bodyPr>
          <a:lstStyle/>
          <a:p>
            <a:pPr indent="-228600" lvl="0" marL="457200" rtl="0">
              <a:spcBef>
                <a:spcPts val="0"/>
              </a:spcBef>
            </a:pPr>
            <a:r>
              <a:rPr lang="en"/>
              <a:t>Building the application</a:t>
            </a:r>
          </a:p>
          <a:p>
            <a:pPr indent="-228600" lvl="0" marL="457200" rtl="0">
              <a:spcBef>
                <a:spcPts val="0"/>
              </a:spcBef>
            </a:pPr>
            <a:r>
              <a:rPr lang="en"/>
              <a:t>Learn new language</a:t>
            </a:r>
          </a:p>
          <a:p>
            <a:pPr indent="-228600" lvl="1" marL="914400" rtl="0">
              <a:spcBef>
                <a:spcPts val="0"/>
              </a:spcBef>
            </a:pPr>
            <a:r>
              <a:rPr lang="en"/>
              <a:t>Syntax</a:t>
            </a:r>
          </a:p>
          <a:p>
            <a:pPr indent="-228600" lvl="0" marL="457200" rtl="0">
              <a:spcBef>
                <a:spcPts val="0"/>
              </a:spcBef>
            </a:pPr>
            <a:r>
              <a:rPr lang="en"/>
              <a:t>Casting using atof, atoi</a:t>
            </a:r>
          </a:p>
          <a:p>
            <a:pPr indent="-228600" lvl="0" marL="457200" rtl="0">
              <a:spcBef>
                <a:spcPts val="0"/>
              </a:spcBef>
            </a:pPr>
            <a:r>
              <a:rPr lang="en"/>
              <a:t>Celestia Math Library</a:t>
            </a:r>
          </a:p>
          <a:p>
            <a:pPr indent="-228600" lvl="1" marL="914400">
              <a:spcBef>
                <a:spcPts val="0"/>
              </a:spcBef>
            </a:pPr>
            <a:r>
              <a:rPr lang="en"/>
              <a:t>Rounding decimal units to 4 places</a:t>
            </a:r>
          </a:p>
          <a:p>
            <a:pPr indent="-228600" lvl="1" marL="914400" rtl="0">
              <a:spcBef>
                <a:spcPts val="0"/>
              </a:spcBef>
            </a:pPr>
            <a:r>
              <a:rPr lang="en"/>
              <a:t>Evaluating exponential notation in the results table</a:t>
            </a:r>
          </a:p>
          <a:p>
            <a:pPr indent="0" lvl="0" marL="457200" rtl="0">
              <a:spcBef>
                <a:spcPts val="0"/>
              </a:spcBef>
              <a:buNone/>
            </a:pPr>
            <a:r>
              <a:t/>
            </a:r>
            <a:endParaRPr sz="2000"/>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0"/>
              </a:spcAft>
              <a:buClr>
                <a:schemeClr val="dk1"/>
              </a:buClr>
              <a:buSzPct val="100000"/>
            </a:pPr>
            <a:r>
              <a:rPr lang="en" sz="1400">
                <a:solidFill>
                  <a:schemeClr val="dk1"/>
                </a:solidFill>
              </a:rPr>
              <a:t>Using automated testing is an expedient way to determine defects in Celestia’s original source code. </a:t>
            </a:r>
          </a:p>
          <a:p>
            <a:pPr indent="-317500" lvl="0" marL="457200" rtl="0">
              <a:spcBef>
                <a:spcPts val="0"/>
              </a:spcBef>
              <a:spcAft>
                <a:spcPts val="0"/>
              </a:spcAft>
              <a:buClr>
                <a:schemeClr val="dk1"/>
              </a:buClr>
              <a:buSzPct val="100000"/>
            </a:pPr>
            <a:r>
              <a:rPr lang="en" sz="1400">
                <a:solidFill>
                  <a:schemeClr val="dk1"/>
                </a:solidFill>
              </a:rPr>
              <a:t>Celestia’s math library uses a specified value of Pi, four-point decimal precision, and an uncertain determination of when to use exponential notation. </a:t>
            </a:r>
          </a:p>
          <a:p>
            <a:pPr indent="-317500" lvl="0" marL="457200" rtl="0">
              <a:spcBef>
                <a:spcPts val="0"/>
              </a:spcBef>
              <a:spcAft>
                <a:spcPts val="0"/>
              </a:spcAft>
              <a:buClr>
                <a:schemeClr val="dk1"/>
              </a:buClr>
              <a:buSzPct val="100000"/>
            </a:pPr>
            <a:r>
              <a:rPr lang="en" sz="1400">
                <a:solidFill>
                  <a:schemeClr val="dk1"/>
                </a:solidFill>
              </a:rPr>
              <a:t>All of these factors could have contributed to any resulting failures during testing. </a:t>
            </a:r>
          </a:p>
          <a:p>
            <a:pPr indent="-317500" lvl="0" marL="457200" rtl="0">
              <a:spcBef>
                <a:spcPts val="0"/>
              </a:spcBef>
              <a:spcAft>
                <a:spcPts val="0"/>
              </a:spcAft>
              <a:buClr>
                <a:schemeClr val="dk1"/>
              </a:buClr>
              <a:buSzPct val="100000"/>
            </a:pPr>
            <a:r>
              <a:rPr lang="en" sz="1400">
                <a:solidFill>
                  <a:schemeClr val="dk1"/>
                </a:solidFill>
              </a:rPr>
              <a:t>Small changes made to Celestia’s code resulted in a decrease in pass rates for the math library. </a:t>
            </a:r>
          </a:p>
          <a:p>
            <a:pPr indent="-317500" lvl="0" marL="457200" rtl="0">
              <a:spcBef>
                <a:spcPts val="0"/>
              </a:spcBef>
              <a:spcAft>
                <a:spcPts val="0"/>
              </a:spcAft>
              <a:buClr>
                <a:schemeClr val="dk1"/>
              </a:buClr>
              <a:buSzPct val="100000"/>
            </a:pPr>
            <a:r>
              <a:rPr lang="en" sz="1400">
                <a:solidFill>
                  <a:schemeClr val="dk1"/>
                </a:solidFill>
              </a:rPr>
              <a:t>This work demonstrates the importance of repeatedly running automated tests on a program to determine if any changes in the code will produce unexpected results in the functionality of the program. </a:t>
            </a:r>
          </a:p>
          <a:p>
            <a:pPr indent="-317500" lvl="0" marL="457200">
              <a:spcBef>
                <a:spcPts val="0"/>
              </a:spcBef>
              <a:spcAft>
                <a:spcPts val="0"/>
              </a:spcAft>
              <a:buClr>
                <a:schemeClr val="dk1"/>
              </a:buClr>
              <a:buSzPct val="100000"/>
            </a:pPr>
            <a:r>
              <a:rPr lang="en" sz="1400">
                <a:solidFill>
                  <a:schemeClr val="dk1"/>
                </a:solidFill>
              </a:rPr>
              <a:t>The automated testing framework developed here can decrease the amount of time spent debugging or questioning programming decisions and can inevitably increase the visibility of program failures when defective code is injected into the program. </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98450" lvl="0" marL="457200">
              <a:spcBef>
                <a:spcPts val="0"/>
              </a:spcBef>
              <a:spcAft>
                <a:spcPts val="0"/>
              </a:spcAft>
              <a:buClr>
                <a:schemeClr val="dk1"/>
              </a:buClr>
              <a:buSzPct val="100000"/>
            </a:pPr>
            <a:r>
              <a:rPr lang="en" sz="1100">
                <a:solidFill>
                  <a:schemeClr val="dk1"/>
                </a:solidFill>
              </a:rPr>
              <a:t>Day, P. (2014). n-Tiered Test Automation Architecture for Agile Software Systems. </a:t>
            </a:r>
            <a:r>
              <a:rPr i="1" lang="en" sz="1100">
                <a:solidFill>
                  <a:schemeClr val="dk1"/>
                </a:solidFill>
              </a:rPr>
              <a:t>Procedia Computer Science</a:t>
            </a:r>
            <a:r>
              <a:rPr lang="en" sz="1100">
                <a:solidFill>
                  <a:schemeClr val="dk1"/>
                </a:solidFill>
              </a:rPr>
              <a:t>, </a:t>
            </a:r>
            <a:r>
              <a:rPr i="1" lang="en" sz="1100">
                <a:solidFill>
                  <a:schemeClr val="dk1"/>
                </a:solidFill>
              </a:rPr>
              <a:t>28</a:t>
            </a:r>
            <a:r>
              <a:rPr lang="en" sz="1100">
                <a:solidFill>
                  <a:schemeClr val="dk1"/>
                </a:solidFill>
              </a:rPr>
              <a:t>(2014 Conference on Systems Engineering Research), 332-339. doi:10.1016/j.procs.2014.03.041</a:t>
            </a:r>
          </a:p>
          <a:p>
            <a:pPr lvl="0">
              <a:spcBef>
                <a:spcPts val="0"/>
              </a:spcBef>
              <a:spcAft>
                <a:spcPts val="0"/>
              </a:spcAft>
              <a:buClr>
                <a:schemeClr val="dk1"/>
              </a:buClr>
              <a:buSzPct val="100000"/>
              <a:buFont typeface="Arial"/>
              <a:buNone/>
            </a:pPr>
            <a:r>
              <a:t/>
            </a:r>
            <a:endParaRPr sz="1100">
              <a:solidFill>
                <a:schemeClr val="dk1"/>
              </a:solidFill>
            </a:endParaRPr>
          </a:p>
          <a:p>
            <a:pPr indent="-298450" lvl="0" marL="457200">
              <a:spcBef>
                <a:spcPts val="0"/>
              </a:spcBef>
              <a:spcAft>
                <a:spcPts val="0"/>
              </a:spcAft>
              <a:buClr>
                <a:schemeClr val="dk1"/>
              </a:buClr>
              <a:buSzPct val="100000"/>
            </a:pPr>
            <a:r>
              <a:rPr lang="en" sz="1100">
                <a:solidFill>
                  <a:schemeClr val="dk1"/>
                </a:solidFill>
              </a:rPr>
              <a:t>Kochhar, P. S., Bissyande, T. F., Lo, D., &amp; Jiang, L. (2013). Adoption of Software Testing in Open Source Projects--A Preliminary Study on 50,000 Projects. </a:t>
            </a:r>
            <a:r>
              <a:rPr i="1" lang="en" sz="1100">
                <a:solidFill>
                  <a:schemeClr val="dk1"/>
                </a:solidFill>
              </a:rPr>
              <a:t>2013 17Th European Conference On Software Maintenance &amp; Reengineering</a:t>
            </a:r>
            <a:r>
              <a:rPr lang="en" sz="1100">
                <a:solidFill>
                  <a:schemeClr val="dk1"/>
                </a:solidFill>
              </a:rPr>
              <a:t>, 353. doi:10.1109/CSMR.2013.48</a:t>
            </a:r>
          </a:p>
          <a:p>
            <a:pPr lvl="0">
              <a:spcBef>
                <a:spcPts val="0"/>
              </a:spcBef>
              <a:spcAft>
                <a:spcPts val="0"/>
              </a:spcAft>
              <a:buClr>
                <a:schemeClr val="dk1"/>
              </a:buClr>
              <a:buSzPct val="100000"/>
              <a:buFont typeface="Arial"/>
              <a:buNone/>
            </a:pPr>
            <a:r>
              <a:t/>
            </a:r>
            <a:endParaRPr sz="1100">
              <a:solidFill>
                <a:schemeClr val="dk1"/>
              </a:solidFill>
            </a:endParaRPr>
          </a:p>
          <a:p>
            <a:pPr indent="-298450" lvl="0" marL="457200" rtl="0">
              <a:spcBef>
                <a:spcPts val="0"/>
              </a:spcBef>
              <a:spcAft>
                <a:spcPts val="0"/>
              </a:spcAft>
              <a:buSzPct val="100000"/>
            </a:pPr>
            <a:r>
              <a:rPr lang="en" sz="1100">
                <a:solidFill>
                  <a:schemeClr val="dk1"/>
                </a:solidFill>
              </a:rPr>
              <a:t>Shuangzhou, G. (2014). Research on Automatic Testing Framework. </a:t>
            </a:r>
            <a:r>
              <a:rPr i="1" lang="en" sz="1100">
                <a:solidFill>
                  <a:schemeClr val="dk1"/>
                </a:solidFill>
              </a:rPr>
              <a:t>Applied Mechanics &amp; Materials</a:t>
            </a:r>
            <a:r>
              <a:rPr lang="en" sz="1100">
                <a:solidFill>
                  <a:schemeClr val="dk1"/>
                </a:solidFill>
              </a:rPr>
              <a:t>, (635-637), 1594. doi:10.4028/</a:t>
            </a:r>
            <a:r>
              <a:rPr lang="en" sz="1100" u="sng">
                <a:solidFill>
                  <a:srgbClr val="1155CC"/>
                </a:solidFill>
                <a:hlinkClick r:id="rId3"/>
              </a:rPr>
              <a:t>www.scientific.net/AMM.635-637.1594</a:t>
            </a:r>
          </a:p>
          <a:p>
            <a:pPr indent="-228600" lvl="0" marL="457200" rtl="0">
              <a:spcBef>
                <a:spcPts val="0"/>
              </a:spcBef>
              <a:spcAft>
                <a:spcPts val="0"/>
              </a:spcAft>
            </a:pPr>
            <a:r>
              <a:rPr lang="en"/>
              <a:t>https://github.com/bgodard/celestia-g2</a:t>
            </a:r>
          </a:p>
          <a:p>
            <a:pPr indent="-298450" lvl="0" marL="457200" rtl="0">
              <a:spcBef>
                <a:spcPts val="0"/>
              </a:spcBef>
              <a:spcAft>
                <a:spcPts val="0"/>
              </a:spcAft>
              <a:buSzPct val="61111"/>
            </a:pPr>
            <a:r>
              <a:rPr lang="en" u="sng">
                <a:solidFill>
                  <a:schemeClr val="hlink"/>
                </a:solidFill>
                <a:hlinkClick r:id="rId4"/>
              </a:rPr>
              <a:t>https://github.com/CSCI-362-02-2016/Team-International</a:t>
            </a:r>
          </a:p>
          <a:p>
            <a:pPr indent="-228600" lvl="0" marL="457200" rtl="0">
              <a:lnSpc>
                <a:spcPct val="100000"/>
              </a:lnSpc>
              <a:spcBef>
                <a:spcPts val="0"/>
              </a:spcBef>
              <a:spcAft>
                <a:spcPts val="0"/>
              </a:spcAft>
            </a:pPr>
            <a:r>
              <a:rPr lang="en" sz="1400">
                <a:solidFill>
                  <a:schemeClr val="dk1"/>
                </a:solidFill>
              </a:rPr>
              <a:t>http://celestia.sourceforge.net</a:t>
            </a:r>
          </a:p>
          <a:p>
            <a:pPr lv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16550" r="16550" t="0"/>
          <a:stretch/>
        </p:blipFill>
        <p:spPr>
          <a:xfrm>
            <a:off x="3047650" y="0"/>
            <a:ext cx="6096350" cy="5143500"/>
          </a:xfrm>
          <a:prstGeom prst="rect">
            <a:avLst/>
          </a:prstGeom>
          <a:noFill/>
          <a:ln>
            <a:noFill/>
          </a:ln>
        </p:spPr>
      </p:pic>
      <p:sp>
        <p:nvSpPr>
          <p:cNvPr id="128" name="Shape 128"/>
          <p:cNvSpPr txBox="1"/>
          <p:nvPr>
            <p:ph type="title"/>
          </p:nvPr>
        </p:nvSpPr>
        <p:spPr>
          <a:xfrm>
            <a:off x="185350" y="679625"/>
            <a:ext cx="2683200" cy="1042500"/>
          </a:xfrm>
          <a:prstGeom prst="rect">
            <a:avLst/>
          </a:prstGeom>
        </p:spPr>
        <p:txBody>
          <a:bodyPr anchorCtr="0" anchor="b" bIns="91425" lIns="91425" rIns="91425" tIns="91425">
            <a:noAutofit/>
          </a:bodyPr>
          <a:lstStyle/>
          <a:p>
            <a:pPr lvl="0">
              <a:spcBef>
                <a:spcPts val="0"/>
              </a:spcBef>
              <a:buNone/>
            </a:pPr>
            <a:r>
              <a:rPr lang="en"/>
              <a:t>Celestia Project</a:t>
            </a:r>
          </a:p>
        </p:txBody>
      </p:sp>
      <p:sp>
        <p:nvSpPr>
          <p:cNvPr id="129" name="Shape 129"/>
          <p:cNvSpPr txBox="1"/>
          <p:nvPr>
            <p:ph idx="1" type="body"/>
          </p:nvPr>
        </p:nvSpPr>
        <p:spPr>
          <a:xfrm>
            <a:off x="185350" y="1798300"/>
            <a:ext cx="2683200" cy="2540100"/>
          </a:xfrm>
          <a:prstGeom prst="rect">
            <a:avLst/>
          </a:prstGeom>
        </p:spPr>
        <p:txBody>
          <a:bodyPr anchorCtr="0" anchor="t" bIns="91425" lIns="91425" rIns="91425" tIns="91425">
            <a:noAutofit/>
          </a:bodyPr>
          <a:lstStyle/>
          <a:p>
            <a:pPr indent="-228600" lvl="0" marL="457200" rtl="0">
              <a:spcBef>
                <a:spcPts val="0"/>
              </a:spcBef>
            </a:pPr>
            <a:r>
              <a:rPr lang="en"/>
              <a:t>A space simulation application written in C++</a:t>
            </a:r>
          </a:p>
          <a:p>
            <a:pPr indent="-228600" lvl="0" marL="457200" rtl="0">
              <a:spcBef>
                <a:spcPts val="0"/>
              </a:spcBef>
            </a:pPr>
            <a:r>
              <a:rPr lang="en"/>
              <a:t>Based on celestia-g2 repository developed by bgodard</a:t>
            </a:r>
          </a:p>
          <a:p>
            <a:pPr lvl="0" rtl="0">
              <a:spcBef>
                <a:spcPts val="0"/>
              </a:spcBef>
              <a:buNone/>
            </a:pPr>
            <a:r>
              <a:t/>
            </a:r>
            <a:endParaRPr/>
          </a:p>
          <a:p>
            <a:pPr lvl="0">
              <a:spcBef>
                <a:spcPts val="0"/>
              </a:spcBef>
              <a:buNone/>
            </a:pPr>
            <a:r>
              <a:t/>
            </a:r>
            <a:endParaRPr/>
          </a:p>
        </p:txBody>
      </p:sp>
      <p:sp>
        <p:nvSpPr>
          <p:cNvPr id="130" name="Shape 130"/>
          <p:cNvSpPr txBox="1"/>
          <p:nvPr/>
        </p:nvSpPr>
        <p:spPr>
          <a:xfrm>
            <a:off x="185350" y="4314600"/>
            <a:ext cx="2589900" cy="471300"/>
          </a:xfrm>
          <a:prstGeom prst="rect">
            <a:avLst/>
          </a:prstGeom>
          <a:noFill/>
          <a:ln>
            <a:noFill/>
          </a:ln>
        </p:spPr>
        <p:txBody>
          <a:bodyPr anchorCtr="0" anchor="t" bIns="91425" lIns="91425" rIns="91425" tIns="91425">
            <a:noAutofit/>
          </a:bodyPr>
          <a:lstStyle/>
          <a:p>
            <a:pPr lvl="0">
              <a:spcBef>
                <a:spcPts val="0"/>
              </a:spcBef>
              <a:buNone/>
            </a:pPr>
            <a:r>
              <a:rPr lang="en"/>
              <a:t>http://celestia.sourceforge.net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1128750" y="394200"/>
            <a:ext cx="6886500" cy="1412100"/>
          </a:xfrm>
          <a:prstGeom prst="rect">
            <a:avLst/>
          </a:prstGeom>
        </p:spPr>
        <p:txBody>
          <a:bodyPr anchorCtr="0" anchor="b" bIns="91425" lIns="91425" rIns="91425" tIns="91425">
            <a:noAutofit/>
          </a:bodyPr>
          <a:lstStyle/>
          <a:p>
            <a:pPr lvl="0">
              <a:spcBef>
                <a:spcPts val="0"/>
              </a:spcBef>
              <a:buNone/>
            </a:pPr>
            <a:r>
              <a:rPr lang="en"/>
              <a:t>Abstract</a:t>
            </a:r>
          </a:p>
        </p:txBody>
      </p:sp>
      <p:sp>
        <p:nvSpPr>
          <p:cNvPr id="136" name="Shape 136"/>
          <p:cNvSpPr txBox="1"/>
          <p:nvPr>
            <p:ph idx="1" type="body"/>
          </p:nvPr>
        </p:nvSpPr>
        <p:spPr>
          <a:xfrm>
            <a:off x="1128750" y="2225462"/>
            <a:ext cx="6886500" cy="2197200"/>
          </a:xfrm>
          <a:prstGeom prst="rect">
            <a:avLst/>
          </a:prstGeom>
        </p:spPr>
        <p:txBody>
          <a:bodyPr anchorCtr="0" anchor="t" bIns="91425" lIns="91425" rIns="91425" tIns="91425">
            <a:noAutofit/>
          </a:bodyPr>
          <a:lstStyle/>
          <a:p>
            <a:pPr lvl="0">
              <a:spcBef>
                <a:spcPts val="0"/>
              </a:spcBef>
              <a:buNone/>
            </a:pPr>
            <a:r>
              <a:rPr lang="en"/>
              <a:t>Testing code efficiency and accuracy is one of the most important practices in programming. By building and using an automated testing framework, a user can uncover failures within code quickly. This work shows the benefits of implementing an automated testing framework on the math library of Celestia, an open source space simulation application. </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900"/>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2894475" y="450973"/>
            <a:ext cx="5740800" cy="807000"/>
          </a:xfrm>
          <a:prstGeom prst="rect">
            <a:avLst/>
          </a:prstGeom>
        </p:spPr>
        <p:txBody>
          <a:bodyPr anchorCtr="0" anchor="b" bIns="91425" lIns="91425" rIns="91425" tIns="91425">
            <a:noAutofit/>
          </a:bodyPr>
          <a:lstStyle/>
          <a:p>
            <a:pPr lvl="0">
              <a:spcBef>
                <a:spcPts val="0"/>
              </a:spcBef>
              <a:buNone/>
            </a:pPr>
            <a:r>
              <a:rPr lang="en"/>
              <a:t>Methods</a:t>
            </a:r>
          </a:p>
        </p:txBody>
      </p:sp>
      <p:sp>
        <p:nvSpPr>
          <p:cNvPr id="142" name="Shape 142"/>
          <p:cNvSpPr txBox="1"/>
          <p:nvPr>
            <p:ph idx="1" type="body"/>
          </p:nvPr>
        </p:nvSpPr>
        <p:spPr>
          <a:xfrm>
            <a:off x="2491575" y="1381300"/>
            <a:ext cx="6032700" cy="2649000"/>
          </a:xfrm>
          <a:prstGeom prst="rect">
            <a:avLst/>
          </a:prstGeom>
        </p:spPr>
        <p:txBody>
          <a:bodyPr anchorCtr="0" anchor="t" bIns="91425" lIns="91425" rIns="91425" tIns="91425">
            <a:noAutofit/>
          </a:bodyPr>
          <a:lstStyle/>
          <a:p>
            <a:pPr indent="-317500" lvl="0" marL="457200" rtl="0">
              <a:spcBef>
                <a:spcPts val="0"/>
              </a:spcBef>
              <a:spcAft>
                <a:spcPts val="0"/>
              </a:spcAft>
              <a:buClr>
                <a:schemeClr val="dk1"/>
              </a:buClr>
              <a:buSzPct val="100000"/>
              <a:buAutoNum type="arabicPeriod"/>
            </a:pPr>
            <a:r>
              <a:rPr lang="en" sz="1400">
                <a:solidFill>
                  <a:schemeClr val="dk1"/>
                </a:solidFill>
              </a:rPr>
              <a:t>Set up the folder hierarchy in the </a:t>
            </a:r>
            <a:r>
              <a:rPr b="1" lang="en" sz="1400">
                <a:solidFill>
                  <a:schemeClr val="dk1"/>
                </a:solidFill>
              </a:rPr>
              <a:t>TestAutomation</a:t>
            </a:r>
            <a:r>
              <a:rPr lang="en" sz="1400">
                <a:solidFill>
                  <a:schemeClr val="dk1"/>
                </a:solidFill>
              </a:rPr>
              <a:t> folder</a:t>
            </a:r>
          </a:p>
          <a:p>
            <a:pPr indent="-317500" lvl="0" marL="457200" rtl="0">
              <a:spcBef>
                <a:spcPts val="0"/>
              </a:spcBef>
              <a:spcAft>
                <a:spcPts val="0"/>
              </a:spcAft>
              <a:buClr>
                <a:schemeClr val="dk1"/>
              </a:buClr>
              <a:buSzPct val="100000"/>
              <a:buAutoNum type="arabicPeriod"/>
            </a:pPr>
            <a:r>
              <a:rPr lang="en" sz="1400">
                <a:solidFill>
                  <a:schemeClr val="dk1"/>
                </a:solidFill>
              </a:rPr>
              <a:t>Clone the project from GitHub.</a:t>
            </a:r>
          </a:p>
          <a:p>
            <a:pPr indent="-317500" lvl="0" marL="457200" rtl="0">
              <a:spcBef>
                <a:spcPts val="0"/>
              </a:spcBef>
              <a:spcAft>
                <a:spcPts val="0"/>
              </a:spcAft>
              <a:buClr>
                <a:schemeClr val="dk1"/>
              </a:buClr>
              <a:buSzPct val="100000"/>
              <a:buAutoNum type="arabicPeriod"/>
            </a:pPr>
            <a:r>
              <a:rPr lang="en" sz="1400">
                <a:solidFill>
                  <a:schemeClr val="dk1"/>
                </a:solidFill>
              </a:rPr>
              <a:t>Choose 5 methods from the Celestia math library: square, cube, circleArea, sphereArea, and radToDegree.</a:t>
            </a:r>
          </a:p>
          <a:p>
            <a:pPr indent="-317500" lvl="0" marL="457200" rtl="0">
              <a:spcBef>
                <a:spcPts val="0"/>
              </a:spcBef>
              <a:spcAft>
                <a:spcPts val="0"/>
              </a:spcAft>
              <a:buClr>
                <a:schemeClr val="dk1"/>
              </a:buClr>
              <a:buSzPct val="100000"/>
              <a:buAutoNum type="arabicPeriod"/>
            </a:pPr>
            <a:r>
              <a:rPr lang="en" sz="1400">
                <a:solidFill>
                  <a:schemeClr val="dk1"/>
                </a:solidFill>
              </a:rPr>
              <a:t>Write 25 test cases. </a:t>
            </a:r>
          </a:p>
          <a:p>
            <a:pPr indent="-317500" lvl="0" marL="457200" rtl="0">
              <a:spcBef>
                <a:spcPts val="0"/>
              </a:spcBef>
              <a:spcAft>
                <a:spcPts val="0"/>
              </a:spcAft>
              <a:buClr>
                <a:schemeClr val="dk1"/>
              </a:buClr>
              <a:buSzPct val="100000"/>
              <a:buAutoNum type="arabicPeriod"/>
            </a:pPr>
            <a:r>
              <a:rPr lang="en" sz="1400">
                <a:solidFill>
                  <a:schemeClr val="dk1"/>
                </a:solidFill>
              </a:rPr>
              <a:t>For each method, create a driver. </a:t>
            </a:r>
          </a:p>
          <a:p>
            <a:pPr indent="-317500" lvl="0" marL="457200" rtl="0">
              <a:spcBef>
                <a:spcPts val="0"/>
              </a:spcBef>
              <a:spcAft>
                <a:spcPts val="0"/>
              </a:spcAft>
              <a:buClr>
                <a:schemeClr val="dk1"/>
              </a:buClr>
              <a:buSzPct val="100000"/>
              <a:buAutoNum type="arabicPeriod"/>
            </a:pPr>
            <a:r>
              <a:rPr lang="en" sz="1400">
                <a:solidFill>
                  <a:schemeClr val="dk1"/>
                </a:solidFill>
              </a:rPr>
              <a:t>S</a:t>
            </a:r>
            <a:r>
              <a:rPr lang="en" sz="1400">
                <a:solidFill>
                  <a:schemeClr val="dk1"/>
                </a:solidFill>
              </a:rPr>
              <a:t>cript in BASH that parses the testCase.txt files and compiles them.</a:t>
            </a:r>
          </a:p>
          <a:p>
            <a:pPr indent="-317500" lvl="0" marL="457200" rtl="0">
              <a:spcBef>
                <a:spcPts val="0"/>
              </a:spcBef>
              <a:spcAft>
                <a:spcPts val="0"/>
              </a:spcAft>
              <a:buClr>
                <a:schemeClr val="dk1"/>
              </a:buClr>
              <a:buSzPct val="100000"/>
              <a:buAutoNum type="arabicPeriod"/>
            </a:pPr>
            <a:r>
              <a:rPr lang="en" sz="1400">
                <a:solidFill>
                  <a:schemeClr val="dk1"/>
                </a:solidFill>
              </a:rPr>
              <a:t>Script will compare results to an expected outcome.</a:t>
            </a:r>
          </a:p>
          <a:p>
            <a:pPr indent="-317500" lvl="0" marL="457200" rtl="0">
              <a:spcBef>
                <a:spcPts val="0"/>
              </a:spcBef>
              <a:spcAft>
                <a:spcPts val="0"/>
              </a:spcAft>
              <a:buClr>
                <a:schemeClr val="dk1"/>
              </a:buClr>
              <a:buSzPct val="100000"/>
              <a:buAutoNum type="arabicPeriod"/>
            </a:pPr>
            <a:r>
              <a:rPr lang="en" sz="1400">
                <a:solidFill>
                  <a:schemeClr val="dk1"/>
                </a:solidFill>
              </a:rPr>
              <a:t>Script creates a table in HTML.</a:t>
            </a:r>
          </a:p>
          <a:p>
            <a:pPr indent="-317500" lvl="0" marL="457200" rtl="0">
              <a:spcBef>
                <a:spcPts val="0"/>
              </a:spcBef>
              <a:spcAft>
                <a:spcPts val="0"/>
              </a:spcAft>
              <a:buClr>
                <a:schemeClr val="dk1"/>
              </a:buClr>
              <a:buSzPct val="100000"/>
              <a:buAutoNum type="arabicPeriod"/>
            </a:pPr>
            <a:r>
              <a:rPr lang="en" sz="1400">
                <a:solidFill>
                  <a:schemeClr val="dk1"/>
                </a:solidFill>
              </a:rPr>
              <a:t>Inject faults into the existing “mathlib.h” source code. </a:t>
            </a:r>
          </a:p>
          <a:p>
            <a:pPr indent="-317500" lvl="0" marL="457200" rtl="0">
              <a:spcBef>
                <a:spcPts val="0"/>
              </a:spcBef>
              <a:spcAft>
                <a:spcPts val="0"/>
              </a:spcAft>
              <a:buClr>
                <a:schemeClr val="dk1"/>
              </a:buClr>
              <a:buSzPct val="100000"/>
              <a:buAutoNum type="arabicPeriod"/>
            </a:pPr>
            <a:r>
              <a:rPr lang="en" sz="1400">
                <a:solidFill>
                  <a:schemeClr val="dk1"/>
                </a:solidFill>
              </a:rPr>
              <a:t>Run the script again with the fault injections</a:t>
            </a:r>
          </a:p>
          <a:p>
            <a:pPr indent="-317500" lvl="0" marL="457200">
              <a:spcBef>
                <a:spcPts val="0"/>
              </a:spcBef>
              <a:spcAft>
                <a:spcPts val="0"/>
              </a:spcAft>
              <a:buClr>
                <a:schemeClr val="dk1"/>
              </a:buClr>
              <a:buSzPct val="100000"/>
              <a:buAutoNum type="arabicPeriod"/>
            </a:pPr>
            <a:r>
              <a:rPr lang="en" sz="1400">
                <a:solidFill>
                  <a:schemeClr val="dk1"/>
                </a:solidFill>
              </a:rPr>
              <a:t>Note the changes in the test</a:t>
            </a:r>
            <a:r>
              <a:rPr lang="en" sz="1400">
                <a:solidFill>
                  <a:schemeClr val="dk1"/>
                </a:solidFill>
              </a:rPr>
              <a:t>ing results table before and after.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555600"/>
            <a:ext cx="3117300" cy="755700"/>
          </a:xfrm>
          <a:prstGeom prst="rect">
            <a:avLst/>
          </a:prstGeom>
        </p:spPr>
        <p:txBody>
          <a:bodyPr anchorCtr="0" anchor="b" bIns="91425" lIns="91425" rIns="91425" tIns="91425">
            <a:noAutofit/>
          </a:bodyPr>
          <a:lstStyle/>
          <a:p>
            <a:pPr lvl="0">
              <a:spcBef>
                <a:spcPts val="0"/>
              </a:spcBef>
              <a:buNone/>
            </a:pPr>
            <a:r>
              <a:rPr b="1" lang="en">
                <a:solidFill>
                  <a:srgbClr val="000000"/>
                </a:solidFill>
              </a:rPr>
              <a:t>Framework Directory Structure</a:t>
            </a:r>
          </a:p>
        </p:txBody>
      </p:sp>
      <p:sp>
        <p:nvSpPr>
          <p:cNvPr id="148" name="Shape 148"/>
          <p:cNvSpPr txBox="1"/>
          <p:nvPr>
            <p:ph idx="1" type="body"/>
          </p:nvPr>
        </p:nvSpPr>
        <p:spPr>
          <a:xfrm>
            <a:off x="311700" y="1389600"/>
            <a:ext cx="2808000" cy="3179400"/>
          </a:xfrm>
          <a:prstGeom prst="rect">
            <a:avLst/>
          </a:prstGeom>
        </p:spPr>
        <p:txBody>
          <a:bodyPr anchorCtr="0" anchor="t" bIns="91425" lIns="91425" rIns="91425" tIns="91425">
            <a:noAutofit/>
          </a:bodyPr>
          <a:lstStyle/>
          <a:p>
            <a:pPr lvl="0">
              <a:spcBef>
                <a:spcPts val="0"/>
              </a:spcBef>
              <a:buNone/>
            </a:pPr>
            <a:r>
              <a:rPr lang="en"/>
              <a:t>Script is found in /scripts directory</a:t>
            </a:r>
          </a:p>
          <a:p>
            <a:pPr lvl="0">
              <a:spcBef>
                <a:spcPts val="0"/>
              </a:spcBef>
              <a:buNone/>
            </a:pPr>
            <a:r>
              <a:rPr lang="en"/>
              <a:t>To run the script</a:t>
            </a:r>
          </a:p>
          <a:p>
            <a:pPr lvl="0">
              <a:spcBef>
                <a:spcPts val="0"/>
              </a:spcBef>
              <a:buNone/>
            </a:pPr>
            <a:r>
              <a:rPr lang="en"/>
              <a:t>./script/runAllTests.sh</a:t>
            </a:r>
          </a:p>
          <a:p>
            <a:pPr lvl="0">
              <a:spcBef>
                <a:spcPts val="0"/>
              </a:spcBef>
              <a:buNone/>
            </a:pPr>
            <a:r>
              <a:t/>
            </a:r>
            <a:endParaRPr/>
          </a:p>
          <a:p>
            <a:pPr lvl="0">
              <a:spcBef>
                <a:spcPts val="0"/>
              </a:spcBef>
              <a:buNone/>
            </a:pPr>
            <a:r>
              <a:t/>
            </a:r>
            <a:endParaRPr/>
          </a:p>
        </p:txBody>
      </p:sp>
      <p:pic>
        <p:nvPicPr>
          <p:cNvPr id="149" name="Shape 149"/>
          <p:cNvPicPr preferRelativeResize="0"/>
          <p:nvPr/>
        </p:nvPicPr>
        <p:blipFill>
          <a:blip r:embed="rId3">
            <a:alphaModFix/>
          </a:blip>
          <a:stretch>
            <a:fillRect/>
          </a:stretch>
        </p:blipFill>
        <p:spPr>
          <a:xfrm>
            <a:off x="3200400" y="684200"/>
            <a:ext cx="5943600" cy="435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30600" y="1752050"/>
            <a:ext cx="4449600" cy="755700"/>
          </a:xfrm>
          <a:prstGeom prst="rect">
            <a:avLst/>
          </a:prstGeom>
        </p:spPr>
        <p:txBody>
          <a:bodyPr anchorCtr="0" anchor="b" bIns="91425" lIns="91425" rIns="91425" tIns="91425">
            <a:noAutofit/>
          </a:bodyPr>
          <a:lstStyle/>
          <a:p>
            <a:pPr lvl="0">
              <a:spcBef>
                <a:spcPts val="0"/>
              </a:spcBef>
              <a:buNone/>
            </a:pPr>
            <a:r>
              <a:rPr lang="en">
                <a:solidFill>
                  <a:srgbClr val="333333"/>
                </a:solidFill>
                <a:highlight>
                  <a:srgbClr val="FFFFFF"/>
                </a:highlight>
              </a:rPr>
              <a:t>Example of detailed test plan for CircleArea(T r) Method </a:t>
            </a:r>
          </a:p>
        </p:txBody>
      </p:sp>
      <p:pic>
        <p:nvPicPr>
          <p:cNvPr id="155" name="Shape 155"/>
          <p:cNvPicPr preferRelativeResize="0"/>
          <p:nvPr/>
        </p:nvPicPr>
        <p:blipFill>
          <a:blip r:embed="rId3">
            <a:alphaModFix/>
          </a:blip>
          <a:stretch>
            <a:fillRect/>
          </a:stretch>
        </p:blipFill>
        <p:spPr>
          <a:xfrm>
            <a:off x="5024699" y="152400"/>
            <a:ext cx="3844078"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2894475" y="450971"/>
            <a:ext cx="5740800" cy="1442699"/>
          </a:xfrm>
          <a:prstGeom prst="rect">
            <a:avLst/>
          </a:prstGeom>
        </p:spPr>
        <p:txBody>
          <a:bodyPr anchorCtr="0" anchor="b" bIns="91425" lIns="91425" rIns="91425" tIns="91425">
            <a:noAutofit/>
          </a:bodyPr>
          <a:lstStyle/>
          <a:p>
            <a:pPr lvl="0">
              <a:spcBef>
                <a:spcPts val="0"/>
              </a:spcBef>
              <a:buNone/>
            </a:pPr>
            <a:r>
              <a:t/>
            </a:r>
            <a:endParaRPr/>
          </a:p>
        </p:txBody>
      </p:sp>
      <p:sp>
        <p:nvSpPr>
          <p:cNvPr id="161" name="Shape 161"/>
          <p:cNvSpPr txBox="1"/>
          <p:nvPr>
            <p:ph idx="1" type="body"/>
          </p:nvPr>
        </p:nvSpPr>
        <p:spPr>
          <a:xfrm>
            <a:off x="2689475" y="4218875"/>
            <a:ext cx="5740800" cy="714900"/>
          </a:xfrm>
          <a:prstGeom prst="rect">
            <a:avLst/>
          </a:prstGeom>
        </p:spPr>
        <p:txBody>
          <a:bodyPr anchorCtr="0" anchor="t" bIns="91425" lIns="91425" rIns="91425" tIns="91425">
            <a:noAutofit/>
          </a:bodyPr>
          <a:lstStyle/>
          <a:p>
            <a:pPr lvl="0">
              <a:spcBef>
                <a:spcPts val="0"/>
              </a:spcBef>
              <a:buNone/>
            </a:pPr>
            <a:r>
              <a:rPr b="1" lang="en"/>
              <a:t>Beginning stages of project.</a:t>
            </a:r>
          </a:p>
        </p:txBody>
      </p:sp>
      <p:pic>
        <p:nvPicPr>
          <p:cNvPr id="162" name="Shape 162"/>
          <p:cNvPicPr preferRelativeResize="0"/>
          <p:nvPr/>
        </p:nvPicPr>
        <p:blipFill>
          <a:blip r:embed="rId3">
            <a:alphaModFix/>
          </a:blip>
          <a:stretch>
            <a:fillRect/>
          </a:stretch>
        </p:blipFill>
        <p:spPr>
          <a:xfrm>
            <a:off x="161850" y="343175"/>
            <a:ext cx="3771900" cy="2171700"/>
          </a:xfrm>
          <a:prstGeom prst="rect">
            <a:avLst/>
          </a:prstGeom>
          <a:noFill/>
          <a:ln>
            <a:noFill/>
          </a:ln>
        </p:spPr>
      </p:pic>
      <p:pic>
        <p:nvPicPr>
          <p:cNvPr id="163" name="Shape 163"/>
          <p:cNvPicPr preferRelativeResize="0"/>
          <p:nvPr/>
        </p:nvPicPr>
        <p:blipFill>
          <a:blip r:embed="rId4">
            <a:alphaModFix/>
          </a:blip>
          <a:stretch>
            <a:fillRect/>
          </a:stretch>
        </p:blipFill>
        <p:spPr>
          <a:xfrm>
            <a:off x="2590800" y="1719262"/>
            <a:ext cx="4572000"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72350"/>
            <a:ext cx="8520600" cy="572700"/>
          </a:xfrm>
          <a:prstGeom prst="rect">
            <a:avLst/>
          </a:prstGeom>
        </p:spPr>
        <p:txBody>
          <a:bodyPr anchorCtr="0" anchor="t" bIns="91425" lIns="91425" rIns="91425" tIns="91425">
            <a:noAutofit/>
          </a:bodyPr>
          <a:lstStyle/>
          <a:p>
            <a:pPr lvl="0">
              <a:spcBef>
                <a:spcPts val="0"/>
              </a:spcBef>
              <a:buNone/>
            </a:pPr>
            <a:r>
              <a:rPr lang="en"/>
              <a:t>Results Table:</a:t>
            </a:r>
          </a:p>
        </p:txBody>
      </p:sp>
      <p:sp>
        <p:nvSpPr>
          <p:cNvPr id="169" name="Shape 169"/>
          <p:cNvSpPr txBox="1"/>
          <p:nvPr>
            <p:ph idx="1" type="body"/>
          </p:nvPr>
        </p:nvSpPr>
        <p:spPr>
          <a:xfrm>
            <a:off x="176000" y="1430825"/>
            <a:ext cx="2338200" cy="2028000"/>
          </a:xfrm>
          <a:prstGeom prst="rect">
            <a:avLst/>
          </a:prstGeom>
        </p:spPr>
        <p:txBody>
          <a:bodyPr anchorCtr="0" anchor="t" bIns="91425" lIns="91425" rIns="91425" tIns="91425">
            <a:noAutofit/>
          </a:bodyPr>
          <a:lstStyle/>
          <a:p>
            <a:pPr lvl="0">
              <a:spcBef>
                <a:spcPts val="0"/>
              </a:spcBef>
              <a:buNone/>
            </a:pPr>
            <a:r>
              <a:rPr b="1" lang="en"/>
              <a:t>36% of test cases failed.</a:t>
            </a:r>
          </a:p>
        </p:txBody>
      </p:sp>
      <p:pic>
        <p:nvPicPr>
          <p:cNvPr id="170" name="Shape 170"/>
          <p:cNvPicPr preferRelativeResize="0"/>
          <p:nvPr/>
        </p:nvPicPr>
        <p:blipFill>
          <a:blip r:embed="rId3">
            <a:alphaModFix/>
          </a:blip>
          <a:stretch>
            <a:fillRect/>
          </a:stretch>
        </p:blipFill>
        <p:spPr>
          <a:xfrm>
            <a:off x="2421400" y="1047600"/>
            <a:ext cx="6726974" cy="3331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2894475" y="450971"/>
            <a:ext cx="5740800" cy="1442699"/>
          </a:xfrm>
          <a:prstGeom prst="rect">
            <a:avLst/>
          </a:prstGeom>
        </p:spPr>
        <p:txBody>
          <a:bodyPr anchorCtr="0" anchor="b" bIns="91425" lIns="91425" rIns="91425" tIns="91425">
            <a:noAutofit/>
          </a:bodyPr>
          <a:lstStyle/>
          <a:p>
            <a:pPr lvl="0">
              <a:spcBef>
                <a:spcPts val="0"/>
              </a:spcBef>
              <a:buNone/>
            </a:pPr>
            <a:r>
              <a:rPr lang="en"/>
              <a:t>Fault Injection</a:t>
            </a:r>
          </a:p>
        </p:txBody>
      </p:sp>
      <p:sp>
        <p:nvSpPr>
          <p:cNvPr id="176" name="Shape 176"/>
          <p:cNvSpPr txBox="1"/>
          <p:nvPr>
            <p:ph idx="1" type="body"/>
          </p:nvPr>
        </p:nvSpPr>
        <p:spPr>
          <a:xfrm>
            <a:off x="2894475" y="2284325"/>
            <a:ext cx="5740800" cy="786900"/>
          </a:xfrm>
          <a:prstGeom prst="rect">
            <a:avLst/>
          </a:prstGeom>
        </p:spPr>
        <p:txBody>
          <a:bodyPr anchorCtr="0" anchor="t" bIns="91425" lIns="91425" rIns="91425" tIns="91425">
            <a:noAutofit/>
          </a:bodyPr>
          <a:lstStyle/>
          <a:p>
            <a:pPr indent="-228600" lvl="0" marL="457200">
              <a:spcBef>
                <a:spcPts val="0"/>
              </a:spcBef>
              <a:buClr>
                <a:schemeClr val="dk1"/>
              </a:buClr>
            </a:pPr>
            <a:r>
              <a:rPr lang="en">
                <a:solidFill>
                  <a:schemeClr val="dk1"/>
                </a:solidFill>
                <a:highlight>
                  <a:srgbClr val="FFFFFF"/>
                </a:highlight>
              </a:rPr>
              <a:t>Introduction of 5 faults into the code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