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rIns="91425" wrap="square" tIns="91425">
            <a:noAutofit/>
          </a:bodyPr>
          <a:lstStyle/>
          <a:p>
            <a:pPr lvl="0">
              <a:spcBef>
                <a:spcPts val="0"/>
              </a:spcBef>
              <a:buNone/>
            </a:pPr>
            <a:r>
              <a:rPr lang="en" sz="3600"/>
              <a:t>CSCI362: Software Engineering</a:t>
            </a:r>
          </a:p>
        </p:txBody>
      </p:sp>
      <p:sp>
        <p:nvSpPr>
          <p:cNvPr id="64" name="Shape 64"/>
          <p:cNvSpPr txBox="1"/>
          <p:nvPr>
            <p:ph idx="1" type="subTitle"/>
          </p:nvPr>
        </p:nvSpPr>
        <p:spPr>
          <a:xfrm>
            <a:off x="1680302" y="2901200"/>
            <a:ext cx="5783400" cy="909000"/>
          </a:xfrm>
          <a:prstGeom prst="rect">
            <a:avLst/>
          </a:prstGeom>
        </p:spPr>
        <p:txBody>
          <a:bodyPr anchorCtr="0" anchor="t" bIns="91425" lIns="91425" rIns="91425" wrap="square" tIns="91425">
            <a:noAutofit/>
          </a:bodyPr>
          <a:lstStyle/>
          <a:p>
            <a:pPr lvl="0">
              <a:spcBef>
                <a:spcPts val="0"/>
              </a:spcBef>
              <a:buNone/>
            </a:pPr>
            <a:r>
              <a:rPr lang="en" sz="2400"/>
              <a:t>Automated Testing Framework for OpenMRS</a:t>
            </a:r>
            <a:br>
              <a:rPr lang="en" sz="2400"/>
            </a:br>
          </a:p>
          <a:p>
            <a:pPr lvl="0">
              <a:spcBef>
                <a:spcPts val="0"/>
              </a:spcBef>
              <a:buNone/>
            </a:pPr>
            <a:r>
              <a:rPr lang="en" sz="2400"/>
              <a:t>Ricky Ramos, Matthew Schwarz, Matthew Kay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0" y="0"/>
            <a:ext cx="4471601" cy="5143500"/>
          </a:xfrm>
          <a:prstGeom prst="rect">
            <a:avLst/>
          </a:prstGeom>
          <a:noFill/>
          <a:ln>
            <a:noFill/>
          </a:ln>
        </p:spPr>
      </p:pic>
      <p:pic>
        <p:nvPicPr>
          <p:cNvPr id="125" name="Shape 125"/>
          <p:cNvPicPr preferRelativeResize="0"/>
          <p:nvPr/>
        </p:nvPicPr>
        <p:blipFill>
          <a:blip r:embed="rId4">
            <a:alphaModFix/>
          </a:blip>
          <a:stretch>
            <a:fillRect/>
          </a:stretch>
        </p:blipFill>
        <p:spPr>
          <a:xfrm>
            <a:off x="4672400" y="50"/>
            <a:ext cx="4471601" cy="5143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87900" y="555600"/>
            <a:ext cx="2808000" cy="755700"/>
          </a:xfrm>
          <a:prstGeom prst="rect">
            <a:avLst/>
          </a:prstGeom>
        </p:spPr>
        <p:txBody>
          <a:bodyPr anchorCtr="0" anchor="b" bIns="91425" lIns="91425" rIns="91425" wrap="square" tIns="91425">
            <a:noAutofit/>
          </a:bodyPr>
          <a:lstStyle/>
          <a:p>
            <a:pPr lvl="0" rtl="0">
              <a:spcBef>
                <a:spcPts val="0"/>
              </a:spcBef>
              <a:buNone/>
            </a:pPr>
            <a:r>
              <a:rPr lang="en"/>
              <a:t>Fault Injection #1</a:t>
            </a:r>
          </a:p>
        </p:txBody>
      </p:sp>
      <p:sp>
        <p:nvSpPr>
          <p:cNvPr id="131" name="Shape 131"/>
          <p:cNvSpPr txBox="1"/>
          <p:nvPr/>
        </p:nvSpPr>
        <p:spPr>
          <a:xfrm>
            <a:off x="387900" y="1495375"/>
            <a:ext cx="3377400" cy="2990700"/>
          </a:xfrm>
          <a:prstGeom prst="rect">
            <a:avLst/>
          </a:prstGeom>
          <a:noFill/>
          <a:ln>
            <a:noFill/>
          </a:ln>
        </p:spPr>
        <p:txBody>
          <a:bodyPr anchorCtr="0" anchor="t" bIns="91425" lIns="91425" rIns="91425" wrap="square" tIns="91425">
            <a:noAutofit/>
          </a:bodyPr>
          <a:lstStyle/>
          <a:p>
            <a:pPr lvl="0">
              <a:spcBef>
                <a:spcPts val="0"/>
              </a:spcBef>
              <a:buNone/>
            </a:pPr>
            <a:r>
              <a:t/>
            </a:r>
            <a:endParaRPr>
              <a:solidFill>
                <a:srgbClr val="FFFFFF"/>
              </a:solidFill>
            </a:endParaRPr>
          </a:p>
        </p:txBody>
      </p:sp>
      <p:pic>
        <p:nvPicPr>
          <p:cNvPr id="132" name="Shape 132"/>
          <p:cNvPicPr preferRelativeResize="0"/>
          <p:nvPr/>
        </p:nvPicPr>
        <p:blipFill>
          <a:blip r:embed="rId3">
            <a:alphaModFix/>
          </a:blip>
          <a:stretch>
            <a:fillRect/>
          </a:stretch>
        </p:blipFill>
        <p:spPr>
          <a:xfrm>
            <a:off x="4012700" y="1525275"/>
            <a:ext cx="5067300" cy="790575"/>
          </a:xfrm>
          <a:prstGeom prst="rect">
            <a:avLst/>
          </a:prstGeom>
          <a:noFill/>
          <a:ln>
            <a:noFill/>
          </a:ln>
        </p:spPr>
      </p:pic>
      <p:pic>
        <p:nvPicPr>
          <p:cNvPr id="133" name="Shape 133"/>
          <p:cNvPicPr preferRelativeResize="0"/>
          <p:nvPr/>
        </p:nvPicPr>
        <p:blipFill>
          <a:blip r:embed="rId4">
            <a:alphaModFix/>
          </a:blip>
          <a:stretch>
            <a:fillRect/>
          </a:stretch>
        </p:blipFill>
        <p:spPr>
          <a:xfrm>
            <a:off x="4017475" y="2584250"/>
            <a:ext cx="5057775" cy="1371600"/>
          </a:xfrm>
          <a:prstGeom prst="rect">
            <a:avLst/>
          </a:prstGeom>
          <a:noFill/>
          <a:ln>
            <a:noFill/>
          </a:ln>
        </p:spPr>
      </p:pic>
      <p:sp>
        <p:nvSpPr>
          <p:cNvPr id="134" name="Shape 134"/>
          <p:cNvSpPr txBox="1"/>
          <p:nvPr/>
        </p:nvSpPr>
        <p:spPr>
          <a:xfrm>
            <a:off x="253375" y="1410475"/>
            <a:ext cx="3764100" cy="3391500"/>
          </a:xfrm>
          <a:prstGeom prst="rect">
            <a:avLst/>
          </a:prstGeom>
          <a:noFill/>
          <a:ln>
            <a:noFill/>
          </a:ln>
        </p:spPr>
        <p:txBody>
          <a:bodyPr anchorCtr="0" anchor="t" bIns="91425" lIns="91425" rIns="91425" wrap="square" tIns="91425">
            <a:noAutofit/>
          </a:bodyPr>
          <a:lstStyle/>
          <a:p>
            <a:pPr indent="-317500" lvl="0" marL="457200" rtl="0">
              <a:spcBef>
                <a:spcPts val="0"/>
              </a:spcBef>
              <a:buClr>
                <a:srgbClr val="FFFFFF"/>
              </a:buClr>
              <a:buSzPct val="100000"/>
              <a:buChar char="●"/>
            </a:pPr>
            <a:r>
              <a:rPr lang="en">
                <a:solidFill>
                  <a:srgbClr val="FFFFFF"/>
                </a:solidFill>
              </a:rPr>
              <a:t>Our first fault injection was for the compareNaturalAscii(String s, String t) method.</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The third (boolean) parameter in the method called within compareNaturalAscii(String s, String t) was switched from true to false. That parameter deals with case sensitivity (true if you want it, false if you don’t).</a:t>
            </a:r>
          </a:p>
          <a:p>
            <a:pPr lvl="0" rtl="0">
              <a:spcBef>
                <a:spcPts val="0"/>
              </a:spcBef>
              <a:buNone/>
            </a:pPr>
            <a:r>
              <a:t/>
            </a:r>
            <a:endParaRPr>
              <a:solidFill>
                <a:srgbClr val="FFFFFF"/>
              </a:solidFill>
            </a:endParaRPr>
          </a:p>
          <a:p>
            <a:pPr indent="-317500" lvl="0" marL="457200">
              <a:spcBef>
                <a:spcPts val="0"/>
              </a:spcBef>
              <a:buClr>
                <a:srgbClr val="FFFFFF"/>
              </a:buClr>
              <a:buSzPct val="100000"/>
              <a:buChar char="●"/>
            </a:pPr>
            <a:r>
              <a:rPr lang="en">
                <a:solidFill>
                  <a:srgbClr val="FFFFFF"/>
                </a:solidFill>
              </a:rPr>
              <a:t>The fault, in this case, had no effect on our test results because all of our test cases used input strings that were all already lowercase to begin with.  </a:t>
            </a:r>
          </a:p>
        </p:txBody>
      </p:sp>
      <p:sp>
        <p:nvSpPr>
          <p:cNvPr id="135" name="Shape 135"/>
          <p:cNvSpPr txBox="1"/>
          <p:nvPr/>
        </p:nvSpPr>
        <p:spPr>
          <a:xfrm>
            <a:off x="4034875" y="4028425"/>
            <a:ext cx="5057700" cy="9798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Roboto"/>
                <a:ea typeface="Roboto"/>
                <a:cs typeface="Roboto"/>
                <a:sym typeface="Roboto"/>
              </a:rPr>
              <a:t>Test Cases: 001 - 005</a:t>
            </a:r>
          </a:p>
          <a:p>
            <a:pPr lvl="0" rtl="0">
              <a:lnSpc>
                <a:spcPct val="115000"/>
              </a:lnSpc>
              <a:spcBef>
                <a:spcPts val="0"/>
              </a:spcBef>
              <a:buNone/>
            </a:pPr>
            <a:r>
              <a:rPr lang="en" sz="1200">
                <a:solidFill>
                  <a:srgbClr val="FFFFFF"/>
                </a:solidFill>
                <a:latin typeface="Roboto"/>
                <a:ea typeface="Roboto"/>
                <a:cs typeface="Roboto"/>
                <a:sym typeface="Roboto"/>
              </a:rPr>
              <a:t>Test Case Results:</a:t>
            </a:r>
          </a:p>
          <a:p>
            <a:pPr indent="457200" lvl="0" rtl="0">
              <a:lnSpc>
                <a:spcPct val="115000"/>
              </a:lnSpc>
              <a:spcBef>
                <a:spcPts val="0"/>
              </a:spcBef>
              <a:buNone/>
            </a:pPr>
            <a:r>
              <a:rPr lang="en" sz="1200">
                <a:solidFill>
                  <a:srgbClr val="FFFFFF"/>
                </a:solidFill>
                <a:latin typeface="Roboto"/>
                <a:ea typeface="Roboto"/>
                <a:cs typeface="Roboto"/>
                <a:sym typeface="Roboto"/>
              </a:rPr>
              <a:t>Original: 5 Passed / 0 Failed</a:t>
            </a:r>
          </a:p>
          <a:p>
            <a:pPr indent="457200" lvl="0" rtl="0">
              <a:lnSpc>
                <a:spcPct val="115000"/>
              </a:lnSpc>
              <a:spcBef>
                <a:spcPts val="0"/>
              </a:spcBef>
              <a:buNone/>
            </a:pPr>
            <a:r>
              <a:rPr lang="en" sz="1200">
                <a:solidFill>
                  <a:srgbClr val="FFFFFF"/>
                </a:solidFill>
                <a:latin typeface="Roboto"/>
                <a:ea typeface="Roboto"/>
                <a:cs typeface="Roboto"/>
                <a:sym typeface="Roboto"/>
              </a:rPr>
              <a:t>After Fault: 5 Passed / 0 Failed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87900" y="555600"/>
            <a:ext cx="2808000" cy="755700"/>
          </a:xfrm>
          <a:prstGeom prst="rect">
            <a:avLst/>
          </a:prstGeom>
        </p:spPr>
        <p:txBody>
          <a:bodyPr anchorCtr="0" anchor="b" bIns="91425" lIns="91425" rIns="91425" wrap="square" tIns="91425">
            <a:noAutofit/>
          </a:bodyPr>
          <a:lstStyle/>
          <a:p>
            <a:pPr lvl="0" rtl="0">
              <a:spcBef>
                <a:spcPts val="0"/>
              </a:spcBef>
              <a:buNone/>
            </a:pPr>
            <a:r>
              <a:rPr lang="en"/>
              <a:t>Fault Injection #2</a:t>
            </a:r>
          </a:p>
        </p:txBody>
      </p:sp>
      <p:sp>
        <p:nvSpPr>
          <p:cNvPr id="141" name="Shape 141"/>
          <p:cNvSpPr txBox="1"/>
          <p:nvPr/>
        </p:nvSpPr>
        <p:spPr>
          <a:xfrm>
            <a:off x="496300" y="1495350"/>
            <a:ext cx="3558000" cy="3390300"/>
          </a:xfrm>
          <a:prstGeom prst="rect">
            <a:avLst/>
          </a:prstGeom>
          <a:noFill/>
          <a:ln>
            <a:noFill/>
          </a:ln>
        </p:spPr>
        <p:txBody>
          <a:bodyPr anchorCtr="0" anchor="t" bIns="91425" lIns="91425" rIns="91425" wrap="square" tIns="91425">
            <a:noAutofit/>
          </a:bodyPr>
          <a:lstStyle/>
          <a:p>
            <a:pPr indent="-317500" lvl="0" marL="457200" rtl="0">
              <a:spcBef>
                <a:spcPts val="0"/>
              </a:spcBef>
              <a:buClr>
                <a:srgbClr val="FFFFFF"/>
              </a:buClr>
              <a:buSzPct val="100000"/>
              <a:buChar char="●"/>
            </a:pPr>
            <a:r>
              <a:rPr lang="en">
                <a:solidFill>
                  <a:srgbClr val="FFFFFF"/>
                </a:solidFill>
              </a:rPr>
              <a:t>Our second fault injection was for the isStringInArray(String str, String[] arr) method.</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The initial return value (retVal) was changed from false to true. Essentially, this method will always return true, indicating that the input String is always within the input String array.</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This fault caused 2 test cases to fail.</a:t>
            </a:r>
          </a:p>
        </p:txBody>
      </p:sp>
      <p:pic>
        <p:nvPicPr>
          <p:cNvPr id="142" name="Shape 142"/>
          <p:cNvPicPr preferRelativeResize="0"/>
          <p:nvPr/>
        </p:nvPicPr>
        <p:blipFill>
          <a:blip r:embed="rId3">
            <a:alphaModFix/>
          </a:blip>
          <a:stretch>
            <a:fillRect/>
          </a:stretch>
        </p:blipFill>
        <p:spPr>
          <a:xfrm>
            <a:off x="4846750" y="284175"/>
            <a:ext cx="3676625" cy="1606726"/>
          </a:xfrm>
          <a:prstGeom prst="rect">
            <a:avLst/>
          </a:prstGeom>
          <a:noFill/>
          <a:ln>
            <a:noFill/>
          </a:ln>
        </p:spPr>
      </p:pic>
      <p:pic>
        <p:nvPicPr>
          <p:cNvPr id="143" name="Shape 143"/>
          <p:cNvPicPr preferRelativeResize="0"/>
          <p:nvPr/>
        </p:nvPicPr>
        <p:blipFill>
          <a:blip r:embed="rId4">
            <a:alphaModFix/>
          </a:blip>
          <a:stretch>
            <a:fillRect/>
          </a:stretch>
        </p:blipFill>
        <p:spPr>
          <a:xfrm>
            <a:off x="4846750" y="1938275"/>
            <a:ext cx="3676500" cy="2000050"/>
          </a:xfrm>
          <a:prstGeom prst="rect">
            <a:avLst/>
          </a:prstGeom>
          <a:noFill/>
          <a:ln>
            <a:noFill/>
          </a:ln>
        </p:spPr>
      </p:pic>
      <p:sp>
        <p:nvSpPr>
          <p:cNvPr id="144" name="Shape 144"/>
          <p:cNvSpPr txBox="1"/>
          <p:nvPr/>
        </p:nvSpPr>
        <p:spPr>
          <a:xfrm>
            <a:off x="4685450" y="3938325"/>
            <a:ext cx="4411500" cy="1205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Roboto"/>
                <a:ea typeface="Roboto"/>
                <a:cs typeface="Roboto"/>
                <a:sym typeface="Roboto"/>
              </a:rPr>
              <a:t>Test Cases: 006 - 010</a:t>
            </a:r>
          </a:p>
          <a:p>
            <a:pPr lvl="0" rtl="0">
              <a:lnSpc>
                <a:spcPct val="115000"/>
              </a:lnSpc>
              <a:spcBef>
                <a:spcPts val="0"/>
              </a:spcBef>
              <a:buNone/>
            </a:pPr>
            <a:r>
              <a:rPr lang="en" sz="1200">
                <a:solidFill>
                  <a:srgbClr val="FFFFFF"/>
                </a:solidFill>
                <a:latin typeface="Roboto"/>
                <a:ea typeface="Roboto"/>
                <a:cs typeface="Roboto"/>
                <a:sym typeface="Roboto"/>
              </a:rPr>
              <a:t>Test Case Results:</a:t>
            </a:r>
          </a:p>
          <a:p>
            <a:pPr indent="457200" lvl="0" rtl="0">
              <a:lnSpc>
                <a:spcPct val="115000"/>
              </a:lnSpc>
              <a:spcBef>
                <a:spcPts val="0"/>
              </a:spcBef>
              <a:buNone/>
            </a:pPr>
            <a:r>
              <a:rPr lang="en" sz="1200">
                <a:solidFill>
                  <a:srgbClr val="FFFFFF"/>
                </a:solidFill>
                <a:latin typeface="Roboto"/>
                <a:ea typeface="Roboto"/>
                <a:cs typeface="Roboto"/>
                <a:sym typeface="Roboto"/>
              </a:rPr>
              <a:t>Original: 5 Passed / 0 Failed</a:t>
            </a:r>
          </a:p>
          <a:p>
            <a:pPr indent="457200" lvl="0" rtl="0">
              <a:lnSpc>
                <a:spcPct val="115000"/>
              </a:lnSpc>
              <a:spcBef>
                <a:spcPts val="0"/>
              </a:spcBef>
              <a:buNone/>
            </a:pPr>
            <a:r>
              <a:rPr lang="en" sz="1200">
                <a:solidFill>
                  <a:srgbClr val="FFFFFF"/>
                </a:solidFill>
                <a:latin typeface="Roboto"/>
                <a:ea typeface="Roboto"/>
                <a:cs typeface="Roboto"/>
                <a:sym typeface="Roboto"/>
              </a:rPr>
              <a:t>After Fault: 3 Passed (006,007,008) / 2 Failed (009,010)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Fault Injection #3</a:t>
            </a:r>
          </a:p>
        </p:txBody>
      </p:sp>
      <p:sp>
        <p:nvSpPr>
          <p:cNvPr id="150" name="Shape 150"/>
          <p:cNvSpPr txBox="1"/>
          <p:nvPr>
            <p:ph idx="1" type="body"/>
          </p:nvPr>
        </p:nvSpPr>
        <p:spPr>
          <a:xfrm>
            <a:off x="387900" y="1489825"/>
            <a:ext cx="3999900" cy="30789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a:t>Our third fault injection was for the containsOnlyDigits(String test) method.</a:t>
            </a:r>
            <a:br>
              <a:rPr lang="en"/>
            </a:br>
          </a:p>
          <a:p>
            <a:pPr indent="-317500" lvl="0" marL="457200" rtl="0">
              <a:spcBef>
                <a:spcPts val="0"/>
              </a:spcBef>
              <a:spcAft>
                <a:spcPts val="0"/>
              </a:spcAft>
              <a:buSzPct val="100000"/>
            </a:pPr>
            <a:r>
              <a:rPr lang="en"/>
              <a:t>The method was changed to return true if a character that wasn’t a digit was found within the string.</a:t>
            </a:r>
            <a:br>
              <a:rPr lang="en"/>
            </a:br>
          </a:p>
          <a:p>
            <a:pPr indent="-317500" lvl="0" marL="457200" rtl="0">
              <a:spcBef>
                <a:spcPts val="0"/>
              </a:spcBef>
              <a:buSzPct val="100000"/>
            </a:pPr>
            <a:r>
              <a:rPr lang="en"/>
              <a:t> This fault caused 2 test cases to fail.</a:t>
            </a:r>
            <a:br>
              <a:rPr lang="en"/>
            </a:br>
            <a:br>
              <a:rPr lang="en"/>
            </a:br>
          </a:p>
        </p:txBody>
      </p:sp>
      <p:pic>
        <p:nvPicPr>
          <p:cNvPr id="151" name="Shape 151"/>
          <p:cNvPicPr preferRelativeResize="0"/>
          <p:nvPr/>
        </p:nvPicPr>
        <p:blipFill>
          <a:blip r:embed="rId3">
            <a:alphaModFix/>
          </a:blip>
          <a:stretch>
            <a:fillRect/>
          </a:stretch>
        </p:blipFill>
        <p:spPr>
          <a:xfrm>
            <a:off x="5036725" y="44200"/>
            <a:ext cx="2839500" cy="1769450"/>
          </a:xfrm>
          <a:prstGeom prst="rect">
            <a:avLst/>
          </a:prstGeom>
          <a:noFill/>
          <a:ln>
            <a:noFill/>
          </a:ln>
        </p:spPr>
      </p:pic>
      <p:pic>
        <p:nvPicPr>
          <p:cNvPr id="152" name="Shape 152"/>
          <p:cNvPicPr preferRelativeResize="0"/>
          <p:nvPr/>
        </p:nvPicPr>
        <p:blipFill>
          <a:blip r:embed="rId4">
            <a:alphaModFix/>
          </a:blip>
          <a:stretch>
            <a:fillRect/>
          </a:stretch>
        </p:blipFill>
        <p:spPr>
          <a:xfrm>
            <a:off x="5036726" y="1860250"/>
            <a:ext cx="2839500" cy="2119138"/>
          </a:xfrm>
          <a:prstGeom prst="rect">
            <a:avLst/>
          </a:prstGeom>
          <a:noFill/>
          <a:ln>
            <a:noFill/>
          </a:ln>
        </p:spPr>
      </p:pic>
      <p:sp>
        <p:nvSpPr>
          <p:cNvPr id="153" name="Shape 153"/>
          <p:cNvSpPr txBox="1"/>
          <p:nvPr/>
        </p:nvSpPr>
        <p:spPr>
          <a:xfrm>
            <a:off x="4599000" y="3928275"/>
            <a:ext cx="4443000" cy="10737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Roboto"/>
                <a:ea typeface="Roboto"/>
                <a:cs typeface="Roboto"/>
                <a:sym typeface="Roboto"/>
              </a:rPr>
              <a:t>Test Cases: 011 - 015</a:t>
            </a:r>
          </a:p>
          <a:p>
            <a:pPr lvl="0" rtl="0">
              <a:lnSpc>
                <a:spcPct val="115000"/>
              </a:lnSpc>
              <a:spcBef>
                <a:spcPts val="0"/>
              </a:spcBef>
              <a:buNone/>
            </a:pPr>
            <a:r>
              <a:rPr lang="en" sz="1200">
                <a:solidFill>
                  <a:srgbClr val="FFFFFF"/>
                </a:solidFill>
                <a:latin typeface="Roboto"/>
                <a:ea typeface="Roboto"/>
                <a:cs typeface="Roboto"/>
                <a:sym typeface="Roboto"/>
              </a:rPr>
              <a:t>Test Case Results:</a:t>
            </a:r>
          </a:p>
          <a:p>
            <a:pPr indent="457200" lvl="0" rtl="0">
              <a:lnSpc>
                <a:spcPct val="115000"/>
              </a:lnSpc>
              <a:spcBef>
                <a:spcPts val="0"/>
              </a:spcBef>
              <a:buNone/>
            </a:pPr>
            <a:r>
              <a:rPr lang="en" sz="1200">
                <a:solidFill>
                  <a:srgbClr val="FFFFFF"/>
                </a:solidFill>
                <a:latin typeface="Roboto"/>
                <a:ea typeface="Roboto"/>
                <a:cs typeface="Roboto"/>
                <a:sym typeface="Roboto"/>
              </a:rPr>
              <a:t>Original: 5 Passed / 0 Failed</a:t>
            </a:r>
          </a:p>
          <a:p>
            <a:pPr indent="457200" lvl="0" rtl="0">
              <a:lnSpc>
                <a:spcPct val="115000"/>
              </a:lnSpc>
              <a:spcBef>
                <a:spcPts val="0"/>
              </a:spcBef>
              <a:buNone/>
            </a:pPr>
            <a:r>
              <a:rPr lang="en" sz="1200">
                <a:solidFill>
                  <a:srgbClr val="FFFFFF"/>
                </a:solidFill>
                <a:latin typeface="Roboto"/>
                <a:ea typeface="Roboto"/>
                <a:cs typeface="Roboto"/>
                <a:sym typeface="Roboto"/>
              </a:rPr>
              <a:t>After Fault: 3 Passed (011,012,013) / 2 Failed (014,015)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Fault Injection #4</a:t>
            </a:r>
          </a:p>
        </p:txBody>
      </p:sp>
      <p:sp>
        <p:nvSpPr>
          <p:cNvPr id="159" name="Shape 159"/>
          <p:cNvSpPr txBox="1"/>
          <p:nvPr>
            <p:ph idx="1" type="body"/>
          </p:nvPr>
        </p:nvSpPr>
        <p:spPr>
          <a:xfrm>
            <a:off x="387900" y="1489825"/>
            <a:ext cx="3999900" cy="30789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a:t>Our fourth fault injection was for the containsDigit(String test) method.</a:t>
            </a:r>
            <a:br>
              <a:rPr lang="en"/>
            </a:br>
          </a:p>
          <a:p>
            <a:pPr indent="-317500" lvl="0" marL="457200" rtl="0">
              <a:spcBef>
                <a:spcPts val="0"/>
              </a:spcBef>
              <a:spcAft>
                <a:spcPts val="0"/>
              </a:spcAft>
              <a:buSzPct val="100000"/>
            </a:pPr>
            <a:r>
              <a:rPr lang="en"/>
              <a:t>The method was changed to return false if a character is a digit. The method will always return false.</a:t>
            </a:r>
            <a:br>
              <a:rPr lang="en"/>
            </a:br>
          </a:p>
          <a:p>
            <a:pPr indent="-317500" lvl="0" marL="457200" rtl="0">
              <a:spcBef>
                <a:spcPts val="0"/>
              </a:spcBef>
              <a:buSzPct val="100000"/>
            </a:pPr>
            <a:r>
              <a:rPr lang="en"/>
              <a:t>This fault caused 3 of our test cases to fail.</a:t>
            </a:r>
          </a:p>
        </p:txBody>
      </p:sp>
      <p:pic>
        <p:nvPicPr>
          <p:cNvPr id="160" name="Shape 160"/>
          <p:cNvPicPr preferRelativeResize="0"/>
          <p:nvPr/>
        </p:nvPicPr>
        <p:blipFill>
          <a:blip r:embed="rId3">
            <a:alphaModFix/>
          </a:blip>
          <a:stretch>
            <a:fillRect/>
          </a:stretch>
        </p:blipFill>
        <p:spPr>
          <a:xfrm>
            <a:off x="5137675" y="240825"/>
            <a:ext cx="3289425" cy="1585825"/>
          </a:xfrm>
          <a:prstGeom prst="rect">
            <a:avLst/>
          </a:prstGeom>
          <a:noFill/>
          <a:ln>
            <a:noFill/>
          </a:ln>
        </p:spPr>
      </p:pic>
      <p:pic>
        <p:nvPicPr>
          <p:cNvPr id="161" name="Shape 161"/>
          <p:cNvPicPr preferRelativeResize="0"/>
          <p:nvPr/>
        </p:nvPicPr>
        <p:blipFill>
          <a:blip r:embed="rId4">
            <a:alphaModFix/>
          </a:blip>
          <a:stretch>
            <a:fillRect/>
          </a:stretch>
        </p:blipFill>
        <p:spPr>
          <a:xfrm>
            <a:off x="5137675" y="1893400"/>
            <a:ext cx="3289425" cy="1997500"/>
          </a:xfrm>
          <a:prstGeom prst="rect">
            <a:avLst/>
          </a:prstGeom>
          <a:noFill/>
          <a:ln>
            <a:noFill/>
          </a:ln>
        </p:spPr>
      </p:pic>
      <p:sp>
        <p:nvSpPr>
          <p:cNvPr id="162" name="Shape 162"/>
          <p:cNvSpPr txBox="1"/>
          <p:nvPr/>
        </p:nvSpPr>
        <p:spPr>
          <a:xfrm>
            <a:off x="4531750" y="3957650"/>
            <a:ext cx="4524600" cy="1088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Roboto"/>
                <a:ea typeface="Roboto"/>
                <a:cs typeface="Roboto"/>
                <a:sym typeface="Roboto"/>
              </a:rPr>
              <a:t>Test Cases: 016 - 020</a:t>
            </a:r>
          </a:p>
          <a:p>
            <a:pPr lvl="0" rtl="0">
              <a:lnSpc>
                <a:spcPct val="115000"/>
              </a:lnSpc>
              <a:spcBef>
                <a:spcPts val="0"/>
              </a:spcBef>
              <a:buNone/>
            </a:pPr>
            <a:r>
              <a:rPr lang="en" sz="1200">
                <a:solidFill>
                  <a:srgbClr val="FFFFFF"/>
                </a:solidFill>
                <a:latin typeface="Roboto"/>
                <a:ea typeface="Roboto"/>
                <a:cs typeface="Roboto"/>
                <a:sym typeface="Roboto"/>
              </a:rPr>
              <a:t>Test Case Results:</a:t>
            </a:r>
          </a:p>
          <a:p>
            <a:pPr indent="457200" lvl="0" rtl="0">
              <a:lnSpc>
                <a:spcPct val="115000"/>
              </a:lnSpc>
              <a:spcBef>
                <a:spcPts val="0"/>
              </a:spcBef>
              <a:buNone/>
            </a:pPr>
            <a:r>
              <a:rPr lang="en" sz="1200">
                <a:solidFill>
                  <a:srgbClr val="FFFFFF"/>
                </a:solidFill>
                <a:latin typeface="Roboto"/>
                <a:ea typeface="Roboto"/>
                <a:cs typeface="Roboto"/>
                <a:sym typeface="Roboto"/>
              </a:rPr>
              <a:t>Original: 5 Passed / 0 Failed</a:t>
            </a:r>
          </a:p>
          <a:p>
            <a:pPr indent="457200" lvl="0" rtl="0">
              <a:lnSpc>
                <a:spcPct val="115000"/>
              </a:lnSpc>
              <a:spcBef>
                <a:spcPts val="0"/>
              </a:spcBef>
              <a:buNone/>
            </a:pPr>
            <a:r>
              <a:rPr lang="en" sz="1200">
                <a:solidFill>
                  <a:srgbClr val="FFFFFF"/>
                </a:solidFill>
                <a:latin typeface="Roboto"/>
                <a:ea typeface="Roboto"/>
                <a:cs typeface="Roboto"/>
                <a:sym typeface="Roboto"/>
              </a:rPr>
              <a:t>After Fault: 2 Passed (019,020) / 3 Failed (016,017,018)</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Fault Injection #5</a:t>
            </a:r>
          </a:p>
        </p:txBody>
      </p:sp>
      <p:sp>
        <p:nvSpPr>
          <p:cNvPr id="168" name="Shape 168"/>
          <p:cNvSpPr txBox="1"/>
          <p:nvPr>
            <p:ph idx="1" type="body"/>
          </p:nvPr>
        </p:nvSpPr>
        <p:spPr>
          <a:xfrm>
            <a:off x="387900" y="1489825"/>
            <a:ext cx="3999900" cy="30789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a:t>Our fifth fault injection was for the compareNaturalIgnoreCaseAscii(String s, String t) method.</a:t>
            </a:r>
            <a:br>
              <a:rPr lang="en"/>
            </a:br>
          </a:p>
          <a:p>
            <a:pPr indent="-317500" lvl="0" marL="457200" rtl="0">
              <a:spcBef>
                <a:spcPts val="0"/>
              </a:spcBef>
              <a:spcAft>
                <a:spcPts val="0"/>
              </a:spcAft>
              <a:buSzPct val="100000"/>
            </a:pPr>
            <a:r>
              <a:rPr lang="en">
                <a:solidFill>
                  <a:srgbClr val="FFFFFF"/>
                </a:solidFill>
                <a:latin typeface="Arial"/>
                <a:ea typeface="Arial"/>
                <a:cs typeface="Arial"/>
                <a:sym typeface="Arial"/>
              </a:rPr>
              <a:t>The third (boolean) parameter in the method called within compareNaturalIgnoreCaseAscii(String s, String t) was switched from false to true. That parameter deals with case sensitivity (true if you want it, false if you don’t).</a:t>
            </a:r>
            <a:br>
              <a:rPr lang="en"/>
            </a:br>
          </a:p>
          <a:p>
            <a:pPr indent="-317500" lvl="0" marL="457200" rtl="0">
              <a:spcBef>
                <a:spcPts val="0"/>
              </a:spcBef>
              <a:buSzPct val="100000"/>
            </a:pPr>
            <a:r>
              <a:rPr lang="en"/>
              <a:t>This fault caused 1 of our test cases to fail.</a:t>
            </a:r>
          </a:p>
        </p:txBody>
      </p:sp>
      <p:sp>
        <p:nvSpPr>
          <p:cNvPr id="169" name="Shape 169"/>
          <p:cNvSpPr txBox="1"/>
          <p:nvPr/>
        </p:nvSpPr>
        <p:spPr>
          <a:xfrm>
            <a:off x="4387800" y="3184450"/>
            <a:ext cx="4494000" cy="1088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Roboto"/>
                <a:ea typeface="Roboto"/>
                <a:cs typeface="Roboto"/>
                <a:sym typeface="Roboto"/>
              </a:rPr>
              <a:t>Test Cases: 021 - 025</a:t>
            </a:r>
          </a:p>
          <a:p>
            <a:pPr lvl="0" rtl="0">
              <a:lnSpc>
                <a:spcPct val="115000"/>
              </a:lnSpc>
              <a:spcBef>
                <a:spcPts val="0"/>
              </a:spcBef>
              <a:buNone/>
            </a:pPr>
            <a:r>
              <a:rPr lang="en" sz="1200">
                <a:solidFill>
                  <a:srgbClr val="FFFFFF"/>
                </a:solidFill>
                <a:latin typeface="Roboto"/>
                <a:ea typeface="Roboto"/>
                <a:cs typeface="Roboto"/>
                <a:sym typeface="Roboto"/>
              </a:rPr>
              <a:t>Test Case Results:</a:t>
            </a:r>
          </a:p>
          <a:p>
            <a:pPr indent="457200" lvl="0" rtl="0">
              <a:lnSpc>
                <a:spcPct val="115000"/>
              </a:lnSpc>
              <a:spcBef>
                <a:spcPts val="0"/>
              </a:spcBef>
              <a:buNone/>
            </a:pPr>
            <a:r>
              <a:rPr lang="en" sz="1200">
                <a:solidFill>
                  <a:srgbClr val="FFFFFF"/>
                </a:solidFill>
                <a:latin typeface="Roboto"/>
                <a:ea typeface="Roboto"/>
                <a:cs typeface="Roboto"/>
                <a:sym typeface="Roboto"/>
              </a:rPr>
              <a:t>Original: 5 Passed / 0 Failed</a:t>
            </a:r>
          </a:p>
          <a:p>
            <a:pPr indent="457200" lvl="0" rtl="0">
              <a:lnSpc>
                <a:spcPct val="115000"/>
              </a:lnSpc>
              <a:spcBef>
                <a:spcPts val="0"/>
              </a:spcBef>
              <a:buNone/>
            </a:pPr>
            <a:r>
              <a:rPr lang="en" sz="1200">
                <a:solidFill>
                  <a:srgbClr val="FFFFFF"/>
                </a:solidFill>
                <a:latin typeface="Roboto"/>
                <a:ea typeface="Roboto"/>
                <a:cs typeface="Roboto"/>
                <a:sym typeface="Roboto"/>
              </a:rPr>
              <a:t>After Fault: 4 Passed (021,023, 024, 025) / 1 Failed (022)</a:t>
            </a:r>
          </a:p>
        </p:txBody>
      </p:sp>
      <p:pic>
        <p:nvPicPr>
          <p:cNvPr id="170" name="Shape 170"/>
          <p:cNvPicPr preferRelativeResize="0"/>
          <p:nvPr/>
        </p:nvPicPr>
        <p:blipFill>
          <a:blip r:embed="rId3">
            <a:alphaModFix/>
          </a:blip>
          <a:stretch>
            <a:fillRect/>
          </a:stretch>
        </p:blipFill>
        <p:spPr>
          <a:xfrm>
            <a:off x="4387809" y="929875"/>
            <a:ext cx="4558242" cy="686100"/>
          </a:xfrm>
          <a:prstGeom prst="rect">
            <a:avLst/>
          </a:prstGeom>
          <a:noFill/>
          <a:ln>
            <a:noFill/>
          </a:ln>
        </p:spPr>
      </p:pic>
      <p:pic>
        <p:nvPicPr>
          <p:cNvPr id="171" name="Shape 171"/>
          <p:cNvPicPr preferRelativeResize="0"/>
          <p:nvPr/>
        </p:nvPicPr>
        <p:blipFill>
          <a:blip r:embed="rId4">
            <a:alphaModFix/>
          </a:blip>
          <a:stretch>
            <a:fillRect/>
          </a:stretch>
        </p:blipFill>
        <p:spPr>
          <a:xfrm>
            <a:off x="4387800" y="1749750"/>
            <a:ext cx="4558250" cy="115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87900" y="555600"/>
            <a:ext cx="2808000" cy="755700"/>
          </a:xfrm>
          <a:prstGeom prst="rect">
            <a:avLst/>
          </a:prstGeom>
        </p:spPr>
        <p:txBody>
          <a:bodyPr anchorCtr="0" anchor="b" bIns="91425" lIns="91425" rIns="91425" wrap="square" tIns="91425">
            <a:noAutofit/>
          </a:bodyPr>
          <a:lstStyle/>
          <a:p>
            <a:pPr lvl="0" rtl="0">
              <a:spcBef>
                <a:spcPts val="0"/>
              </a:spcBef>
              <a:buNone/>
            </a:pPr>
            <a:r>
              <a:rPr lang="en"/>
              <a:t>HTML</a:t>
            </a:r>
          </a:p>
        </p:txBody>
      </p:sp>
      <p:sp>
        <p:nvSpPr>
          <p:cNvPr id="177" name="Shape 177"/>
          <p:cNvSpPr txBox="1"/>
          <p:nvPr/>
        </p:nvSpPr>
        <p:spPr>
          <a:xfrm>
            <a:off x="622675" y="2441100"/>
            <a:ext cx="7248300" cy="27024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ct val="100000"/>
              <a:buChar char="●"/>
            </a:pPr>
            <a:r>
              <a:rPr lang="en" sz="1800">
                <a:solidFill>
                  <a:srgbClr val="FFFFFF"/>
                </a:solidFill>
              </a:rPr>
              <a:t>We had eight </a:t>
            </a:r>
            <a:r>
              <a:rPr lang="en" sz="1800">
                <a:solidFill>
                  <a:srgbClr val="FFFFFF"/>
                </a:solidFill>
              </a:rPr>
              <a:t>columns</a:t>
            </a:r>
            <a:r>
              <a:rPr lang="en" sz="1800">
                <a:solidFill>
                  <a:srgbClr val="FFFFFF"/>
                </a:solidFill>
              </a:rPr>
              <a:t> (Test, </a:t>
            </a:r>
            <a:r>
              <a:rPr lang="en" sz="1800">
                <a:solidFill>
                  <a:srgbClr val="FFFFFF"/>
                </a:solidFill>
              </a:rPr>
              <a:t>Requirement</a:t>
            </a:r>
            <a:r>
              <a:rPr lang="en" sz="1800">
                <a:solidFill>
                  <a:srgbClr val="FFFFFF"/>
                </a:solidFill>
              </a:rPr>
              <a:t>, Method, Class, Driver, Inputs, Expected Output, and Result)</a:t>
            </a:r>
          </a:p>
          <a:p>
            <a:pPr indent="-342900" lvl="0" marL="457200" rtl="0">
              <a:spcBef>
                <a:spcPts val="0"/>
              </a:spcBef>
              <a:spcAft>
                <a:spcPts val="0"/>
              </a:spcAft>
              <a:buClr>
                <a:srgbClr val="FFFFFF"/>
              </a:buClr>
              <a:buSzPct val="100000"/>
              <a:buChar char="●"/>
            </a:pPr>
            <a:r>
              <a:rPr lang="en" sz="1800">
                <a:solidFill>
                  <a:srgbClr val="FFFFFF"/>
                </a:solidFill>
              </a:rPr>
              <a:t>For our results </a:t>
            </a:r>
            <a:r>
              <a:rPr lang="en" sz="1800">
                <a:solidFill>
                  <a:srgbClr val="FFFFFF"/>
                </a:solidFill>
              </a:rPr>
              <a:t>column</a:t>
            </a:r>
            <a:r>
              <a:rPr lang="en" sz="1800">
                <a:solidFill>
                  <a:srgbClr val="FFFFFF"/>
                </a:solidFill>
              </a:rPr>
              <a:t> if the test case passed, the box turned green and if it failed it turned red.</a:t>
            </a:r>
          </a:p>
          <a:p>
            <a:pPr indent="-317500" lvl="0" marL="457200" rtl="0">
              <a:spcBef>
                <a:spcPts val="0"/>
              </a:spcBef>
              <a:buClr>
                <a:srgbClr val="FFFFFF"/>
              </a:buClr>
              <a:buSzPct val="77777"/>
              <a:buChar char="●"/>
            </a:pPr>
            <a:r>
              <a:rPr lang="en" sz="1800">
                <a:solidFill>
                  <a:srgbClr val="FFFFFF"/>
                </a:solidFill>
              </a:rPr>
              <a:t>For each test case, we created a link that brought you to the test case description.</a:t>
            </a:r>
            <a:r>
              <a:rPr lang="en">
                <a:solidFill>
                  <a:srgbClr val="FFFFFF"/>
                </a:solidFill>
              </a:rPr>
              <a:t> </a:t>
            </a:r>
          </a:p>
          <a:p>
            <a:pPr lvl="0" rtl="0">
              <a:spcBef>
                <a:spcPts val="0"/>
              </a:spcBef>
              <a:buNone/>
            </a:pPr>
            <a:r>
              <a:t/>
            </a:r>
            <a:endParaRPr>
              <a:solidFill>
                <a:srgbClr val="FFFFFF"/>
              </a:solidFill>
            </a:endParaRPr>
          </a:p>
        </p:txBody>
      </p:sp>
      <p:pic>
        <p:nvPicPr>
          <p:cNvPr id="178" name="Shape 178"/>
          <p:cNvPicPr preferRelativeResize="0"/>
          <p:nvPr/>
        </p:nvPicPr>
        <p:blipFill>
          <a:blip r:embed="rId3">
            <a:alphaModFix/>
          </a:blip>
          <a:stretch>
            <a:fillRect/>
          </a:stretch>
        </p:blipFill>
        <p:spPr>
          <a:xfrm>
            <a:off x="3723725" y="209875"/>
            <a:ext cx="5177473" cy="2160699"/>
          </a:xfrm>
          <a:prstGeom prst="rect">
            <a:avLst/>
          </a:prstGeom>
          <a:noFill/>
          <a:ln>
            <a:noFill/>
          </a:ln>
        </p:spPr>
      </p:pic>
      <p:sp>
        <p:nvSpPr>
          <p:cNvPr id="179" name="Shape 179"/>
          <p:cNvSpPr txBox="1"/>
          <p:nvPr/>
        </p:nvSpPr>
        <p:spPr>
          <a:xfrm>
            <a:off x="622675" y="1614875"/>
            <a:ext cx="2727300" cy="755700"/>
          </a:xfrm>
          <a:prstGeom prst="rect">
            <a:avLst/>
          </a:prstGeom>
          <a:noFill/>
          <a:ln>
            <a:noFill/>
          </a:ln>
        </p:spPr>
        <p:txBody>
          <a:bodyPr anchorCtr="0" anchor="t" bIns="91425" lIns="91425" rIns="91425" wrap="square" tIns="91425">
            <a:noAutofit/>
          </a:bodyPr>
          <a:lstStyle/>
          <a:p>
            <a:pPr indent="-317500" lvl="0" marL="457200" rtl="0">
              <a:spcBef>
                <a:spcPts val="0"/>
              </a:spcBef>
              <a:buClr>
                <a:srgbClr val="FFFFFF"/>
              </a:buClr>
              <a:buSzPct val="77777"/>
              <a:buChar char="●"/>
            </a:pPr>
            <a:r>
              <a:rPr lang="en" sz="1800">
                <a:solidFill>
                  <a:srgbClr val="FFFFFF"/>
                </a:solidFill>
              </a:rPr>
              <a:t>We kept our HTML table nice and simple.</a:t>
            </a:r>
            <a:r>
              <a:rPr lang="en">
                <a:solidFill>
                  <a:srgbClr val="FFFFFF"/>
                </a:solidFill>
              </a:rPr>
              <a:t>  </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17050" y="393425"/>
            <a:ext cx="4083000" cy="755700"/>
          </a:xfrm>
          <a:prstGeom prst="rect">
            <a:avLst/>
          </a:prstGeom>
        </p:spPr>
        <p:txBody>
          <a:bodyPr anchorCtr="0" anchor="b" bIns="91425" lIns="91425" rIns="91425" wrap="square" tIns="91425">
            <a:noAutofit/>
          </a:bodyPr>
          <a:lstStyle/>
          <a:p>
            <a:pPr lvl="0" rtl="0">
              <a:spcBef>
                <a:spcPts val="0"/>
              </a:spcBef>
              <a:buNone/>
            </a:pPr>
            <a:r>
              <a:rPr lang="en"/>
              <a:t>Issues And Struggles</a:t>
            </a:r>
          </a:p>
        </p:txBody>
      </p:sp>
      <p:sp>
        <p:nvSpPr>
          <p:cNvPr id="185" name="Shape 185"/>
          <p:cNvSpPr txBox="1"/>
          <p:nvPr/>
        </p:nvSpPr>
        <p:spPr>
          <a:xfrm>
            <a:off x="417050" y="1149125"/>
            <a:ext cx="8549400" cy="37974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ct val="100000"/>
              <a:buChar char="●"/>
            </a:pPr>
            <a:r>
              <a:rPr lang="en" sz="1800">
                <a:solidFill>
                  <a:srgbClr val="FFFFFF"/>
                </a:solidFill>
              </a:rPr>
              <a:t>The first issue that our group encountered was getting our original project, TEAMMATES, to work due to the massive amount of external packages and libraries it used. This lead our group to transition to working on OpenMRS instead.</a:t>
            </a:r>
          </a:p>
          <a:p>
            <a:pPr indent="-342900" lvl="0" marL="457200" rtl="0">
              <a:spcBef>
                <a:spcPts val="0"/>
              </a:spcBef>
              <a:spcAft>
                <a:spcPts val="0"/>
              </a:spcAft>
              <a:buClr>
                <a:srgbClr val="FFFFFF"/>
              </a:buClr>
              <a:buSzPct val="100000"/>
              <a:buChar char="●"/>
            </a:pPr>
            <a:r>
              <a:rPr lang="en" sz="1800">
                <a:solidFill>
                  <a:srgbClr val="FFFFFF"/>
                </a:solidFill>
              </a:rPr>
              <a:t>The second major issue that we had was getting the java classes inside of the OpenMRS project that we needed to run our drivers to compile and run. We had issues with this for a while, and solved it by realizing that we had to compile from the directory containing the package that the classes were in, not just the classes themselves.</a:t>
            </a:r>
          </a:p>
          <a:p>
            <a:pPr indent="-342900" lvl="0" marL="457200">
              <a:spcBef>
                <a:spcPts val="0"/>
              </a:spcBef>
              <a:buClr>
                <a:srgbClr val="FFFFFF"/>
              </a:buClr>
              <a:buSzPct val="100000"/>
              <a:buChar char="●"/>
            </a:pPr>
            <a:r>
              <a:rPr lang="en" sz="1800">
                <a:solidFill>
                  <a:srgbClr val="FFFFFF"/>
                </a:solidFill>
              </a:rPr>
              <a:t>The third issue we ran into was compiling the classes without directly stating the directory path in the script. We talked to Professor Bowring about this and he was extremely helpful. Afterwards, we were able to fix the issue by compiling from the information in the test case text files.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87900" y="555600"/>
            <a:ext cx="2808000" cy="755700"/>
          </a:xfrm>
          <a:prstGeom prst="rect">
            <a:avLst/>
          </a:prstGeom>
        </p:spPr>
        <p:txBody>
          <a:bodyPr anchorCtr="0" anchor="b" bIns="91425" lIns="91425" rIns="91425" wrap="square" tIns="91425">
            <a:noAutofit/>
          </a:bodyPr>
          <a:lstStyle/>
          <a:p>
            <a:pPr lvl="0" rtl="0">
              <a:spcBef>
                <a:spcPts val="0"/>
              </a:spcBef>
              <a:buNone/>
            </a:pPr>
            <a:r>
              <a:rPr lang="en"/>
              <a:t>What We Learned</a:t>
            </a:r>
          </a:p>
        </p:txBody>
      </p:sp>
      <p:sp>
        <p:nvSpPr>
          <p:cNvPr id="191" name="Shape 191"/>
          <p:cNvSpPr txBox="1"/>
          <p:nvPr/>
        </p:nvSpPr>
        <p:spPr>
          <a:xfrm>
            <a:off x="301200" y="1355375"/>
            <a:ext cx="8842800" cy="37302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ct val="100000"/>
              <a:buChar char="●"/>
            </a:pPr>
            <a:r>
              <a:rPr lang="en" sz="1800">
                <a:solidFill>
                  <a:srgbClr val="FFFFFF"/>
                </a:solidFill>
              </a:rPr>
              <a:t>Our team didn’t have much experience with writing bash scripts, so this assignment helped us to learn how to do that, and how helpful it can be to automate things with scripts.</a:t>
            </a:r>
          </a:p>
          <a:p>
            <a:pPr indent="-342900" lvl="0" marL="457200" rtl="0">
              <a:spcBef>
                <a:spcPts val="0"/>
              </a:spcBef>
              <a:spcAft>
                <a:spcPts val="0"/>
              </a:spcAft>
              <a:buClr>
                <a:srgbClr val="FFFFFF"/>
              </a:buClr>
              <a:buSzPct val="100000"/>
              <a:buChar char="●"/>
            </a:pPr>
            <a:r>
              <a:rPr lang="en" sz="1800">
                <a:solidFill>
                  <a:srgbClr val="FFFFFF"/>
                </a:solidFill>
              </a:rPr>
              <a:t>Our team gained extensive knowledge in writing tests to test code, and with developing an appropriate time table and testing plan. </a:t>
            </a:r>
          </a:p>
          <a:p>
            <a:pPr indent="-342900" lvl="0" marL="457200" rtl="0">
              <a:spcBef>
                <a:spcPts val="0"/>
              </a:spcBef>
              <a:spcAft>
                <a:spcPts val="0"/>
              </a:spcAft>
              <a:buClr>
                <a:srgbClr val="FFFFFF"/>
              </a:buClr>
              <a:buSzPct val="100000"/>
              <a:buChar char="●"/>
            </a:pPr>
            <a:r>
              <a:rPr lang="en" sz="1800">
                <a:solidFill>
                  <a:srgbClr val="FFFFFF"/>
                </a:solidFill>
              </a:rPr>
              <a:t>We learned how to correctly compile and run java files from the terminal, and from a script.</a:t>
            </a:r>
          </a:p>
          <a:p>
            <a:pPr indent="-342900" lvl="0" marL="457200" rtl="0">
              <a:spcBef>
                <a:spcPts val="0"/>
              </a:spcBef>
              <a:spcAft>
                <a:spcPts val="0"/>
              </a:spcAft>
              <a:buClr>
                <a:srgbClr val="FFFFFF"/>
              </a:buClr>
              <a:buSzPct val="100000"/>
              <a:buChar char="●"/>
            </a:pPr>
            <a:r>
              <a:rPr lang="en" sz="1800">
                <a:solidFill>
                  <a:srgbClr val="FFFFFF"/>
                </a:solidFill>
              </a:rPr>
              <a:t>We learned a lot about the importance of having a job for every team-member to perform, and the importance of planning ahead and not procrastinating in group projects.</a:t>
            </a:r>
          </a:p>
          <a:p>
            <a:pPr indent="-342900" lvl="0" marL="457200">
              <a:spcBef>
                <a:spcPts val="0"/>
              </a:spcBef>
              <a:buClr>
                <a:srgbClr val="FFFFFF"/>
              </a:buClr>
              <a:buSzPct val="100000"/>
              <a:buChar char="●"/>
            </a:pPr>
            <a:r>
              <a:rPr lang="en" sz="1800">
                <a:solidFill>
                  <a:srgbClr val="FFFFFF"/>
                </a:solidFill>
              </a:rPr>
              <a:t>Most importantly, we learned that proper communication is one of the most important things in group work.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887475" y="2112350"/>
            <a:ext cx="2808000" cy="755700"/>
          </a:xfrm>
          <a:prstGeom prst="rect">
            <a:avLst/>
          </a:prstGeom>
        </p:spPr>
        <p:txBody>
          <a:bodyPr anchorCtr="0" anchor="b" bIns="91425" lIns="91425" rIns="91425" wrap="square" tIns="91425">
            <a:noAutofit/>
          </a:bodyPr>
          <a:lstStyle/>
          <a:p>
            <a:pPr lvl="0" rtl="0">
              <a:spcBef>
                <a:spcPts val="0"/>
              </a:spcBef>
              <a:buNone/>
            </a:pPr>
            <a:r>
              <a:rPr lang="en"/>
              <a:t>END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About OpenMRS</a:t>
            </a:r>
          </a:p>
        </p:txBody>
      </p:sp>
      <p:sp>
        <p:nvSpPr>
          <p:cNvPr id="70" name="Shape 70"/>
          <p:cNvSpPr txBox="1"/>
          <p:nvPr>
            <p:ph idx="1" type="body"/>
          </p:nvPr>
        </p:nvSpPr>
        <p:spPr>
          <a:xfrm>
            <a:off x="387900" y="1258150"/>
            <a:ext cx="3979500" cy="3491400"/>
          </a:xfrm>
          <a:prstGeom prst="rect">
            <a:avLst/>
          </a:prstGeom>
        </p:spPr>
        <p:txBody>
          <a:bodyPr anchorCtr="0" anchor="t" bIns="91425" lIns="91425" rIns="91425" wrap="square" tIns="91425">
            <a:noAutofit/>
          </a:bodyPr>
          <a:lstStyle/>
          <a:p>
            <a:pPr lvl="0" rtl="0">
              <a:spcBef>
                <a:spcPts val="0"/>
              </a:spcBef>
              <a:buNone/>
            </a:pPr>
            <a:r>
              <a:rPr lang="en"/>
              <a:t>OpenMRS is a medical record system written in Java, which focuses on giving health care providers a free and customizable electronic medical record system.</a:t>
            </a:r>
          </a:p>
          <a:p>
            <a:pPr lvl="0">
              <a:spcBef>
                <a:spcPts val="0"/>
              </a:spcBef>
              <a:buNone/>
            </a:pPr>
            <a:r>
              <a:rPr lang="en"/>
              <a:t>OpenMRS’s mission statement is to “improve healthcare delivery in resource-constrained environments, by creating a robust, scalable, user-driven, open source medical record system platform”.</a:t>
            </a:r>
          </a:p>
        </p:txBody>
      </p:sp>
      <p:pic>
        <p:nvPicPr>
          <p:cNvPr id="71" name="Shape 71"/>
          <p:cNvPicPr preferRelativeResize="0"/>
          <p:nvPr/>
        </p:nvPicPr>
        <p:blipFill>
          <a:blip r:embed="rId3">
            <a:alphaModFix/>
          </a:blip>
          <a:stretch>
            <a:fillRect/>
          </a:stretch>
        </p:blipFill>
        <p:spPr>
          <a:xfrm>
            <a:off x="4444750" y="1715956"/>
            <a:ext cx="4699252" cy="171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lgn="ctr">
              <a:spcBef>
                <a:spcPts val="0"/>
              </a:spcBef>
              <a:buNone/>
            </a:pPr>
            <a:r>
              <a:rPr lang="en"/>
              <a:t>About Our Testing Framework</a:t>
            </a:r>
          </a:p>
        </p:txBody>
      </p:sp>
      <p:sp>
        <p:nvSpPr>
          <p:cNvPr id="77" name="Shape 77"/>
          <p:cNvSpPr txBox="1"/>
          <p:nvPr>
            <p:ph idx="1" type="body"/>
          </p:nvPr>
        </p:nvSpPr>
        <p:spPr>
          <a:xfrm>
            <a:off x="387900" y="1489825"/>
            <a:ext cx="7987800" cy="33177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Our testing framework is executed by a bash script named runAllTests.sh which is located in the scripts directory</a:t>
            </a:r>
          </a:p>
          <a:p>
            <a:pPr indent="-342900" lvl="0" marL="457200" rtl="0">
              <a:spcBef>
                <a:spcPts val="0"/>
              </a:spcBef>
              <a:spcAft>
                <a:spcPts val="0"/>
              </a:spcAft>
              <a:buSzPct val="100000"/>
            </a:pPr>
            <a:r>
              <a:rPr lang="en" sz="1800"/>
              <a:t>The script parses the test case text files (located in testCases directory) and grabs the provided information from the text files</a:t>
            </a:r>
          </a:p>
          <a:p>
            <a:pPr indent="-342900" lvl="0" marL="457200" rtl="0">
              <a:spcBef>
                <a:spcPts val="0"/>
              </a:spcBef>
              <a:spcAft>
                <a:spcPts val="0"/>
              </a:spcAft>
              <a:buSzPct val="100000"/>
            </a:pPr>
            <a:r>
              <a:rPr lang="en" sz="1800"/>
              <a:t>The script then uses this information to compile and run the test drivers, which run the actual tests for the methods that are being tested.</a:t>
            </a:r>
          </a:p>
          <a:p>
            <a:pPr indent="-342900" lvl="0" marL="457200" rtl="0">
              <a:spcBef>
                <a:spcPts val="0"/>
              </a:spcBef>
              <a:buSzPct val="100000"/>
            </a:pPr>
            <a:r>
              <a:rPr lang="en" sz="1800"/>
              <a:t>The result is then retrieved from the drivers, and the result, along with the information previously grabbed, is input into a HTML table and displayed in a browser to the user.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Test Case Input </a:t>
            </a:r>
          </a:p>
        </p:txBody>
      </p:sp>
      <p:sp>
        <p:nvSpPr>
          <p:cNvPr id="83" name="Shape 83"/>
          <p:cNvSpPr txBox="1"/>
          <p:nvPr>
            <p:ph idx="1" type="body"/>
          </p:nvPr>
        </p:nvSpPr>
        <p:spPr>
          <a:xfrm>
            <a:off x="387900" y="1489825"/>
            <a:ext cx="2763000" cy="30789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AutoNum type="arabicPeriod"/>
            </a:pPr>
            <a:r>
              <a:rPr lang="en"/>
              <a:t>Test Case ID</a:t>
            </a:r>
          </a:p>
          <a:p>
            <a:pPr indent="-317500" lvl="0" marL="457200" rtl="0">
              <a:spcBef>
                <a:spcPts val="0"/>
              </a:spcBef>
              <a:spcAft>
                <a:spcPts val="0"/>
              </a:spcAft>
              <a:buSzPct val="100000"/>
              <a:buAutoNum type="arabicPeriod"/>
            </a:pPr>
            <a:r>
              <a:rPr lang="en"/>
              <a:t>Requirement being tested</a:t>
            </a:r>
          </a:p>
          <a:p>
            <a:pPr indent="-317500" lvl="0" marL="457200" rtl="0">
              <a:spcBef>
                <a:spcPts val="0"/>
              </a:spcBef>
              <a:spcAft>
                <a:spcPts val="0"/>
              </a:spcAft>
              <a:buSzPct val="100000"/>
              <a:buAutoNum type="arabicPeriod"/>
            </a:pPr>
            <a:r>
              <a:rPr lang="en"/>
              <a:t>Component being tested</a:t>
            </a:r>
          </a:p>
          <a:p>
            <a:pPr indent="-317500" lvl="0" marL="457200" rtl="0">
              <a:spcBef>
                <a:spcPts val="0"/>
              </a:spcBef>
              <a:spcAft>
                <a:spcPts val="0"/>
              </a:spcAft>
              <a:buSzPct val="100000"/>
              <a:buAutoNum type="arabicPeriod"/>
            </a:pPr>
            <a:r>
              <a:rPr lang="en"/>
              <a:t>Class</a:t>
            </a:r>
          </a:p>
          <a:p>
            <a:pPr indent="-317500" lvl="0" marL="457200" rtl="0">
              <a:spcBef>
                <a:spcPts val="0"/>
              </a:spcBef>
              <a:spcAft>
                <a:spcPts val="0"/>
              </a:spcAft>
              <a:buSzPct val="100000"/>
              <a:buAutoNum type="arabicPeriod"/>
            </a:pPr>
            <a:r>
              <a:rPr lang="en"/>
              <a:t>Driver being used</a:t>
            </a:r>
          </a:p>
          <a:p>
            <a:pPr indent="-317500" lvl="0" marL="457200" rtl="0">
              <a:spcBef>
                <a:spcPts val="0"/>
              </a:spcBef>
              <a:spcAft>
                <a:spcPts val="0"/>
              </a:spcAft>
              <a:buSzPct val="100000"/>
              <a:buAutoNum type="arabicPeriod"/>
            </a:pPr>
            <a:r>
              <a:rPr lang="en"/>
              <a:t>Test Input(s)</a:t>
            </a:r>
          </a:p>
          <a:p>
            <a:pPr indent="-317500" lvl="0" marL="457200" rtl="0">
              <a:spcBef>
                <a:spcPts val="0"/>
              </a:spcBef>
              <a:spcAft>
                <a:spcPts val="0"/>
              </a:spcAft>
              <a:buSzPct val="100000"/>
              <a:buAutoNum type="arabicPeriod"/>
            </a:pPr>
            <a:r>
              <a:rPr lang="en"/>
              <a:t>Expected Result</a:t>
            </a:r>
          </a:p>
          <a:p>
            <a:pPr indent="-317500" lvl="0" marL="457200" rtl="0">
              <a:spcBef>
                <a:spcPts val="0"/>
              </a:spcBef>
              <a:buSzPct val="100000"/>
              <a:buAutoNum type="arabicPeriod"/>
            </a:pPr>
            <a:r>
              <a:rPr lang="en"/>
              <a:t>package</a:t>
            </a:r>
          </a:p>
        </p:txBody>
      </p:sp>
      <p:pic>
        <p:nvPicPr>
          <p:cNvPr id="84" name="Shape 84"/>
          <p:cNvPicPr preferRelativeResize="0"/>
          <p:nvPr/>
        </p:nvPicPr>
        <p:blipFill>
          <a:blip r:embed="rId3">
            <a:alphaModFix/>
          </a:blip>
          <a:stretch>
            <a:fillRect/>
          </a:stretch>
        </p:blipFill>
        <p:spPr>
          <a:xfrm>
            <a:off x="3150900" y="1861550"/>
            <a:ext cx="5993099" cy="15078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87900" y="555600"/>
            <a:ext cx="7234800" cy="755700"/>
          </a:xfrm>
          <a:prstGeom prst="rect">
            <a:avLst/>
          </a:prstGeom>
        </p:spPr>
        <p:txBody>
          <a:bodyPr anchorCtr="0" anchor="b" bIns="91425" lIns="91425" rIns="91425" wrap="square" tIns="91425">
            <a:noAutofit/>
          </a:bodyPr>
          <a:lstStyle/>
          <a:p>
            <a:pPr lvl="0">
              <a:spcBef>
                <a:spcPts val="0"/>
              </a:spcBef>
              <a:buNone/>
            </a:pPr>
            <a:r>
              <a:rPr lang="en"/>
              <a:t>Driver for first 5 test cases: NaturalStringDriver </a:t>
            </a:r>
          </a:p>
        </p:txBody>
      </p:sp>
      <p:sp>
        <p:nvSpPr>
          <p:cNvPr id="90" name="Shape 90"/>
          <p:cNvSpPr txBox="1"/>
          <p:nvPr/>
        </p:nvSpPr>
        <p:spPr>
          <a:xfrm>
            <a:off x="104250" y="1540725"/>
            <a:ext cx="3429000" cy="34407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ct val="100000"/>
              <a:buChar char="●"/>
            </a:pPr>
            <a:r>
              <a:rPr lang="en">
                <a:solidFill>
                  <a:srgbClr val="FFFFFF"/>
                </a:solidFill>
              </a:rPr>
              <a:t>This driver runs the first five test cases using the method compareNaturalAscii(String s, String t).</a:t>
            </a:r>
          </a:p>
          <a:p>
            <a:pPr indent="-317500" lvl="0" marL="457200" rtl="0">
              <a:spcBef>
                <a:spcPts val="0"/>
              </a:spcBef>
              <a:spcAft>
                <a:spcPts val="0"/>
              </a:spcAft>
              <a:buClr>
                <a:srgbClr val="FFFFFF"/>
              </a:buClr>
              <a:buSzPct val="100000"/>
              <a:buChar char="●"/>
            </a:pPr>
            <a:r>
              <a:rPr lang="en">
                <a:solidFill>
                  <a:srgbClr val="FFFFFF"/>
                </a:solidFill>
              </a:rPr>
              <a:t>The method the driver is testing takes two strings as inputs and returns 0 if the two strings are identical, returns a positive number if the first string lexicographically follows the second string (number is based on distance of ASCII characters), and a negative number if the first string lexicographically precedes the second string.</a:t>
            </a:r>
          </a:p>
          <a:p>
            <a:pPr indent="-317500" lvl="0" marL="457200" rtl="0">
              <a:spcBef>
                <a:spcPts val="0"/>
              </a:spcBef>
              <a:buClr>
                <a:srgbClr val="FFFFFF"/>
              </a:buClr>
              <a:buSzPct val="100000"/>
              <a:buChar char="●"/>
            </a:pPr>
            <a:r>
              <a:rPr lang="en">
                <a:solidFill>
                  <a:srgbClr val="FFFFFF"/>
                </a:solidFill>
              </a:rPr>
              <a:t>The method is case sensitive.</a:t>
            </a:r>
          </a:p>
        </p:txBody>
      </p:sp>
      <p:pic>
        <p:nvPicPr>
          <p:cNvPr id="91" name="Shape 91"/>
          <p:cNvPicPr preferRelativeResize="0"/>
          <p:nvPr/>
        </p:nvPicPr>
        <p:blipFill>
          <a:blip r:embed="rId3">
            <a:alphaModFix/>
          </a:blip>
          <a:stretch>
            <a:fillRect/>
          </a:stretch>
        </p:blipFill>
        <p:spPr>
          <a:xfrm>
            <a:off x="3678500" y="1437770"/>
            <a:ext cx="5381201" cy="240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87900" y="555600"/>
            <a:ext cx="7246200" cy="755700"/>
          </a:xfrm>
          <a:prstGeom prst="rect">
            <a:avLst/>
          </a:prstGeom>
        </p:spPr>
        <p:txBody>
          <a:bodyPr anchorCtr="0" anchor="b" bIns="91425" lIns="91425" rIns="91425" wrap="square" tIns="91425">
            <a:noAutofit/>
          </a:bodyPr>
          <a:lstStyle/>
          <a:p>
            <a:pPr lvl="0" rtl="0">
              <a:spcBef>
                <a:spcPts val="0"/>
              </a:spcBef>
              <a:buNone/>
            </a:pPr>
            <a:r>
              <a:rPr lang="en"/>
              <a:t>Driver for next</a:t>
            </a:r>
            <a:r>
              <a:rPr lang="en"/>
              <a:t> 5 Test Cases: OpenmrsUtilDriver</a:t>
            </a:r>
          </a:p>
        </p:txBody>
      </p:sp>
      <p:sp>
        <p:nvSpPr>
          <p:cNvPr id="97" name="Shape 97"/>
          <p:cNvSpPr txBox="1"/>
          <p:nvPr/>
        </p:nvSpPr>
        <p:spPr>
          <a:xfrm>
            <a:off x="278025" y="1459650"/>
            <a:ext cx="3846000" cy="33480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ct val="100000"/>
              <a:buChar char="●"/>
            </a:pPr>
            <a:r>
              <a:rPr lang="en">
                <a:solidFill>
                  <a:srgbClr val="FFFFFF"/>
                </a:solidFill>
              </a:rPr>
              <a:t>This driver runs test cases 006-010 using the method isStringInArray(String str, String[] arr).</a:t>
            </a:r>
          </a:p>
          <a:p>
            <a:pPr indent="-317500" lvl="0" marL="457200" rtl="0">
              <a:spcBef>
                <a:spcPts val="0"/>
              </a:spcBef>
              <a:spcAft>
                <a:spcPts val="0"/>
              </a:spcAft>
              <a:buClr>
                <a:srgbClr val="FFFFFF"/>
              </a:buClr>
              <a:buSzPct val="100000"/>
              <a:buChar char="●"/>
            </a:pPr>
            <a:r>
              <a:rPr lang="en">
                <a:solidFill>
                  <a:srgbClr val="FFFFFF"/>
                </a:solidFill>
              </a:rPr>
              <a:t>The method the driver is testing takes a string and a string array as inputs, and tests if the input string is in the array.</a:t>
            </a:r>
          </a:p>
          <a:p>
            <a:pPr indent="-317500" lvl="0" marL="457200" rtl="0">
              <a:spcBef>
                <a:spcPts val="0"/>
              </a:spcBef>
              <a:spcAft>
                <a:spcPts val="0"/>
              </a:spcAft>
              <a:buClr>
                <a:srgbClr val="FFFFFF"/>
              </a:buClr>
              <a:buSzPct val="100000"/>
              <a:buChar char="●"/>
            </a:pPr>
            <a:r>
              <a:rPr lang="en">
                <a:solidFill>
                  <a:srgbClr val="FFFFFF"/>
                </a:solidFill>
              </a:rPr>
              <a:t>If the string is in the array, the method returns true.</a:t>
            </a:r>
          </a:p>
          <a:p>
            <a:pPr indent="-317500" lvl="0" marL="457200" rtl="0">
              <a:spcBef>
                <a:spcPts val="0"/>
              </a:spcBef>
              <a:buClr>
                <a:srgbClr val="FFFFFF"/>
              </a:buClr>
              <a:buSzPct val="100000"/>
              <a:buChar char="●"/>
            </a:pPr>
            <a:r>
              <a:rPr lang="en">
                <a:solidFill>
                  <a:srgbClr val="FFFFFF"/>
                </a:solidFill>
              </a:rPr>
              <a:t>If the string is not in the array, the method returns false.</a:t>
            </a:r>
          </a:p>
        </p:txBody>
      </p:sp>
      <p:pic>
        <p:nvPicPr>
          <p:cNvPr id="98" name="Shape 98"/>
          <p:cNvPicPr preferRelativeResize="0"/>
          <p:nvPr/>
        </p:nvPicPr>
        <p:blipFill>
          <a:blip r:embed="rId3">
            <a:alphaModFix/>
          </a:blip>
          <a:stretch>
            <a:fillRect/>
          </a:stretch>
        </p:blipFill>
        <p:spPr>
          <a:xfrm>
            <a:off x="4124025" y="1459650"/>
            <a:ext cx="4524051" cy="285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87900" y="555600"/>
            <a:ext cx="8034000" cy="755700"/>
          </a:xfrm>
          <a:prstGeom prst="rect">
            <a:avLst/>
          </a:prstGeom>
        </p:spPr>
        <p:txBody>
          <a:bodyPr anchorCtr="0" anchor="b" bIns="91425" lIns="91425" rIns="91425" wrap="square" tIns="91425">
            <a:noAutofit/>
          </a:bodyPr>
          <a:lstStyle/>
          <a:p>
            <a:pPr lvl="0" rtl="0">
              <a:spcBef>
                <a:spcPts val="0"/>
              </a:spcBef>
              <a:buNone/>
            </a:pPr>
            <a:r>
              <a:rPr lang="en"/>
              <a:t>Driver for next</a:t>
            </a:r>
            <a:r>
              <a:rPr lang="en"/>
              <a:t> 5 Test Cases: OpenmrsUtilDriver2</a:t>
            </a:r>
          </a:p>
        </p:txBody>
      </p:sp>
      <p:sp>
        <p:nvSpPr>
          <p:cNvPr id="104" name="Shape 104"/>
          <p:cNvSpPr txBox="1"/>
          <p:nvPr/>
        </p:nvSpPr>
        <p:spPr>
          <a:xfrm>
            <a:off x="127450" y="1506000"/>
            <a:ext cx="3359400" cy="35565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ct val="100000"/>
              <a:buChar char="●"/>
            </a:pPr>
            <a:r>
              <a:rPr lang="en">
                <a:solidFill>
                  <a:srgbClr val="FFFFFF"/>
                </a:solidFill>
              </a:rPr>
              <a:t>This driver runs test cases 011-015 using the method containsOnlyDigits(String str).</a:t>
            </a:r>
          </a:p>
          <a:p>
            <a:pPr indent="-317500" lvl="0" marL="457200" rtl="0">
              <a:spcBef>
                <a:spcPts val="0"/>
              </a:spcBef>
              <a:spcAft>
                <a:spcPts val="0"/>
              </a:spcAft>
              <a:buClr>
                <a:srgbClr val="FFFFFF"/>
              </a:buClr>
              <a:buSzPct val="100000"/>
              <a:buChar char="●"/>
            </a:pPr>
            <a:r>
              <a:rPr lang="en">
                <a:solidFill>
                  <a:srgbClr val="FFFFFF"/>
                </a:solidFill>
              </a:rPr>
              <a:t>This method takes a string in as input and checks if the string is made up of only numerical digits</a:t>
            </a:r>
          </a:p>
          <a:p>
            <a:pPr indent="-317500" lvl="0" marL="457200" rtl="0">
              <a:spcBef>
                <a:spcPts val="0"/>
              </a:spcBef>
              <a:spcAft>
                <a:spcPts val="0"/>
              </a:spcAft>
              <a:buClr>
                <a:srgbClr val="FFFFFF"/>
              </a:buClr>
              <a:buSzPct val="100000"/>
              <a:buChar char="●"/>
            </a:pPr>
            <a:r>
              <a:rPr lang="en">
                <a:solidFill>
                  <a:srgbClr val="FFFFFF"/>
                </a:solidFill>
              </a:rPr>
              <a:t>If the string contains only digits, then it returns true.</a:t>
            </a:r>
          </a:p>
          <a:p>
            <a:pPr indent="-317500" lvl="0" marL="457200">
              <a:spcBef>
                <a:spcPts val="0"/>
              </a:spcBef>
              <a:buClr>
                <a:srgbClr val="FFFFFF"/>
              </a:buClr>
              <a:buSzPct val="100000"/>
              <a:buChar char="●"/>
            </a:pPr>
            <a:r>
              <a:rPr lang="en">
                <a:solidFill>
                  <a:srgbClr val="FFFFFF"/>
                </a:solidFill>
              </a:rPr>
              <a:t>If  the string contains letters, or other items that are not digits, then it returns false.</a:t>
            </a:r>
          </a:p>
        </p:txBody>
      </p:sp>
      <p:pic>
        <p:nvPicPr>
          <p:cNvPr id="105" name="Shape 105"/>
          <p:cNvPicPr preferRelativeResize="0"/>
          <p:nvPr/>
        </p:nvPicPr>
        <p:blipFill>
          <a:blip r:embed="rId3">
            <a:alphaModFix/>
          </a:blip>
          <a:stretch>
            <a:fillRect/>
          </a:stretch>
        </p:blipFill>
        <p:spPr>
          <a:xfrm>
            <a:off x="3611350" y="1614926"/>
            <a:ext cx="5158475" cy="231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87900" y="555600"/>
            <a:ext cx="7663200" cy="755700"/>
          </a:xfrm>
          <a:prstGeom prst="rect">
            <a:avLst/>
          </a:prstGeom>
        </p:spPr>
        <p:txBody>
          <a:bodyPr anchorCtr="0" anchor="b" bIns="91425" lIns="91425" rIns="91425" wrap="square" tIns="91425">
            <a:noAutofit/>
          </a:bodyPr>
          <a:lstStyle/>
          <a:p>
            <a:pPr lvl="0" rtl="0">
              <a:spcBef>
                <a:spcPts val="0"/>
              </a:spcBef>
              <a:buNone/>
            </a:pPr>
            <a:r>
              <a:rPr lang="en"/>
              <a:t>Driver for Next</a:t>
            </a:r>
            <a:r>
              <a:rPr lang="en"/>
              <a:t> 5 Test Cases: OpenmrsUtilDriver3</a:t>
            </a:r>
          </a:p>
        </p:txBody>
      </p:sp>
      <p:sp>
        <p:nvSpPr>
          <p:cNvPr id="111" name="Shape 111"/>
          <p:cNvSpPr txBox="1"/>
          <p:nvPr/>
        </p:nvSpPr>
        <p:spPr>
          <a:xfrm>
            <a:off x="115850" y="1517575"/>
            <a:ext cx="3278400" cy="35217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rIns="91425" wrap="square" tIns="91425">
            <a:noAutofit/>
          </a:bodyPr>
          <a:lstStyle/>
          <a:p>
            <a:pPr indent="-317500" lvl="0" marL="457200" rtl="0">
              <a:spcBef>
                <a:spcPts val="0"/>
              </a:spcBef>
              <a:spcAft>
                <a:spcPts val="0"/>
              </a:spcAft>
              <a:buClr>
                <a:srgbClr val="FFFFFF"/>
              </a:buClr>
              <a:buSzPct val="100000"/>
              <a:buChar char="●"/>
            </a:pPr>
            <a:r>
              <a:rPr lang="en">
                <a:solidFill>
                  <a:srgbClr val="FFFFFF"/>
                </a:solidFill>
              </a:rPr>
              <a:t>This driver runs test cases 016-020 using the method containsDigit(String str). </a:t>
            </a:r>
          </a:p>
          <a:p>
            <a:pPr indent="-317500" lvl="0" marL="457200" rtl="0">
              <a:spcBef>
                <a:spcPts val="0"/>
              </a:spcBef>
              <a:spcAft>
                <a:spcPts val="0"/>
              </a:spcAft>
              <a:buClr>
                <a:srgbClr val="FFFFFF"/>
              </a:buClr>
              <a:buSzPct val="100000"/>
              <a:buChar char="●"/>
            </a:pPr>
            <a:r>
              <a:rPr lang="en">
                <a:solidFill>
                  <a:srgbClr val="FFFFFF"/>
                </a:solidFill>
              </a:rPr>
              <a:t>This method takes a string in as input and tests whether or not the string contains a digit in it somewhere.</a:t>
            </a:r>
          </a:p>
          <a:p>
            <a:pPr indent="-317500" lvl="0" marL="457200" rtl="0">
              <a:spcBef>
                <a:spcPts val="0"/>
              </a:spcBef>
              <a:spcAft>
                <a:spcPts val="0"/>
              </a:spcAft>
              <a:buClr>
                <a:srgbClr val="FFFFFF"/>
              </a:buClr>
              <a:buSzPct val="100000"/>
              <a:buChar char="●"/>
            </a:pPr>
            <a:r>
              <a:rPr lang="en">
                <a:solidFill>
                  <a:srgbClr val="FFFFFF"/>
                </a:solidFill>
              </a:rPr>
              <a:t>The method will return true if the string does contain at least one digit.</a:t>
            </a:r>
          </a:p>
          <a:p>
            <a:pPr indent="-317500" lvl="0" marL="457200">
              <a:spcBef>
                <a:spcPts val="0"/>
              </a:spcBef>
              <a:buClr>
                <a:srgbClr val="FFFFFF"/>
              </a:buClr>
              <a:buSzPct val="100000"/>
              <a:buChar char="●"/>
            </a:pPr>
            <a:r>
              <a:rPr lang="en">
                <a:solidFill>
                  <a:srgbClr val="FFFFFF"/>
                </a:solidFill>
              </a:rPr>
              <a:t>The method will return false if the string does not contain any digits in it. </a:t>
            </a:r>
          </a:p>
        </p:txBody>
      </p:sp>
      <p:pic>
        <p:nvPicPr>
          <p:cNvPr id="112" name="Shape 112"/>
          <p:cNvPicPr preferRelativeResize="0"/>
          <p:nvPr/>
        </p:nvPicPr>
        <p:blipFill>
          <a:blip r:embed="rId3">
            <a:alphaModFix/>
          </a:blip>
          <a:stretch>
            <a:fillRect/>
          </a:stretch>
        </p:blipFill>
        <p:spPr>
          <a:xfrm>
            <a:off x="3467525" y="1591375"/>
            <a:ext cx="5476199" cy="223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87900" y="555600"/>
            <a:ext cx="7431600" cy="755700"/>
          </a:xfrm>
          <a:prstGeom prst="rect">
            <a:avLst/>
          </a:prstGeom>
        </p:spPr>
        <p:txBody>
          <a:bodyPr anchorCtr="0" anchor="b" bIns="91425" lIns="91425" rIns="91425" wrap="square" tIns="91425">
            <a:noAutofit/>
          </a:bodyPr>
          <a:lstStyle/>
          <a:p>
            <a:pPr lvl="0" rtl="0">
              <a:spcBef>
                <a:spcPts val="0"/>
              </a:spcBef>
              <a:buNone/>
            </a:pPr>
            <a:r>
              <a:rPr lang="en"/>
              <a:t>Driver for last</a:t>
            </a:r>
            <a:r>
              <a:rPr lang="en"/>
              <a:t> 5 Test Cases: NaturalStringDriver2</a:t>
            </a:r>
          </a:p>
        </p:txBody>
      </p:sp>
      <p:sp>
        <p:nvSpPr>
          <p:cNvPr id="118" name="Shape 118"/>
          <p:cNvSpPr txBox="1"/>
          <p:nvPr/>
        </p:nvSpPr>
        <p:spPr>
          <a:xfrm>
            <a:off x="139050" y="1509500"/>
            <a:ext cx="3411000" cy="34602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Clr>
                <a:srgbClr val="FFFFFF"/>
              </a:buClr>
              <a:buSzPct val="100000"/>
              <a:buChar char="●"/>
            </a:pPr>
            <a:r>
              <a:rPr lang="en">
                <a:solidFill>
                  <a:srgbClr val="FFFFFF"/>
                </a:solidFill>
              </a:rPr>
              <a:t>This driver runs test cases 021-025 using the method compareNaturalIgnoreCaseAscii(String s, String t).</a:t>
            </a:r>
          </a:p>
          <a:p>
            <a:pPr indent="-317500" lvl="0" marL="457200" rtl="0">
              <a:spcBef>
                <a:spcPts val="0"/>
              </a:spcBef>
              <a:spcAft>
                <a:spcPts val="0"/>
              </a:spcAft>
              <a:buClr>
                <a:srgbClr val="FFFFFF"/>
              </a:buClr>
              <a:buSzPct val="100000"/>
              <a:buChar char="●"/>
            </a:pPr>
            <a:r>
              <a:rPr lang="en">
                <a:solidFill>
                  <a:srgbClr val="FFFFFF"/>
                </a:solidFill>
              </a:rPr>
              <a:t>This method is very similar to the first driver (NaturalStringDriver) and performs the same function based on two input strings, with the exception that this method does not take the case of letters into count, where as NaturalStringDriver is case sensitive.</a:t>
            </a:r>
          </a:p>
          <a:p>
            <a:pPr indent="-317500" lvl="0" marL="457200">
              <a:spcBef>
                <a:spcPts val="0"/>
              </a:spcBef>
              <a:buClr>
                <a:srgbClr val="FFFFFF"/>
              </a:buClr>
              <a:buSzPct val="100000"/>
              <a:buChar char="●"/>
            </a:pPr>
            <a:r>
              <a:rPr lang="en">
                <a:solidFill>
                  <a:srgbClr val="FFFFFF"/>
                </a:solidFill>
              </a:rPr>
              <a:t>This means that inputs of tESt and test would return 0 meaning they are the same.</a:t>
            </a:r>
          </a:p>
        </p:txBody>
      </p:sp>
      <p:pic>
        <p:nvPicPr>
          <p:cNvPr id="119" name="Shape 119"/>
          <p:cNvPicPr preferRelativeResize="0"/>
          <p:nvPr/>
        </p:nvPicPr>
        <p:blipFill>
          <a:blip r:embed="rId3">
            <a:alphaModFix/>
          </a:blip>
          <a:stretch>
            <a:fillRect/>
          </a:stretch>
        </p:blipFill>
        <p:spPr>
          <a:xfrm>
            <a:off x="3841450" y="1509500"/>
            <a:ext cx="5100823" cy="250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