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6.xml"/><Relationship Id="rId41" Type="http://schemas.openxmlformats.org/officeDocument/2006/relationships/font" Target="fonts/ProximaNova-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roximaNova-bold.fntdata"/><Relationship Id="rId16" Type="http://schemas.openxmlformats.org/officeDocument/2006/relationships/slide" Target="slides/slide12.xml"/><Relationship Id="rId38" Type="http://schemas.openxmlformats.org/officeDocument/2006/relationships/font" Target="fonts/ProximaNov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gruntjs.com/"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ochajs/mocha"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chaijs.com/"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docker.com/what-container" TargetMode="External"/><Relationship Id="rId4" Type="http://schemas.openxmlformats.org/officeDocument/2006/relationships/hyperlink" Target="https://docs.docker.com/compose/overview/" TargetMode="External"/><Relationship Id="rId5" Type="http://schemas.openxmlformats.org/officeDocument/2006/relationships/hyperlink" Target="https://www.cyberciti.biz/faq/howto-use-grep-command-in-linux-unix/" TargetMode="External"/><Relationship Id="rId6" Type="http://schemas.openxmlformats.org/officeDocument/2006/relationships/hyperlink" Target="https://www.humanitarianresponse.info/en/applications/kobotoolbox" TargetMode="External"/><Relationship Id="rId7" Type="http://schemas.openxmlformats.org/officeDocument/2006/relationships/hyperlink" Target="https://gruntjs.com/" TargetMode="External"/><Relationship Id="rId8" Type="http://schemas.openxmlformats.org/officeDocument/2006/relationships/hyperlink" Target="https://mocha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kobo.humanitarianresponse.info/" TargetMode="External"/><Relationship Id="rId4" Type="http://schemas.openxmlformats.org/officeDocument/2006/relationships/hyperlink" Target="http://blog.enketo.org/exploring-road-of-the-queen/" TargetMode="External"/><Relationship Id="rId5" Type="http://schemas.openxmlformats.org/officeDocument/2006/relationships/hyperlink" Target="https://blog.openclinica.com/2015/03/19/engineering-openclinicas-future/" TargetMode="External"/><Relationship Id="rId6" Type="http://schemas.openxmlformats.org/officeDocument/2006/relationships/hyperlink" Target="https://www.nditech.org/election-monitoring-enketo" TargetMode="External"/><Relationship Id="rId7" Type="http://schemas.openxmlformats.org/officeDocument/2006/relationships/hyperlink" Target="https://enketo.org/about/adoption/" TargetMode="External"/><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lvl="0">
              <a:spcBef>
                <a:spcPts val="0"/>
              </a:spcBef>
              <a:buNone/>
            </a:pPr>
            <a:r>
              <a:rPr lang="en"/>
              <a:t>KMP presentation</a:t>
            </a:r>
          </a:p>
        </p:txBody>
      </p:sp>
      <p:sp>
        <p:nvSpPr>
          <p:cNvPr id="60" name="Shape 60"/>
          <p:cNvSpPr txBox="1"/>
          <p:nvPr>
            <p:ph idx="1" type="subTitle"/>
          </p:nvPr>
        </p:nvSpPr>
        <p:spPr>
          <a:xfrm>
            <a:off x="311700" y="3016775"/>
            <a:ext cx="8520600" cy="1879500"/>
          </a:xfrm>
          <a:prstGeom prst="rect">
            <a:avLst/>
          </a:prstGeom>
        </p:spPr>
        <p:txBody>
          <a:bodyPr anchorCtr="0" anchor="t" bIns="91425" lIns="91425" rIns="91425" wrap="square" tIns="91425">
            <a:noAutofit/>
          </a:bodyPr>
          <a:lstStyle/>
          <a:p>
            <a:pPr lvl="0" rtl="0" algn="l">
              <a:spcBef>
                <a:spcPts val="0"/>
              </a:spcBef>
              <a:buNone/>
            </a:pPr>
            <a:r>
              <a:rPr lang="en">
                <a:solidFill>
                  <a:srgbClr val="FFFFFF"/>
                </a:solidFill>
              </a:rPr>
              <a:t>By:</a:t>
            </a:r>
          </a:p>
          <a:p>
            <a:pPr lvl="0" rtl="0" algn="l">
              <a:spcBef>
                <a:spcPts val="0"/>
              </a:spcBef>
              <a:buNone/>
            </a:pPr>
            <a:r>
              <a:rPr lang="en">
                <a:solidFill>
                  <a:srgbClr val="FFFFFF"/>
                </a:solidFill>
              </a:rPr>
              <a:t>Kyle Sheeley</a:t>
            </a:r>
          </a:p>
          <a:p>
            <a:pPr lvl="0" algn="l">
              <a:spcBef>
                <a:spcPts val="0"/>
              </a:spcBef>
              <a:buNone/>
            </a:pPr>
            <a:r>
              <a:rPr lang="en">
                <a:solidFill>
                  <a:srgbClr val="FFFFFF"/>
                </a:solidFill>
              </a:rPr>
              <a:t>Matendo Reguma</a:t>
            </a:r>
          </a:p>
          <a:p>
            <a:pPr lvl="0" algn="l">
              <a:spcBef>
                <a:spcPts val="0"/>
              </a:spcBef>
              <a:buClr>
                <a:schemeClr val="dk1"/>
              </a:buClr>
              <a:buSzPts val="1100"/>
              <a:buFont typeface="Arial"/>
              <a:buNone/>
            </a:pPr>
            <a:r>
              <a:rPr lang="en">
                <a:solidFill>
                  <a:srgbClr val="FFFFFF"/>
                </a:solidFill>
              </a:rPr>
              <a:t>Patrick McCardle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Installation</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The main reason we chose this project was because of the installation process, and wanting to learn more about containers. There are 3 different ways to install and run the project, the first is manually.</a:t>
            </a:r>
          </a:p>
        </p:txBody>
      </p:sp>
      <p:pic>
        <p:nvPicPr>
          <p:cNvPr id="120" name="Shape 120"/>
          <p:cNvPicPr preferRelativeResize="0"/>
          <p:nvPr/>
        </p:nvPicPr>
        <p:blipFill>
          <a:blip r:embed="rId3">
            <a:alphaModFix/>
          </a:blip>
          <a:stretch>
            <a:fillRect/>
          </a:stretch>
        </p:blipFill>
        <p:spPr>
          <a:xfrm>
            <a:off x="609600" y="2081598"/>
            <a:ext cx="7067550" cy="292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The new kid way</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sz="2400">
                <a:solidFill>
                  <a:srgbClr val="000000"/>
                </a:solidFill>
              </a:rPr>
              <a:t>Docker, Docker containers and Docker compose</a:t>
            </a:r>
          </a:p>
          <a:p>
            <a:pPr lvl="0">
              <a:spcBef>
                <a:spcPts val="0"/>
              </a:spcBef>
              <a:buNone/>
            </a:pPr>
            <a:r>
              <a:rPr lang="en" sz="1600">
                <a:solidFill>
                  <a:srgbClr val="000000"/>
                </a:solidFill>
              </a:rPr>
              <a:t>What is a container? </a:t>
            </a:r>
          </a:p>
          <a:p>
            <a:pPr lvl="0">
              <a:spcBef>
                <a:spcPts val="0"/>
              </a:spcBef>
              <a:buNone/>
            </a:pPr>
            <a:r>
              <a:rPr lang="en" sz="1600">
                <a:solidFill>
                  <a:srgbClr val="000000"/>
                </a:solidFill>
                <a:highlight>
                  <a:srgbClr val="FFFFFF"/>
                </a:highlight>
              </a:rPr>
              <a:t>A container image is a lightweight, stand-alone, executable package of a piece of software that includes everything needed to run it: code, runtime, system tools, system libraries, settings. Available for both Linux and Windows based apps, containerized software will always run the same, regardless of the environment. Containers isolate software from its surroundings, for example differences between development and staging environments and help reduce conflicts between teams running different software on the same infrastructure.</a:t>
            </a:r>
          </a:p>
        </p:txBody>
      </p:sp>
      <p:pic>
        <p:nvPicPr>
          <p:cNvPr id="127" name="Shape 127"/>
          <p:cNvPicPr preferRelativeResize="0"/>
          <p:nvPr/>
        </p:nvPicPr>
        <p:blipFill>
          <a:blip r:embed="rId3">
            <a:alphaModFix/>
          </a:blip>
          <a:stretch>
            <a:fillRect/>
          </a:stretch>
        </p:blipFill>
        <p:spPr>
          <a:xfrm>
            <a:off x="7467100" y="0"/>
            <a:ext cx="1719775" cy="146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compose</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600">
                <a:solidFill>
                  <a:srgbClr val="254356"/>
                </a:solidFill>
                <a:highlight>
                  <a:srgbClr val="FFFFFF"/>
                </a:highlight>
              </a:rPr>
              <a:t>Compose is a tool for defining and running multi-container Docker applications. With Compose, you use a YAML file to configure your application’s services. Then, with a single command, you create and start all the services from your configuration.</a:t>
            </a:r>
          </a:p>
          <a:p>
            <a:pPr lvl="0" rtl="0">
              <a:lnSpc>
                <a:spcPct val="100000"/>
              </a:lnSpc>
              <a:spcBef>
                <a:spcPts val="0"/>
              </a:spcBef>
              <a:spcAft>
                <a:spcPts val="0"/>
              </a:spcAft>
              <a:buNone/>
            </a:pPr>
            <a:r>
              <a:rPr lang="en" sz="1600">
                <a:solidFill>
                  <a:srgbClr val="254356"/>
                </a:solidFill>
                <a:highlight>
                  <a:srgbClr val="FFFFFF"/>
                </a:highlight>
              </a:rPr>
              <a:t>Compose works in all environments: production, staging, development, testing, as well as CI workflows.</a:t>
            </a:r>
          </a:p>
          <a:p>
            <a:pPr lvl="0" rtl="0">
              <a:lnSpc>
                <a:spcPct val="100000"/>
              </a:lnSpc>
              <a:spcBef>
                <a:spcPts val="0"/>
              </a:spcBef>
              <a:spcAft>
                <a:spcPts val="0"/>
              </a:spcAft>
              <a:buNone/>
            </a:pPr>
            <a:r>
              <a:t/>
            </a:r>
            <a:endParaRPr sz="1600">
              <a:solidFill>
                <a:srgbClr val="254356"/>
              </a:solidFill>
              <a:highlight>
                <a:srgbClr val="FFFFFF"/>
              </a:highlight>
            </a:endParaRPr>
          </a:p>
          <a:p>
            <a:pPr lvl="0" rtl="0">
              <a:lnSpc>
                <a:spcPct val="100000"/>
              </a:lnSpc>
              <a:spcBef>
                <a:spcPts val="0"/>
              </a:spcBef>
              <a:spcAft>
                <a:spcPts val="0"/>
              </a:spcAft>
              <a:buNone/>
            </a:pPr>
            <a:r>
              <a:rPr lang="en" sz="1600">
                <a:solidFill>
                  <a:srgbClr val="254356"/>
                </a:solidFill>
                <a:highlight>
                  <a:srgbClr val="FFFFFF"/>
                </a:highlight>
              </a:rPr>
              <a:t>Using Compose is basically a three-step process:</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Define your app’s environment with a Dockerfile so it can be reproduced anywhere.</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Define the services that make up your app in docker-compose.yml so they can be run together in an isolated environment.</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Lastly, run docker-compose up and Compose will start and run your entire app.</a:t>
            </a:r>
          </a:p>
          <a:p>
            <a:pPr lvl="0">
              <a:lnSpc>
                <a:spcPct val="100000"/>
              </a:lnSpc>
              <a:spcBef>
                <a:spcPts val="0"/>
              </a:spcBef>
              <a:spcAft>
                <a:spcPts val="0"/>
              </a:spcAft>
              <a:buNone/>
            </a:pPr>
            <a:r>
              <a:t/>
            </a:r>
            <a:endParaRPr sz="1600">
              <a:solidFill>
                <a:srgbClr val="254356"/>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compose example</a:t>
            </a:r>
          </a:p>
        </p:txBody>
      </p:sp>
      <p:pic>
        <p:nvPicPr>
          <p:cNvPr id="139" name="Shape 139"/>
          <p:cNvPicPr preferRelativeResize="0"/>
          <p:nvPr/>
        </p:nvPicPr>
        <p:blipFill>
          <a:blip r:embed="rId3">
            <a:alphaModFix/>
          </a:blip>
          <a:stretch>
            <a:fillRect/>
          </a:stretch>
        </p:blipFill>
        <p:spPr>
          <a:xfrm>
            <a:off x="0" y="1393415"/>
            <a:ext cx="9144000" cy="35890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installation</a:t>
            </a:r>
          </a:p>
        </p:txBody>
      </p:sp>
      <p:pic>
        <p:nvPicPr>
          <p:cNvPr id="145" name="Shape 145"/>
          <p:cNvPicPr preferRelativeResize="0"/>
          <p:nvPr/>
        </p:nvPicPr>
        <p:blipFill>
          <a:blip r:embed="rId3">
            <a:alphaModFix/>
          </a:blip>
          <a:stretch>
            <a:fillRect/>
          </a:stretch>
        </p:blipFill>
        <p:spPr>
          <a:xfrm>
            <a:off x="0" y="1210125"/>
            <a:ext cx="9143999" cy="272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Scripting</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Because docker commands are executed via the command line, it is simple and easy to script docker commands in a bash script. For our github we have provided a Readme with detailed instructions on how to download and install Docker &amp; Docker compose. After that a single bash script will spin-up a Docker container, run docker compose, and launch the redis and nginx servers needed to run and develop on Enketo Express.</a:t>
            </a:r>
          </a:p>
        </p:txBody>
      </p:sp>
      <p:pic>
        <p:nvPicPr>
          <p:cNvPr id="152" name="Shape 152"/>
          <p:cNvPicPr preferRelativeResize="0"/>
          <p:nvPr/>
        </p:nvPicPr>
        <p:blipFill>
          <a:blip r:embed="rId3">
            <a:alphaModFix/>
          </a:blip>
          <a:stretch>
            <a:fillRect/>
          </a:stretch>
        </p:blipFill>
        <p:spPr>
          <a:xfrm>
            <a:off x="2933700" y="2605125"/>
            <a:ext cx="4438650" cy="253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ps (show running containers)</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sz="1600">
                <a:solidFill>
                  <a:srgbClr val="000000"/>
                </a:solidFill>
              </a:rPr>
              <a:t>This is what should appear on the screen after the docker run script has been executed, this gives information about the container, as well as </a:t>
            </a:r>
            <a:r>
              <a:rPr lang="en" sz="1600">
                <a:solidFill>
                  <a:srgbClr val="000000"/>
                </a:solidFill>
              </a:rPr>
              <a:t>its</a:t>
            </a:r>
            <a:r>
              <a:rPr lang="en" sz="1600">
                <a:solidFill>
                  <a:srgbClr val="000000"/>
                </a:solidFill>
              </a:rPr>
              <a:t> status.</a:t>
            </a:r>
          </a:p>
        </p:txBody>
      </p:sp>
      <p:pic>
        <p:nvPicPr>
          <p:cNvPr id="159" name="Shape 159"/>
          <p:cNvPicPr preferRelativeResize="0"/>
          <p:nvPr/>
        </p:nvPicPr>
        <p:blipFill rotWithShape="1">
          <a:blip r:embed="rId3">
            <a:alphaModFix/>
          </a:blip>
          <a:srcRect b="0" l="0" r="33853" t="-14678"/>
          <a:stretch/>
        </p:blipFill>
        <p:spPr>
          <a:xfrm>
            <a:off x="152400" y="1774550"/>
            <a:ext cx="8832301" cy="186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Project components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None/>
            </a:pPr>
            <a:r>
              <a:rPr lang="en" sz="1600">
                <a:solidFill>
                  <a:srgbClr val="24292E"/>
                </a:solidFill>
              </a:rPr>
              <a:t>We began diving into the code and looking for provided test cases. It is a good thing that Enketo is so organized and came with nice comments, as it didn’t take us long to locate the tests. We discovered that since the project is written in NodeJS, there are many components to running the built-in tests, such as :</a:t>
            </a:r>
          </a:p>
          <a:p>
            <a:pPr indent="-330200" lvl="0" marL="457200" rtl="0">
              <a:spcBef>
                <a:spcPts val="0"/>
              </a:spcBef>
              <a:spcAft>
                <a:spcPts val="0"/>
              </a:spcAft>
              <a:buClr>
                <a:srgbClr val="24292E"/>
              </a:buClr>
              <a:buSzPts val="1600"/>
              <a:buChar char="●"/>
            </a:pPr>
            <a:r>
              <a:rPr lang="en" sz="1600">
                <a:solidFill>
                  <a:srgbClr val="24292E"/>
                </a:solidFill>
              </a:rPr>
              <a:t>Grunt</a:t>
            </a:r>
          </a:p>
          <a:p>
            <a:pPr indent="-330200" lvl="0" marL="457200" rtl="0">
              <a:spcBef>
                <a:spcPts val="0"/>
              </a:spcBef>
              <a:spcAft>
                <a:spcPts val="0"/>
              </a:spcAft>
              <a:buClr>
                <a:srgbClr val="24292E"/>
              </a:buClr>
              <a:buSzPts val="1600"/>
              <a:buChar char="●"/>
            </a:pPr>
            <a:r>
              <a:rPr lang="en" sz="1600">
                <a:solidFill>
                  <a:srgbClr val="24292E"/>
                </a:solidFill>
              </a:rPr>
              <a:t>Mocha</a:t>
            </a:r>
          </a:p>
          <a:p>
            <a:pPr indent="-330200" lvl="0" marL="457200" rtl="0">
              <a:spcBef>
                <a:spcPts val="0"/>
              </a:spcBef>
              <a:spcAft>
                <a:spcPts val="1200"/>
              </a:spcAft>
              <a:buClr>
                <a:srgbClr val="24292E"/>
              </a:buClr>
              <a:buSzPts val="1600"/>
              <a:buChar char="●"/>
            </a:pPr>
            <a:r>
              <a:rPr lang="en" sz="1600">
                <a:solidFill>
                  <a:srgbClr val="24292E"/>
                </a:solidFill>
              </a:rPr>
              <a:t>Chai</a:t>
            </a:r>
          </a:p>
        </p:txBody>
      </p:sp>
      <p:pic>
        <p:nvPicPr>
          <p:cNvPr id="166" name="Shape 166"/>
          <p:cNvPicPr preferRelativeResize="0"/>
          <p:nvPr/>
        </p:nvPicPr>
        <p:blipFill>
          <a:blip r:embed="rId3">
            <a:alphaModFix/>
          </a:blip>
          <a:stretch>
            <a:fillRect/>
          </a:stretch>
        </p:blipFill>
        <p:spPr>
          <a:xfrm>
            <a:off x="311700" y="3840200"/>
            <a:ext cx="2114550" cy="1120700"/>
          </a:xfrm>
          <a:prstGeom prst="rect">
            <a:avLst/>
          </a:prstGeom>
          <a:noFill/>
          <a:ln>
            <a:noFill/>
          </a:ln>
        </p:spPr>
      </p:pic>
      <p:pic>
        <p:nvPicPr>
          <p:cNvPr id="167" name="Shape 167"/>
          <p:cNvPicPr preferRelativeResize="0"/>
          <p:nvPr/>
        </p:nvPicPr>
        <p:blipFill>
          <a:blip r:embed="rId4">
            <a:alphaModFix/>
          </a:blip>
          <a:stretch>
            <a:fillRect/>
          </a:stretch>
        </p:blipFill>
        <p:spPr>
          <a:xfrm>
            <a:off x="3209920" y="3399000"/>
            <a:ext cx="3005150" cy="169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Grunt</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None/>
            </a:pPr>
            <a:r>
              <a:rPr lang="en" sz="1600">
                <a:solidFill>
                  <a:srgbClr val="24292E"/>
                </a:solidFill>
              </a:rPr>
              <a:t>Built on top of Node.js, </a:t>
            </a:r>
            <a:r>
              <a:rPr lang="en" sz="1600" u="sng">
                <a:solidFill>
                  <a:srgbClr val="0366D6"/>
                </a:solidFill>
                <a:hlinkClick r:id="rId3"/>
              </a:rPr>
              <a:t>Grunt</a:t>
            </a:r>
            <a:r>
              <a:rPr lang="en" sz="1600">
                <a:solidFill>
                  <a:srgbClr val="24292E"/>
                </a:solidFill>
              </a:rPr>
              <a:t> is a task-based command-line tool that speeds up workflows by reducing the effort required to prepare assets for production. It does this by wrapping up jobs into tasks that are compiled automatically as you go along. Basically, you can use Grunt on most tasks that you consider to be “grunt” work, things that would normally have to be manually configured and run yourself. Grunt can handle most things you want to have within your JavaScript workflow, from minifying to concatenating JavaScript as well as running Mocha tests automatically.</a:t>
            </a:r>
          </a:p>
        </p:txBody>
      </p:sp>
      <p:pic>
        <p:nvPicPr>
          <p:cNvPr id="174" name="Shape 174"/>
          <p:cNvPicPr preferRelativeResize="0"/>
          <p:nvPr/>
        </p:nvPicPr>
        <p:blipFill>
          <a:blip r:embed="rId4">
            <a:alphaModFix/>
          </a:blip>
          <a:stretch>
            <a:fillRect/>
          </a:stretch>
        </p:blipFill>
        <p:spPr>
          <a:xfrm>
            <a:off x="2195528" y="3338525"/>
            <a:ext cx="3709975" cy="1552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Mocha</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Clr>
                <a:schemeClr val="dk1"/>
              </a:buClr>
              <a:buSzPts val="1100"/>
              <a:buFont typeface="Arial"/>
              <a:buNone/>
            </a:pPr>
            <a:r>
              <a:rPr lang="en" sz="1600" u="sng">
                <a:solidFill>
                  <a:srgbClr val="0366D6"/>
                </a:solidFill>
                <a:hlinkClick r:id="rId3"/>
              </a:rPr>
              <a:t>Mocha</a:t>
            </a:r>
            <a:r>
              <a:rPr lang="en" sz="1600">
                <a:solidFill>
                  <a:srgbClr val="24292E"/>
                </a:solidFill>
              </a:rPr>
              <a:t> is a feature-rich JavaScript test framework running on Node.js and the browser, which makes asynchronous testing simple, flexible and fun. It does just about everything a JavaScript developer needs, and yet remains customisable enough to support both behaviour-driven and test-driven development styles. Mocha tests run serially, allowing for accurate reporting, with the ability to map uncaught exceptions to the correct test cases.</a:t>
            </a:r>
          </a:p>
          <a:p>
            <a:pPr lvl="0">
              <a:spcBef>
                <a:spcPts val="0"/>
              </a:spcBef>
              <a:buNone/>
            </a:pPr>
            <a:r>
              <a:t/>
            </a:r>
            <a:endParaRPr sz="1600"/>
          </a:p>
        </p:txBody>
      </p:sp>
      <p:pic>
        <p:nvPicPr>
          <p:cNvPr id="181" name="Shape 181"/>
          <p:cNvPicPr preferRelativeResize="0"/>
          <p:nvPr/>
        </p:nvPicPr>
        <p:blipFill>
          <a:blip r:embed="rId4">
            <a:alphaModFix/>
          </a:blip>
          <a:stretch>
            <a:fillRect/>
          </a:stretch>
        </p:blipFill>
        <p:spPr>
          <a:xfrm>
            <a:off x="2471738" y="2948625"/>
            <a:ext cx="4200525" cy="186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Introductions </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Hello! We are team KMP, we are a group of Computer Science seniors at The College of Charleston. We are a 3 person team made up of 2 seniors, Patrick McCardle and Matendo Reguma, and 1 junior, Kyle Sheeley. We were given the task of creating a 25 test case automatic testing framework for an open-source humanitarianism project of our choosing, with a list of possible candidates given to us by Dr Bowring. We are to record our progress along the way and break each record up into chapters that specify what exactly our goals were to have done for the project at the time. The chapters go in chronological order, starting from picking a project all the way up through injecting faults in the fully automated testing framework. </a:t>
            </a:r>
          </a:p>
        </p:txBody>
      </p:sp>
      <p:pic>
        <p:nvPicPr>
          <p:cNvPr id="67" name="Shape 67"/>
          <p:cNvPicPr preferRelativeResize="0"/>
          <p:nvPr/>
        </p:nvPicPr>
        <p:blipFill rotWithShape="1">
          <a:blip r:embed="rId3">
            <a:alphaModFix/>
          </a:blip>
          <a:srcRect b="65221" l="0" r="1661" t="7740"/>
          <a:stretch/>
        </p:blipFill>
        <p:spPr>
          <a:xfrm>
            <a:off x="1104900" y="3684275"/>
            <a:ext cx="8991600" cy="1390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Chai </a:t>
            </a:r>
          </a:p>
        </p:txBody>
      </p:sp>
      <p:sp>
        <p:nvSpPr>
          <p:cNvPr id="187" name="Shape 187"/>
          <p:cNvSpPr txBox="1"/>
          <p:nvPr>
            <p:ph idx="1" type="body"/>
          </p:nvPr>
        </p:nvSpPr>
        <p:spPr>
          <a:xfrm>
            <a:off x="311700" y="1152475"/>
            <a:ext cx="8520600" cy="3197700"/>
          </a:xfrm>
          <a:prstGeom prst="rect">
            <a:avLst/>
          </a:prstGeom>
        </p:spPr>
        <p:txBody>
          <a:bodyPr anchorCtr="0" anchor="t" bIns="91425" lIns="91425" rIns="91425" wrap="square" tIns="91425">
            <a:noAutofit/>
          </a:bodyPr>
          <a:lstStyle/>
          <a:p>
            <a:pPr lvl="0" rtl="0">
              <a:spcBef>
                <a:spcPts val="0"/>
              </a:spcBef>
              <a:spcAft>
                <a:spcPts val="1200"/>
              </a:spcAft>
              <a:buClr>
                <a:schemeClr val="dk1"/>
              </a:buClr>
              <a:buSzPts val="1100"/>
              <a:buFont typeface="Arial"/>
              <a:buNone/>
            </a:pPr>
            <a:r>
              <a:rPr lang="en" sz="1600" u="sng">
                <a:solidFill>
                  <a:srgbClr val="0366D6"/>
                </a:solidFill>
                <a:hlinkClick r:id="rId3"/>
              </a:rPr>
              <a:t>Chai</a:t>
            </a:r>
            <a:r>
              <a:rPr lang="en" sz="1600">
                <a:solidFill>
                  <a:srgbClr val="24292E"/>
                </a:solidFill>
              </a:rPr>
              <a:t> is a BDD / TDD assertion library for node and the browser that can be delightfully paired with any javascript testing framework.</a:t>
            </a:r>
          </a:p>
          <a:p>
            <a:pPr lvl="0" rtl="0">
              <a:spcBef>
                <a:spcPts val="0"/>
              </a:spcBef>
              <a:spcAft>
                <a:spcPts val="1200"/>
              </a:spcAft>
              <a:buClr>
                <a:schemeClr val="dk1"/>
              </a:buClr>
              <a:buSzPts val="1100"/>
              <a:buFont typeface="Arial"/>
              <a:buNone/>
            </a:pPr>
            <a:r>
              <a:rPr lang="en" sz="1600">
                <a:solidFill>
                  <a:srgbClr val="24292E"/>
                </a:solidFill>
              </a:rPr>
              <a:t>Chai aims to be an expressive and easily approachable way to write assertions for JavaScript project testing. Developers have already started expanding on Chai’s available language through plugins such as spies, mocks/stubs, and jQuery support.</a:t>
            </a:r>
          </a:p>
          <a:p>
            <a:pPr lvl="0" rtl="0">
              <a:spcBef>
                <a:spcPts val="0"/>
              </a:spcBef>
              <a:spcAft>
                <a:spcPts val="1200"/>
              </a:spcAft>
              <a:buClr>
                <a:schemeClr val="dk1"/>
              </a:buClr>
              <a:buSzPts val="1100"/>
              <a:buFont typeface="Arial"/>
              <a:buNone/>
            </a:pPr>
            <a:r>
              <a:rPr lang="en" sz="1600">
                <a:solidFill>
                  <a:srgbClr val="24292E"/>
                </a:solidFill>
              </a:rPr>
              <a:t>Fun fact is that the motivation for Chai came about with the release of Mocha. At the time, there was no apparent assertion library to pair with it that would allow for the same assertions to be used on both server and client with the inherent simplicity that Mocha provides.</a:t>
            </a:r>
          </a:p>
          <a:p>
            <a:pPr lvl="0">
              <a:spcBef>
                <a:spcPts val="0"/>
              </a:spcBef>
              <a:buNone/>
            </a:pPr>
            <a:r>
              <a:t/>
            </a:r>
            <a:endParaRPr sz="1600"/>
          </a:p>
        </p:txBody>
      </p:sp>
      <p:pic>
        <p:nvPicPr>
          <p:cNvPr id="188" name="Shape 188"/>
          <p:cNvPicPr preferRelativeResize="0"/>
          <p:nvPr/>
        </p:nvPicPr>
        <p:blipFill>
          <a:blip r:embed="rId4">
            <a:alphaModFix/>
          </a:blip>
          <a:stretch>
            <a:fillRect/>
          </a:stretch>
        </p:blipFill>
        <p:spPr>
          <a:xfrm>
            <a:off x="3482725" y="3718200"/>
            <a:ext cx="1464475" cy="1343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278363" y="597425"/>
            <a:ext cx="8520600" cy="572700"/>
          </a:xfrm>
          <a:prstGeom prst="rect">
            <a:avLst/>
          </a:prstGeom>
        </p:spPr>
        <p:txBody>
          <a:bodyPr anchorCtr="0" anchor="t" bIns="91425" lIns="91425" rIns="91425" wrap="square" tIns="91425">
            <a:noAutofit/>
          </a:bodyPr>
          <a:lstStyle/>
          <a:p>
            <a:pPr lvl="0" algn="ctr">
              <a:spcBef>
                <a:spcPts val="0"/>
              </a:spcBef>
              <a:buNone/>
            </a:pPr>
            <a:r>
              <a:rPr lang="en"/>
              <a:t>Grunt example</a:t>
            </a:r>
          </a:p>
        </p:txBody>
      </p:sp>
      <p:pic>
        <p:nvPicPr>
          <p:cNvPr id="194" name="Shape 194"/>
          <p:cNvPicPr preferRelativeResize="0"/>
          <p:nvPr/>
        </p:nvPicPr>
        <p:blipFill rotWithShape="1">
          <a:blip r:embed="rId3">
            <a:alphaModFix/>
          </a:blip>
          <a:srcRect b="11859" l="0" r="7287" t="10729"/>
          <a:stretch/>
        </p:blipFill>
        <p:spPr>
          <a:xfrm>
            <a:off x="323850" y="1083950"/>
            <a:ext cx="8772523" cy="3981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Mocha example</a:t>
            </a:r>
          </a:p>
        </p:txBody>
      </p:sp>
      <p:pic>
        <p:nvPicPr>
          <p:cNvPr id="200" name="Shape 200"/>
          <p:cNvPicPr preferRelativeResize="0"/>
          <p:nvPr/>
        </p:nvPicPr>
        <p:blipFill rotWithShape="1">
          <a:blip r:embed="rId3">
            <a:alphaModFix/>
          </a:blip>
          <a:srcRect b="10321" l="0" r="29338" t="8211"/>
          <a:stretch/>
        </p:blipFill>
        <p:spPr>
          <a:xfrm>
            <a:off x="1333500" y="1017725"/>
            <a:ext cx="6286502" cy="407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Our Testing Framework</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chemeClr val="dk1"/>
                </a:solidFill>
              </a:rPr>
              <a:t>Testing framework : </a:t>
            </a:r>
          </a:p>
          <a:p>
            <a:pPr lvl="0" rtl="0">
              <a:spcBef>
                <a:spcPts val="0"/>
              </a:spcBef>
              <a:spcAft>
                <a:spcPts val="0"/>
              </a:spcAft>
              <a:buClr>
                <a:schemeClr val="dk1"/>
              </a:buClr>
              <a:buSzPts val="1100"/>
              <a:buFont typeface="Arial"/>
              <a:buNone/>
            </a:pPr>
            <a:r>
              <a:rPr lang="en" sz="1600">
                <a:solidFill>
                  <a:schemeClr val="dk1"/>
                </a:solidFill>
              </a:rPr>
              <a:t>As specified in the instructions, we have all 25 of our test cases written in in the testCases folder that have the component being tested, the inputs to the test, the method being tested, and the expected output. As well as a working script that reads through the test cases and generates and runs the test case, pipes the output into an html file and displays the test results in a web browser.</a:t>
            </a:r>
          </a:p>
          <a:p>
            <a:pPr lvl="0">
              <a:spcBef>
                <a:spcPts val="0"/>
              </a:spcBef>
              <a:buNone/>
            </a:pPr>
            <a:r>
              <a:t/>
            </a:r>
            <a:endParaRPr sz="1600"/>
          </a:p>
          <a:p>
            <a:pPr lvl="0">
              <a:spcBef>
                <a:spcPts val="0"/>
              </a:spcBef>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TestCases</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In our testcase.txt file, we can see a model of what the method being tested will look like to give someone who is unfamiliar with the project a better understanding of how to write a test case if they wish to. From this testcase.txt file, we found a good way to extract information using the ‘grep’ command. </a:t>
            </a:r>
          </a:p>
        </p:txBody>
      </p:sp>
      <p:pic>
        <p:nvPicPr>
          <p:cNvPr id="213" name="Shape 213"/>
          <p:cNvPicPr preferRelativeResize="0"/>
          <p:nvPr/>
        </p:nvPicPr>
        <p:blipFill>
          <a:blip r:embed="rId3">
            <a:alphaModFix/>
          </a:blip>
          <a:stretch>
            <a:fillRect/>
          </a:stretch>
        </p:blipFill>
        <p:spPr>
          <a:xfrm>
            <a:off x="847725" y="2471500"/>
            <a:ext cx="7448550" cy="259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Grep </a:t>
            </a:r>
          </a:p>
        </p:txBody>
      </p:sp>
      <p:sp>
        <p:nvSpPr>
          <p:cNvPr id="219" name="Shape 2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 In the simplest terms, grep (global regular expression print) will search input files for a search string, and print the lines that match it. Beginning at the first line in the file, grep copies a line into a buffer, compares it against the search string, and if the comparison passes, prints the line to the screen. Grep will repeat this process until the file runs out of lines. Notice that nowhere in this process does grep store lines or change lines.</a:t>
            </a:r>
          </a:p>
          <a:p>
            <a:pPr lvl="0">
              <a:spcBef>
                <a:spcPts val="0"/>
              </a:spcBef>
              <a:buNone/>
            </a:pPr>
            <a:r>
              <a:t/>
            </a:r>
            <a:endParaRPr/>
          </a:p>
        </p:txBody>
      </p:sp>
      <p:pic>
        <p:nvPicPr>
          <p:cNvPr id="220" name="Shape 220"/>
          <p:cNvPicPr preferRelativeResize="0"/>
          <p:nvPr/>
        </p:nvPicPr>
        <p:blipFill rotWithShape="1">
          <a:blip r:embed="rId3">
            <a:alphaModFix/>
          </a:blip>
          <a:srcRect b="12403" l="0" r="0" t="0"/>
          <a:stretch/>
        </p:blipFill>
        <p:spPr>
          <a:xfrm>
            <a:off x="3019425" y="2665350"/>
            <a:ext cx="2828925" cy="247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Getting inputs </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This pictures shows how we used grep to read the inputs line and put the results in a variable. Note, this can be done in a loop instead of individually as shown </a:t>
            </a:r>
          </a:p>
        </p:txBody>
      </p:sp>
      <p:pic>
        <p:nvPicPr>
          <p:cNvPr id="227" name="Shape 227"/>
          <p:cNvPicPr preferRelativeResize="0"/>
          <p:nvPr/>
        </p:nvPicPr>
        <p:blipFill>
          <a:blip r:embed="rId3">
            <a:alphaModFix/>
          </a:blip>
          <a:stretch>
            <a:fillRect/>
          </a:stretch>
        </p:blipFill>
        <p:spPr>
          <a:xfrm>
            <a:off x="2324550" y="1988825"/>
            <a:ext cx="4494901" cy="298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What to do with inputs </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300">
                <a:solidFill>
                  <a:schemeClr val="dk1"/>
                </a:solidFill>
              </a:rPr>
              <a:t>After all the test inputs are parsed and grouped a for loop iterates through the specified array, calls the function ‘get_new_id_path’ at the beginning of each iteration. This self-created function gives a brand new path to where the eventual test cases will be located. The function takes an already declared variable ‘path_to_test_dir’ and creates a unique file/path that is named after the test input when called, this makes it easy to separate tests by name and see what the input is without having to actually go into the file. Once each input has it’s own unique file path we are ready to generate the tests.</a:t>
            </a:r>
          </a:p>
        </p:txBody>
      </p:sp>
      <p:pic>
        <p:nvPicPr>
          <p:cNvPr id="234" name="Shape 234"/>
          <p:cNvPicPr preferRelativeResize="0"/>
          <p:nvPr/>
        </p:nvPicPr>
        <p:blipFill>
          <a:blip r:embed="rId3">
            <a:alphaModFix/>
          </a:blip>
          <a:stretch>
            <a:fillRect/>
          </a:stretch>
        </p:blipFill>
        <p:spPr>
          <a:xfrm>
            <a:off x="1847850" y="2905125"/>
            <a:ext cx="5448300" cy="2238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Generate tests</a:t>
            </a: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300">
                <a:solidFill>
                  <a:schemeClr val="dk1"/>
                </a:solidFill>
              </a:rPr>
              <a:t>Each component being tested requires a whole slew of (different) global variables, assertions, requirements and such. Since these are necessary to keep in the testing files we found a very useful use of the ‘cat’ command here, by using cat &gt; name_of_file &lt;&lt;EOF. Doing this allows for everything underneath the cat command (and before the 2nd EOF) to be copied and pasted into a new file in a completely different directory. This made it easy to create new test files with all the required global variables and such. The ‘generate_id_test’ “$i” creates the new file and inside the method being tested, replaces a $variable parameter, with the “$i” parameter that is passed in from the id_inputs array.</a:t>
            </a:r>
          </a:p>
          <a:p>
            <a:pPr lvl="0" rtl="0">
              <a:spcBef>
                <a:spcPts val="0"/>
              </a:spcBef>
              <a:spcAft>
                <a:spcPts val="0"/>
              </a:spcAft>
              <a:buClr>
                <a:schemeClr val="dk1"/>
              </a:buClr>
              <a:buSzPts val="1100"/>
              <a:buFont typeface="Arial"/>
              <a:buNone/>
            </a:pPr>
            <a:r>
              <a:t/>
            </a:r>
            <a:endParaRPr sz="1300">
              <a:solidFill>
                <a:schemeClr val="dk1"/>
              </a:solidFill>
            </a:endParaRPr>
          </a:p>
        </p:txBody>
      </p:sp>
      <p:pic>
        <p:nvPicPr>
          <p:cNvPr id="241" name="Shape 241"/>
          <p:cNvPicPr preferRelativeResize="0"/>
          <p:nvPr/>
        </p:nvPicPr>
        <p:blipFill>
          <a:blip r:embed="rId3">
            <a:alphaModFix/>
          </a:blip>
          <a:stretch>
            <a:fillRect/>
          </a:stretch>
        </p:blipFill>
        <p:spPr>
          <a:xfrm>
            <a:off x="1600200" y="2800350"/>
            <a:ext cx="7076899" cy="2188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EOF</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Here you can see that the method in the “id” testCase.txt files matches the method created in the file, with the $variable in place of the “$i” which is in place of the id_test inputs array. The 2nd EOF stop the creation of the new file. The new/overwritten test files will sit patiently after being created, until a variable named TEST_RESULTS will call the command to the run the newly created tests, and store the output of the test results into a time-stamped html file.</a:t>
            </a:r>
          </a:p>
          <a:p>
            <a:pPr lvl="0">
              <a:spcBef>
                <a:spcPts val="0"/>
              </a:spcBef>
              <a:buNone/>
            </a:pPr>
            <a:r>
              <a:t/>
            </a:r>
            <a:endParaRPr sz="1600"/>
          </a:p>
        </p:txBody>
      </p:sp>
      <p:pic>
        <p:nvPicPr>
          <p:cNvPr id="248" name="Shape 248"/>
          <p:cNvPicPr preferRelativeResize="0"/>
          <p:nvPr/>
        </p:nvPicPr>
        <p:blipFill>
          <a:blip r:embed="rId3">
            <a:alphaModFix/>
          </a:blip>
          <a:stretch>
            <a:fillRect/>
          </a:stretch>
        </p:blipFill>
        <p:spPr>
          <a:xfrm>
            <a:off x="159300" y="2609850"/>
            <a:ext cx="5943600" cy="1819275"/>
          </a:xfrm>
          <a:prstGeom prst="rect">
            <a:avLst/>
          </a:prstGeom>
          <a:noFill/>
          <a:ln>
            <a:noFill/>
          </a:ln>
        </p:spPr>
      </p:pic>
      <p:pic>
        <p:nvPicPr>
          <p:cNvPr id="249" name="Shape 249"/>
          <p:cNvPicPr preferRelativeResize="0"/>
          <p:nvPr/>
        </p:nvPicPr>
        <p:blipFill>
          <a:blip r:embed="rId4">
            <a:alphaModFix/>
          </a:blip>
          <a:stretch>
            <a:fillRect/>
          </a:stretch>
        </p:blipFill>
        <p:spPr>
          <a:xfrm>
            <a:off x="3371850" y="3990975"/>
            <a:ext cx="59436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Picking a project</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As was the case with many of our fellow classmates, we had a difficult time deciding on a project at the beginning of the semester. </a:t>
            </a:r>
          </a:p>
          <a:p>
            <a:pPr lvl="0">
              <a:spcBef>
                <a:spcPts val="0"/>
              </a:spcBef>
              <a:buNone/>
            </a:pPr>
            <a:r>
              <a:rPr lang="en" sz="1600">
                <a:solidFill>
                  <a:srgbClr val="000000"/>
                </a:solidFill>
              </a:rPr>
              <a:t>The first thing we thought was that we should try to find a project that is written in a </a:t>
            </a:r>
            <a:r>
              <a:rPr lang="en" sz="1600">
                <a:solidFill>
                  <a:srgbClr val="000000"/>
                </a:solidFill>
              </a:rPr>
              <a:t>language</a:t>
            </a:r>
            <a:r>
              <a:rPr lang="en" sz="1600">
                <a:solidFill>
                  <a:srgbClr val="000000"/>
                </a:solidFill>
              </a:rPr>
              <a:t> or at least uses a language that we were all comfortable with, however after the first couple of projects we looked at, we could tell that what language it is written in would not be the only obstacle we would face in finding the right project. </a:t>
            </a:r>
          </a:p>
        </p:txBody>
      </p:sp>
      <p:pic>
        <p:nvPicPr>
          <p:cNvPr id="74" name="Shape 74"/>
          <p:cNvPicPr preferRelativeResize="0"/>
          <p:nvPr/>
        </p:nvPicPr>
        <p:blipFill>
          <a:blip r:embed="rId3">
            <a:alphaModFix/>
          </a:blip>
          <a:stretch>
            <a:fillRect/>
          </a:stretch>
        </p:blipFill>
        <p:spPr>
          <a:xfrm>
            <a:off x="5905504" y="3029750"/>
            <a:ext cx="2022150" cy="211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Repetition</a:t>
            </a:r>
            <a:r>
              <a:rPr lang="en"/>
              <a:t> is key</a:t>
            </a:r>
          </a:p>
        </p:txBody>
      </p:sp>
      <p:sp>
        <p:nvSpPr>
          <p:cNvPr id="255" name="Shape 2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This procedure of ....</a:t>
            </a:r>
          </a:p>
          <a:p>
            <a:pPr indent="387350" lvl="0" rtl="0">
              <a:spcBef>
                <a:spcPts val="0"/>
              </a:spcBef>
              <a:spcAft>
                <a:spcPts val="0"/>
              </a:spcAft>
              <a:buClr>
                <a:schemeClr val="dk1"/>
              </a:buClr>
              <a:buSzPts val="1100"/>
              <a:buFont typeface="Arial"/>
              <a:buNone/>
            </a:pPr>
            <a:r>
              <a:rPr lang="en" sz="1600">
                <a:solidFill>
                  <a:schemeClr val="dk1"/>
                </a:solidFill>
              </a:rPr>
              <a:t>1) parse inputs line of testCase.txt</a:t>
            </a:r>
          </a:p>
          <a:p>
            <a:pPr indent="387350" lvl="0" rtl="0">
              <a:spcBef>
                <a:spcPts val="0"/>
              </a:spcBef>
              <a:spcAft>
                <a:spcPts val="0"/>
              </a:spcAft>
              <a:buClr>
                <a:schemeClr val="dk1"/>
              </a:buClr>
              <a:buSzPts val="1100"/>
              <a:buFont typeface="Arial"/>
              <a:buNone/>
            </a:pPr>
            <a:r>
              <a:rPr lang="en" sz="1600">
                <a:solidFill>
                  <a:schemeClr val="dk1"/>
                </a:solidFill>
              </a:rPr>
              <a:t>2) collect inputs and store into groups (arrays)</a:t>
            </a:r>
          </a:p>
          <a:p>
            <a:pPr indent="387350" lvl="0" rtl="0">
              <a:spcBef>
                <a:spcPts val="0"/>
              </a:spcBef>
              <a:spcAft>
                <a:spcPts val="0"/>
              </a:spcAft>
              <a:buClr>
                <a:schemeClr val="dk1"/>
              </a:buClr>
              <a:buSzPts val="1100"/>
              <a:buFont typeface="Arial"/>
              <a:buNone/>
            </a:pPr>
            <a:r>
              <a:rPr lang="en" sz="1600">
                <a:solidFill>
                  <a:schemeClr val="dk1"/>
                </a:solidFill>
              </a:rPr>
              <a:t>3) Iterate through the groups, and with each iteration it creates a new path for the given input by name, and runs the ‘generate_x_tests’ script that creates the new files and puts them in the correct path. </a:t>
            </a:r>
          </a:p>
          <a:p>
            <a:pPr indent="387350" lvl="0" rtl="0">
              <a:spcBef>
                <a:spcPts val="0"/>
              </a:spcBef>
              <a:spcAft>
                <a:spcPts val="0"/>
              </a:spcAft>
              <a:buClr>
                <a:schemeClr val="dk1"/>
              </a:buClr>
              <a:buSzPts val="1100"/>
              <a:buFont typeface="Arial"/>
              <a:buNone/>
            </a:pPr>
            <a:r>
              <a:rPr lang="en" sz="1600">
                <a:solidFill>
                  <a:schemeClr val="dk1"/>
                </a:solidFill>
              </a:rPr>
              <a:t>4) run the new tests, and store the results in a time-stamped html file.</a:t>
            </a:r>
          </a:p>
          <a:p>
            <a:pPr lvl="0" rtl="0">
              <a:spcBef>
                <a:spcPts val="0"/>
              </a:spcBef>
              <a:spcAft>
                <a:spcPts val="0"/>
              </a:spcAft>
              <a:buClr>
                <a:schemeClr val="dk1"/>
              </a:buClr>
              <a:buSzPts val="1100"/>
              <a:buFont typeface="Arial"/>
              <a:buNone/>
            </a:pPr>
            <a:r>
              <a:t/>
            </a:r>
            <a:endParaRPr sz="1600">
              <a:solidFill>
                <a:schemeClr val="dk1"/>
              </a:solidFill>
            </a:endParaRPr>
          </a:p>
          <a:p>
            <a:pPr lvl="0" rtl="0">
              <a:spcBef>
                <a:spcPts val="0"/>
              </a:spcBef>
              <a:spcAft>
                <a:spcPts val="0"/>
              </a:spcAft>
              <a:buClr>
                <a:schemeClr val="dk1"/>
              </a:buClr>
              <a:buSzPts val="1100"/>
              <a:buFont typeface="Arial"/>
              <a:buNone/>
            </a:pPr>
            <a:r>
              <a:rPr lang="en" sz="1600">
                <a:solidFill>
                  <a:schemeClr val="dk1"/>
                </a:solidFill>
              </a:rPr>
              <a:t>… is repeated throughout the script for each method being tested. With each new ‘generate_x_tests’ script containing the correct global variables and requirements, it is easy to keep all requirements for the different tests and it is easy to create different test files within the same script. </a:t>
            </a:r>
          </a:p>
          <a:p>
            <a:pPr lvl="0">
              <a:spcBef>
                <a:spcPts val="0"/>
              </a:spcBef>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56300"/>
            <a:ext cx="8520600" cy="572700"/>
          </a:xfrm>
          <a:prstGeom prst="rect">
            <a:avLst/>
          </a:prstGeom>
        </p:spPr>
        <p:txBody>
          <a:bodyPr anchorCtr="0" anchor="t" bIns="91425" lIns="91425" rIns="91425" wrap="square" tIns="91425">
            <a:noAutofit/>
          </a:bodyPr>
          <a:lstStyle/>
          <a:p>
            <a:pPr lvl="0" algn="ctr">
              <a:spcBef>
                <a:spcPts val="0"/>
              </a:spcBef>
              <a:buNone/>
            </a:pPr>
            <a:r>
              <a:rPr lang="en"/>
              <a:t>Fault Example</a:t>
            </a:r>
          </a:p>
        </p:txBody>
      </p:sp>
      <p:pic>
        <p:nvPicPr>
          <p:cNvPr id="261" name="Shape 261"/>
          <p:cNvPicPr preferRelativeResize="0"/>
          <p:nvPr/>
        </p:nvPicPr>
        <p:blipFill rotWithShape="1">
          <a:blip r:embed="rId3">
            <a:alphaModFix/>
          </a:blip>
          <a:srcRect b="0" l="0" r="0" t="10370"/>
          <a:stretch/>
        </p:blipFill>
        <p:spPr>
          <a:xfrm>
            <a:off x="851787" y="1210774"/>
            <a:ext cx="7440427" cy="3299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Lessons learned</a:t>
            </a: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feel that this semester-long project has taught us many things. None of us had dealt with a project like this before, so it took us a while to just be comfortable with the file structure of the project. We were able to learn about many things that are very real-world applicable, like docker, grunt, and mocha. We learned about containers which we talked about in class, and saw examples of good software engineering, i.e a lot of tests, good comments and clear directions. </a:t>
            </a:r>
            <a:r>
              <a:rPr lang="en" sz="1600">
                <a:solidFill>
                  <a:srgbClr val="000000"/>
                </a:solidFill>
              </a:rPr>
              <a:t>We probably learned the most about bash scripting, as the most major component of the project was the script.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Works Cited</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https://www.docker.com/what-container</a:t>
            </a:r>
          </a:p>
          <a:p>
            <a:pPr lvl="0">
              <a:spcBef>
                <a:spcPts val="0"/>
              </a:spcBef>
              <a:buNone/>
            </a:pPr>
            <a:r>
              <a:rPr lang="en" u="sng">
                <a:solidFill>
                  <a:schemeClr val="hlink"/>
                </a:solidFill>
                <a:hlinkClick r:id="rId4"/>
              </a:rPr>
              <a:t>https://docs.docker.com/compose/overview/</a:t>
            </a:r>
          </a:p>
          <a:p>
            <a:pPr lvl="0">
              <a:spcBef>
                <a:spcPts val="0"/>
              </a:spcBef>
              <a:buNone/>
            </a:pPr>
            <a:r>
              <a:rPr lang="en" u="sng">
                <a:solidFill>
                  <a:schemeClr val="hlink"/>
                </a:solidFill>
                <a:hlinkClick r:id="rId5"/>
              </a:rPr>
              <a:t>https://www.cyberciti.biz/faq/howto-use-grep-command-in-linux-unix/</a:t>
            </a:r>
          </a:p>
          <a:p>
            <a:pPr lvl="0">
              <a:spcBef>
                <a:spcPts val="0"/>
              </a:spcBef>
              <a:buNone/>
            </a:pPr>
            <a:r>
              <a:rPr lang="en" u="sng">
                <a:solidFill>
                  <a:schemeClr val="hlink"/>
                </a:solidFill>
                <a:hlinkClick r:id="rId6"/>
              </a:rPr>
              <a:t>https://www.humanitarianresponse.info/en/applications/kobotoolbox</a:t>
            </a:r>
          </a:p>
          <a:p>
            <a:pPr lvl="0">
              <a:spcBef>
                <a:spcPts val="0"/>
              </a:spcBef>
              <a:buNone/>
            </a:pPr>
            <a:r>
              <a:rPr lang="en" u="sng">
                <a:solidFill>
                  <a:schemeClr val="hlink"/>
                </a:solidFill>
                <a:hlinkClick r:id="rId7"/>
              </a:rPr>
              <a:t>https://gruntjs.com/</a:t>
            </a:r>
          </a:p>
          <a:p>
            <a:pPr lvl="0">
              <a:spcBef>
                <a:spcPts val="0"/>
              </a:spcBef>
              <a:buNone/>
            </a:pPr>
            <a:r>
              <a:rPr lang="en" u="sng">
                <a:solidFill>
                  <a:schemeClr val="hlink"/>
                </a:solidFill>
                <a:hlinkClick r:id="rId8"/>
              </a:rPr>
              <a:t>https://mochajs.org/</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Sahana Eden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originally had gone with the Sahana Eden project, an open source disaster relief project that was written in python. </a:t>
            </a:r>
            <a:r>
              <a:rPr lang="en" sz="1600">
                <a:solidFill>
                  <a:srgbClr val="000000"/>
                </a:solidFill>
                <a:highlight>
                  <a:srgbClr val="FFFFFF"/>
                </a:highlight>
              </a:rPr>
              <a:t>Eden is a flexible humanitarian platform with a rich feature set which can be rapidly customized to adapt to existing processes and integrate with existing systems to provide effective solutions for critical humanitarian needs management either prior to or during a crisis.</a:t>
            </a:r>
          </a:p>
          <a:p>
            <a:pPr lvl="0" rtl="0">
              <a:spcBef>
                <a:spcPts val="0"/>
              </a:spcBef>
              <a:spcAft>
                <a:spcPts val="0"/>
              </a:spcAft>
              <a:buClr>
                <a:schemeClr val="dk1"/>
              </a:buClr>
              <a:buSzPts val="1100"/>
              <a:buFont typeface="Arial"/>
              <a:buNone/>
            </a:pPr>
            <a:r>
              <a:rPr lang="en" sz="1600">
                <a:solidFill>
                  <a:srgbClr val="000000"/>
                </a:solidFill>
                <a:highlight>
                  <a:srgbClr val="FFFFFF"/>
                </a:highlight>
              </a:rPr>
              <a:t>Sahana Eden’s features are designed to help Disaster and Emergency Management practitioners to better mitigate, prepare for, respond to and recover from disasters more effectively and efficiently. Sahana Eden can provide valuable solutions for practitioners in Emergency Management, Humanitarian Relief and Social Development domains.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Picking a project cont</a:t>
            </a:r>
            <a:r>
              <a:rPr lang="en"/>
              <a:t>...</a:t>
            </a:r>
            <a:r>
              <a:rPr lang="en"/>
              <a: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However shortly after getting our hands dirty with Sahana Eden, we quickly ran into some very frustrating errors. The dependencies installations were more difficult than the actual projects installation, as they were often out of order, some things were left things out, or things were out of date and had very little updates within the last 2 years.</a:t>
            </a:r>
          </a:p>
        </p:txBody>
      </p:sp>
      <p:pic>
        <p:nvPicPr>
          <p:cNvPr id="87" name="Shape 87"/>
          <p:cNvPicPr preferRelativeResize="0"/>
          <p:nvPr/>
        </p:nvPicPr>
        <p:blipFill>
          <a:blip r:embed="rId3">
            <a:alphaModFix/>
          </a:blip>
          <a:stretch>
            <a:fillRect/>
          </a:stretch>
        </p:blipFill>
        <p:spPr>
          <a:xfrm>
            <a:off x="311688" y="2443163"/>
            <a:ext cx="5419725"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So close yet so far</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got about as far as being </a:t>
            </a:r>
            <a:r>
              <a:rPr lang="en" sz="1600">
                <a:solidFill>
                  <a:srgbClr val="000000"/>
                </a:solidFill>
                <a:highlight>
                  <a:srgbClr val="FFFFFF"/>
                </a:highlight>
              </a:rPr>
              <a:t>able to successfully launch the web2py web server, which hosts the Sahana Eden application, and populate the database with test data. But when it came time to run the tests it seemed we hit a brick wall. We were met with mostly administration or authentication privileges, but we were led to believe that it was an error with the web2py server that was not allowing us access to run the tests, even though we had created an account for Sahana Eden and had been given administration rights.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Changing it up</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sz="1600">
                <a:solidFill>
                  <a:srgbClr val="000000"/>
                </a:solidFill>
              </a:rPr>
              <a:t>After we threw in the towel with the previous project, we decided to look elsewhere for projects. We came across a humanitarian project that stemmed from the KoboToolbox project, which some of you may be aware of. </a:t>
            </a:r>
            <a:r>
              <a:rPr lang="en" sz="1600">
                <a:solidFill>
                  <a:srgbClr val="000000"/>
                </a:solidFill>
              </a:rPr>
              <a:t>KoBoToolbox is a free open-source tool for mobile data collection, available to all. It allows you to collect data in the field using mobile devices such as mobile phones or tablets, as well as with paper or computers.</a:t>
            </a:r>
            <a:br>
              <a:rPr lang="en" sz="1600">
                <a:solidFill>
                  <a:srgbClr val="000000"/>
                </a:solidFill>
              </a:rPr>
            </a:br>
            <a:r>
              <a:rPr lang="en" sz="1600">
                <a:solidFill>
                  <a:srgbClr val="000000"/>
                </a:solidFill>
              </a:rPr>
              <a:t>It is being continuously improved and optimised particularly for the use of humanitarian actors in emergencies and difficult field environments, in support of needs assessments, monitoring and other data collection activities. </a:t>
            </a:r>
          </a:p>
          <a:p>
            <a:pPr lvl="0">
              <a:spcBef>
                <a:spcPts val="0"/>
              </a:spcBef>
              <a:buNone/>
            </a:pPr>
            <a:r>
              <a:t/>
            </a:r>
            <a:endParaRPr sz="1600"/>
          </a:p>
        </p:txBody>
      </p:sp>
      <p:pic>
        <p:nvPicPr>
          <p:cNvPr id="100" name="Shape 100"/>
          <p:cNvPicPr preferRelativeResize="0"/>
          <p:nvPr/>
        </p:nvPicPr>
        <p:blipFill>
          <a:blip r:embed="rId3">
            <a:alphaModFix/>
          </a:blip>
          <a:stretch>
            <a:fillRect/>
          </a:stretch>
        </p:blipFill>
        <p:spPr>
          <a:xfrm>
            <a:off x="247650" y="3465200"/>
            <a:ext cx="8715378" cy="156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Enketo Express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rgbClr val="000000"/>
                </a:solidFill>
              </a:rPr>
              <a:t>Basically, Enketo Express is a prime component in data collection, data storage, and data transfer. Enketo has been used all around the world for a wide range of uses from needs assessments in </a:t>
            </a:r>
            <a:r>
              <a:rPr lang="en" sz="1600" u="sng">
                <a:solidFill>
                  <a:srgbClr val="F15A29"/>
                </a:solidFill>
                <a:hlinkClick r:id="rId3"/>
              </a:rPr>
              <a:t>humanitarian aid</a:t>
            </a:r>
            <a:r>
              <a:rPr lang="en" sz="1600">
                <a:solidFill>
                  <a:srgbClr val="000000"/>
                </a:solidFill>
              </a:rPr>
              <a:t>, to </a:t>
            </a:r>
            <a:r>
              <a:rPr lang="en" sz="1600" u="sng">
                <a:solidFill>
                  <a:srgbClr val="F15A29"/>
                </a:solidFill>
                <a:hlinkClick r:id="rId4"/>
              </a:rPr>
              <a:t>raising historical awareness</a:t>
            </a:r>
            <a:r>
              <a:rPr lang="en" sz="1600">
                <a:solidFill>
                  <a:srgbClr val="000000"/>
                </a:solidFill>
              </a:rPr>
              <a:t>, to </a:t>
            </a:r>
            <a:r>
              <a:rPr lang="en" sz="1600" u="sng">
                <a:solidFill>
                  <a:srgbClr val="F15A29"/>
                </a:solidFill>
                <a:hlinkClick r:id="rId5"/>
              </a:rPr>
              <a:t>clinical research</a:t>
            </a:r>
            <a:r>
              <a:rPr lang="en" sz="1600">
                <a:solidFill>
                  <a:srgbClr val="000000"/>
                </a:solidFill>
              </a:rPr>
              <a:t>, and </a:t>
            </a:r>
            <a:r>
              <a:rPr lang="en" sz="1600" u="sng">
                <a:solidFill>
                  <a:srgbClr val="F15A29"/>
                </a:solidFill>
                <a:hlinkClick r:id="rId6"/>
              </a:rPr>
              <a:t>election monitoring</a:t>
            </a:r>
            <a:r>
              <a:rPr lang="en" sz="1600">
                <a:solidFill>
                  <a:srgbClr val="000000"/>
                </a:solidFill>
              </a:rPr>
              <a:t>. Enketo can be combined with other tools to flexibly create a full-fledged information management system. This has resulted in the adoption of Enketo into </a:t>
            </a:r>
            <a:r>
              <a:rPr lang="en" sz="1600">
                <a:solidFill>
                  <a:srgbClr val="000000"/>
                </a:solidFill>
                <a:hlinkClick r:id="rId7"/>
              </a:rPr>
              <a:t>many systems</a:t>
            </a:r>
            <a:r>
              <a:rPr lang="en" sz="1600">
                <a:solidFill>
                  <a:srgbClr val="000000"/>
                </a:solidFill>
              </a:rPr>
              <a:t>. It also means that Enketo can focus on just data collection and do this collection in the best way possible.</a:t>
            </a:r>
          </a:p>
          <a:p>
            <a:pPr lvl="0">
              <a:spcBef>
                <a:spcPts val="0"/>
              </a:spcBef>
              <a:buNone/>
            </a:pPr>
            <a:r>
              <a:t/>
            </a:r>
            <a:endParaRPr sz="1600"/>
          </a:p>
        </p:txBody>
      </p:sp>
      <p:pic>
        <p:nvPicPr>
          <p:cNvPr id="107" name="Shape 107"/>
          <p:cNvPicPr preferRelativeResize="0"/>
          <p:nvPr/>
        </p:nvPicPr>
        <p:blipFill>
          <a:blip r:embed="rId8">
            <a:alphaModFix/>
          </a:blip>
          <a:stretch>
            <a:fillRect/>
          </a:stretch>
        </p:blipFill>
        <p:spPr>
          <a:xfrm>
            <a:off x="6438900" y="2847975"/>
            <a:ext cx="2295525" cy="229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Features </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What makes Enketo better than it’s competition? </a:t>
            </a:r>
          </a:p>
          <a:p>
            <a:pPr lvl="0">
              <a:spcBef>
                <a:spcPts val="0"/>
              </a:spcBef>
              <a:buClr>
                <a:schemeClr val="dk1"/>
              </a:buClr>
              <a:buSzPts val="1100"/>
              <a:buFont typeface="Arial"/>
              <a:buNone/>
            </a:pPr>
            <a:r>
              <a:rPr lang="en" sz="1600">
                <a:solidFill>
                  <a:srgbClr val="000000"/>
                </a:solidFill>
                <a:highlight>
                  <a:srgbClr val="FFFFFF"/>
                </a:highlight>
              </a:rPr>
              <a:t>Surveys deployed with Enketo:</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work offline</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have beautiful themes and widgets</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are printer-friendly</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can use very powerful skip and validation logic</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run on any device, mobile or desktop, as long as it has a fairly modern browser</a:t>
            </a:r>
          </a:p>
          <a:p>
            <a:pPr lvl="0">
              <a:spcBef>
                <a:spcPts val="0"/>
              </a:spcBef>
              <a:buNone/>
            </a:pPr>
            <a:r>
              <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