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2"/>
  </p:sldMasterIdLst>
  <p:notesMasterIdLst>
    <p:notesMasterId r:id="rId19"/>
  </p:notesMasterIdLst>
  <p:handoutMasterIdLst>
    <p:handoutMasterId r:id="rId20"/>
  </p:handoutMasterIdLst>
  <p:sldIdLst>
    <p:sldId id="258" r:id="rId3"/>
    <p:sldId id="259" r:id="rId4"/>
    <p:sldId id="260" r:id="rId5"/>
    <p:sldId id="261" r:id="rId6"/>
    <p:sldId id="262" r:id="rId7"/>
    <p:sldId id="272" r:id="rId8"/>
    <p:sldId id="263" r:id="rId9"/>
    <p:sldId id="264" r:id="rId10"/>
    <p:sldId id="273" r:id="rId11"/>
    <p:sldId id="271" r:id="rId12"/>
    <p:sldId id="265" r:id="rId13"/>
    <p:sldId id="274" r:id="rId14"/>
    <p:sldId id="266" r:id="rId15"/>
    <p:sldId id="267" r:id="rId16"/>
    <p:sldId id="268"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showGuides="1">
      <p:cViewPr varScale="1">
        <p:scale>
          <a:sx n="73" d="100"/>
          <a:sy n="73" d="100"/>
        </p:scale>
        <p:origin x="618" y="78"/>
      </p:cViewPr>
      <p:guideLst>
        <p:guide orient="horz" pos="2160"/>
        <p:guide pos="3840"/>
      </p:guideLst>
    </p:cSldViewPr>
  </p:slideViewPr>
  <p:notesTextViewPr>
    <p:cViewPr>
      <p:scale>
        <a:sx n="3" d="2"/>
        <a:sy n="3" d="2"/>
      </p:scale>
      <p:origin x="0" y="0"/>
    </p:cViewPr>
  </p:notesTextViewPr>
  <p:notesViewPr>
    <p:cSldViewPr snapToGrid="0" showGuides="1">
      <p:cViewPr varScale="1">
        <p:scale>
          <a:sx n="79" d="100"/>
          <a:sy n="79" d="100"/>
        </p:scale>
        <p:origin x="2496"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06F081-8781-4431-8FD4-2CF608CD7C47}" type="datetimeFigureOut">
              <a:rPr lang="en-US" smtClean="0"/>
              <a:t>12/1/2015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6E42EF-B2A2-4428-A098-E6934E2840B8}" type="slidenum">
              <a:rPr lang="en-US" smtClean="0"/>
              <a:t>‹#›</a:t>
            </a:fld>
            <a:endParaRPr lang="en-US"/>
          </a:p>
        </p:txBody>
      </p:sp>
    </p:spTree>
    <p:extLst>
      <p:ext uri="{BB962C8B-B14F-4D97-AF65-F5344CB8AC3E}">
        <p14:creationId xmlns:p14="http://schemas.microsoft.com/office/powerpoint/2010/main" val="12266190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6CA47C-B7FD-4BE9-B0E6-81BA758D95F2}" type="datetimeFigureOut">
              <a:rPr lang="en-US" smtClean="0"/>
              <a:t>12/1/2015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716F0-385D-4F6E-BE54-A09D410D24C2}" type="slidenum">
              <a:rPr lang="en-US" smtClean="0"/>
              <a:t>‹#›</a:t>
            </a:fld>
            <a:endParaRPr lang="en-US"/>
          </a:p>
        </p:txBody>
      </p:sp>
    </p:spTree>
    <p:extLst>
      <p:ext uri="{BB962C8B-B14F-4D97-AF65-F5344CB8AC3E}">
        <p14:creationId xmlns:p14="http://schemas.microsoft.com/office/powerpoint/2010/main" val="683426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23716F0-385D-4F6E-BE54-A09D410D24C2}" type="slidenum">
              <a:rPr lang="en-US" smtClean="0"/>
              <a:t>1</a:t>
            </a:fld>
            <a:endParaRPr lang="en-US"/>
          </a:p>
        </p:txBody>
      </p:sp>
    </p:spTree>
    <p:extLst>
      <p:ext uri="{BB962C8B-B14F-4D97-AF65-F5344CB8AC3E}">
        <p14:creationId xmlns:p14="http://schemas.microsoft.com/office/powerpoint/2010/main" val="456846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33024136-D290-48F3-A182-4C46BEB5146B}" type="datetime1">
              <a:rPr lang="en-US" smtClean="0"/>
              <a:t>12/1/2015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
        <p:nvSpPr>
          <p:cNvPr id="8" name="Title 7"/>
          <p:cNvSpPr>
            <a:spLocks noGrp="1"/>
          </p:cNvSpPr>
          <p:nvPr>
            <p:ph type="ctrTitle"/>
          </p:nvPr>
        </p:nvSpPr>
        <p:spPr>
          <a:xfrm>
            <a:off x="1219200" y="4343400"/>
            <a:ext cx="10363200" cy="1975104"/>
          </a:xfrm>
        </p:spPr>
        <p:txBody>
          <a:bodyPr/>
          <a:lstStyle>
            <a:lvl1pPr marR="9144" algn="l">
              <a:defRPr sz="4000" b="1" cap="all" spc="0" baseline="0">
                <a:solidFill>
                  <a:schemeClr val="tx2"/>
                </a:solidFill>
                <a:effectLst>
                  <a:reflection blurRad="12700" stA="34000" endA="740" endPos="53000" dir="5400000" sy="-100000" algn="bl" rotWithShape="0"/>
                </a:effectLst>
              </a:defRPr>
            </a:lvl1pPr>
            <a:extLst/>
          </a:lstStyle>
          <a:p>
            <a:r>
              <a:rPr kumimoji="0" lang="en-US" smtClean="0"/>
              <a:t>Click to edit Master title style</a:t>
            </a:r>
            <a:endParaRPr kumimoji="0" lang="en-US" dirty="0"/>
          </a:p>
        </p:txBody>
      </p:sp>
      <p:sp>
        <p:nvSpPr>
          <p:cNvPr id="9" name="Subtitle 8"/>
          <p:cNvSpPr>
            <a:spLocks noGrp="1"/>
          </p:cNvSpPr>
          <p:nvPr>
            <p:ph type="subTitle" idx="1"/>
          </p:nvPr>
        </p:nvSpPr>
        <p:spPr>
          <a:xfrm>
            <a:off x="1219200" y="2834640"/>
            <a:ext cx="10363200" cy="1508760"/>
          </a:xfrm>
        </p:spPr>
        <p:txBody>
          <a:bodyPr lIns="100584" tIns="45720" anchor="b"/>
          <a:lstStyle>
            <a:lvl1pPr marL="0" indent="0" algn="l">
              <a:spcBef>
                <a:spcPts val="0"/>
              </a:spcBef>
              <a:buNone/>
              <a:defRPr sz="2000">
                <a:solidFill>
                  <a:schemeClr val="accent3"/>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Tree>
    <p:extLst>
      <p:ext uri="{BB962C8B-B14F-4D97-AF65-F5344CB8AC3E}">
        <p14:creationId xmlns:p14="http://schemas.microsoft.com/office/powerpoint/2010/main" val="3667474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C7D44C-38B1-4D0F-9006-D5774F331095}" type="datetime1">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173444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641600" cy="5851525"/>
          </a:xfrm>
        </p:spPr>
        <p:txBody>
          <a:bodyPr vert="eaVert" anchor="ct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812800" y="274640"/>
            <a:ext cx="78232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98D518A-FD4F-4358-B95B-9DB5A17160FB}" type="datetime1">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705569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Date Placeholder 3"/>
          <p:cNvSpPr>
            <a:spLocks noGrp="1"/>
          </p:cNvSpPr>
          <p:nvPr>
            <p:ph type="dt" sz="half" idx="10"/>
          </p:nvPr>
        </p:nvSpPr>
        <p:spPr/>
        <p:txBody>
          <a:bodyPr/>
          <a:lstStyle/>
          <a:p>
            <a:fld id="{5E2A9F4F-03AD-4497-A65D-076601BD41D2}" type="datetime1">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87778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42536" y="1351672"/>
            <a:ext cx="7624064"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DFBF3AC-A781-43AA-8BD5-B12F49168B94}" type="datetime1">
              <a:rPr lang="en-US" smtClean="0"/>
              <a:t>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2" name="Title 1"/>
          <p:cNvSpPr>
            <a:spLocks noGrp="1"/>
          </p:cNvSpPr>
          <p:nvPr>
            <p:ph type="title"/>
          </p:nvPr>
        </p:nvSpPr>
        <p:spPr>
          <a:xfrm>
            <a:off x="942536" y="512064"/>
            <a:ext cx="10875264"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Tree>
    <p:extLst>
      <p:ext uri="{BB962C8B-B14F-4D97-AF65-F5344CB8AC3E}">
        <p14:creationId xmlns:p14="http://schemas.microsoft.com/office/powerpoint/2010/main" val="1796061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12064"/>
            <a:ext cx="10972800" cy="9144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19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207125" y="1770502"/>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5256A41-C91B-43FF-9881-F5DA9878418F}" type="datetime1">
              <a:rPr lang="en-US" smtClean="0"/>
              <a:t>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44950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3099" y="512064"/>
            <a:ext cx="103632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09750"/>
            <a:ext cx="5386917" cy="639762"/>
          </a:xfrm>
        </p:spPr>
        <p:txBody>
          <a:bodyPr anchor="ctr"/>
          <a:lstStyle>
            <a:lvl1pPr marL="73152" indent="0" algn="l">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09750"/>
            <a:ext cx="5389033" cy="639762"/>
          </a:xfrm>
        </p:spPr>
        <p:txBody>
          <a:bodyPr anchor="ctr"/>
          <a:lstStyle>
            <a:lvl1pPr marL="73152" indent="0">
              <a:buNone/>
              <a:defRPr sz="2400" b="0">
                <a:solidFill>
                  <a:schemeClr val="accent3"/>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459037"/>
            <a:ext cx="5386917"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459037"/>
            <a:ext cx="5389033"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FD7AA76-41EE-4C13-950E-E611B8B8FC52}" type="datetime1">
              <a:rPr lang="en-US" smtClean="0"/>
              <a:t>12/1/2015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13346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19200" y="512064"/>
            <a:ext cx="103632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9407A26-E7BC-4498-97E4-87AF12377CA9}" type="datetime1">
              <a:rPr lang="en-US" smtClean="0"/>
              <a:t>12/1/2015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420711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EA4171-1117-4486-993C-35A7470D8847}" type="datetime1">
              <a:rPr lang="en-US" smtClean="0"/>
              <a:t>12/1/2015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99359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109728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435100"/>
            <a:ext cx="33528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0" y="1435100"/>
            <a:ext cx="73152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2A4CB8-1563-4663-81DB-74EB416C19BE}" type="datetime1">
              <a:rPr lang="en-US" smtClean="0"/>
              <a:t>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1128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490709" y="0"/>
            <a:ext cx="1170432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cxnSp>
        <p:nvCxnSpPr>
          <p:cNvPr id="9" name="Straight Connector 8"/>
          <p:cNvCxnSpPr/>
          <p:nvPr/>
        </p:nvCxnSpPr>
        <p:spPr>
          <a:xfrm flipV="1">
            <a:off x="484260" y="1885028"/>
            <a:ext cx="11710163"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bwMode="grayWhite">
          <a:xfrm>
            <a:off x="1219200" y="441252"/>
            <a:ext cx="9144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490709" y="1893781"/>
            <a:ext cx="1170432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1219200" y="1150144"/>
            <a:ext cx="9144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8636000" y="55499"/>
            <a:ext cx="2844800" cy="365125"/>
          </a:xfrm>
        </p:spPr>
        <p:txBody>
          <a:bodyPr/>
          <a:lstStyle/>
          <a:p>
            <a:fld id="{0C6724CE-2468-448B-87C1-A92EDD78369B}" type="datetime1">
              <a:rPr lang="en-US" smtClean="0"/>
              <a:t>12/1/2015</a:t>
            </a:fld>
            <a:endParaRPr lang="en-US"/>
          </a:p>
        </p:txBody>
      </p:sp>
      <p:sp>
        <p:nvSpPr>
          <p:cNvPr id="6" name="Footer Placeholder 5"/>
          <p:cNvSpPr>
            <a:spLocks noGrp="1"/>
          </p:cNvSpPr>
          <p:nvPr>
            <p:ph type="ftr" sz="quarter" idx="11"/>
          </p:nvPr>
        </p:nvSpPr>
        <p:spPr>
          <a:xfrm>
            <a:off x="1219200" y="55499"/>
            <a:ext cx="7416800" cy="365125"/>
          </a:xfrm>
        </p:spPr>
        <p:txBody>
          <a:bodyPr/>
          <a:lstStyle/>
          <a:p>
            <a:endParaRPr lang="en-US"/>
          </a:p>
        </p:txBody>
      </p:sp>
      <p:sp>
        <p:nvSpPr>
          <p:cNvPr id="7" name="Slide Number Placeholder 6"/>
          <p:cNvSpPr>
            <a:spLocks noGrp="1"/>
          </p:cNvSpPr>
          <p:nvPr>
            <p:ph type="sldNum" sz="quarter" idx="12"/>
          </p:nvPr>
        </p:nvSpPr>
        <p:spPr>
          <a:xfrm>
            <a:off x="11480800" y="55499"/>
            <a:ext cx="609600" cy="365125"/>
          </a:xfrm>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84392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219200" y="512064"/>
            <a:ext cx="10363200" cy="914400"/>
          </a:xfrm>
          <a:prstGeom prst="rect">
            <a:avLst/>
          </a:prstGeom>
        </p:spPr>
        <p:txBody>
          <a:bodyPr vert="horz" anchor="t">
            <a:no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783560"/>
            <a:ext cx="10363200" cy="457200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636000" y="6416676"/>
            <a:ext cx="2844800" cy="365125"/>
          </a:xfrm>
          <a:prstGeom prst="rect">
            <a:avLst/>
          </a:prstGeom>
        </p:spPr>
        <p:txBody>
          <a:bodyPr vert="horz" anchor="b"/>
          <a:lstStyle>
            <a:lvl1pPr algn="l" eaLnBrk="1" latinLnBrk="0" hangingPunct="1">
              <a:defRPr kumimoji="0" sz="1100">
                <a:solidFill>
                  <a:schemeClr val="tx2"/>
                </a:solidFill>
              </a:defRPr>
            </a:lvl1pPr>
            <a:extLst/>
          </a:lstStyle>
          <a:p>
            <a:fld id="{4CD11720-76E7-46E6-B0AA-057287C42052}" type="datetime1">
              <a:rPr lang="en-US" smtClean="0"/>
              <a:t>12/1/2015</a:t>
            </a:fld>
            <a:endParaRPr lang="en-US"/>
          </a:p>
        </p:txBody>
      </p:sp>
      <p:sp>
        <p:nvSpPr>
          <p:cNvPr id="3" name="Footer Placeholder 2"/>
          <p:cNvSpPr>
            <a:spLocks noGrp="1"/>
          </p:cNvSpPr>
          <p:nvPr>
            <p:ph type="ftr" sz="quarter" idx="3"/>
          </p:nvPr>
        </p:nvSpPr>
        <p:spPr>
          <a:xfrm>
            <a:off x="1219200" y="6416676"/>
            <a:ext cx="74168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11480800" y="6416676"/>
            <a:ext cx="609600" cy="365125"/>
          </a:xfrm>
          <a:prstGeom prst="rect">
            <a:avLst/>
          </a:prstGeom>
        </p:spPr>
        <p:txBody>
          <a:bodyPr vert="horz" anchor="b"/>
          <a:lstStyle>
            <a:lvl1pPr algn="l" eaLnBrk="1" latinLnBrk="0" hangingPunct="1">
              <a:defRPr kumimoji="0" sz="1200">
                <a:solidFill>
                  <a:schemeClr val="tx2"/>
                </a:solidFill>
              </a:defRPr>
            </a:lvl1pPr>
            <a:extLst/>
          </a:lstStyle>
          <a:p>
            <a:fld id="{401CF334-2D5C-4859-84A6-CA7E6E43FAEB}" type="slidenum">
              <a:rPr lang="en-US" smtClean="0"/>
              <a:t>‹#›</a:t>
            </a:fld>
            <a:endParaRPr lang="en-US"/>
          </a:p>
        </p:txBody>
      </p:sp>
    </p:spTree>
    <p:extLst>
      <p:ext uri="{BB962C8B-B14F-4D97-AF65-F5344CB8AC3E}">
        <p14:creationId xmlns:p14="http://schemas.microsoft.com/office/powerpoint/2010/main" val="133806545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rtl="0" eaLnBrk="1" latinLnBrk="0" hangingPunct="1">
        <a:spcBef>
          <a:spcPct val="0"/>
        </a:spcBef>
        <a:buNone/>
        <a:defRPr kumimoji="0" sz="4000" kern="1200" spc="-100" baseline="0">
          <a:solidFill>
            <a:schemeClr val="tx2"/>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Team Too: </a:t>
            </a:r>
            <a:r>
              <a:rPr lang="en-US" dirty="0" err="1" smtClean="0"/>
              <a:t>owasp</a:t>
            </a:r>
            <a:r>
              <a:rPr lang="en-US" dirty="0" smtClean="0"/>
              <a:t> </a:t>
            </a:r>
            <a:r>
              <a:rPr lang="en-US" dirty="0" err="1" smtClean="0"/>
              <a:t>ende</a:t>
            </a:r>
            <a:endParaRPr lang="en-US" dirty="0"/>
          </a:p>
        </p:txBody>
      </p:sp>
    </p:spTree>
    <p:extLst>
      <p:ext uri="{BB962C8B-B14F-4D97-AF65-F5344CB8AC3E}">
        <p14:creationId xmlns:p14="http://schemas.microsoft.com/office/powerpoint/2010/main" val="1766948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Please join us for a demo of our automated testing framework.</a:t>
            </a:r>
            <a:endParaRPr lang="en-US" dirty="0"/>
          </a:p>
        </p:txBody>
      </p:sp>
    </p:spTree>
    <p:extLst>
      <p:ext uri="{BB962C8B-B14F-4D97-AF65-F5344CB8AC3E}">
        <p14:creationId xmlns:p14="http://schemas.microsoft.com/office/powerpoint/2010/main" val="1662294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Framework: The Test Case Files</a:t>
            </a:r>
            <a:endParaRPr lang="en-US" dirty="0"/>
          </a:p>
        </p:txBody>
      </p:sp>
      <p:pic>
        <p:nvPicPr>
          <p:cNvPr id="4" name="Picture 3"/>
          <p:cNvPicPr>
            <a:picLocks noChangeAspect="1"/>
          </p:cNvPicPr>
          <p:nvPr/>
        </p:nvPicPr>
        <p:blipFill>
          <a:blip r:embed="rId2"/>
          <a:stretch>
            <a:fillRect/>
          </a:stretch>
        </p:blipFill>
        <p:spPr>
          <a:xfrm>
            <a:off x="1219200" y="1576385"/>
            <a:ext cx="9492150" cy="4537031"/>
          </a:xfrm>
          <a:prstGeom prst="rect">
            <a:avLst/>
          </a:prstGeom>
        </p:spPr>
      </p:pic>
    </p:spTree>
    <p:extLst>
      <p:ext uri="{BB962C8B-B14F-4D97-AF65-F5344CB8AC3E}">
        <p14:creationId xmlns:p14="http://schemas.microsoft.com/office/powerpoint/2010/main" val="335829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Framework: The Test Case Files</a:t>
            </a:r>
            <a:endParaRPr lang="en-US" dirty="0"/>
          </a:p>
        </p:txBody>
      </p:sp>
      <p:pic>
        <p:nvPicPr>
          <p:cNvPr id="5" name="Picture 4"/>
          <p:cNvPicPr>
            <a:picLocks noChangeAspect="1"/>
          </p:cNvPicPr>
          <p:nvPr/>
        </p:nvPicPr>
        <p:blipFill>
          <a:blip r:embed="rId2"/>
          <a:stretch>
            <a:fillRect/>
          </a:stretch>
        </p:blipFill>
        <p:spPr>
          <a:xfrm>
            <a:off x="1219200" y="1426464"/>
            <a:ext cx="10195348" cy="4817582"/>
          </a:xfrm>
          <a:prstGeom prst="rect">
            <a:avLst/>
          </a:prstGeom>
        </p:spPr>
      </p:pic>
    </p:spTree>
    <p:extLst>
      <p:ext uri="{BB962C8B-B14F-4D97-AF65-F5344CB8AC3E}">
        <p14:creationId xmlns:p14="http://schemas.microsoft.com/office/powerpoint/2010/main" val="1689129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Tests passed or failed by comparing the </a:t>
            </a:r>
            <a:r>
              <a:rPr lang="en-US" dirty="0" err="1" smtClean="0"/>
              <a:t>EnDe</a:t>
            </a:r>
            <a:r>
              <a:rPr lang="en-US" dirty="0" smtClean="0"/>
              <a:t> output (from the GUI or straight from the function) to an oracle we obtained through outside sources (Python built-in methods, websites, by hand, other programs, </a:t>
            </a:r>
            <a:r>
              <a:rPr lang="en-US" dirty="0" err="1" smtClean="0"/>
              <a:t>etc</a:t>
            </a:r>
            <a:r>
              <a:rPr lang="en-US" dirty="0" smtClean="0"/>
              <a:t>)</a:t>
            </a:r>
          </a:p>
          <a:p>
            <a:r>
              <a:rPr lang="en-US" dirty="0" smtClean="0"/>
              <a:t>To add a new test, a new file in the </a:t>
            </a:r>
            <a:r>
              <a:rPr lang="en-US" dirty="0" err="1" smtClean="0"/>
              <a:t>testCases</a:t>
            </a:r>
            <a:r>
              <a:rPr lang="en-US" dirty="0" smtClean="0"/>
              <a:t> directory can be added with the appropriate information</a:t>
            </a:r>
          </a:p>
          <a:p>
            <a:r>
              <a:rPr lang="en-US" dirty="0" smtClean="0"/>
              <a:t>For JavaScript tests, a file must include: </a:t>
            </a:r>
            <a:r>
              <a:rPr lang="en-US" dirty="0" err="1" smtClean="0"/>
              <a:t>test_number</a:t>
            </a:r>
            <a:r>
              <a:rPr lang="en-US" dirty="0" smtClean="0"/>
              <a:t>, </a:t>
            </a:r>
            <a:r>
              <a:rPr lang="en-US" dirty="0" err="1" smtClean="0"/>
              <a:t>requirement_being_tested</a:t>
            </a:r>
            <a:r>
              <a:rPr lang="en-US" dirty="0" smtClean="0"/>
              <a:t>, </a:t>
            </a:r>
            <a:r>
              <a:rPr lang="en-US" dirty="0" err="1" smtClean="0"/>
              <a:t>component_being_tested</a:t>
            </a:r>
            <a:r>
              <a:rPr lang="en-US" dirty="0" smtClean="0"/>
              <a:t>, </a:t>
            </a:r>
            <a:r>
              <a:rPr lang="en-US" dirty="0" err="1" smtClean="0"/>
              <a:t>method_being_tested</a:t>
            </a:r>
            <a:r>
              <a:rPr lang="en-US" dirty="0" smtClean="0"/>
              <a:t>, </a:t>
            </a:r>
            <a:r>
              <a:rPr lang="en-US" dirty="0" err="1" smtClean="0"/>
              <a:t>test_input</a:t>
            </a:r>
            <a:r>
              <a:rPr lang="en-US" dirty="0" smtClean="0"/>
              <a:t>, </a:t>
            </a:r>
            <a:r>
              <a:rPr lang="en-US" dirty="0" err="1" smtClean="0"/>
              <a:t>expected_outcome</a:t>
            </a:r>
            <a:r>
              <a:rPr lang="en-US" dirty="0" smtClean="0"/>
              <a:t>, language, </a:t>
            </a:r>
            <a:r>
              <a:rPr lang="en-US" dirty="0" err="1" smtClean="0"/>
              <a:t>method_invocation</a:t>
            </a:r>
            <a:r>
              <a:rPr lang="en-US" dirty="0" smtClean="0"/>
              <a:t>, and arity</a:t>
            </a:r>
          </a:p>
          <a:p>
            <a:r>
              <a:rPr lang="en-US" dirty="0" smtClean="0"/>
              <a:t>For Python tests, a file must include: </a:t>
            </a:r>
            <a:r>
              <a:rPr lang="en-US" dirty="0" err="1" smtClean="0"/>
              <a:t>test_number</a:t>
            </a:r>
            <a:r>
              <a:rPr lang="en-US" dirty="0" smtClean="0"/>
              <a:t>, </a:t>
            </a:r>
            <a:r>
              <a:rPr lang="en-US" dirty="0" err="1" smtClean="0"/>
              <a:t>requirement_being_tested</a:t>
            </a:r>
            <a:r>
              <a:rPr lang="en-US" dirty="0" smtClean="0"/>
              <a:t>, </a:t>
            </a:r>
            <a:r>
              <a:rPr lang="en-US" dirty="0" err="1" smtClean="0"/>
              <a:t>component_being_tested</a:t>
            </a:r>
            <a:r>
              <a:rPr lang="en-US" dirty="0" smtClean="0"/>
              <a:t>, </a:t>
            </a:r>
            <a:r>
              <a:rPr lang="en-US" dirty="0" err="1" smtClean="0"/>
              <a:t>method_being_tested</a:t>
            </a:r>
            <a:r>
              <a:rPr lang="en-US" dirty="0" smtClean="0"/>
              <a:t>, </a:t>
            </a:r>
            <a:r>
              <a:rPr lang="en-US" dirty="0" err="1" smtClean="0"/>
              <a:t>test_input</a:t>
            </a:r>
            <a:r>
              <a:rPr lang="en-US" dirty="0" smtClean="0"/>
              <a:t>, </a:t>
            </a:r>
            <a:r>
              <a:rPr lang="en-US" dirty="0" err="1" smtClean="0"/>
              <a:t>expected_outcome</a:t>
            </a:r>
            <a:r>
              <a:rPr lang="en-US" dirty="0" smtClean="0"/>
              <a:t>, language, </a:t>
            </a:r>
            <a:r>
              <a:rPr lang="en-US" dirty="0" err="1" smtClean="0"/>
              <a:t>list_number</a:t>
            </a:r>
            <a:r>
              <a:rPr lang="en-US" dirty="0" smtClean="0"/>
              <a:t>, and </a:t>
            </a:r>
            <a:r>
              <a:rPr lang="en-US" dirty="0" err="1" smtClean="0"/>
              <a:t>link_id</a:t>
            </a:r>
            <a:endParaRPr lang="en-US" dirty="0" smtClean="0"/>
          </a:p>
          <a:p>
            <a:r>
              <a:rPr lang="en-US" dirty="0" smtClean="0"/>
              <a:t>For JavaScript tests, the income</a:t>
            </a:r>
            <a:r>
              <a:rPr lang="en-US" dirty="0"/>
              <a:t> </a:t>
            </a:r>
            <a:r>
              <a:rPr lang="en-US" dirty="0" smtClean="0"/>
              <a:t>and outcome must be in quotes to denote a string</a:t>
            </a:r>
          </a:p>
          <a:p>
            <a:r>
              <a:rPr lang="en-US" dirty="0" smtClean="0"/>
              <a:t>For Python tests, the income and outcome should not be in quotes, as they are read from the file as a string already</a:t>
            </a:r>
          </a:p>
        </p:txBody>
      </p:sp>
    </p:spTree>
    <p:extLst>
      <p:ext uri="{BB962C8B-B14F-4D97-AF65-F5344CB8AC3E}">
        <p14:creationId xmlns:p14="http://schemas.microsoft.com/office/powerpoint/2010/main" val="2547854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Injection</a:t>
            </a:r>
            <a:endParaRPr lang="en-US" dirty="0"/>
          </a:p>
        </p:txBody>
      </p:sp>
      <p:sp>
        <p:nvSpPr>
          <p:cNvPr id="3" name="Content Placeholder 2"/>
          <p:cNvSpPr>
            <a:spLocks noGrp="1"/>
          </p:cNvSpPr>
          <p:nvPr>
            <p:ph idx="1"/>
          </p:nvPr>
        </p:nvSpPr>
        <p:spPr/>
        <p:txBody>
          <a:bodyPr>
            <a:normAutofit lnSpcReduction="10000"/>
          </a:bodyPr>
          <a:lstStyle/>
          <a:p>
            <a:r>
              <a:rPr lang="en-US" dirty="0" smtClean="0"/>
              <a:t>To add and remove faults from the code, we have add_faults.sh and remove_faults.sh, which swap out the original code with faulty </a:t>
            </a:r>
            <a:r>
              <a:rPr lang="en-US" dirty="0" smtClean="0"/>
              <a:t>code (found in the scripts directory)</a:t>
            </a:r>
            <a:endParaRPr lang="en-US" dirty="0" smtClean="0"/>
          </a:p>
          <a:p>
            <a:r>
              <a:rPr lang="en-US" dirty="0" smtClean="0"/>
              <a:t>The tests that now fail due to fault injection are 10, 11, 12, 15, and 18</a:t>
            </a:r>
          </a:p>
          <a:p>
            <a:r>
              <a:rPr lang="en-US" dirty="0" smtClean="0"/>
              <a:t>To run only these tests, runAllTests.py can be run with additional arguments to isolate the failed tests. The command to run only the failed tests is: “python ./scripts/runAllTests.py 10 11 12 15 18”</a:t>
            </a:r>
          </a:p>
          <a:p>
            <a:pPr marL="68580" indent="0">
              <a:buNone/>
            </a:pPr>
            <a:endParaRPr lang="en-US" dirty="0"/>
          </a:p>
        </p:txBody>
      </p:sp>
    </p:spTree>
    <p:extLst>
      <p:ext uri="{BB962C8B-B14F-4D97-AF65-F5344CB8AC3E}">
        <p14:creationId xmlns:p14="http://schemas.microsoft.com/office/powerpoint/2010/main" val="845577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Injection: Modifications</a:t>
            </a:r>
            <a:endParaRPr lang="en-US" dirty="0"/>
          </a:p>
        </p:txBody>
      </p:sp>
      <p:sp>
        <p:nvSpPr>
          <p:cNvPr id="3" name="Content Placeholder 2"/>
          <p:cNvSpPr>
            <a:spLocks noGrp="1"/>
          </p:cNvSpPr>
          <p:nvPr>
            <p:ph idx="1"/>
          </p:nvPr>
        </p:nvSpPr>
        <p:spPr/>
        <p:txBody>
          <a:bodyPr>
            <a:normAutofit fontScale="40000" lnSpcReduction="20000"/>
          </a:bodyPr>
          <a:lstStyle/>
          <a:p>
            <a:r>
              <a:rPr lang="en-US" dirty="0" smtClean="0"/>
              <a:t>Test </a:t>
            </a:r>
            <a:r>
              <a:rPr lang="en-US" dirty="0"/>
              <a:t>10: Modified the reverse function in EnDe.js to only go to length - 1</a:t>
            </a:r>
            <a:endParaRPr lang="en-US" dirty="0" smtClean="0"/>
          </a:p>
          <a:p>
            <a:pPr lvl="1"/>
            <a:r>
              <a:rPr lang="en-US" dirty="0"/>
              <a:t>Changed line from: </a:t>
            </a:r>
          </a:p>
          <a:p>
            <a:pPr lvl="1"/>
            <a:r>
              <a:rPr lang="en-US" dirty="0" err="1"/>
              <a:t>var</a:t>
            </a:r>
            <a:r>
              <a:rPr lang="en-US" dirty="0"/>
              <a:t> </a:t>
            </a:r>
            <a:r>
              <a:rPr lang="en-US" dirty="0" err="1"/>
              <a:t>i</a:t>
            </a:r>
            <a:r>
              <a:rPr lang="en-US" dirty="0"/>
              <a:t> = </a:t>
            </a:r>
            <a:r>
              <a:rPr lang="en-US" dirty="0" err="1"/>
              <a:t>src.length</a:t>
            </a:r>
            <a:r>
              <a:rPr lang="en-US" dirty="0" smtClean="0"/>
              <a:t>;</a:t>
            </a:r>
            <a:endParaRPr lang="en-US" dirty="0"/>
          </a:p>
          <a:p>
            <a:pPr lvl="1"/>
            <a:r>
              <a:rPr lang="en-US" dirty="0"/>
              <a:t>Changed line to:</a:t>
            </a:r>
          </a:p>
          <a:p>
            <a:pPr lvl="1"/>
            <a:r>
              <a:rPr lang="en-US" dirty="0" err="1"/>
              <a:t>var</a:t>
            </a:r>
            <a:r>
              <a:rPr lang="en-US" dirty="0"/>
              <a:t> </a:t>
            </a:r>
            <a:r>
              <a:rPr lang="en-US" dirty="0" err="1"/>
              <a:t>i</a:t>
            </a:r>
            <a:r>
              <a:rPr lang="en-US" dirty="0"/>
              <a:t> = </a:t>
            </a:r>
            <a:r>
              <a:rPr lang="en-US" dirty="0" err="1"/>
              <a:t>src.length</a:t>
            </a:r>
            <a:r>
              <a:rPr lang="en-US" dirty="0"/>
              <a:t> - 1;</a:t>
            </a:r>
            <a:endParaRPr lang="en-US" dirty="0" smtClean="0"/>
          </a:p>
          <a:p>
            <a:r>
              <a:rPr lang="en-US" dirty="0" smtClean="0"/>
              <a:t>Test </a:t>
            </a:r>
            <a:r>
              <a:rPr lang="en-US" dirty="0"/>
              <a:t>11: Modified the val2num function in EnDeCheck.js to replace non-digit characters with '-' instead of ''</a:t>
            </a:r>
            <a:endParaRPr lang="en-US" dirty="0" smtClean="0"/>
          </a:p>
          <a:p>
            <a:pPr lvl="1"/>
            <a:r>
              <a:rPr lang="en-US" dirty="0"/>
              <a:t>Changed line from: </a:t>
            </a:r>
          </a:p>
          <a:p>
            <a:pPr lvl="1"/>
            <a:r>
              <a:rPr lang="en-US" dirty="0"/>
              <a:t>this.val2num  = function(</a:t>
            </a:r>
            <a:r>
              <a:rPr lang="en-US" dirty="0" err="1"/>
              <a:t>src</a:t>
            </a:r>
            <a:r>
              <a:rPr lang="en-US" dirty="0"/>
              <a:t>) { return((</a:t>
            </a:r>
            <a:r>
              <a:rPr lang="en-US" dirty="0" err="1"/>
              <a:t>src</a:t>
            </a:r>
            <a:r>
              <a:rPr lang="en-US" dirty="0"/>
              <a:t>+='').replace(/[^0-9]/g,'')); </a:t>
            </a:r>
            <a:r>
              <a:rPr lang="en-US" dirty="0" smtClean="0"/>
              <a:t>};</a:t>
            </a:r>
            <a:endParaRPr lang="en-US" dirty="0"/>
          </a:p>
          <a:p>
            <a:pPr lvl="1"/>
            <a:r>
              <a:rPr lang="en-US" dirty="0"/>
              <a:t>Changed line to:</a:t>
            </a:r>
          </a:p>
          <a:p>
            <a:pPr lvl="1"/>
            <a:r>
              <a:rPr lang="en-US" dirty="0"/>
              <a:t>this.val2num  = function(</a:t>
            </a:r>
            <a:r>
              <a:rPr lang="en-US" dirty="0" err="1"/>
              <a:t>src</a:t>
            </a:r>
            <a:r>
              <a:rPr lang="en-US" dirty="0"/>
              <a:t>) { return((</a:t>
            </a:r>
            <a:r>
              <a:rPr lang="en-US" dirty="0" err="1"/>
              <a:t>src</a:t>
            </a:r>
            <a:r>
              <a:rPr lang="en-US" dirty="0"/>
              <a:t>+='').replace(/[^0-9]/g,'-')); };</a:t>
            </a:r>
            <a:endParaRPr lang="en-US" dirty="0" smtClean="0"/>
          </a:p>
          <a:p>
            <a:r>
              <a:rPr lang="en-US" dirty="0" smtClean="0"/>
              <a:t>Test 12</a:t>
            </a:r>
            <a:r>
              <a:rPr lang="en-US" dirty="0"/>
              <a:t>: Modified the </a:t>
            </a:r>
            <a:r>
              <a:rPr lang="en-US" dirty="0" err="1"/>
              <a:t>atbash</a:t>
            </a:r>
            <a:r>
              <a:rPr lang="en-US" dirty="0"/>
              <a:t> function in EnDe.js to change from -1 to -2</a:t>
            </a:r>
            <a:endParaRPr lang="en-US" dirty="0" smtClean="0"/>
          </a:p>
          <a:p>
            <a:pPr lvl="1"/>
            <a:r>
              <a:rPr lang="en-US" dirty="0"/>
              <a:t>Changed line from:</a:t>
            </a:r>
          </a:p>
          <a:p>
            <a:pPr lvl="1"/>
            <a:r>
              <a:rPr lang="en-US" dirty="0" err="1"/>
              <a:t>bux</a:t>
            </a:r>
            <a:r>
              <a:rPr lang="en-US" dirty="0"/>
              <a:t> += </a:t>
            </a:r>
            <a:r>
              <a:rPr lang="en-US" dirty="0" err="1"/>
              <a:t>String.fromCharCode</a:t>
            </a:r>
            <a:r>
              <a:rPr lang="en-US" dirty="0"/>
              <a:t>((((78-ccc)*2)-1+ccc</a:t>
            </a:r>
            <a:r>
              <a:rPr lang="en-US" dirty="0" smtClean="0"/>
              <a:t>));</a:t>
            </a:r>
            <a:endParaRPr lang="en-US" dirty="0"/>
          </a:p>
          <a:p>
            <a:pPr lvl="1"/>
            <a:r>
              <a:rPr lang="en-US" dirty="0"/>
              <a:t>Changed line to:</a:t>
            </a:r>
          </a:p>
          <a:p>
            <a:pPr lvl="1"/>
            <a:r>
              <a:rPr lang="en-US" dirty="0" err="1"/>
              <a:t>bux</a:t>
            </a:r>
            <a:r>
              <a:rPr lang="en-US" dirty="0"/>
              <a:t> += </a:t>
            </a:r>
            <a:r>
              <a:rPr lang="en-US" dirty="0" err="1"/>
              <a:t>String.fromCharCode</a:t>
            </a:r>
            <a:r>
              <a:rPr lang="en-US" dirty="0"/>
              <a:t>((((78-ccc)*2)-2+ccc));</a:t>
            </a:r>
            <a:endParaRPr lang="en-US" dirty="0" smtClean="0"/>
          </a:p>
          <a:p>
            <a:r>
              <a:rPr lang="en-US" dirty="0" smtClean="0"/>
              <a:t>Test </a:t>
            </a:r>
            <a:r>
              <a:rPr lang="en-US" dirty="0"/>
              <a:t>15: Modified the </a:t>
            </a:r>
            <a:r>
              <a:rPr lang="en-US" dirty="0" err="1"/>
              <a:t>DELwhite</a:t>
            </a:r>
            <a:r>
              <a:rPr lang="en-US" dirty="0"/>
              <a:t> function in EnDeText.js to replace white space with '.' instead of ''</a:t>
            </a:r>
            <a:endParaRPr lang="en-US" dirty="0" smtClean="0"/>
          </a:p>
          <a:p>
            <a:pPr lvl="1"/>
            <a:r>
              <a:rPr lang="en-US" dirty="0"/>
              <a:t>Changed line from: </a:t>
            </a:r>
          </a:p>
          <a:p>
            <a:pPr lvl="1"/>
            <a:r>
              <a:rPr lang="en-US" dirty="0"/>
              <a:t>case '</a:t>
            </a:r>
            <a:r>
              <a:rPr lang="en-US" dirty="0" err="1"/>
              <a:t>txtDELwhite</a:t>
            </a:r>
            <a:r>
              <a:rPr lang="en-US" dirty="0"/>
              <a:t>': </a:t>
            </a:r>
            <a:r>
              <a:rPr lang="en-US" dirty="0" err="1"/>
              <a:t>bux</a:t>
            </a:r>
            <a:r>
              <a:rPr lang="en-US" dirty="0"/>
              <a:t> = </a:t>
            </a:r>
            <a:r>
              <a:rPr lang="en-US" dirty="0" err="1"/>
              <a:t>bux.replace</a:t>
            </a:r>
            <a:r>
              <a:rPr lang="en-US" dirty="0"/>
              <a:t>(/[\t \r\n]/g,        '');       break</a:t>
            </a:r>
            <a:r>
              <a:rPr lang="en-US" dirty="0" smtClean="0"/>
              <a:t>;</a:t>
            </a:r>
            <a:endParaRPr lang="en-US" dirty="0"/>
          </a:p>
          <a:p>
            <a:pPr lvl="1"/>
            <a:r>
              <a:rPr lang="en-US" dirty="0"/>
              <a:t>Changed Line to: </a:t>
            </a:r>
          </a:p>
          <a:p>
            <a:pPr lvl="1"/>
            <a:r>
              <a:rPr lang="en-US" dirty="0"/>
              <a:t>case '</a:t>
            </a:r>
            <a:r>
              <a:rPr lang="en-US" dirty="0" err="1"/>
              <a:t>txtDELwhite</a:t>
            </a:r>
            <a:r>
              <a:rPr lang="en-US" dirty="0"/>
              <a:t>': </a:t>
            </a:r>
            <a:r>
              <a:rPr lang="en-US" dirty="0" err="1"/>
              <a:t>bux</a:t>
            </a:r>
            <a:r>
              <a:rPr lang="en-US" dirty="0"/>
              <a:t> = </a:t>
            </a:r>
            <a:r>
              <a:rPr lang="en-US" dirty="0" err="1"/>
              <a:t>bux.replace</a:t>
            </a:r>
            <a:r>
              <a:rPr lang="en-US" dirty="0"/>
              <a:t>(/[\t \r\n]/g,        '.');       break;</a:t>
            </a:r>
            <a:endParaRPr lang="en-US" dirty="0" smtClean="0"/>
          </a:p>
          <a:p>
            <a:r>
              <a:rPr lang="en-US" dirty="0" smtClean="0"/>
              <a:t>Test </a:t>
            </a:r>
            <a:r>
              <a:rPr lang="en-US" dirty="0"/>
              <a:t>18: Modified the </a:t>
            </a:r>
            <a:r>
              <a:rPr lang="en-US" dirty="0" err="1"/>
              <a:t>stibitz</a:t>
            </a:r>
            <a:r>
              <a:rPr lang="en-US" dirty="0"/>
              <a:t> function in EnDe.js to have incorrect value for case 1 from '0100' to '1111'</a:t>
            </a:r>
            <a:endParaRPr lang="en-US" dirty="0" smtClean="0"/>
          </a:p>
          <a:p>
            <a:pPr lvl="1"/>
            <a:r>
              <a:rPr lang="en-US" dirty="0"/>
              <a:t>Changed line from:</a:t>
            </a:r>
          </a:p>
          <a:p>
            <a:pPr lvl="1"/>
            <a:r>
              <a:rPr lang="en-US" dirty="0"/>
              <a:t>case '1'  : </a:t>
            </a:r>
            <a:r>
              <a:rPr lang="en-US" dirty="0" err="1"/>
              <a:t>bux</a:t>
            </a:r>
            <a:r>
              <a:rPr lang="en-US" dirty="0"/>
              <a:t> += '0100' + delimiter; break</a:t>
            </a:r>
            <a:r>
              <a:rPr lang="en-US" dirty="0" smtClean="0"/>
              <a:t>;</a:t>
            </a:r>
            <a:endParaRPr lang="en-US" dirty="0"/>
          </a:p>
          <a:p>
            <a:pPr lvl="1"/>
            <a:r>
              <a:rPr lang="en-US" dirty="0"/>
              <a:t>Changed line to:</a:t>
            </a:r>
          </a:p>
          <a:p>
            <a:pPr lvl="1"/>
            <a:r>
              <a:rPr lang="en-US" dirty="0"/>
              <a:t>case '1'  : </a:t>
            </a:r>
            <a:r>
              <a:rPr lang="en-US" dirty="0" err="1"/>
              <a:t>bux</a:t>
            </a:r>
            <a:r>
              <a:rPr lang="en-US" dirty="0"/>
              <a:t> += '1111' + delimiter; break;</a:t>
            </a:r>
          </a:p>
        </p:txBody>
      </p:sp>
    </p:spTree>
    <p:extLst>
      <p:ext uri="{BB962C8B-B14F-4D97-AF65-F5344CB8AC3E}">
        <p14:creationId xmlns:p14="http://schemas.microsoft.com/office/powerpoint/2010/main" val="171984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sp>
        <p:nvSpPr>
          <p:cNvPr id="3" name="Content Placeholder 2"/>
          <p:cNvSpPr>
            <a:spLocks noGrp="1"/>
          </p:cNvSpPr>
          <p:nvPr>
            <p:ph idx="1"/>
          </p:nvPr>
        </p:nvSpPr>
        <p:spPr/>
        <p:txBody>
          <a:bodyPr/>
          <a:lstStyle/>
          <a:p>
            <a:r>
              <a:rPr lang="en-US" dirty="0" smtClean="0"/>
              <a:t>Please take this time to ask any questions or make any comments!</a:t>
            </a:r>
            <a:endParaRPr lang="en-US" dirty="0"/>
          </a:p>
        </p:txBody>
      </p:sp>
    </p:spTree>
    <p:extLst>
      <p:ext uri="{BB962C8B-B14F-4D97-AF65-F5344CB8AC3E}">
        <p14:creationId xmlns:p14="http://schemas.microsoft.com/office/powerpoint/2010/main" val="804664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p:txBody>
          <a:bodyPr/>
          <a:lstStyle/>
          <a:p>
            <a:pPr lvl="0"/>
            <a:r>
              <a:rPr lang="en-US" dirty="0" smtClean="0"/>
              <a:t>Introduction</a:t>
            </a:r>
          </a:p>
          <a:p>
            <a:pPr lvl="0"/>
            <a:r>
              <a:rPr lang="en-US" dirty="0" smtClean="0"/>
              <a:t>Lessons Learned</a:t>
            </a:r>
          </a:p>
          <a:p>
            <a:pPr lvl="0"/>
            <a:r>
              <a:rPr lang="en-US" dirty="0" smtClean="0"/>
              <a:t>The Framework</a:t>
            </a:r>
          </a:p>
          <a:p>
            <a:pPr lvl="0"/>
            <a:r>
              <a:rPr lang="en-US" dirty="0" smtClean="0"/>
              <a:t>Demo</a:t>
            </a:r>
          </a:p>
          <a:p>
            <a:pPr lvl="0"/>
            <a:r>
              <a:rPr lang="en-US" dirty="0" smtClean="0"/>
              <a:t>Tests</a:t>
            </a:r>
          </a:p>
          <a:p>
            <a:pPr lvl="0"/>
            <a:r>
              <a:rPr lang="en-US" dirty="0" smtClean="0"/>
              <a:t>Fault Injection</a:t>
            </a:r>
          </a:p>
          <a:p>
            <a:pPr lvl="0"/>
            <a:r>
              <a:rPr lang="en-US" dirty="0" smtClean="0"/>
              <a:t>Q&amp;A</a:t>
            </a:r>
          </a:p>
        </p:txBody>
      </p:sp>
      <p:sp>
        <p:nvSpPr>
          <p:cNvPr id="13" name="Title 12"/>
          <p:cNvSpPr>
            <a:spLocks noGrp="1"/>
          </p:cNvSpPr>
          <p:nvPr>
            <p:ph type="title"/>
          </p:nvPr>
        </p:nvSpPr>
        <p:spPr/>
        <p:txBody>
          <a:bodyPr/>
          <a:lstStyle/>
          <a:p>
            <a:r>
              <a:rPr lang="en-US" dirty="0" smtClean="0"/>
              <a:t>Overview</a:t>
            </a:r>
            <a:endParaRPr lang="en-US" dirty="0"/>
          </a:p>
        </p:txBody>
      </p:sp>
    </p:spTree>
    <p:extLst>
      <p:ext uri="{BB962C8B-B14F-4D97-AF65-F5344CB8AC3E}">
        <p14:creationId xmlns:p14="http://schemas.microsoft.com/office/powerpoint/2010/main" val="240931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a:t>
            </a:r>
            <a:r>
              <a:rPr lang="en-US" dirty="0" err="1" smtClean="0"/>
              <a:t>EnDe</a:t>
            </a:r>
            <a:endParaRPr lang="en-US" dirty="0"/>
          </a:p>
        </p:txBody>
      </p:sp>
      <p:sp>
        <p:nvSpPr>
          <p:cNvPr id="3" name="Content Placeholder 2"/>
          <p:cNvSpPr>
            <a:spLocks noGrp="1"/>
          </p:cNvSpPr>
          <p:nvPr>
            <p:ph idx="1"/>
          </p:nvPr>
        </p:nvSpPr>
        <p:spPr/>
        <p:txBody>
          <a:bodyPr/>
          <a:lstStyle/>
          <a:p>
            <a:pPr marL="68580" indent="0">
              <a:buNone/>
            </a:pPr>
            <a:r>
              <a:rPr lang="en-US" dirty="0" err="1" smtClean="0"/>
              <a:t>EnDe</a:t>
            </a:r>
            <a:r>
              <a:rPr lang="en-US" dirty="0" smtClean="0"/>
              <a:t> is a project under OWASP that provides an encoder, decoder, converter, transformer, and calculator. It aims to meet the requirements for HTTP/HTML-based functionality. </a:t>
            </a:r>
          </a:p>
          <a:p>
            <a:pPr marL="68580" indent="0">
              <a:buNone/>
            </a:pPr>
            <a:endParaRPr lang="en-US" dirty="0"/>
          </a:p>
          <a:p>
            <a:pPr marL="68580" indent="0">
              <a:buNone/>
            </a:pPr>
            <a:r>
              <a:rPr lang="en-US" dirty="0" err="1" smtClean="0"/>
              <a:t>EnDe</a:t>
            </a:r>
            <a:r>
              <a:rPr lang="en-US" dirty="0" smtClean="0"/>
              <a:t> </a:t>
            </a:r>
            <a:r>
              <a:rPr lang="en-US" dirty="0" smtClean="0"/>
              <a:t>requires </a:t>
            </a:r>
            <a:r>
              <a:rPr lang="en-US" dirty="0" smtClean="0"/>
              <a:t>that you have </a:t>
            </a:r>
            <a:r>
              <a:rPr lang="en-US" dirty="0" smtClean="0"/>
              <a:t>the Firefox web browser installed </a:t>
            </a:r>
            <a:r>
              <a:rPr lang="en-US" dirty="0" smtClean="0"/>
              <a:t>and a single folder to install files into. It is run from its “index.html” file. </a:t>
            </a:r>
            <a:r>
              <a:rPr lang="en-US" dirty="0" smtClean="0"/>
              <a:t>Besides that, all that is needed is python (version 2) and the selenium python package.</a:t>
            </a:r>
            <a:endParaRPr lang="en-US" dirty="0"/>
          </a:p>
        </p:txBody>
      </p:sp>
    </p:spTree>
    <p:extLst>
      <p:ext uri="{BB962C8B-B14F-4D97-AF65-F5344CB8AC3E}">
        <p14:creationId xmlns:p14="http://schemas.microsoft.com/office/powerpoint/2010/main" val="1748819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37744"/>
            <a:ext cx="10363200" cy="914400"/>
          </a:xfrm>
        </p:spPr>
        <p:txBody>
          <a:bodyPr/>
          <a:lstStyle/>
          <a:p>
            <a:r>
              <a:rPr lang="en-US" dirty="0" smtClean="0"/>
              <a:t>The </a:t>
            </a:r>
            <a:r>
              <a:rPr lang="en-US" dirty="0" err="1" smtClean="0"/>
              <a:t>EnDe</a:t>
            </a:r>
            <a:r>
              <a:rPr lang="en-US" dirty="0" smtClean="0"/>
              <a:t> GUI</a:t>
            </a:r>
            <a:endParaRPr lang="en-US" dirty="0"/>
          </a:p>
        </p:txBody>
      </p:sp>
      <p:pic>
        <p:nvPicPr>
          <p:cNvPr id="1026" name="Picture 2" descr="https://camo.githubusercontent.com/67bcce373c761116584d9e911d42bf779cac4f93/687474703a2f2f692e696d6775722e636f6d2f587966376336642e706e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969264"/>
            <a:ext cx="8267553" cy="5888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562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Learned/Experiences</a:t>
            </a:r>
            <a:endParaRPr lang="en-US" dirty="0"/>
          </a:p>
        </p:txBody>
      </p:sp>
      <p:sp>
        <p:nvSpPr>
          <p:cNvPr id="3" name="Content Placeholder 2"/>
          <p:cNvSpPr>
            <a:spLocks noGrp="1"/>
          </p:cNvSpPr>
          <p:nvPr>
            <p:ph idx="1"/>
          </p:nvPr>
        </p:nvSpPr>
        <p:spPr/>
        <p:txBody>
          <a:bodyPr>
            <a:normAutofit fontScale="92500" lnSpcReduction="20000"/>
          </a:bodyPr>
          <a:lstStyle/>
          <a:p>
            <a:pPr marL="68580" indent="0">
              <a:buNone/>
            </a:pPr>
            <a:r>
              <a:rPr lang="en-US" dirty="0" smtClean="0"/>
              <a:t>There were several times during our testing where certain issues had to be taken into account:</a:t>
            </a:r>
          </a:p>
          <a:p>
            <a:pPr marL="68580" indent="0">
              <a:buNone/>
            </a:pPr>
            <a:endParaRPr lang="en-US" dirty="0" smtClean="0"/>
          </a:p>
          <a:p>
            <a:r>
              <a:rPr lang="en-US" dirty="0" smtClean="0"/>
              <a:t>We ran into issues using Chrome, as it requires us to disable security features all together to work properly without considering the scripts malicious. Firefox needed to be used for our tests</a:t>
            </a:r>
            <a:r>
              <a:rPr lang="en-US" dirty="0" smtClean="0"/>
              <a:t>.</a:t>
            </a:r>
            <a:endParaRPr lang="en-US" dirty="0" smtClean="0"/>
          </a:p>
          <a:p>
            <a:r>
              <a:rPr lang="en-US" dirty="0" smtClean="0"/>
              <a:t>Other functions that returned non-UTF-8 encoded characters broke the reporting when writing to our results.html files. For example, the AES-128 encoding caused issues and had to be avoided for the time being</a:t>
            </a:r>
            <a:r>
              <a:rPr lang="en-US" dirty="0" smtClean="0"/>
              <a:t>.</a:t>
            </a:r>
          </a:p>
        </p:txBody>
      </p:sp>
    </p:spTree>
    <p:extLst>
      <p:ext uri="{BB962C8B-B14F-4D97-AF65-F5344CB8AC3E}">
        <p14:creationId xmlns:p14="http://schemas.microsoft.com/office/powerpoint/2010/main" val="3438557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Lessons Learned/Experiences</a:t>
            </a:r>
          </a:p>
        </p:txBody>
      </p:sp>
      <p:sp>
        <p:nvSpPr>
          <p:cNvPr id="3" name="Content Placeholder 2"/>
          <p:cNvSpPr>
            <a:spLocks noGrp="1"/>
          </p:cNvSpPr>
          <p:nvPr>
            <p:ph idx="1"/>
          </p:nvPr>
        </p:nvSpPr>
        <p:spPr>
          <a:xfrm>
            <a:off x="1219200" y="1783560"/>
            <a:ext cx="10363200" cy="4734806"/>
          </a:xfrm>
        </p:spPr>
        <p:txBody>
          <a:bodyPr>
            <a:normAutofit fontScale="85000" lnSpcReduction="20000"/>
          </a:bodyPr>
          <a:lstStyle/>
          <a:p>
            <a:r>
              <a:rPr lang="en-US" dirty="0" smtClean="0"/>
              <a:t>Each test creates a new selenium web driver. This was done  to keep the test isolated from the effects of other tests. The cost of this is that running our tests on virtual machines with usually no more than half the memory of our actual computer and software-defined hardware, spawning and this killing off this many instances of Firefox can quickly slow the system. So while running the tests on a contemporary </a:t>
            </a:r>
            <a:r>
              <a:rPr lang="en-US" dirty="0" err="1" smtClean="0"/>
              <a:t>Macbook</a:t>
            </a:r>
            <a:r>
              <a:rPr lang="en-US" dirty="0" smtClean="0"/>
              <a:t> Pro with 4GB of RAM allocated to the VM can run all 25 tests in succession, computers with lower specs will often timeout as Firefox is loading.</a:t>
            </a:r>
          </a:p>
          <a:p>
            <a:r>
              <a:rPr lang="en-US" dirty="0" smtClean="0"/>
              <a:t>In the end, with this being a hardware issue (i.e. not the a fault of the framework) coupled with the fact we wanted to keep are tests isolated, we have opted not to keep our tests isolated from one another in this manner. </a:t>
            </a:r>
            <a:endParaRPr lang="en-US" dirty="0"/>
          </a:p>
        </p:txBody>
      </p:sp>
    </p:spTree>
    <p:extLst>
      <p:ext uri="{BB962C8B-B14F-4D97-AF65-F5344CB8AC3E}">
        <p14:creationId xmlns:p14="http://schemas.microsoft.com/office/powerpoint/2010/main" val="2710107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Framework: Architecture</a:t>
            </a:r>
            <a:endParaRPr lang="en-US" dirty="0"/>
          </a:p>
        </p:txBody>
      </p:sp>
      <p:sp>
        <p:nvSpPr>
          <p:cNvPr id="3" name="Content Placeholder 2"/>
          <p:cNvSpPr>
            <a:spLocks noGrp="1"/>
          </p:cNvSpPr>
          <p:nvPr>
            <p:ph idx="1"/>
          </p:nvPr>
        </p:nvSpPr>
        <p:spPr>
          <a:xfrm>
            <a:off x="1219200" y="1783560"/>
            <a:ext cx="2098766" cy="4762713"/>
          </a:xfrm>
        </p:spPr>
        <p:txBody>
          <a:bodyPr>
            <a:normAutofit fontScale="40000" lnSpcReduction="20000"/>
          </a:bodyPr>
          <a:lstStyle/>
          <a:p>
            <a:pPr marL="68580" indent="0">
              <a:buNone/>
            </a:pPr>
            <a:r>
              <a:rPr lang="en-US" dirty="0" smtClean="0"/>
              <a:t>/</a:t>
            </a:r>
            <a:r>
              <a:rPr lang="en-US" dirty="0" err="1"/>
              <a:t>TestAutomation</a:t>
            </a:r>
            <a:endParaRPr lang="en-US" dirty="0"/>
          </a:p>
          <a:p>
            <a:pPr marL="68580" indent="0">
              <a:buNone/>
            </a:pPr>
            <a:r>
              <a:rPr lang="en-US" dirty="0"/>
              <a:t>    /project </a:t>
            </a:r>
          </a:p>
          <a:p>
            <a:pPr marL="68580" indent="0">
              <a:buNone/>
            </a:pPr>
            <a:r>
              <a:rPr lang="en-US" dirty="0"/>
              <a:t>       /</a:t>
            </a:r>
            <a:r>
              <a:rPr lang="en-US" dirty="0" err="1"/>
              <a:t>src</a:t>
            </a:r>
            <a:endParaRPr lang="en-US" dirty="0"/>
          </a:p>
          <a:p>
            <a:pPr marL="68580" indent="0">
              <a:buNone/>
            </a:pPr>
            <a:r>
              <a:rPr lang="en-US" dirty="0"/>
              <a:t>       /bin</a:t>
            </a:r>
          </a:p>
          <a:p>
            <a:pPr marL="68580" indent="0">
              <a:buNone/>
            </a:pPr>
            <a:r>
              <a:rPr lang="en-US" dirty="0"/>
              <a:t>    /scripts</a:t>
            </a:r>
          </a:p>
          <a:p>
            <a:pPr marL="68580" indent="0">
              <a:buNone/>
            </a:pPr>
            <a:r>
              <a:rPr lang="en-US" dirty="0"/>
              <a:t>       runAllTests.py</a:t>
            </a:r>
          </a:p>
          <a:p>
            <a:pPr marL="68580" indent="0">
              <a:buNone/>
            </a:pPr>
            <a:r>
              <a:rPr lang="en-US" dirty="0"/>
              <a:t>    /</a:t>
            </a:r>
            <a:r>
              <a:rPr lang="en-US" dirty="0" err="1"/>
              <a:t>testCases</a:t>
            </a:r>
            <a:endParaRPr lang="en-US" dirty="0"/>
          </a:p>
          <a:p>
            <a:pPr marL="68580" indent="0">
              <a:buNone/>
            </a:pPr>
            <a:r>
              <a:rPr lang="en-US" dirty="0"/>
              <a:t>       testCase1.txt</a:t>
            </a:r>
          </a:p>
          <a:p>
            <a:pPr marL="68580" indent="0">
              <a:buNone/>
            </a:pPr>
            <a:r>
              <a:rPr lang="en-US" dirty="0"/>
              <a:t>       testCase2.txt</a:t>
            </a:r>
          </a:p>
          <a:p>
            <a:pPr marL="68580" indent="0">
              <a:buNone/>
            </a:pPr>
            <a:r>
              <a:rPr lang="en-US" dirty="0"/>
              <a:t>       </a:t>
            </a:r>
            <a:r>
              <a:rPr lang="en-US" dirty="0" smtClean="0"/>
              <a:t>testCase3.txt</a:t>
            </a:r>
            <a:endParaRPr lang="en-US" dirty="0"/>
          </a:p>
          <a:p>
            <a:pPr marL="68580" indent="0">
              <a:buNone/>
            </a:pPr>
            <a:r>
              <a:rPr lang="en-US" dirty="0"/>
              <a:t>    /</a:t>
            </a:r>
            <a:r>
              <a:rPr lang="en-US" dirty="0" err="1"/>
              <a:t>testCasesExecutables</a:t>
            </a:r>
            <a:endParaRPr lang="en-US" dirty="0"/>
          </a:p>
          <a:p>
            <a:pPr marL="68580" indent="0">
              <a:buNone/>
            </a:pPr>
            <a:r>
              <a:rPr lang="en-US" dirty="0" smtClean="0"/>
              <a:t>    /</a:t>
            </a:r>
            <a:r>
              <a:rPr lang="en-US" dirty="0"/>
              <a:t>temp</a:t>
            </a:r>
          </a:p>
          <a:p>
            <a:pPr marL="68580" indent="0">
              <a:buNone/>
            </a:pPr>
            <a:r>
              <a:rPr lang="en-US" dirty="0" smtClean="0"/>
              <a:t>   /</a:t>
            </a:r>
            <a:r>
              <a:rPr lang="en-US" dirty="0"/>
              <a:t>oracles</a:t>
            </a:r>
          </a:p>
          <a:p>
            <a:pPr marL="68580" indent="0">
              <a:buNone/>
            </a:pPr>
            <a:r>
              <a:rPr lang="en-US" dirty="0"/>
              <a:t>    /docs</a:t>
            </a:r>
          </a:p>
          <a:p>
            <a:pPr marL="68580" indent="0">
              <a:buNone/>
            </a:pPr>
            <a:r>
              <a:rPr lang="en-US" dirty="0"/>
              <a:t>       </a:t>
            </a:r>
            <a:r>
              <a:rPr lang="en-US" dirty="0" smtClean="0"/>
              <a:t>README.txt</a:t>
            </a:r>
          </a:p>
          <a:p>
            <a:pPr marL="68580" indent="0">
              <a:buNone/>
            </a:pPr>
            <a:r>
              <a:rPr lang="en-US" dirty="0" smtClean="0"/>
              <a:t>    </a:t>
            </a:r>
            <a:r>
              <a:rPr lang="en-US" dirty="0" smtClean="0"/>
              <a:t>/</a:t>
            </a:r>
            <a:r>
              <a:rPr lang="en-US" dirty="0" smtClean="0"/>
              <a:t>framework</a:t>
            </a:r>
            <a:endParaRPr lang="en-US" dirty="0"/>
          </a:p>
          <a:p>
            <a:pPr marL="68580" indent="0">
              <a:buNone/>
            </a:pPr>
            <a:r>
              <a:rPr lang="en-US" dirty="0"/>
              <a:t>    /reports</a:t>
            </a:r>
          </a:p>
          <a:p>
            <a:pPr marL="68580" indent="0">
              <a:buNone/>
            </a:pPr>
            <a:r>
              <a:rPr lang="en-US" dirty="0"/>
              <a:t>       </a:t>
            </a:r>
            <a:r>
              <a:rPr lang="en-US" dirty="0" smtClean="0"/>
              <a:t>report_&lt;date&gt;.html</a:t>
            </a:r>
            <a:endParaRPr lang="en-US" dirty="0"/>
          </a:p>
        </p:txBody>
      </p:sp>
      <p:sp>
        <p:nvSpPr>
          <p:cNvPr id="4" name="TextBox 3"/>
          <p:cNvSpPr txBox="1"/>
          <p:nvPr/>
        </p:nvSpPr>
        <p:spPr>
          <a:xfrm>
            <a:off x="3997234" y="1783560"/>
            <a:ext cx="8194766" cy="3539430"/>
          </a:xfrm>
          <a:prstGeom prst="rect">
            <a:avLst/>
          </a:prstGeom>
          <a:noFill/>
        </p:spPr>
        <p:txBody>
          <a:bodyPr wrap="square" rtlCol="0">
            <a:spAutoFit/>
          </a:bodyPr>
          <a:lstStyle/>
          <a:p>
            <a:r>
              <a:rPr lang="en-US" sz="3200" dirty="0"/>
              <a:t> /</a:t>
            </a:r>
            <a:r>
              <a:rPr lang="en-US" sz="3200" dirty="0" smtClean="0"/>
              <a:t>framework</a:t>
            </a:r>
          </a:p>
          <a:p>
            <a:r>
              <a:rPr lang="en-US" sz="3200" dirty="0"/>
              <a:t>	</a:t>
            </a:r>
            <a:r>
              <a:rPr lang="en-US" sz="3200" dirty="0" smtClean="0"/>
              <a:t>/drivers</a:t>
            </a:r>
          </a:p>
          <a:p>
            <a:r>
              <a:rPr lang="en-US" sz="3200" dirty="0"/>
              <a:t>	</a:t>
            </a:r>
            <a:r>
              <a:rPr lang="en-US" sz="3200" dirty="0" smtClean="0"/>
              <a:t>	/assets</a:t>
            </a:r>
          </a:p>
          <a:p>
            <a:r>
              <a:rPr lang="en-US" sz="3200" dirty="0"/>
              <a:t>	</a:t>
            </a:r>
            <a:r>
              <a:rPr lang="en-US" sz="3200" dirty="0" smtClean="0"/>
              <a:t>	selenium_driver.py</a:t>
            </a:r>
          </a:p>
          <a:p>
            <a:r>
              <a:rPr lang="en-US" sz="3200" dirty="0"/>
              <a:t>	</a:t>
            </a:r>
            <a:r>
              <a:rPr lang="en-US" sz="3200" dirty="0" smtClean="0"/>
              <a:t>	qunit_driver.py</a:t>
            </a:r>
          </a:p>
          <a:p>
            <a:r>
              <a:rPr lang="en-US" sz="3200" dirty="0"/>
              <a:t>	</a:t>
            </a:r>
            <a:r>
              <a:rPr lang="en-US" sz="3200" dirty="0" smtClean="0"/>
              <a:t>/assets</a:t>
            </a:r>
          </a:p>
          <a:p>
            <a:r>
              <a:rPr lang="en-US" sz="3200" dirty="0"/>
              <a:t>	</a:t>
            </a:r>
            <a:r>
              <a:rPr lang="en-US" sz="3200" dirty="0" smtClean="0"/>
              <a:t>TestCase.py</a:t>
            </a:r>
            <a:endParaRPr lang="en-US" sz="3200" dirty="0"/>
          </a:p>
        </p:txBody>
      </p:sp>
    </p:spTree>
    <p:extLst>
      <p:ext uri="{BB962C8B-B14F-4D97-AF65-F5344CB8AC3E}">
        <p14:creationId xmlns:p14="http://schemas.microsoft.com/office/powerpoint/2010/main" val="3133153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Framework: How It Works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runAllTests.py reads through all files in </a:t>
            </a:r>
            <a:r>
              <a:rPr lang="en-US" dirty="0" err="1" smtClean="0"/>
              <a:t>testCases</a:t>
            </a:r>
            <a:r>
              <a:rPr lang="en-US" dirty="0" smtClean="0"/>
              <a:t> directory</a:t>
            </a:r>
          </a:p>
          <a:p>
            <a:r>
              <a:rPr lang="en-US" dirty="0" smtClean="0"/>
              <a:t>All values in each file in the </a:t>
            </a:r>
            <a:r>
              <a:rPr lang="en-US" dirty="0" err="1" smtClean="0"/>
              <a:t>testCases</a:t>
            </a:r>
            <a:r>
              <a:rPr lang="en-US" dirty="0" smtClean="0"/>
              <a:t> directory is added to a dictionary</a:t>
            </a:r>
          </a:p>
          <a:p>
            <a:r>
              <a:rPr lang="en-US" dirty="0" smtClean="0"/>
              <a:t>Each dictionary is added to a list, which contains all dictionaries for all test cases</a:t>
            </a:r>
          </a:p>
          <a:p>
            <a:r>
              <a:rPr lang="en-US" dirty="0" smtClean="0"/>
              <a:t>We no longer require files under the </a:t>
            </a:r>
            <a:r>
              <a:rPr lang="en-US" dirty="0" err="1" smtClean="0"/>
              <a:t>testCaseExecutables</a:t>
            </a:r>
            <a:r>
              <a:rPr lang="en-US" dirty="0" smtClean="0"/>
              <a:t> directory, all required information is in the test case files. This avoids repeated code in individual executable files.</a:t>
            </a:r>
          </a:p>
          <a:p>
            <a:r>
              <a:rPr lang="en-US" dirty="0" smtClean="0"/>
              <a:t>runAllTests.py will execute the method being tested based on the language noted in the file</a:t>
            </a:r>
          </a:p>
          <a:p>
            <a:r>
              <a:rPr lang="en-US" dirty="0" smtClean="0"/>
              <a:t>Python files test the GUI using Selenium to simulate mouse clicks/keyboard input</a:t>
            </a:r>
          </a:p>
          <a:p>
            <a:r>
              <a:rPr lang="en-US" dirty="0" smtClean="0"/>
              <a:t>JavaScript files test the functions directly</a:t>
            </a:r>
          </a:p>
          <a:p>
            <a:r>
              <a:rPr lang="en-US" dirty="0" smtClean="0"/>
              <a:t>JavaScript tests use </a:t>
            </a:r>
            <a:r>
              <a:rPr lang="en-US" dirty="0" err="1" smtClean="0"/>
              <a:t>QUnit</a:t>
            </a:r>
            <a:r>
              <a:rPr lang="en-US" dirty="0" smtClean="0"/>
              <a:t>, a JavaScript testing framework </a:t>
            </a:r>
            <a:endParaRPr lang="en-US" dirty="0"/>
          </a:p>
        </p:txBody>
      </p:sp>
    </p:spTree>
    <p:extLst>
      <p:ext uri="{BB962C8B-B14F-4D97-AF65-F5344CB8AC3E}">
        <p14:creationId xmlns:p14="http://schemas.microsoft.com/office/powerpoint/2010/main" val="3382507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Framework: How It Works</a:t>
            </a:r>
          </a:p>
        </p:txBody>
      </p:sp>
      <p:pic>
        <p:nvPicPr>
          <p:cNvPr id="4" name="Picture 3"/>
          <p:cNvPicPr>
            <a:picLocks noChangeAspect="1"/>
          </p:cNvPicPr>
          <p:nvPr/>
        </p:nvPicPr>
        <p:blipFill>
          <a:blip r:embed="rId2"/>
          <a:stretch>
            <a:fillRect/>
          </a:stretch>
        </p:blipFill>
        <p:spPr>
          <a:xfrm>
            <a:off x="0" y="1426464"/>
            <a:ext cx="7641771" cy="5431536"/>
          </a:xfrm>
          <a:prstGeom prst="rect">
            <a:avLst/>
          </a:prstGeom>
        </p:spPr>
      </p:pic>
      <p:sp>
        <p:nvSpPr>
          <p:cNvPr id="5" name="TextBox 4"/>
          <p:cNvSpPr txBox="1"/>
          <p:nvPr/>
        </p:nvSpPr>
        <p:spPr>
          <a:xfrm>
            <a:off x="7863840" y="1426464"/>
            <a:ext cx="3827417" cy="2585323"/>
          </a:xfrm>
          <a:prstGeom prst="rect">
            <a:avLst/>
          </a:prstGeom>
          <a:noFill/>
        </p:spPr>
        <p:txBody>
          <a:bodyPr wrap="square" rtlCol="0">
            <a:spAutoFit/>
          </a:bodyPr>
          <a:lstStyle/>
          <a:p>
            <a:r>
              <a:rPr lang="en-US" dirty="0" smtClean="0"/>
              <a:t>Each test case specifies a driver (the current framework has two drivers: </a:t>
            </a:r>
            <a:r>
              <a:rPr lang="en-US" dirty="0" err="1" smtClean="0"/>
              <a:t>selenium_driver</a:t>
            </a:r>
            <a:r>
              <a:rPr lang="en-US" dirty="0" smtClean="0"/>
              <a:t> and </a:t>
            </a:r>
            <a:r>
              <a:rPr lang="en-US" dirty="0" err="1" smtClean="0"/>
              <a:t>qunit_driver</a:t>
            </a:r>
            <a:r>
              <a:rPr lang="en-US" dirty="0" smtClean="0"/>
              <a:t>. The specified driver is imported during runtime and the generic ‘drive’ function within the driver is called with </a:t>
            </a:r>
            <a:r>
              <a:rPr lang="en-US" dirty="0" err="1" smtClean="0"/>
              <a:t>test_structure</a:t>
            </a:r>
            <a:r>
              <a:rPr lang="en-US" dirty="0" smtClean="0"/>
              <a:t> data structure from a specific test case object. </a:t>
            </a:r>
            <a:endParaRPr lang="en-US" dirty="0"/>
          </a:p>
        </p:txBody>
      </p:sp>
      <p:sp>
        <p:nvSpPr>
          <p:cNvPr id="6" name="TextBox 5"/>
          <p:cNvSpPr txBox="1"/>
          <p:nvPr/>
        </p:nvSpPr>
        <p:spPr>
          <a:xfrm>
            <a:off x="7863839" y="4142232"/>
            <a:ext cx="3827417" cy="2308324"/>
          </a:xfrm>
          <a:prstGeom prst="rect">
            <a:avLst/>
          </a:prstGeom>
          <a:noFill/>
        </p:spPr>
        <p:txBody>
          <a:bodyPr wrap="square" rtlCol="0">
            <a:spAutoFit/>
          </a:bodyPr>
          <a:lstStyle/>
          <a:p>
            <a:r>
              <a:rPr lang="en-US" sz="2400" dirty="0" smtClean="0"/>
              <a:t>This lightweight generic driver interface allows the framework to be extended to add any number of drivers testing any number of different things.</a:t>
            </a:r>
            <a:endParaRPr lang="en-US" sz="2400" dirty="0"/>
          </a:p>
        </p:txBody>
      </p:sp>
    </p:spTree>
    <p:extLst>
      <p:ext uri="{BB962C8B-B14F-4D97-AF65-F5344CB8AC3E}">
        <p14:creationId xmlns:p14="http://schemas.microsoft.com/office/powerpoint/2010/main" val="324883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ightfall design templat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Nightfall design template" id="{8E782A46-4514-4890-A557-B2C16D284495}" vid="{905231CD-0261-44B0-B7D7-6EDADDAACF34}"/>
    </a:ext>
  </a:extLst>
</a:theme>
</file>

<file path=ppt/theme/theme2.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rial">
      <a:maj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panose="020B0604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5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232C19C-A75B-4E3F-8B30-1035B9FCAD1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Nightfall design slides</Template>
  <TotalTime>0</TotalTime>
  <Words>1146</Words>
  <Application>Microsoft Office PowerPoint</Application>
  <PresentationFormat>Widescreen</PresentationFormat>
  <Paragraphs>104</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Wingdings</vt:lpstr>
      <vt:lpstr>Wingdings 2</vt:lpstr>
      <vt:lpstr>Wingdings 3</vt:lpstr>
      <vt:lpstr>Nightfall design template</vt:lpstr>
      <vt:lpstr>Team Too: owasp ende</vt:lpstr>
      <vt:lpstr>Overview</vt:lpstr>
      <vt:lpstr>Introduction to EnDe</vt:lpstr>
      <vt:lpstr>The EnDe GUI</vt:lpstr>
      <vt:lpstr>Lessons Learned/Experiences</vt:lpstr>
      <vt:lpstr>Lessons Learned/Experiences</vt:lpstr>
      <vt:lpstr>The Framework: Architecture</vt:lpstr>
      <vt:lpstr>The Framework: How It Works</vt:lpstr>
      <vt:lpstr>The Framework: How It Works</vt:lpstr>
      <vt:lpstr>Demo</vt:lpstr>
      <vt:lpstr>The Framework: The Test Case Files</vt:lpstr>
      <vt:lpstr>The Framework: The Test Case Files</vt:lpstr>
      <vt:lpstr>Tests</vt:lpstr>
      <vt:lpstr>Fault Injection</vt:lpstr>
      <vt:lpstr>Fault Injection: Modifications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2015-11-30T04:04:53Z</dcterms:created>
  <dcterms:modified xsi:type="dcterms:W3CDTF">2015-12-01T06:07:07Z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TC034605339991</vt:lpwstr>
  </property>
</Properties>
</file>