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6.jpeg" ContentType="image/jpeg"/>
  <Override PartName="/ppt/media/image10.png" ContentType="image/png"/>
  <Override PartName="/ppt/media/image25.jpeg" ContentType="image/jpeg"/>
  <Override PartName="/ppt/media/image9.jpeg" ContentType="image/jpeg"/>
  <Override PartName="/ppt/media/image23.jpeg" ContentType="image/jpeg"/>
  <Override PartName="/ppt/media/image7.jpeg" ContentType="image/jpeg"/>
  <Override PartName="/ppt/media/image2.png" ContentType="image/png"/>
  <Override PartName="/ppt/media/image22.png" ContentType="image/png"/>
  <Override PartName="/ppt/media/image5.jpeg" ContentType="image/jpeg"/>
  <Override PartName="/ppt/media/image24.jpeg" ContentType="image/jpeg"/>
  <Override PartName="/ppt/media/image8.jpeg" ContentType="image/jpeg"/>
  <Override PartName="/ppt/media/image1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13.jpeg" ContentType="image/jpeg"/>
  <Override PartName="/ppt/media/image11.png" ContentType="image/png"/>
  <Override PartName="/ppt/media/image18.jpeg" ContentType="image/jpeg"/>
  <Override PartName="/ppt/media/image12.jpeg" ContentType="image/jpeg"/>
  <Override PartName="/ppt/media/image21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3A485A-3C12-45E2-9D79-5F1DDDB9BC94}" type="slidenum">
              <a:rPr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7E3067-D6D7-4EC3-BB59-422040075715}" type="slidenum">
              <a:rPr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81" name="Shape 8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0" y="1061640"/>
            <a:ext cx="9143640" cy="15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CSCI 362 –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Team Project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0" y="2783520"/>
            <a:ext cx="914364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Trotting Giraffes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0" y="4589640"/>
            <a:ext cx="914364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Steven Aldinger </a:t>
            </a:r>
            <a:r>
              <a:rPr lang="en-US" sz="4000" spc="-1" strike="noStrike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4000" spc="-1" strike="noStrike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4000" spc="-1" strike="noStrike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Michael Stenhouse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Marta Pancaldi </a:t>
            </a:r>
            <a:r>
              <a:rPr lang="en-US" sz="4000" spc="-1" strike="noStrike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4000" spc="-1" strike="noStrike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Seth Stoudenmier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3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151200" y="172800"/>
            <a:ext cx="8856000" cy="65552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ls $TESTCASES | while read FILENAME 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do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echo "Running testcase executable based off of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$FILENAME specifications:”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#Iterate through the individual text files and grab the information line-by-line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COUNTER=0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cat "$TESTCASES"/"$FILENAME" | while read TESTCASESLINE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do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let COUNTER=(COUNTER + 1)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[ $COUNTER -eq 1 ]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#1st line indicates test number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then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TESTNUMBER=$CHOPPED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[ $COUNTER -eq 5 ]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#5th line indicates the input value to be inserted into the method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then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TEST=$CHOPPED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#If sixth line, this indicates the oracle, which is the expected result returned from the tested method. At this step we also run the driver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[ $COUNTER -eq 6 ]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then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ORACLE=$CHOPPED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40" name="Shape 18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0" y="84168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3. </a:t>
            </a: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Driver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476280" y="1699920"/>
            <a:ext cx="823212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runAllTests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calls the driver that matches the information pulled from test case files – test number (e.g.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01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,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(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htmlEncoding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and method (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decodeHtml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365400" y="3025080"/>
            <a:ext cx="8450280" cy="3046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args){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try{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 theOracle = args[1];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 theTest = args[0];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 result = org.owasp.html.Encoding.decodeHtml(theTest);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#Replace “\\n” with “\n”, since Java will interpret the HTML code as a line break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if(theOracle.contains("\\n")){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theOracle = theOracle.replace("\\n","\n");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46" name="Shape 19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429120" y="217440"/>
            <a:ext cx="8340480" cy="477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if((result).equals(theOracle)){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try{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System.out.println("org.owasp.html.Encoding");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System.out.println("decodeHtml(String)");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System.out.println(args[0]);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System.out.println(args[1]);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System.out.println("</a:t>
            </a:r>
            <a:r>
              <a:rPr b="1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passed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}catch(Exception e){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e.printStackTrace();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else{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try{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System.out.println("</a:t>
            </a:r>
            <a:r>
              <a:rPr b="1" lang="en-US" sz="1600" spc="-1" strike="noStrike">
                <a:solidFill>
                  <a:srgbClr val="9a1b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failed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\n");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}catch(Exception e){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e.printStackTrace();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429120" y="4996080"/>
            <a:ext cx="834048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result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equals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theOracle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the test has passed. 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results are saved to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/reports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directory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51" name="Shape 20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0" y="1032120"/>
            <a:ext cx="914364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4. </a:t>
            </a:r>
            <a:r>
              <a:rPr b="1" lang="en-US" sz="4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Faults Injection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476280" y="1994760"/>
            <a:ext cx="828972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Fault injection = modify the code we are testing to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 some test fail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collect results → improve robustness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56" name="Shape 21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59" name="Shape 219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5. </a:t>
            </a: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476280" y="2130480"/>
            <a:ext cx="71827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471960" y="2005200"/>
            <a:ext cx="79815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Finally the script creates a HTML file with all test results, which is automatically displayed</a:t>
            </a:r>
            <a:endParaRPr/>
          </a:p>
        </p:txBody>
      </p:sp>
      <p:sp>
        <p:nvSpPr>
          <p:cNvPr id="163" name="CustomShape 6"/>
          <p:cNvSpPr/>
          <p:nvPr/>
        </p:nvSpPr>
        <p:spPr>
          <a:xfrm>
            <a:off x="554400" y="3000240"/>
            <a:ext cx="8054640" cy="11998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HTMLOUTPUTFILE="../reports/myResults.html”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cd ../scripts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(./toCompiledHtmlWithCss.sh $HTMLOUTPUTFILE ../reports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&amp;&amp; firefox -new-tab ./$HTMLOUTPUTFILE)</a:t>
            </a:r>
            <a:endParaRPr/>
          </a:p>
        </p:txBody>
      </p:sp>
      <p:sp>
        <p:nvSpPr>
          <p:cNvPr id="164" name="CustomShape 7"/>
          <p:cNvSpPr/>
          <p:nvPr/>
        </p:nvSpPr>
        <p:spPr>
          <a:xfrm>
            <a:off x="471960" y="4343760"/>
            <a:ext cx="798156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toCompiledHtmlWithCss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builds a table with result data from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reports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directory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table includes tested class and method, test input, oracle and actual result (passed/failed)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3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-10368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76280" y="2130480"/>
            <a:ext cx="71827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Shape 231" descr=""/>
          <p:cNvPicPr/>
          <p:nvPr/>
        </p:nvPicPr>
        <p:blipFill>
          <a:blip r:embed="rId1"/>
          <a:srcRect l="0" t="0" r="0" b="6165"/>
          <a:stretch/>
        </p:blipFill>
        <p:spPr>
          <a:xfrm>
            <a:off x="137880" y="727560"/>
            <a:ext cx="5531760" cy="4435560"/>
          </a:xfrm>
          <a:prstGeom prst="rect">
            <a:avLst/>
          </a:prstGeom>
          <a:ln>
            <a:noFill/>
          </a:ln>
        </p:spPr>
      </p:pic>
      <p:pic>
        <p:nvPicPr>
          <p:cNvPr id="168" name="Shape 232" descr=""/>
          <p:cNvPicPr/>
          <p:nvPr/>
        </p:nvPicPr>
        <p:blipFill>
          <a:blip r:embed="rId2"/>
          <a:srcRect l="0" t="0" r="11526" b="0"/>
          <a:stretch/>
        </p:blipFill>
        <p:spPr>
          <a:xfrm>
            <a:off x="3901320" y="3129120"/>
            <a:ext cx="5146560" cy="365724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923400" y="5396400"/>
            <a:ext cx="297792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file with results →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5771880" y="1148040"/>
            <a:ext cx="22950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←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Terminal output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173" name="Shape 24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Reflections – Challenges we faced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476280" y="2183760"/>
            <a:ext cx="7896960" cy="39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 choice of the program to test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Getting familiar with Linux operating system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of the testing framework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Displaying the test results in a clear way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Organizing a coherent documentation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Meeting between people with different schedules</a:t>
            </a:r>
            <a:endParaRPr/>
          </a:p>
          <a:p>
            <a:pPr marL="343080" indent="-164880">
              <a:lnSpc>
                <a:spcPct val="13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78" name="Shape 250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Reflections – What we learned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476280" y="2130480"/>
            <a:ext cx="769860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Sharing knowledge among team members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Understanding the structure of a test framework</a:t>
            </a:r>
            <a:endParaRPr/>
          </a:p>
          <a:p>
            <a:pPr marL="343080" indent="-164880">
              <a:lnSpc>
                <a:spcPct val="13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83" name="Shape 259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Lessons for the future</a:t>
            </a:r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476280" y="2130480"/>
            <a:ext cx="71827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87" name="Shape 9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Summary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476280" y="2130480"/>
            <a:ext cx="7182720" cy="35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 specifications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OWASP Java HTML Sanitizer – Overview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Test Cases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Driver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Fault Injections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 &amp; Output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Reflections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88" name="Shape 268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0" y="1817640"/>
            <a:ext cx="9143640" cy="25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Thanks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watching!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92" name="Shape 10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 Specifications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476280" y="2130480"/>
            <a:ext cx="8373240" cy="38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Development of 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automated testing framework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the software project “</a:t>
            </a: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OWASP Java HTML Sanitizer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 test cases 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Specification text file for each test case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 all test through a single script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 result and display testing report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OS: Ubuntu Linux</a:t>
            </a:r>
            <a:endParaRPr/>
          </a:p>
          <a:p>
            <a:pPr marL="343080" indent="-16488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97" name="Shape 1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0" y="1032120"/>
            <a:ext cx="914364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OWASP Java HTML Sanitizer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Overview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410040" y="2447280"/>
            <a:ext cx="8532000" cy="21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Java-based sanitization of untrusted HTML: prevent malicious HTML code from being injected into a web application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Organize poorly written code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Protection against XSS (Cross-site Scripting)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Extensive test suite</a:t>
            </a:r>
            <a:endParaRPr/>
          </a:p>
        </p:txBody>
      </p:sp>
      <p:pic>
        <p:nvPicPr>
          <p:cNvPr id="100" name="Shape 116" descr=""/>
          <p:cNvPicPr/>
          <p:nvPr/>
        </p:nvPicPr>
        <p:blipFill>
          <a:blip r:embed="rId2"/>
          <a:srcRect l="0" t="0" r="77435" b="0"/>
          <a:stretch/>
        </p:blipFill>
        <p:spPr>
          <a:xfrm>
            <a:off x="4837320" y="4724280"/>
            <a:ext cx="3711960" cy="109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3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02" name="Shape 122" descr=""/>
          <p:cNvPicPr/>
          <p:nvPr/>
        </p:nvPicPr>
        <p:blipFill>
          <a:blip r:embed="rId1"/>
          <a:srcRect l="0" t="0" r="16340" b="0"/>
          <a:stretch/>
        </p:blipFill>
        <p:spPr>
          <a:xfrm>
            <a:off x="78480" y="1486800"/>
            <a:ext cx="5116680" cy="5280120"/>
          </a:xfrm>
          <a:prstGeom prst="rect">
            <a:avLst/>
          </a:prstGeom>
          <a:ln>
            <a:noFill/>
          </a:ln>
        </p:spPr>
      </p:pic>
      <p:pic>
        <p:nvPicPr>
          <p:cNvPr id="103" name="Shape 123" descr=""/>
          <p:cNvPicPr/>
          <p:nvPr/>
        </p:nvPicPr>
        <p:blipFill>
          <a:blip r:embed="rId2"/>
          <a:srcRect l="1855" t="0" r="5324" b="16212"/>
          <a:stretch/>
        </p:blipFill>
        <p:spPr>
          <a:xfrm>
            <a:off x="4350960" y="74520"/>
            <a:ext cx="4712040" cy="47242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5270040" y="5638680"/>
            <a:ext cx="3873600" cy="10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←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Successful output of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 mvn clean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test and build the HTML sanitizer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915120" y="417960"/>
            <a:ext cx="3329280" cy="7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 code from one of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OWASP existing tests →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08" name="Shape 13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0" y="85320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test plan: </a:t>
            </a: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Tested Items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411480" y="1788120"/>
            <a:ext cx="8142840" cy="21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cssContent method can interpret '\\\\' correctly as \\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decodeHtml can properly interpret a Unicode carriage return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decodeHtml can properly interpret a String following a Unicode symbol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sanitize can block any tag with the Blocks Policy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sanitize will keep formatting tags with the FORMATTING Policy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13" name="Shape 14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0" y="94140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1. </a:t>
            </a: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Cases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476280" y="2011320"/>
            <a:ext cx="833904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/testCases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directory includes all test case *.txt files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 Test case file: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312840" y="3092040"/>
            <a:ext cx="8531640" cy="1815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1. 01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##test number or ID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2. decodeHtml handles HTML entities to produce a string containing only valid unicode scalar values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##requirement being tested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3. orgowasphtmlEncoding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##component being tested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4. decodeHtml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##method being tested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5. "&amp;#x000a;”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##command-line arguments: test input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6. \\n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##expected outcomes (\\n in Java means \n in the bash script)</a:t>
            </a:r>
            <a:endParaRPr/>
          </a:p>
        </p:txBody>
      </p:sp>
      <p:sp>
        <p:nvSpPr>
          <p:cNvPr id="117" name="CustomShape 6"/>
          <p:cNvSpPr/>
          <p:nvPr/>
        </p:nvSpPr>
        <p:spPr>
          <a:xfrm>
            <a:off x="476280" y="5047920"/>
            <a:ext cx="7868160" cy="11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runAllTest script reads each file and executes the testing driver, according to the information in the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20" name="Shape 15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5634720" y="2095200"/>
            <a:ext cx="320220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&amp;#x000a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\n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5624280" y="4268160"/>
            <a:ext cx="322308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Hello,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World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!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Hello,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World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!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5624280" y="3543840"/>
            <a:ext cx="322308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t\\61ser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taser</a:t>
            </a:r>
            <a:endParaRPr/>
          </a:p>
        </p:txBody>
      </p:sp>
      <p:sp>
        <p:nvSpPr>
          <p:cNvPr id="124" name="CustomShape 6"/>
          <p:cNvSpPr/>
          <p:nvPr/>
        </p:nvSpPr>
        <p:spPr>
          <a:xfrm>
            <a:off x="5624280" y="2819520"/>
            <a:ext cx="322308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&amp;#xa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\n</a:t>
            </a:r>
            <a:endParaRPr/>
          </a:p>
        </p:txBody>
      </p:sp>
      <p:sp>
        <p:nvSpPr>
          <p:cNvPr id="125" name="CustomShape 7"/>
          <p:cNvSpPr/>
          <p:nvPr/>
        </p:nvSpPr>
        <p:spPr>
          <a:xfrm>
            <a:off x="0" y="82260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Examples of Test Cases</a:t>
            </a:r>
            <a:endParaRPr/>
          </a:p>
        </p:txBody>
      </p:sp>
      <p:sp>
        <p:nvSpPr>
          <p:cNvPr id="126" name="CustomShape 8"/>
          <p:cNvSpPr/>
          <p:nvPr/>
        </p:nvSpPr>
        <p:spPr>
          <a:xfrm>
            <a:off x="291240" y="1680120"/>
            <a:ext cx="5343120" cy="41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#01: decodeHtml(String)</a:t>
            </a:r>
            <a:endParaRPr/>
          </a:p>
          <a:p>
            <a:pPr marL="285840" indent="-132840"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#02: decodeHtml(String)</a:t>
            </a:r>
            <a:endParaRPr/>
          </a:p>
          <a:p>
            <a:pPr marL="285840" indent="-132840"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#08: cssContent(String)</a:t>
            </a:r>
            <a:endParaRPr/>
          </a:p>
          <a:p>
            <a:pPr marL="285840" indent="-132840"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#17: FORMATTING.sanitize(String)</a:t>
            </a:r>
            <a:endParaRPr/>
          </a:p>
          <a:p>
            <a:pPr marL="285840" indent="-132840"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#21: BLOCKS.sanitize(String)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9"/>
          <p:cNvSpPr/>
          <p:nvPr/>
        </p:nvSpPr>
        <p:spPr>
          <a:xfrm>
            <a:off x="5624280" y="4992480"/>
            <a:ext cx="322308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Hello,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World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!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Hello,World!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pic>
        <p:nvPicPr>
          <p:cNvPr id="130" name="Shape 166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0" y="10879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2. </a:t>
            </a:r>
            <a:r>
              <a:rPr b="1" lang="en-US" sz="4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489600" y="2179800"/>
            <a:ext cx="767412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./runAllTests.sh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 automatically runs all tests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594360" y="2928960"/>
            <a:ext cx="8092080" cy="696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1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TESTCASES="../testCases”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#TestCases Directory</a:t>
            </a:r>
            <a:endParaRPr/>
          </a:p>
          <a:p>
            <a:pPr>
              <a:lnSpc>
                <a:spcPct val="11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TESTCASESEXEC="../testCasesExecutables”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#Driver Directory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489600" y="3886200"/>
            <a:ext cx="835992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script compiles OWASP project files,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then iterates through each text file within /TestCases directory, 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pulls information and runs the matching java driver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2015-12-01T01:56:42Z</dcterms:modified>
  <cp:revision>1</cp:revision>
</cp:coreProperties>
</file>