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78" r:id="rId6"/>
    <p:sldId id="281" r:id="rId7"/>
    <p:sldId id="282" r:id="rId8"/>
    <p:sldId id="283" r:id="rId9"/>
    <p:sldId id="259" r:id="rId10"/>
    <p:sldId id="260" r:id="rId11"/>
    <p:sldId id="261" r:id="rId12"/>
    <p:sldId id="262" r:id="rId13"/>
    <p:sldId id="265" r:id="rId14"/>
    <p:sldId id="266" r:id="rId15"/>
    <p:sldId id="267" r:id="rId16"/>
    <p:sldId id="269" r:id="rId17"/>
    <p:sldId id="27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B20"/>
    <a:srgbClr val="631821"/>
    <a:srgbClr val="6A1A23"/>
    <a:srgbClr val="193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089" autoAdjust="0"/>
  </p:normalViewPr>
  <p:slideViewPr>
    <p:cSldViewPr snapToGrid="0" snapToObjects="1">
      <p:cViewPr>
        <p:scale>
          <a:sx n="112" d="100"/>
          <a:sy n="11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8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7591-9B49-2948-870B-0BCDEE7CFDCA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F409-BB0E-1B49-83F5-F6388B06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hyperlink" Target="https://www.owasp.org/index.php/OWASP_Java_HTML_Sanitizer_Proj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61567"/>
            <a:ext cx="914400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CSCI 362 – Software </a:t>
            </a:r>
            <a:r>
              <a:rPr lang="it-IT" sz="5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r>
              <a:rPr lang="it-IT" sz="5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ngineering</a:t>
            </a:r>
            <a:endParaRPr lang="it-IT" sz="5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193E6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it-IT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Project</a:t>
            </a:r>
            <a:endParaRPr lang="it-IT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193E6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83510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Trotting</a:t>
            </a:r>
            <a:r>
              <a:rPr lang="it-IT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8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Giraffes</a:t>
            </a:r>
            <a:endParaRPr lang="it-IT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589635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Steven </a:t>
            </a:r>
            <a:r>
              <a:rPr lang="it-IT" sz="4000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Aldinger</a:t>
            </a:r>
            <a:r>
              <a:rPr lang="it-IT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Michael </a:t>
            </a:r>
            <a:r>
              <a:rPr lang="it-IT" sz="4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Stenhouse</a:t>
            </a:r>
            <a:r>
              <a:rPr lang="it-IT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it-IT" sz="4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Marta Pancaldi 	    </a:t>
            </a:r>
            <a:r>
              <a:rPr lang="it-IT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Seth </a:t>
            </a:r>
            <a:r>
              <a:rPr lang="it-IT" sz="4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193E6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Stoudenmier</a:t>
            </a:r>
            <a:endParaRPr lang="it-IT" sz="40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193E6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84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1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1087" y="172745"/>
            <a:ext cx="8856216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Courier New"/>
                <a:cs typeface="Courier New"/>
              </a:rPr>
              <a:t>ls</a:t>
            </a:r>
            <a:r>
              <a:rPr lang="en-US" sz="1500" dirty="0">
                <a:latin typeface="Courier New"/>
                <a:cs typeface="Courier New"/>
              </a:rPr>
              <a:t> $TESTCASES | while read FILENAME 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do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	echo "Running </a:t>
            </a:r>
            <a:r>
              <a:rPr lang="en-US" sz="1500" dirty="0" err="1">
                <a:latin typeface="Courier New"/>
                <a:cs typeface="Courier New"/>
              </a:rPr>
              <a:t>testcase</a:t>
            </a:r>
            <a:r>
              <a:rPr lang="en-US" sz="1500" dirty="0">
                <a:latin typeface="Courier New"/>
                <a:cs typeface="Courier New"/>
              </a:rPr>
              <a:t> executable based off of </a:t>
            </a:r>
            <a:r>
              <a:rPr lang="en-US" sz="1500" dirty="0" smtClean="0">
                <a:latin typeface="Courier New"/>
                <a:cs typeface="Courier New"/>
              </a:rPr>
              <a:t>	$</a:t>
            </a:r>
            <a:r>
              <a:rPr lang="en-US" sz="1500" dirty="0">
                <a:latin typeface="Courier New"/>
                <a:cs typeface="Courier New"/>
              </a:rPr>
              <a:t>FILENAME specifications</a:t>
            </a:r>
            <a:r>
              <a:rPr lang="en-US" sz="1500" dirty="0" smtClean="0">
                <a:latin typeface="Courier New"/>
                <a:cs typeface="Courier New"/>
              </a:rPr>
              <a:t>:”</a:t>
            </a:r>
            <a:r>
              <a:rPr lang="en-US" sz="1500" dirty="0">
                <a:latin typeface="Courier New"/>
                <a:cs typeface="Courier New"/>
              </a:rPr>
              <a:t>	</a:t>
            </a:r>
            <a:endParaRPr lang="en-US" sz="1500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#Iterate through the individual text files and grab the information line-by-line</a:t>
            </a:r>
          </a:p>
          <a:p>
            <a:r>
              <a:rPr lang="en-US" sz="1500" dirty="0">
                <a:latin typeface="Courier New"/>
                <a:cs typeface="Courier New"/>
              </a:rPr>
              <a:t>	COUNTER=0</a:t>
            </a:r>
          </a:p>
          <a:p>
            <a:r>
              <a:rPr lang="en-US" sz="1500" dirty="0">
                <a:latin typeface="Courier New"/>
                <a:cs typeface="Courier New"/>
              </a:rPr>
              <a:t>	cat "$TESTCASES"/"$FILENAME" | while read TESTCASESLINE</a:t>
            </a:r>
          </a:p>
          <a:p>
            <a:r>
              <a:rPr lang="en-US" sz="1500" dirty="0">
                <a:latin typeface="Courier New"/>
                <a:cs typeface="Courier New"/>
              </a:rPr>
              <a:t>	do</a:t>
            </a:r>
          </a:p>
          <a:p>
            <a:r>
              <a:rPr lang="en-US" sz="1500" dirty="0">
                <a:latin typeface="Courier New"/>
                <a:cs typeface="Courier New"/>
              </a:rPr>
              <a:t>		let COUNTER=(COUNTER + 1)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...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		if [ $COUNTER -</a:t>
            </a:r>
            <a:r>
              <a:rPr lang="en-US" sz="1500" dirty="0" err="1">
                <a:latin typeface="Courier New"/>
                <a:cs typeface="Courier New"/>
              </a:rPr>
              <a:t>eq</a:t>
            </a:r>
            <a:r>
              <a:rPr lang="en-US" sz="1500" dirty="0">
                <a:latin typeface="Courier New"/>
                <a:cs typeface="Courier New"/>
              </a:rPr>
              <a:t> 1 </a:t>
            </a:r>
            <a:r>
              <a:rPr lang="en-US" sz="1500" dirty="0" smtClean="0">
                <a:latin typeface="Courier New"/>
                <a:cs typeface="Courier New"/>
              </a:rPr>
              <a:t>] </a:t>
            </a:r>
            <a:r>
              <a:rPr lang="en-US" sz="1500" b="1" dirty="0" smtClean="0">
                <a:latin typeface="Courier New"/>
                <a:cs typeface="Courier New"/>
              </a:rPr>
              <a:t>#1st line indicates test </a:t>
            </a:r>
            <a:r>
              <a:rPr lang="en-US" sz="1500" b="1" dirty="0">
                <a:latin typeface="Courier New"/>
                <a:cs typeface="Courier New"/>
              </a:rPr>
              <a:t>number</a:t>
            </a:r>
          </a:p>
          <a:p>
            <a:r>
              <a:rPr lang="en-US" sz="1500" dirty="0">
                <a:latin typeface="Courier New"/>
                <a:cs typeface="Courier New"/>
              </a:rPr>
              <a:t>		then</a:t>
            </a:r>
          </a:p>
          <a:p>
            <a:r>
              <a:rPr lang="en-US" sz="1500" dirty="0">
                <a:latin typeface="Courier New"/>
                <a:cs typeface="Courier New"/>
              </a:rPr>
              <a:t>			TESTNUMBER=$CHOPPED</a:t>
            </a:r>
          </a:p>
          <a:p>
            <a:r>
              <a:rPr lang="en-US" sz="1500" dirty="0">
                <a:latin typeface="Courier New"/>
                <a:cs typeface="Courier New"/>
              </a:rPr>
              <a:t>		</a:t>
            </a:r>
            <a:r>
              <a:rPr lang="en-US" sz="1500" dirty="0" smtClean="0">
                <a:latin typeface="Courier New"/>
                <a:cs typeface="Courier New"/>
              </a:rPr>
              <a:t>fi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...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smtClean="0">
                <a:latin typeface="Courier New"/>
                <a:cs typeface="Courier New"/>
              </a:rPr>
              <a:t>		if </a:t>
            </a:r>
            <a:r>
              <a:rPr lang="en-US" sz="1500" dirty="0">
                <a:latin typeface="Courier New"/>
                <a:cs typeface="Courier New"/>
              </a:rPr>
              <a:t>[ $COUNTER -</a:t>
            </a:r>
            <a:r>
              <a:rPr lang="en-US" sz="1500" dirty="0" err="1">
                <a:latin typeface="Courier New"/>
                <a:cs typeface="Courier New"/>
              </a:rPr>
              <a:t>eq</a:t>
            </a:r>
            <a:r>
              <a:rPr lang="en-US" sz="1500" dirty="0">
                <a:latin typeface="Courier New"/>
                <a:cs typeface="Courier New"/>
              </a:rPr>
              <a:t> 5 </a:t>
            </a:r>
            <a:r>
              <a:rPr lang="en-US" sz="1500" dirty="0" smtClean="0">
                <a:latin typeface="Courier New"/>
                <a:cs typeface="Courier New"/>
              </a:rPr>
              <a:t>] </a:t>
            </a:r>
            <a:r>
              <a:rPr lang="en-US" sz="1500" b="1" dirty="0" smtClean="0">
                <a:latin typeface="Courier New"/>
                <a:cs typeface="Courier New"/>
              </a:rPr>
              <a:t>#5th line </a:t>
            </a:r>
            <a:r>
              <a:rPr lang="en-US" sz="1500" b="1" dirty="0">
                <a:latin typeface="Courier New"/>
                <a:cs typeface="Courier New"/>
              </a:rPr>
              <a:t>indicates the </a:t>
            </a:r>
            <a:r>
              <a:rPr lang="en-US" sz="1500" b="1" dirty="0" smtClean="0">
                <a:latin typeface="Courier New"/>
                <a:cs typeface="Courier New"/>
              </a:rPr>
              <a:t>input value to </a:t>
            </a:r>
            <a:r>
              <a:rPr lang="en-US" sz="1500" b="1" dirty="0">
                <a:latin typeface="Courier New"/>
                <a:cs typeface="Courier New"/>
              </a:rPr>
              <a:t>be inserted </a:t>
            </a:r>
            <a:r>
              <a:rPr lang="en-US" sz="1500" b="1" dirty="0" smtClean="0">
                <a:latin typeface="Courier New"/>
                <a:cs typeface="Courier New"/>
              </a:rPr>
              <a:t>into </a:t>
            </a:r>
            <a:r>
              <a:rPr lang="en-US" sz="1500" b="1" dirty="0">
                <a:latin typeface="Courier New"/>
                <a:cs typeface="Courier New"/>
              </a:rPr>
              <a:t>the method</a:t>
            </a:r>
          </a:p>
          <a:p>
            <a:r>
              <a:rPr lang="en-US" sz="1500" dirty="0">
                <a:latin typeface="Courier New"/>
                <a:cs typeface="Courier New"/>
              </a:rPr>
              <a:t>		then</a:t>
            </a:r>
          </a:p>
          <a:p>
            <a:r>
              <a:rPr lang="en-US" sz="1500" dirty="0">
                <a:latin typeface="Courier New"/>
                <a:cs typeface="Courier New"/>
              </a:rPr>
              <a:t>			TEST=$CHOPPED</a:t>
            </a:r>
          </a:p>
          <a:p>
            <a:r>
              <a:rPr lang="en-US" sz="1500" dirty="0">
                <a:latin typeface="Courier New"/>
                <a:cs typeface="Courier New"/>
              </a:rPr>
              <a:t>		fi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		</a:t>
            </a:r>
            <a:r>
              <a:rPr lang="en-US" sz="1500" b="1" dirty="0">
                <a:latin typeface="Courier New"/>
                <a:cs typeface="Courier New"/>
              </a:rPr>
              <a:t>#If sixth line, this indicates the oracle, which is the expected result returned from the tested </a:t>
            </a:r>
            <a:r>
              <a:rPr lang="en-US" sz="1500" b="1" dirty="0" smtClean="0">
                <a:latin typeface="Courier New"/>
                <a:cs typeface="Courier New"/>
              </a:rPr>
              <a:t>method. At </a:t>
            </a:r>
            <a:r>
              <a:rPr lang="en-US" sz="1500" b="1" dirty="0">
                <a:latin typeface="Courier New"/>
                <a:cs typeface="Courier New"/>
              </a:rPr>
              <a:t>this step we also run the driver</a:t>
            </a:r>
          </a:p>
          <a:p>
            <a:r>
              <a:rPr lang="en-US" sz="1500" dirty="0">
                <a:latin typeface="Courier New"/>
                <a:cs typeface="Courier New"/>
              </a:rPr>
              <a:t>		if [ $COUNTER -</a:t>
            </a:r>
            <a:r>
              <a:rPr lang="en-US" sz="1500" dirty="0" err="1">
                <a:latin typeface="Courier New"/>
                <a:cs typeface="Courier New"/>
              </a:rPr>
              <a:t>eq</a:t>
            </a:r>
            <a:r>
              <a:rPr lang="en-US" sz="1500" dirty="0">
                <a:latin typeface="Courier New"/>
                <a:cs typeface="Courier New"/>
              </a:rPr>
              <a:t> 6 ]</a:t>
            </a:r>
          </a:p>
          <a:p>
            <a:r>
              <a:rPr lang="en-US" sz="1500" dirty="0">
                <a:latin typeface="Courier New"/>
                <a:cs typeface="Courier New"/>
              </a:rPr>
              <a:t>		then</a:t>
            </a:r>
          </a:p>
          <a:p>
            <a:r>
              <a:rPr lang="en-US" sz="1500" dirty="0">
                <a:latin typeface="Courier New"/>
                <a:cs typeface="Courier New"/>
              </a:rPr>
              <a:t>			ORACLE=$</a:t>
            </a:r>
            <a:r>
              <a:rPr lang="en-US" sz="1500" dirty="0" smtClean="0">
                <a:latin typeface="Courier New"/>
                <a:cs typeface="Courier New"/>
              </a:rPr>
              <a:t>CHOPPED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smtClean="0">
                <a:latin typeface="Courier New"/>
                <a:cs typeface="Courier New"/>
              </a:rPr>
              <a:t>...</a:t>
            </a:r>
            <a:endParaRPr lang="en-US"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41701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 – 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Driver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3" y="1699817"/>
            <a:ext cx="8232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 smtClean="0">
                <a:latin typeface="Courier New"/>
                <a:cs typeface="Courier New"/>
              </a:rPr>
              <a:t>runAllTests</a:t>
            </a:r>
            <a:r>
              <a:rPr lang="en-US" sz="2400" dirty="0" smtClean="0"/>
              <a:t> calls the driver that matches the information pulled from test case files – test number (</a:t>
            </a:r>
            <a:r>
              <a:rPr lang="en-US" sz="2400" dirty="0"/>
              <a:t>e.g. </a:t>
            </a:r>
            <a:r>
              <a:rPr lang="en-US" sz="2400" dirty="0" smtClean="0">
                <a:latin typeface="Courier New"/>
                <a:cs typeface="Courier New"/>
              </a:rPr>
              <a:t>01</a:t>
            </a:r>
            <a:r>
              <a:rPr lang="en-US" sz="2400" dirty="0" smtClean="0"/>
              <a:t>) , </a:t>
            </a:r>
          </a:p>
          <a:p>
            <a:r>
              <a:rPr lang="en-US" sz="2400" dirty="0" smtClean="0"/>
              <a:t>     class (</a:t>
            </a:r>
            <a:r>
              <a:rPr lang="en-US" sz="2400" dirty="0" err="1" smtClean="0">
                <a:latin typeface="Courier New"/>
                <a:cs typeface="Courier New"/>
              </a:rPr>
              <a:t>htmlEncoding</a:t>
            </a:r>
            <a:r>
              <a:rPr lang="en-US" sz="2400" dirty="0" smtClean="0"/>
              <a:t>) and method (</a:t>
            </a:r>
            <a:r>
              <a:rPr lang="en-US" sz="2400" dirty="0" err="1" smtClean="0">
                <a:latin typeface="Courier New"/>
                <a:cs typeface="Courier New"/>
              </a:rPr>
              <a:t>decodeHtml</a:t>
            </a:r>
            <a:r>
              <a:rPr lang="en-US" sz="2400" dirty="0" smtClean="0"/>
              <a:t>):</a:t>
            </a:r>
          </a:p>
          <a:p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65247" y="3024975"/>
            <a:ext cx="8450476" cy="304698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public static void main(String[] 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){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try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String </a:t>
            </a:r>
            <a:r>
              <a:rPr lang="en-US" sz="1600" dirty="0" err="1">
                <a:latin typeface="Courier New"/>
                <a:cs typeface="Courier New"/>
              </a:rPr>
              <a:t>theOracle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[1];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String </a:t>
            </a:r>
            <a:r>
              <a:rPr lang="en-US" sz="1600" dirty="0" err="1">
                <a:latin typeface="Courier New"/>
                <a:cs typeface="Courier New"/>
              </a:rPr>
              <a:t>theTest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[0];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String </a:t>
            </a:r>
            <a:r>
              <a:rPr lang="en-US" sz="1600" dirty="0">
                <a:latin typeface="Courier New"/>
                <a:cs typeface="Courier New"/>
              </a:rPr>
              <a:t>result = </a:t>
            </a:r>
            <a:r>
              <a:rPr lang="en-US" sz="1600" dirty="0" err="1" smtClean="0">
                <a:latin typeface="Courier New"/>
                <a:cs typeface="Courier New"/>
              </a:rPr>
              <a:t>org.owasp.html.Encoding.decodeHtml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theTest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#Replace “\\n” with “\n”, since Java will interpret the HTML code as a line break </a:t>
            </a: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if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theOracle.contains</a:t>
            </a:r>
            <a:r>
              <a:rPr lang="en-US" sz="1600" dirty="0">
                <a:latin typeface="Courier New"/>
                <a:cs typeface="Courier New"/>
              </a:rPr>
              <a:t>("\\n")){</a:t>
            </a:r>
          </a:p>
          <a:p>
            <a:r>
              <a:rPr lang="en-US" sz="1600" dirty="0">
                <a:latin typeface="Courier New"/>
                <a:cs typeface="Courier New"/>
              </a:rPr>
              <a:t>				 </a:t>
            </a:r>
            <a:r>
              <a:rPr lang="en-US" sz="1600" dirty="0" err="1">
                <a:latin typeface="Courier New"/>
                <a:cs typeface="Courier New"/>
              </a:rPr>
              <a:t>theOracle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theOracle.replace</a:t>
            </a:r>
            <a:r>
              <a:rPr lang="en-US" sz="1600" dirty="0">
                <a:latin typeface="Courier New"/>
                <a:cs typeface="Courier New"/>
              </a:rPr>
              <a:t>("\\n","\n");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286" y="217430"/>
            <a:ext cx="8340730" cy="477053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if((result).equals(</a:t>
            </a:r>
            <a:r>
              <a:rPr lang="en-US" sz="1600" dirty="0" err="1">
                <a:latin typeface="Courier New"/>
                <a:cs typeface="Courier New"/>
              </a:rPr>
              <a:t>theOracle</a:t>
            </a:r>
            <a:r>
              <a:rPr lang="en-US" sz="1600" dirty="0">
                <a:latin typeface="Courier New"/>
                <a:cs typeface="Courier New"/>
              </a:rPr>
              <a:t>)){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	try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org.owasp.html.Encoding</a:t>
            </a:r>
            <a:r>
              <a:rPr lang="en-US" sz="1600" dirty="0">
                <a:latin typeface="Courier New"/>
                <a:cs typeface="Courier New"/>
              </a:rPr>
              <a:t>");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decodeHtml</a:t>
            </a:r>
            <a:r>
              <a:rPr lang="en-US" sz="1600" dirty="0">
                <a:latin typeface="Courier New"/>
                <a:cs typeface="Courier New"/>
              </a:rPr>
              <a:t>(String)");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passed</a:t>
            </a:r>
            <a:r>
              <a:rPr lang="en-US" sz="1600" dirty="0">
                <a:latin typeface="Courier New"/>
                <a:cs typeface="Courier New"/>
              </a:rPr>
              <a:t>\n")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r>
              <a:rPr lang="en-US" sz="1600" dirty="0">
                <a:latin typeface="Courier New"/>
                <a:cs typeface="Courier New"/>
              </a:rPr>
              <a:t>catch(Exception e){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e.printStackTrace</a:t>
            </a:r>
            <a:r>
              <a:rPr lang="en-US" sz="1600" dirty="0">
                <a:latin typeface="Courier New"/>
                <a:cs typeface="Courier New"/>
              </a:rPr>
              <a:t>();	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try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b="1" dirty="0">
                <a:solidFill>
                  <a:srgbClr val="9A1B20"/>
                </a:solidFill>
                <a:latin typeface="Courier New"/>
                <a:cs typeface="Courier New"/>
              </a:rPr>
              <a:t>failed</a:t>
            </a:r>
            <a:r>
              <a:rPr lang="en-US" sz="1600" dirty="0">
                <a:latin typeface="Courier New"/>
                <a:cs typeface="Courier New"/>
              </a:rPr>
              <a:t>\n")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r>
              <a:rPr lang="en-US" sz="1600" dirty="0">
                <a:latin typeface="Courier New"/>
                <a:cs typeface="Courier New"/>
              </a:rPr>
              <a:t>					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r>
              <a:rPr lang="en-US" sz="1600" dirty="0">
                <a:latin typeface="Courier New"/>
                <a:cs typeface="Courier New"/>
              </a:rPr>
              <a:t>catch(Exception e){</a:t>
            </a:r>
          </a:p>
          <a:p>
            <a:r>
              <a:rPr lang="en-US" sz="1600" dirty="0">
                <a:latin typeface="Courier New"/>
                <a:cs typeface="Courier New"/>
              </a:rPr>
              <a:t>			</a:t>
            </a:r>
            <a:r>
              <a:rPr lang="en-US" sz="1600" dirty="0" err="1" smtClean="0">
                <a:latin typeface="Courier New"/>
                <a:cs typeface="Courier New"/>
              </a:rPr>
              <a:t>e.printStackTrace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latin typeface="Courier New"/>
                <a:cs typeface="Courier New"/>
              </a:rPr>
              <a:t>	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286" y="4996106"/>
            <a:ext cx="8340730" cy="89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If </a:t>
            </a:r>
            <a:r>
              <a:rPr lang="en-US" sz="2400" dirty="0" smtClean="0">
                <a:latin typeface="Courier New"/>
                <a:cs typeface="Courier New"/>
              </a:rPr>
              <a:t>result</a:t>
            </a:r>
            <a:r>
              <a:rPr lang="en-US" sz="2400" dirty="0" smtClean="0"/>
              <a:t> equals </a:t>
            </a:r>
            <a:r>
              <a:rPr lang="en-US" sz="2400" dirty="0" err="1">
                <a:latin typeface="Courier New"/>
                <a:cs typeface="Courier New"/>
              </a:rPr>
              <a:t>theOracle</a:t>
            </a:r>
            <a:r>
              <a:rPr lang="en-US" sz="2400" dirty="0" smtClean="0"/>
              <a:t> the test has passed. 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The results are saved to </a:t>
            </a:r>
            <a:r>
              <a:rPr lang="en-US" sz="2400" dirty="0">
                <a:latin typeface="Courier New"/>
                <a:cs typeface="Courier New"/>
              </a:rPr>
              <a:t>/reports </a:t>
            </a:r>
            <a:r>
              <a:rPr lang="en-US" sz="2400" dirty="0" smtClean="0"/>
              <a:t>directory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r>
              <a:rPr lang="it-IT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 – 4. </a:t>
            </a:r>
            <a:r>
              <a:rPr lang="it-IT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Faults</a:t>
            </a:r>
            <a:r>
              <a:rPr lang="it-I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Injection</a:t>
            </a:r>
            <a:endParaRPr lang="it-I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1994805"/>
            <a:ext cx="829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Fault injection = modify the code we are testing to </a:t>
            </a:r>
            <a:r>
              <a:rPr lang="en-US" sz="2400" b="1" dirty="0" smtClean="0"/>
              <a:t>make some test fail </a:t>
            </a:r>
            <a:r>
              <a:rPr lang="en-US" sz="2400" dirty="0" smtClean="0"/>
              <a:t>and collect results </a:t>
            </a:r>
            <a:r>
              <a:rPr lang="en-US" sz="2400" dirty="0" smtClean="0">
                <a:sym typeface="Wingdings"/>
              </a:rPr>
              <a:t> improve robustness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 – 5.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130424"/>
            <a:ext cx="718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2026" y="2005161"/>
            <a:ext cx="798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Finally the script creates a HTML file with all test results, which is automatically displayed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4338" y="3000285"/>
            <a:ext cx="805483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HTMLOUTPUTFILE</a:t>
            </a:r>
            <a:r>
              <a:rPr lang="en-US" dirty="0">
                <a:latin typeface="Courier New"/>
                <a:cs typeface="Courier New"/>
              </a:rPr>
              <a:t>="../reports/</a:t>
            </a:r>
            <a:r>
              <a:rPr lang="en-US" dirty="0" err="1" smtClean="0">
                <a:latin typeface="Courier New"/>
                <a:cs typeface="Courier New"/>
              </a:rPr>
              <a:t>myResults.html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cd </a:t>
            </a:r>
            <a:r>
              <a:rPr lang="en-US" dirty="0">
                <a:latin typeface="Courier New"/>
                <a:cs typeface="Courier New"/>
              </a:rPr>
              <a:t>../</a:t>
            </a:r>
            <a:r>
              <a:rPr lang="en-US" dirty="0" smtClean="0">
                <a:latin typeface="Courier New"/>
                <a:cs typeface="Courier New"/>
              </a:rPr>
              <a:t>scripts</a:t>
            </a:r>
          </a:p>
          <a:p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./</a:t>
            </a:r>
            <a:r>
              <a:rPr lang="en-US" dirty="0" err="1">
                <a:latin typeface="Courier New"/>
                <a:cs typeface="Courier New"/>
              </a:rPr>
              <a:t>toCompiledHtmlWithCss.sh</a:t>
            </a:r>
            <a:r>
              <a:rPr lang="en-US" dirty="0">
                <a:latin typeface="Courier New"/>
                <a:cs typeface="Courier New"/>
              </a:rPr>
              <a:t> $HTMLOUTPUTFILE ../reports </a:t>
            </a:r>
            <a:r>
              <a:rPr lang="en-US" dirty="0" smtClean="0">
                <a:latin typeface="Courier New"/>
                <a:cs typeface="Courier New"/>
              </a:rPr>
              <a:t>					&amp;</a:t>
            </a:r>
            <a:r>
              <a:rPr lang="en-US" dirty="0">
                <a:latin typeface="Courier New"/>
                <a:cs typeface="Courier New"/>
              </a:rPr>
              <a:t>&amp; </a:t>
            </a:r>
            <a:r>
              <a:rPr lang="en-US" dirty="0" err="1">
                <a:latin typeface="Courier New"/>
                <a:cs typeface="Courier New"/>
              </a:rPr>
              <a:t>firefox</a:t>
            </a:r>
            <a:r>
              <a:rPr lang="en-US" dirty="0">
                <a:latin typeface="Courier New"/>
                <a:cs typeface="Courier New"/>
              </a:rPr>
              <a:t> -new-tab ./$HTMLOUTPUTFILE)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026" y="4343743"/>
            <a:ext cx="7981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Script </a:t>
            </a:r>
            <a:r>
              <a:rPr lang="en-US" sz="2400" i="1" dirty="0" err="1" smtClean="0">
                <a:latin typeface="Courier New"/>
                <a:cs typeface="Courier New"/>
              </a:rPr>
              <a:t>toCompiledHtmlWithCss</a:t>
            </a:r>
            <a:r>
              <a:rPr lang="en-US" sz="2400" dirty="0" smtClean="0"/>
              <a:t> builds a table with result data from 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i="1" dirty="0" smtClean="0">
                <a:latin typeface="Courier New"/>
                <a:cs typeface="Courier New"/>
              </a:rPr>
              <a:t>reports </a:t>
            </a:r>
            <a:r>
              <a:rPr lang="en-US" sz="2400" dirty="0" smtClean="0"/>
              <a:t>directory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smtClean="0"/>
              <a:t>The table includes tested class and method, test input, oracle and actual result (passed/failed)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1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103543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Output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130424"/>
            <a:ext cx="718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8" name="Picture 7" descr="Screen Shot 2015-11-28 at 11.17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8"/>
          <a:stretch/>
        </p:blipFill>
        <p:spPr>
          <a:xfrm>
            <a:off x="137712" y="727454"/>
            <a:ext cx="5532269" cy="4435949"/>
          </a:xfrm>
          <a:prstGeom prst="rect">
            <a:avLst/>
          </a:prstGeom>
        </p:spPr>
      </p:pic>
      <p:pic>
        <p:nvPicPr>
          <p:cNvPr id="7" name="Picture 6" descr="Screen Shot 2015-11-28 at 11.15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6"/>
          <a:stretch/>
        </p:blipFill>
        <p:spPr>
          <a:xfrm>
            <a:off x="3901440" y="3129280"/>
            <a:ext cx="514687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3255" y="5396443"/>
            <a:ext cx="29781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/>
              </a:rPr>
              <a:t>HTML file with results 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72038" y="1148049"/>
            <a:ext cx="22954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/>
              </a:rPr>
              <a:t> Terminal 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Reflections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Challenges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faced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183769"/>
            <a:ext cx="7897242" cy="399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Initial choice of the program to test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Getting familiar with </a:t>
            </a:r>
            <a:r>
              <a:rPr lang="en-US" sz="2800" dirty="0" smtClean="0"/>
              <a:t>Linux operating system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Design of the testing framework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Displaying the test results in a clear way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Organizing a coherent documentation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Meeting between people with different schedules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394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Reflections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–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learned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215" y="2130424"/>
            <a:ext cx="7698819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Sharing knowledge among team members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Understanding the structure of a test framework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Lessons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for the future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130424"/>
            <a:ext cx="718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Summary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130424"/>
            <a:ext cx="7182917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Project specifications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OWASP Java HTML Sanitizer – Overview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Testing Framework – </a:t>
            </a:r>
            <a:r>
              <a:rPr lang="en-US" sz="2800" dirty="0"/>
              <a:t>Test </a:t>
            </a:r>
            <a:r>
              <a:rPr lang="en-US" sz="2800" dirty="0" smtClean="0"/>
              <a:t>Cases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Script</a:t>
            </a:r>
            <a:endParaRPr lang="en-US" sz="2800" dirty="0"/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Driver</a:t>
            </a:r>
            <a:endParaRPr lang="en-US" sz="28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Faults </a:t>
            </a:r>
            <a:r>
              <a:rPr lang="en-US" sz="2800" dirty="0" smtClean="0"/>
              <a:t>Injection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Results &amp; Output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dirty="0" smtClean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17735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r>
              <a:rPr lang="it-IT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it-IT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it-IT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</a:t>
            </a:r>
            <a:r>
              <a:rPr lang="it-IT" sz="8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watching</a:t>
            </a:r>
            <a:r>
              <a:rPr lang="it-IT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it-IT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2254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Specifications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130424"/>
            <a:ext cx="8373457" cy="384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Development of an </a:t>
            </a:r>
            <a:r>
              <a:rPr lang="en-US" sz="2800" b="1" dirty="0" smtClean="0"/>
              <a:t>automated testing framework </a:t>
            </a:r>
            <a:r>
              <a:rPr lang="en-US" sz="2800" dirty="0" smtClean="0"/>
              <a:t>for the software project “</a:t>
            </a:r>
            <a:r>
              <a:rPr lang="en-US" sz="2800" dirty="0" smtClean="0">
                <a:hlinkClick r:id="rId3"/>
              </a:rPr>
              <a:t>OWASP Java HTML Sanitizer</a:t>
            </a:r>
            <a:r>
              <a:rPr lang="en-US" sz="2800" dirty="0" smtClean="0"/>
              <a:t>”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30 test cases 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Specification text file </a:t>
            </a:r>
            <a:r>
              <a:rPr lang="en-US" sz="2800" dirty="0"/>
              <a:t>for each test </a:t>
            </a:r>
            <a:r>
              <a:rPr lang="en-US" sz="2800" dirty="0" smtClean="0"/>
              <a:t>case</a:t>
            </a:r>
            <a:endParaRPr lang="en-US" sz="2800" dirty="0" smtClean="0"/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Run all test through a single script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Collect result and display testing report</a:t>
            </a:r>
            <a:endParaRPr lang="en-US" sz="2800" dirty="0" smtClean="0"/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OS: Ubuntu Linux</a:t>
            </a:r>
          </a:p>
          <a:p>
            <a:pPr marL="342900" indent="-342900">
              <a:buFont typeface="Wingdings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032254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OWASP Java HTML </a:t>
            </a:r>
            <a:r>
              <a:rPr lang="it-IT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Sanitizer</a:t>
            </a:r>
            <a:endParaRPr lang="it-IT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it-IT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Overview</a:t>
            </a:r>
            <a:endParaRPr lang="it-I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075" y="2447133"/>
            <a:ext cx="8532195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Java-based sanitization of untrusted HTML: prevent </a:t>
            </a:r>
            <a:r>
              <a:rPr lang="en-US" sz="2400" dirty="0"/>
              <a:t>malicious</a:t>
            </a:r>
            <a:r>
              <a:rPr lang="en-US" sz="2400" dirty="0"/>
              <a:t> </a:t>
            </a:r>
            <a:r>
              <a:rPr lang="en-US" sz="2400" dirty="0"/>
              <a:t>HTML code from being injected into </a:t>
            </a:r>
            <a:r>
              <a:rPr lang="en-US" sz="2400" dirty="0" smtClean="0"/>
              <a:t>a web </a:t>
            </a:r>
            <a:r>
              <a:rPr lang="en-US" sz="2400" dirty="0"/>
              <a:t>application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Organize </a:t>
            </a:r>
            <a:r>
              <a:rPr lang="en-US" sz="2400" dirty="0"/>
              <a:t>poorly written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Protection against XSS (Cross-site Scripting)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Extensive test suite</a:t>
            </a:r>
            <a:endParaRPr lang="en-US" sz="2400" dirty="0"/>
          </a:p>
        </p:txBody>
      </p:sp>
      <p:pic>
        <p:nvPicPr>
          <p:cNvPr id="43" name="Picture 42" descr="OWASP_Project_Head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44"/>
          <a:stretch/>
        </p:blipFill>
        <p:spPr>
          <a:xfrm>
            <a:off x="4837177" y="4724400"/>
            <a:ext cx="3712463" cy="109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1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5-11-27 at 21.30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1"/>
          <a:stretch/>
        </p:blipFill>
        <p:spPr>
          <a:xfrm>
            <a:off x="78448" y="1486963"/>
            <a:ext cx="5117092" cy="528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pic>
        <p:nvPicPr>
          <p:cNvPr id="6" name="Picture 5" descr="Screen Shot 2015-11-27 at 21.01.4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r="5325" b="16214"/>
          <a:stretch/>
        </p:blipFill>
        <p:spPr>
          <a:xfrm>
            <a:off x="4350913" y="74342"/>
            <a:ext cx="4712550" cy="472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269881" y="5638800"/>
            <a:ext cx="387411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/>
              </a:rPr>
              <a:t>  Successful </a:t>
            </a:r>
            <a:r>
              <a:rPr lang="en-US" sz="2000" dirty="0" smtClean="0"/>
              <a:t>output </a:t>
            </a:r>
            <a:r>
              <a:rPr lang="en-US" sz="2000" dirty="0"/>
              <a:t>of </a:t>
            </a:r>
            <a:endParaRPr lang="en-US" sz="2000" dirty="0" smtClean="0"/>
          </a:p>
          <a:p>
            <a:r>
              <a:rPr lang="en-US" sz="2000" i="1" dirty="0" smtClean="0"/>
              <a:t>$ </a:t>
            </a:r>
            <a:r>
              <a:rPr lang="en-US" sz="2000" i="1" dirty="0" err="1" smtClean="0"/>
              <a:t>mvn</a:t>
            </a:r>
            <a:r>
              <a:rPr lang="en-US" sz="2000" i="1" dirty="0" smtClean="0"/>
              <a:t> </a:t>
            </a:r>
            <a:r>
              <a:rPr lang="en-US" sz="2000" i="1" dirty="0"/>
              <a:t>clean </a:t>
            </a:r>
            <a:r>
              <a:rPr lang="en-US" sz="2000" i="1" dirty="0" smtClean="0"/>
              <a:t>install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test and build </a:t>
            </a:r>
            <a:r>
              <a:rPr lang="en-US" sz="2000" dirty="0" smtClean="0"/>
              <a:t>the HTML sanitizer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5101" y="418043"/>
            <a:ext cx="332959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/>
              </a:rPr>
              <a:t>Sample code from one of</a:t>
            </a:r>
          </a:p>
          <a:p>
            <a:r>
              <a:rPr lang="en-US" sz="2000" dirty="0" smtClean="0">
                <a:sym typeface="Wingdings"/>
              </a:rPr>
              <a:t>the OWASP existing tests 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1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53345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Our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test </a:t>
            </a:r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plan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Tested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it-IT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Items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" y="1787991"/>
            <a:ext cx="814324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 smtClean="0"/>
              <a:t>HTML </a:t>
            </a:r>
            <a:r>
              <a:rPr lang="en-US" sz="2000" dirty="0"/>
              <a:t>document with several HTML </a:t>
            </a:r>
            <a:r>
              <a:rPr lang="en-US" sz="2000" dirty="0" smtClean="0"/>
              <a:t>tags, which </a:t>
            </a:r>
            <a:r>
              <a:rPr lang="en-US" sz="2000" dirty="0"/>
              <a:t>may lead to </a:t>
            </a:r>
            <a:r>
              <a:rPr lang="en-US" sz="2000" dirty="0" smtClean="0"/>
              <a:t>XSS.</a:t>
            </a:r>
            <a:endParaRPr lang="en-US" sz="2000" dirty="0"/>
          </a:p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 smtClean="0"/>
              <a:t>HTML </a:t>
            </a:r>
            <a:r>
              <a:rPr lang="en-US" sz="2000" dirty="0"/>
              <a:t>document </a:t>
            </a:r>
            <a:r>
              <a:rPr lang="en-US" sz="2000" dirty="0" smtClean="0"/>
              <a:t>with heavy </a:t>
            </a:r>
            <a:r>
              <a:rPr lang="en-US" sz="2000" dirty="0"/>
              <a:t>amount of CSS styling. Ensure that web page is not broken following the </a:t>
            </a:r>
            <a:r>
              <a:rPr lang="en-US" sz="2000" dirty="0" smtClean="0"/>
              <a:t>test</a:t>
            </a:r>
            <a:endParaRPr lang="en-US" sz="2000" dirty="0"/>
          </a:p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 smtClean="0"/>
              <a:t>Sanitizing </a:t>
            </a:r>
            <a:r>
              <a:rPr lang="en-US" sz="2000" dirty="0"/>
              <a:t>the home page of a popular </a:t>
            </a:r>
            <a:r>
              <a:rPr lang="en-US" sz="2000" dirty="0" smtClean="0"/>
              <a:t>website (e.g. Yahoo)</a:t>
            </a:r>
            <a:endParaRPr lang="en-US" sz="2000" dirty="0"/>
          </a:p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 smtClean="0"/>
              <a:t>Report all </a:t>
            </a:r>
            <a:r>
              <a:rPr lang="en-US" sz="2000" dirty="0"/>
              <a:t>changes of HTML tags into a .txt </a:t>
            </a:r>
            <a:r>
              <a:rPr lang="en-US" sz="2000" dirty="0" smtClean="0"/>
              <a:t>file</a:t>
            </a:r>
            <a:endParaRPr lang="en-US" sz="2000" dirty="0"/>
          </a:p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 smtClean="0"/>
              <a:t>XML document: the </a:t>
            </a:r>
            <a:r>
              <a:rPr lang="en-US" sz="2000" dirty="0"/>
              <a:t>tester </a:t>
            </a:r>
            <a:r>
              <a:rPr lang="en-US" sz="2000" dirty="0" smtClean="0"/>
              <a:t>can </a:t>
            </a:r>
            <a:r>
              <a:rPr lang="en-US" sz="2000" dirty="0"/>
              <a:t>define a new list of safe XML </a:t>
            </a:r>
            <a:r>
              <a:rPr lang="en-US" sz="2000" dirty="0" smtClean="0"/>
              <a:t>tags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1685" y="4078114"/>
            <a:ext cx="6779047" cy="1887326"/>
            <a:chOff x="993353" y="3969890"/>
            <a:chExt cx="6779047" cy="1887326"/>
          </a:xfrm>
        </p:grpSpPr>
        <p:grpSp>
          <p:nvGrpSpPr>
            <p:cNvPr id="8" name="Group 7"/>
            <p:cNvGrpSpPr/>
            <p:nvPr/>
          </p:nvGrpSpPr>
          <p:grpSpPr>
            <a:xfrm>
              <a:off x="993353" y="4308444"/>
              <a:ext cx="6779047" cy="1548772"/>
              <a:chOff x="410075" y="4378960"/>
              <a:chExt cx="6779047" cy="154877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10075" y="4378960"/>
                <a:ext cx="2162166" cy="154195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2572241" y="5108043"/>
                <a:ext cx="770164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1579780" y="4940301"/>
                <a:ext cx="881463" cy="386258"/>
                <a:chOff x="4971982" y="4764822"/>
                <a:chExt cx="881463" cy="386258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971983" y="4764822"/>
                  <a:ext cx="770464" cy="386258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971982" y="4764822"/>
                  <a:ext cx="8814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&lt;script&gt;</a:t>
                  </a:r>
                  <a:endParaRPr lang="en-US" sz="14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01136" y="4919618"/>
                <a:ext cx="770464" cy="386258"/>
                <a:chOff x="5124383" y="4917222"/>
                <a:chExt cx="770464" cy="38625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5124383" y="4917222"/>
                  <a:ext cx="770464" cy="386258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226284" y="4947339"/>
                  <a:ext cx="6271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&lt;link&gt;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171378" y="4451392"/>
                <a:ext cx="621726" cy="330856"/>
                <a:chOff x="5259106" y="5613139"/>
                <a:chExt cx="621726" cy="330856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259106" y="5636218"/>
                  <a:ext cx="519400" cy="307777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318624" y="5613139"/>
                  <a:ext cx="562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&lt;b&gt;</a:t>
                  </a:r>
                  <a:endParaRPr lang="en-US" sz="14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214830" y="5445671"/>
                <a:ext cx="587563" cy="386258"/>
                <a:chOff x="4605566" y="4395990"/>
                <a:chExt cx="587563" cy="38625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4605567" y="4395990"/>
                  <a:ext cx="587562" cy="386258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05566" y="4395990"/>
                  <a:ext cx="587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&lt;</a:t>
                  </a:r>
                  <a:r>
                    <a:rPr lang="en-US" sz="1400" dirty="0" err="1" smtClean="0"/>
                    <a:t>em</a:t>
                  </a:r>
                  <a:r>
                    <a:rPr lang="en-US" sz="1400" dirty="0" smtClean="0"/>
                    <a:t>&gt;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383988" y="4940301"/>
                <a:ext cx="989056" cy="369332"/>
                <a:chOff x="3097190" y="4940301"/>
                <a:chExt cx="989056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97190" y="4940301"/>
                  <a:ext cx="872804" cy="36933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73006" y="4949735"/>
                  <a:ext cx="91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System</a:t>
                  </a:r>
                  <a:endParaRPr lang="en-US" sz="1400" dirty="0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5026956" y="4378960"/>
                <a:ext cx="2162166" cy="154877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437097" y="4679542"/>
                <a:ext cx="621726" cy="330856"/>
                <a:chOff x="5259106" y="5613139"/>
                <a:chExt cx="621726" cy="330856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259106" y="5636218"/>
                  <a:ext cx="519400" cy="307777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318624" y="5613139"/>
                  <a:ext cx="562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&lt;b&gt;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082453" y="5274496"/>
                <a:ext cx="587563" cy="386258"/>
                <a:chOff x="4605566" y="4395990"/>
                <a:chExt cx="587563" cy="38625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605567" y="4395990"/>
                  <a:ext cx="587562" cy="386258"/>
                </a:xfrm>
                <a:prstGeom prst="ellipse">
                  <a:avLst/>
                </a:prstGeom>
                <a:solidFill>
                  <a:schemeClr val="bg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605566" y="4395990"/>
                  <a:ext cx="587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&lt;</a:t>
                  </a:r>
                  <a:r>
                    <a:rPr lang="en-US" sz="1400" dirty="0" err="1" smtClean="0"/>
                    <a:t>em</a:t>
                  </a:r>
                  <a:r>
                    <a:rPr lang="en-US" sz="1400" dirty="0" smtClean="0"/>
                    <a:t>&gt;</a:t>
                  </a:r>
                  <a:endParaRPr lang="en-US" sz="1400" dirty="0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4256792" y="5108043"/>
                <a:ext cx="770164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162165" y="3969890"/>
              <a:ext cx="1700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Input HTML Tags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5251" y="3971371"/>
              <a:ext cx="1855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Output HTML Tags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77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41532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 – 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 Cases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15" y="2011276"/>
            <a:ext cx="8339507" cy="89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testCases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/>
              <a:t>directory includes all test case *.txt files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/>
              <a:t>Sample Test case file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2943" y="3092210"/>
            <a:ext cx="8532139" cy="181588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1. </a:t>
            </a:r>
            <a:r>
              <a:rPr lang="en-US" sz="1600" dirty="0" smtClean="0">
                <a:latin typeface="Courier New"/>
                <a:cs typeface="Courier New"/>
              </a:rPr>
              <a:t>01 </a:t>
            </a:r>
            <a:r>
              <a:rPr lang="en-US" sz="1600" b="1" dirty="0" smtClean="0">
                <a:latin typeface="Courier New"/>
                <a:cs typeface="Courier New"/>
              </a:rPr>
              <a:t>#</a:t>
            </a:r>
            <a:r>
              <a:rPr lang="en-US" sz="1600" b="1" dirty="0">
                <a:latin typeface="Courier New"/>
                <a:cs typeface="Courier New"/>
              </a:rPr>
              <a:t>#test number or ID</a:t>
            </a:r>
          </a:p>
          <a:p>
            <a:r>
              <a:rPr lang="en-US" sz="1600" dirty="0">
                <a:latin typeface="Courier New"/>
                <a:cs typeface="Courier New"/>
              </a:rPr>
              <a:t>2. </a:t>
            </a:r>
            <a:r>
              <a:rPr lang="en-US" sz="1600" dirty="0" err="1">
                <a:latin typeface="Courier New"/>
                <a:cs typeface="Courier New"/>
              </a:rPr>
              <a:t>decodeHtml</a:t>
            </a:r>
            <a:r>
              <a:rPr lang="en-US" sz="1600" dirty="0">
                <a:latin typeface="Courier New"/>
                <a:cs typeface="Courier New"/>
              </a:rPr>
              <a:t> handles HTML entities to produce a string containing only valid </a:t>
            </a:r>
            <a:r>
              <a:rPr lang="en-US" sz="1600" dirty="0" err="1">
                <a:latin typeface="Courier New"/>
                <a:cs typeface="Courier New"/>
              </a:rPr>
              <a:t>unicode</a:t>
            </a:r>
            <a:r>
              <a:rPr lang="en-US" sz="1600" dirty="0">
                <a:latin typeface="Courier New"/>
                <a:cs typeface="Courier New"/>
              </a:rPr>
              <a:t> scalar values </a:t>
            </a:r>
            <a:r>
              <a:rPr lang="en-US" sz="1600" b="1" dirty="0">
                <a:latin typeface="Courier New"/>
                <a:cs typeface="Courier New"/>
              </a:rPr>
              <a:t>##requirement being tested</a:t>
            </a:r>
          </a:p>
          <a:p>
            <a:r>
              <a:rPr lang="en-US" sz="1600" dirty="0">
                <a:latin typeface="Courier New"/>
                <a:cs typeface="Courier New"/>
              </a:rPr>
              <a:t>3. </a:t>
            </a:r>
            <a:r>
              <a:rPr lang="en-US" sz="1600" dirty="0" err="1" smtClean="0">
                <a:latin typeface="Courier New"/>
                <a:cs typeface="Courier New"/>
              </a:rPr>
              <a:t>orgowasphtmlEncoding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##component being tested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4. </a:t>
            </a:r>
            <a:r>
              <a:rPr lang="en-US" sz="1600" dirty="0" err="1" smtClean="0">
                <a:latin typeface="Courier New"/>
                <a:cs typeface="Courier New"/>
              </a:rPr>
              <a:t>decodeHtml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##method being tested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5</a:t>
            </a:r>
            <a:r>
              <a:rPr lang="en-US" sz="1600" dirty="0">
                <a:latin typeface="Courier New"/>
                <a:cs typeface="Courier New"/>
              </a:rPr>
              <a:t>. "&amp;#x000a</a:t>
            </a:r>
            <a:r>
              <a:rPr lang="en-US" sz="1600" dirty="0" smtClean="0">
                <a:latin typeface="Courier New"/>
                <a:cs typeface="Courier New"/>
              </a:rPr>
              <a:t>;” </a:t>
            </a:r>
            <a:r>
              <a:rPr lang="en-US" sz="1600" b="1" dirty="0" smtClean="0">
                <a:latin typeface="Courier New"/>
                <a:cs typeface="Courier New"/>
              </a:rPr>
              <a:t>#</a:t>
            </a:r>
            <a:r>
              <a:rPr lang="en-US" sz="1600" b="1" dirty="0">
                <a:latin typeface="Courier New"/>
                <a:cs typeface="Courier New"/>
              </a:rPr>
              <a:t>#command-line </a:t>
            </a:r>
            <a:r>
              <a:rPr lang="en-US" sz="1600" b="1" dirty="0" smtClean="0">
                <a:latin typeface="Courier New"/>
                <a:cs typeface="Courier New"/>
              </a:rPr>
              <a:t>arguments: test input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6. </a:t>
            </a:r>
            <a:r>
              <a:rPr lang="en-US" sz="1600" dirty="0" smtClean="0">
                <a:latin typeface="Courier New"/>
                <a:cs typeface="Courier New"/>
              </a:rPr>
              <a:t>\</a:t>
            </a:r>
            <a:r>
              <a:rPr lang="en-US" sz="1600" dirty="0">
                <a:latin typeface="Courier New"/>
                <a:cs typeface="Courier New"/>
              </a:rPr>
              <a:t>\</a:t>
            </a:r>
            <a:r>
              <a:rPr lang="en-US" sz="1600" dirty="0" smtClean="0">
                <a:latin typeface="Courier New"/>
                <a:cs typeface="Courier New"/>
              </a:rPr>
              <a:t>n </a:t>
            </a:r>
            <a:r>
              <a:rPr lang="en-US" sz="1600" b="1" dirty="0" smtClean="0">
                <a:latin typeface="Courier New"/>
                <a:cs typeface="Courier New"/>
              </a:rPr>
              <a:t>#</a:t>
            </a:r>
            <a:r>
              <a:rPr lang="en-US" sz="1600" b="1" dirty="0">
                <a:latin typeface="Courier New"/>
                <a:cs typeface="Courier New"/>
              </a:rPr>
              <a:t>#expected </a:t>
            </a:r>
            <a:r>
              <a:rPr lang="en-US" sz="1600" b="1" dirty="0" smtClean="0">
                <a:latin typeface="Courier New"/>
                <a:cs typeface="Courier New"/>
              </a:rPr>
              <a:t>outcomes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(\</a:t>
            </a:r>
            <a:r>
              <a:rPr lang="en-US" sz="1600" b="1" dirty="0">
                <a:latin typeface="Courier New"/>
                <a:cs typeface="Courier New"/>
              </a:rPr>
              <a:t>\</a:t>
            </a:r>
            <a:r>
              <a:rPr lang="en-US" sz="1600" b="1" dirty="0" smtClean="0">
                <a:latin typeface="Courier New"/>
                <a:cs typeface="Courier New"/>
              </a:rPr>
              <a:t>n in Java </a:t>
            </a:r>
            <a:r>
              <a:rPr lang="en-US" sz="1600" b="1" dirty="0">
                <a:latin typeface="Courier New"/>
                <a:cs typeface="Courier New"/>
              </a:rPr>
              <a:t>means \n in the bash </a:t>
            </a:r>
            <a:r>
              <a:rPr lang="en-US" sz="1600" b="1" dirty="0" smtClean="0">
                <a:latin typeface="Courier New"/>
                <a:cs typeface="Courier New"/>
              </a:rPr>
              <a:t>script)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215" y="5047869"/>
            <a:ext cx="7868539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err="1" smtClean="0"/>
              <a:t>runAllTest</a:t>
            </a:r>
            <a:r>
              <a:rPr lang="en-US" sz="2400" dirty="0" smtClean="0"/>
              <a:t> </a:t>
            </a:r>
            <a:r>
              <a:rPr lang="en-US" sz="2400" dirty="0"/>
              <a:t>script reads each file and executes the testing driver, according to the information in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2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4664" y="1643439"/>
            <a:ext cx="32025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Argument</a:t>
            </a:r>
            <a:r>
              <a:rPr lang="en-US" dirty="0">
                <a:latin typeface="Courier New"/>
                <a:cs typeface="Courier New"/>
              </a:rPr>
              <a:t>: &amp;#</a:t>
            </a:r>
            <a:r>
              <a:rPr lang="en-US" dirty="0" smtClean="0">
                <a:latin typeface="Courier New"/>
                <a:cs typeface="Courier New"/>
              </a:rPr>
              <a:t>x000a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Oracle: /</a:t>
            </a:r>
            <a:r>
              <a:rPr lang="en-US" dirty="0" smtClean="0">
                <a:latin typeface="Courier New"/>
                <a:cs typeface="Courier New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4662" y="3866909"/>
            <a:ext cx="322340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Argument: </a:t>
            </a:r>
            <a:r>
              <a:rPr lang="en-US" dirty="0" err="1" smtClean="0">
                <a:latin typeface="Courier New"/>
                <a:cs typeface="Courier New"/>
              </a:rPr>
              <a:t>Hello</a:t>
            </a:r>
            <a:r>
              <a:rPr lang="en-US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cs typeface="Courier New"/>
              </a:rPr>
              <a:t>World</a:t>
            </a:r>
            <a:r>
              <a:rPr lang="en-US" dirty="0" smtClean="0">
                <a:latin typeface="Courier New"/>
                <a:cs typeface="Courier New"/>
              </a:rPr>
              <a:t>!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Oracle: </a:t>
            </a:r>
            <a:r>
              <a:rPr lang="en-US" dirty="0" err="1">
                <a:latin typeface="Courier New"/>
                <a:cs typeface="Courier New"/>
              </a:rPr>
              <a:t>Hello,</a:t>
            </a:r>
            <a:r>
              <a:rPr lang="en-US" b="1" dirty="0" err="1">
                <a:latin typeface="Courier New"/>
                <a:cs typeface="Courier New"/>
              </a:rPr>
              <a:t>World</a:t>
            </a:r>
            <a:r>
              <a:rPr lang="en-US" dirty="0">
                <a:latin typeface="Courier New"/>
                <a:cs typeface="Courier New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4663" y="3122361"/>
            <a:ext cx="3223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Argument: </a:t>
            </a:r>
            <a:r>
              <a:rPr lang="en-US" dirty="0" smtClean="0">
                <a:latin typeface="Courier New"/>
                <a:cs typeface="Courier New"/>
              </a:rPr>
              <a:t>t61ser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Oracle: </a:t>
            </a:r>
            <a:r>
              <a:rPr lang="en-US" dirty="0" err="1" smtClean="0">
                <a:latin typeface="Courier New"/>
                <a:cs typeface="Courier New"/>
              </a:rPr>
              <a:t>taser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4664" y="5371378"/>
            <a:ext cx="3223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Argument: </a:t>
            </a:r>
            <a:r>
              <a:rPr lang="is-IS" dirty="0">
                <a:latin typeface="Courier New"/>
                <a:cs typeface="Courier New"/>
              </a:rPr>
              <a:t>0x00A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Oracle: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4664" y="2377060"/>
            <a:ext cx="3223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Argument: </a:t>
            </a:r>
            <a:r>
              <a:rPr lang="en-US" dirty="0" smtClean="0">
                <a:latin typeface="Courier New"/>
                <a:cs typeface="Courier New"/>
              </a:rPr>
              <a:t>&amp;#</a:t>
            </a:r>
            <a:r>
              <a:rPr lang="en-US" dirty="0" err="1" smtClean="0">
                <a:latin typeface="Courier New"/>
                <a:cs typeface="Courier New"/>
              </a:rPr>
              <a:t>xa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Oracle: /n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22661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of Test Cases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269" y="1680278"/>
            <a:ext cx="534339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Test #01: </a:t>
            </a:r>
            <a:r>
              <a:rPr lang="en-US" sz="2400" dirty="0" err="1" smtClean="0"/>
              <a:t>decodeHtml</a:t>
            </a:r>
            <a:r>
              <a:rPr lang="en-US" sz="2400" dirty="0" smtClean="0"/>
              <a:t>(String)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Test #02: </a:t>
            </a:r>
            <a:r>
              <a:rPr lang="en-US" sz="2400" dirty="0" err="1" smtClean="0"/>
              <a:t>decodeHtml</a:t>
            </a:r>
            <a:r>
              <a:rPr lang="en-US" sz="2400" dirty="0" smtClean="0"/>
              <a:t>(String)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en-US" sz="2400" dirty="0"/>
              <a:t>Test </a:t>
            </a:r>
            <a:r>
              <a:rPr lang="en-US" sz="2400" dirty="0" smtClean="0"/>
              <a:t>#08: </a:t>
            </a:r>
            <a:r>
              <a:rPr lang="en-US" sz="2400" dirty="0" err="1" smtClean="0"/>
              <a:t>cssContent</a:t>
            </a:r>
            <a:r>
              <a:rPr lang="en-US" sz="2400" dirty="0" smtClean="0"/>
              <a:t>(String)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en-US" sz="2400" dirty="0"/>
              <a:t>Test #17</a:t>
            </a:r>
            <a:r>
              <a:rPr lang="en-US" sz="2400" dirty="0" smtClean="0"/>
              <a:t>: </a:t>
            </a:r>
            <a:r>
              <a:rPr lang="en-US" sz="2400" dirty="0" err="1" smtClean="0"/>
              <a:t>FORMATTING.sanitize</a:t>
            </a:r>
            <a:r>
              <a:rPr lang="en-US" sz="2400" dirty="0"/>
              <a:t>(String</a:t>
            </a:r>
            <a:r>
              <a:rPr lang="en-US" sz="24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Test </a:t>
            </a:r>
            <a:r>
              <a:rPr lang="en-US" sz="2400" dirty="0"/>
              <a:t>#</a:t>
            </a:r>
            <a:r>
              <a:rPr lang="en-US" sz="2400" dirty="0" smtClean="0"/>
              <a:t>21: </a:t>
            </a:r>
            <a:r>
              <a:rPr lang="en-US" sz="2400" dirty="0" err="1"/>
              <a:t>BLOCKS.sanitize</a:t>
            </a:r>
            <a:r>
              <a:rPr lang="en-US" sz="2400" dirty="0"/>
              <a:t>(</a:t>
            </a:r>
            <a:r>
              <a:rPr lang="en-US" sz="2400" dirty="0" smtClean="0"/>
              <a:t>String)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Test </a:t>
            </a:r>
            <a:r>
              <a:rPr lang="en-US" sz="2400" dirty="0"/>
              <a:t>#26: </a:t>
            </a:r>
            <a:r>
              <a:rPr lang="en-US" sz="2400" dirty="0" err="1"/>
              <a:t>isHex</a:t>
            </a:r>
            <a:r>
              <a:rPr lang="en-US" sz="2400" dirty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4664" y="4614820"/>
            <a:ext cx="3223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Argument: </a:t>
            </a:r>
            <a:r>
              <a:rPr lang="en-US" dirty="0" err="1" smtClean="0">
                <a:latin typeface="Courier New"/>
                <a:cs typeface="Courier New"/>
              </a:rPr>
              <a:t>Hello</a:t>
            </a:r>
            <a:r>
              <a:rPr lang="en-US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cs typeface="Courier New"/>
              </a:rPr>
              <a:t>World</a:t>
            </a:r>
            <a:r>
              <a:rPr lang="en-US" dirty="0">
                <a:latin typeface="Courier New"/>
                <a:cs typeface="Courier New"/>
              </a:rPr>
              <a:t>!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Oracle: </a:t>
            </a:r>
            <a:r>
              <a:rPr lang="en-US" dirty="0" err="1">
                <a:latin typeface="Courier New"/>
                <a:cs typeface="Courier New"/>
              </a:rPr>
              <a:t>Hello,World</a:t>
            </a:r>
            <a:r>
              <a:rPr lang="en-US" dirty="0">
                <a:latin typeface="Courier New"/>
                <a:cs typeface="Courier New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325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 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87982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Framework – </a:t>
            </a:r>
            <a:r>
              <a:rPr lang="it-IT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Script</a:t>
            </a:r>
            <a:endParaRPr lang="it-IT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703" y="2179691"/>
            <a:ext cx="767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i="1" dirty="0" smtClean="0"/>
              <a:t>./</a:t>
            </a:r>
            <a:r>
              <a:rPr lang="en-US" sz="2400" i="1" dirty="0" err="1" smtClean="0"/>
              <a:t>runAllTests.sh</a:t>
            </a:r>
            <a:r>
              <a:rPr lang="en-US" sz="2400" i="1" dirty="0" smtClean="0"/>
              <a:t> </a:t>
            </a:r>
            <a:r>
              <a:rPr lang="en-US" sz="2400" dirty="0"/>
              <a:t>script </a:t>
            </a:r>
            <a:r>
              <a:rPr lang="en-US" sz="2400" dirty="0" smtClean="0"/>
              <a:t>automatically runs </a:t>
            </a:r>
            <a:r>
              <a:rPr lang="en-US" sz="2400" dirty="0"/>
              <a:t>all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2929014"/>
            <a:ext cx="8092440" cy="6971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urier New"/>
                <a:cs typeface="Courier New"/>
              </a:rPr>
              <a:t>TESTCASES</a:t>
            </a:r>
            <a:r>
              <a:rPr lang="en-US" dirty="0">
                <a:latin typeface="Courier New"/>
                <a:cs typeface="Courier New"/>
              </a:rPr>
              <a:t>="../</a:t>
            </a:r>
            <a:r>
              <a:rPr lang="en-US" dirty="0" err="1" smtClean="0">
                <a:latin typeface="Courier New"/>
                <a:cs typeface="Courier New"/>
              </a:rPr>
              <a:t>testCases</a:t>
            </a:r>
            <a:r>
              <a:rPr lang="en-US" dirty="0" smtClean="0">
                <a:latin typeface="Courier New"/>
                <a:cs typeface="Courier New"/>
              </a:rPr>
              <a:t>” 				</a:t>
            </a:r>
            <a:r>
              <a:rPr lang="en-US" b="1" i="1" dirty="0" smtClean="0">
                <a:latin typeface="Courier New"/>
                <a:cs typeface="Courier New"/>
              </a:rPr>
              <a:t>#</a:t>
            </a:r>
            <a:r>
              <a:rPr lang="en-US" b="1" i="1" dirty="0" err="1">
                <a:latin typeface="Courier New"/>
                <a:cs typeface="Courier New"/>
              </a:rPr>
              <a:t>TestCases</a:t>
            </a:r>
            <a:r>
              <a:rPr lang="en-US" b="1" i="1" dirty="0">
                <a:latin typeface="Courier New"/>
                <a:cs typeface="Courier New"/>
              </a:rPr>
              <a:t> </a:t>
            </a:r>
            <a:r>
              <a:rPr lang="en-US" b="1" i="1" dirty="0" smtClean="0">
                <a:latin typeface="Courier New"/>
                <a:cs typeface="Courier New"/>
              </a:rPr>
              <a:t>Directory</a:t>
            </a:r>
            <a:endParaRPr lang="en-US" b="1" i="1" dirty="0"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ourier New"/>
                <a:cs typeface="Courier New"/>
              </a:rPr>
              <a:t>TESTCASESEXEC="../</a:t>
            </a:r>
            <a:r>
              <a:rPr lang="en-US" dirty="0" err="1" smtClean="0">
                <a:latin typeface="Courier New"/>
                <a:cs typeface="Courier New"/>
              </a:rPr>
              <a:t>testCasesExecutables</a:t>
            </a:r>
            <a:r>
              <a:rPr lang="en-US" dirty="0" smtClean="0">
                <a:latin typeface="Courier New"/>
                <a:cs typeface="Courier New"/>
              </a:rPr>
              <a:t>” </a:t>
            </a:r>
            <a:r>
              <a:rPr lang="en-US" b="1" i="1" dirty="0" smtClean="0">
                <a:latin typeface="Courier New"/>
                <a:cs typeface="Courier New"/>
              </a:rPr>
              <a:t>#Driver Directory</a:t>
            </a:r>
            <a:endParaRPr lang="en-US" b="1" i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703" y="3886200"/>
            <a:ext cx="8360325" cy="130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The script compiles OWASP project files,</a:t>
            </a:r>
          </a:p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then iterates through </a:t>
            </a:r>
            <a:r>
              <a:rPr lang="en-US" sz="2400" dirty="0"/>
              <a:t>each text file </a:t>
            </a:r>
            <a:r>
              <a:rPr lang="en-US" sz="2400" dirty="0" smtClean="0"/>
              <a:t>within 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 directory, </a:t>
            </a:r>
          </a:p>
          <a:p>
            <a:pPr marL="285750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smtClean="0"/>
              <a:t>pulls information </a:t>
            </a:r>
            <a:r>
              <a:rPr lang="en-US" sz="2400" dirty="0"/>
              <a:t>and </a:t>
            </a:r>
            <a:r>
              <a:rPr lang="en-US" sz="2400" dirty="0" smtClean="0"/>
              <a:t>runs </a:t>
            </a:r>
            <a:r>
              <a:rPr lang="en-US" sz="2400" dirty="0"/>
              <a:t>the matching java </a:t>
            </a:r>
            <a:r>
              <a:rPr lang="en-US" sz="2400" dirty="0" smtClean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0709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793</Words>
  <Application>Microsoft Macintosh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</dc:creator>
  <cp:lastModifiedBy>Marta</cp:lastModifiedBy>
  <cp:revision>43</cp:revision>
  <dcterms:created xsi:type="dcterms:W3CDTF">2015-11-28T00:53:48Z</dcterms:created>
  <dcterms:modified xsi:type="dcterms:W3CDTF">2015-11-28T20:38:36Z</dcterms:modified>
</cp:coreProperties>
</file>