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6"/>
  </p:notesMasterIdLst>
  <p:sldIdLst>
    <p:sldId id="256" r:id="rId5"/>
  </p:sldIdLst>
  <p:sldSz cx="32918400" cy="27432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EB Garamond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B33C5D-F87F-685B-0DC4-A5541EE07339}" v="1721" dt="2020-03-28T16:07:20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804" y="-1302"/>
      </p:cViewPr>
      <p:guideLst>
        <p:guide orient="horz" pos="864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7975" y="1143000"/>
            <a:ext cx="3702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2263140" y="25425406"/>
            <a:ext cx="740664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10904220" y="25425406"/>
            <a:ext cx="1110996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23248620" y="25425406"/>
            <a:ext cx="740664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2263140" y="1460506"/>
            <a:ext cx="28392119" cy="530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7756524" y="1809116"/>
            <a:ext cx="17405352" cy="2839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2263140" y="25425406"/>
            <a:ext cx="740664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10904220" y="25425406"/>
            <a:ext cx="1110996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23248620" y="25425406"/>
            <a:ext cx="740664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5482572" y="9535161"/>
            <a:ext cx="23247352" cy="709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080771" y="2642871"/>
            <a:ext cx="23247352" cy="2088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2263140" y="25425406"/>
            <a:ext cx="740664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0904220" y="25425406"/>
            <a:ext cx="1110996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23248620" y="25425406"/>
            <a:ext cx="740664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2468880" y="4489452"/>
            <a:ext cx="27980641" cy="9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0"/>
              <a:buFont typeface="Calibri"/>
              <a:buNone/>
              <a:defRPr sz="2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4114800" y="14408152"/>
            <a:ext cx="24688800" cy="6623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1pPr>
            <a:lvl2pPr lvl="1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None/>
              <a:defRPr sz="6480"/>
            </a:lvl3pPr>
            <a:lvl4pPr lvl="3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4pPr>
            <a:lvl5pPr lvl="4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5pPr>
            <a:lvl6pPr lvl="5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6pPr>
            <a:lvl7pPr lvl="6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7pPr>
            <a:lvl8pPr lvl="7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8pPr>
            <a:lvl9pPr lvl="8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2263140" y="25425406"/>
            <a:ext cx="740664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10904220" y="25425406"/>
            <a:ext cx="1110996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23248620" y="25425406"/>
            <a:ext cx="740664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2263140" y="1460506"/>
            <a:ext cx="28392119" cy="530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2263140" y="7302500"/>
            <a:ext cx="28392119" cy="174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2263140" y="25425406"/>
            <a:ext cx="740664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10904220" y="25425406"/>
            <a:ext cx="1110996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23248620" y="25425406"/>
            <a:ext cx="740664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245997" y="6838958"/>
            <a:ext cx="28392119" cy="11410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0"/>
              <a:buFont typeface="Calibri"/>
              <a:buNone/>
              <a:defRPr sz="2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245997" y="18357858"/>
            <a:ext cx="28392119" cy="600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6480"/>
              <a:buNone/>
              <a:defRPr sz="648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2263140" y="25425406"/>
            <a:ext cx="740664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10904220" y="25425406"/>
            <a:ext cx="1110996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23248620" y="25425406"/>
            <a:ext cx="740664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2263140" y="1460506"/>
            <a:ext cx="28392119" cy="530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2263140" y="7302500"/>
            <a:ext cx="13990321" cy="174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16664941" y="7302500"/>
            <a:ext cx="13990321" cy="174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2263140" y="25425406"/>
            <a:ext cx="740664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10904220" y="25425406"/>
            <a:ext cx="1110996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23248620" y="25425406"/>
            <a:ext cx="740664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267428" y="1460506"/>
            <a:ext cx="28392119" cy="530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2267431" y="6724652"/>
            <a:ext cx="13926023" cy="329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None/>
              <a:defRPr sz="648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2267431" y="10020300"/>
            <a:ext cx="13926023" cy="1473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16664942" y="6724652"/>
            <a:ext cx="13994608" cy="329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None/>
              <a:defRPr sz="648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16664942" y="10020300"/>
            <a:ext cx="13994608" cy="1473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2263140" y="25425406"/>
            <a:ext cx="740664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10904220" y="25425406"/>
            <a:ext cx="1110996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23248620" y="25425406"/>
            <a:ext cx="740664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2263140" y="1460506"/>
            <a:ext cx="28392119" cy="530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2263140" y="25425406"/>
            <a:ext cx="740664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10904220" y="25425406"/>
            <a:ext cx="1110996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23248620" y="25425406"/>
            <a:ext cx="740664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267428" y="1828800"/>
            <a:ext cx="10617041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Calibri"/>
              <a:buNone/>
              <a:defRPr sz="1152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13994608" y="3949706"/>
            <a:ext cx="16664939" cy="194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96012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1pPr>
            <a:lvl2pPr marL="914400" lvl="1" indent="-86868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80"/>
              <a:buChar char="•"/>
              <a:defRPr sz="10080"/>
            </a:lvl2pPr>
            <a:lvl3pPr marL="1371600" lvl="2" indent="-7772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8640"/>
            </a:lvl3pPr>
            <a:lvl4pPr marL="1828800" lvl="3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4pPr>
            <a:lvl5pPr marL="2286000" lvl="4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5pPr>
            <a:lvl6pPr marL="2743200" lvl="5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marL="3200400" lvl="6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marL="3657600" lvl="7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marL="4114800" lvl="8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2267428" y="8229600"/>
            <a:ext cx="10617041" cy="1524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432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2263140" y="25425406"/>
            <a:ext cx="740664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10904220" y="25425406"/>
            <a:ext cx="1110996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23248620" y="25425406"/>
            <a:ext cx="740664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267428" y="1828800"/>
            <a:ext cx="10617041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Calibri"/>
              <a:buNone/>
              <a:defRPr sz="1152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3994608" y="3949706"/>
            <a:ext cx="16664939" cy="194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None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None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267428" y="8229600"/>
            <a:ext cx="10617041" cy="1524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432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2263140" y="25425406"/>
            <a:ext cx="740664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0904220" y="25425406"/>
            <a:ext cx="1110996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23248620" y="25425406"/>
            <a:ext cx="740664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263140" y="1460506"/>
            <a:ext cx="28392119" cy="530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sz="158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263140" y="7302500"/>
            <a:ext cx="28392119" cy="174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86868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72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400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263140" y="25425406"/>
            <a:ext cx="740664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0904220" y="25425406"/>
            <a:ext cx="1110996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23248620" y="25425406"/>
            <a:ext cx="740664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r="1093"/>
          <a:stretch/>
        </p:blipFill>
        <p:spPr>
          <a:xfrm>
            <a:off x="1622478" y="1158039"/>
            <a:ext cx="3235273" cy="317038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9092366" y="12561838"/>
            <a:ext cx="10094452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20414675" y="5517516"/>
            <a:ext cx="10472400" cy="70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00" tIns="34900" rIns="69800" bIns="34900" anchor="t" anchorCtr="0">
            <a:noAutofit/>
          </a:bodyPr>
          <a:lstStyle/>
          <a:p>
            <a:r>
              <a:rPr lang="en-US" sz="4550" b="1" dirty="0">
                <a:solidFill>
                  <a:srgbClr val="8D2517"/>
                </a:solidFill>
                <a:latin typeface="Calibri"/>
                <a:ea typeface="Calibri"/>
                <a:cs typeface="Calibri"/>
                <a:sym typeface="Calibri"/>
              </a:rPr>
              <a:t>Using Phabricator</a:t>
            </a:r>
            <a:endParaRPr sz="4564" b="1" dirty="0">
              <a:solidFill>
                <a:srgbClr val="8D25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indent="-742950">
              <a:buClr>
                <a:schemeClr val="dk1"/>
              </a:buClr>
              <a:buSzPts val="3600"/>
              <a:buAutoNum type="arabicPeriod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"hg update": updates to the current working version of the directory</a:t>
            </a:r>
          </a:p>
          <a:p>
            <a:pPr marL="742950" indent="-742950">
              <a:buClr>
                <a:schemeClr val="dk1"/>
              </a:buClr>
              <a:buSzPts val="3600"/>
              <a:buAutoNum type="arabicPeriod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Create or update file with desired changes</a:t>
            </a:r>
          </a:p>
          <a:p>
            <a:pPr marL="742950" indent="-742950">
              <a:buClr>
                <a:schemeClr val="dk1"/>
              </a:buClr>
              <a:buSzPts val="3600"/>
              <a:buAutoNum type="arabicPeriod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"./</a:t>
            </a:r>
            <a:r>
              <a:rPr lang="en-US" sz="40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mach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build": build browser with desired changes</a:t>
            </a:r>
          </a:p>
          <a:p>
            <a:pPr marL="742950" indent="-742950">
              <a:buClr>
                <a:schemeClr val="dk1"/>
              </a:buClr>
              <a:buSzPts val="3600"/>
              <a:buAutoNum type="arabicPeriod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"hg commit –amend –messa</a:t>
            </a:r>
            <a:r>
              <a:rPr lang="en-US" sz="4000" dirty="0">
                <a:solidFill>
                  <a:schemeClr val="dk1"/>
                </a:solidFill>
                <a:latin typeface="Calibri"/>
                <a:cs typeface="Calibri"/>
              </a:rPr>
              <a:t>ge "Bug &lt;ID&gt; - &lt;ID&gt;: &lt;change description&gt; r=&lt;reviewer&gt;" ": commits the changes with information about the fix and alerts the designated reviewer</a:t>
            </a:r>
          </a:p>
          <a:p>
            <a:pPr marL="742950" indent="-742950">
              <a:buClr>
                <a:schemeClr val="dk1"/>
              </a:buClr>
              <a:buSzPts val="3600"/>
              <a:buAutoNum type="arabicPeriod"/>
            </a:pPr>
            <a:r>
              <a:rPr lang="en-US" sz="4000" dirty="0">
                <a:solidFill>
                  <a:schemeClr val="dk1"/>
                </a:solidFill>
                <a:latin typeface="Calibri"/>
                <a:cs typeface="Calibri"/>
              </a:rPr>
              <a:t>"</a:t>
            </a:r>
            <a:r>
              <a:rPr lang="en-US" sz="4000" dirty="0" err="1">
                <a:solidFill>
                  <a:schemeClr val="dk1"/>
                </a:solidFill>
                <a:latin typeface="Calibri"/>
                <a:cs typeface="Calibri"/>
              </a:rPr>
              <a:t>moz-phab</a:t>
            </a:r>
            <a:r>
              <a:rPr lang="en-US" sz="4000" dirty="0">
                <a:solidFill>
                  <a:schemeClr val="dk1"/>
                </a:solidFill>
                <a:latin typeface="Calibri"/>
                <a:cs typeface="Calibri"/>
              </a:rPr>
              <a:t> submit": submits code to </a:t>
            </a:r>
            <a:r>
              <a:rPr lang="en-US" sz="4000" dirty="0" err="1">
                <a:solidFill>
                  <a:schemeClr val="dk1"/>
                </a:solidFill>
                <a:latin typeface="Calibri"/>
                <a:cs typeface="Calibri"/>
              </a:rPr>
              <a:t>phabricator</a:t>
            </a:r>
          </a:p>
        </p:txBody>
      </p:sp>
      <p:sp>
        <p:nvSpPr>
          <p:cNvPr id="93" name="Google Shape;93;p13"/>
          <p:cNvSpPr/>
          <p:nvPr/>
        </p:nvSpPr>
        <p:spPr>
          <a:xfrm>
            <a:off x="19827375" y="13358052"/>
            <a:ext cx="12125400" cy="10892700"/>
          </a:xfrm>
          <a:prstGeom prst="roundRect">
            <a:avLst>
              <a:gd name="adj" fmla="val 1311"/>
            </a:avLst>
          </a:prstGeom>
          <a:noFill/>
          <a:ln w="76200" cap="flat" cmpd="sng">
            <a:solidFill>
              <a:srgbClr val="8D2517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19898684" y="24505527"/>
            <a:ext cx="12125400" cy="2125800"/>
          </a:xfrm>
          <a:prstGeom prst="roundRect">
            <a:avLst>
              <a:gd name="adj" fmla="val 1577"/>
            </a:avLst>
          </a:prstGeom>
          <a:noFill/>
          <a:ln w="76200" cap="flat" cmpd="sng">
            <a:solidFill>
              <a:srgbClr val="8D2517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9854191" y="24372041"/>
            <a:ext cx="12105526" cy="212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68" b="1" dirty="0">
                <a:solidFill>
                  <a:srgbClr val="8D2517"/>
                </a:solidFill>
                <a:latin typeface="Calibri"/>
                <a:ea typeface="Calibri"/>
                <a:cs typeface="Calibri"/>
                <a:sym typeface="Calibri"/>
              </a:rPr>
              <a:t>Acknowledgment</a:t>
            </a:r>
          </a:p>
          <a:p>
            <a:r>
              <a:rPr lang="en-US" sz="3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We would like to thank the College of Charleston Computer Science department for providing us with the skills to contribute to Mozilla.</a:t>
            </a:r>
            <a:endParaRPr lang="en-US" sz="3600" dirty="0" err="1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6" name="Google Shape;96;p13"/>
          <p:cNvGrpSpPr/>
          <p:nvPr/>
        </p:nvGrpSpPr>
        <p:grpSpPr>
          <a:xfrm>
            <a:off x="396372" y="820250"/>
            <a:ext cx="31546869" cy="25791525"/>
            <a:chOff x="783771" y="1143000"/>
            <a:chExt cx="42062492" cy="34388700"/>
          </a:xfrm>
        </p:grpSpPr>
        <p:sp>
          <p:nvSpPr>
            <p:cNvPr id="97" name="Google Shape;97;p13"/>
            <p:cNvSpPr/>
            <p:nvPr/>
          </p:nvSpPr>
          <p:spPr>
            <a:xfrm>
              <a:off x="4404928" y="1354592"/>
              <a:ext cx="34877700" cy="257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49525" rIns="99050" bIns="49525" anchor="ctr" anchorCtr="0">
              <a:noAutofit/>
            </a:bodyPr>
            <a:lstStyle/>
            <a:p>
              <a:pPr algn="ctr"/>
              <a:r>
                <a:rPr lang="en-US" sz="6000" b="1" dirty="0">
                  <a:solidFill>
                    <a:srgbClr val="893D34"/>
                  </a:solidFill>
                </a:rPr>
                <a:t>Mozilla Firefox Bug Fixes</a:t>
              </a: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5515271" y="3665964"/>
              <a:ext cx="32657100" cy="19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49525" rIns="99050" bIns="495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64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/>
              <a:r>
                <a:rPr lang="en-US" sz="4550" b="1" i="1" u="none" strike="noStrike" cap="none" dirty="0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Thomas Setzler,</a:t>
              </a:r>
              <a:r>
                <a:rPr lang="en-US" sz="4550" b="1" i="1" dirty="0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 Sydney Jackson, Jason Adler, Levi Hagan</a:t>
              </a:r>
              <a:endParaRPr lang="en-US" sz="4550" b="1" i="1" u="none" strike="noStrike" cap="none" dirty="0">
                <a:solidFill>
                  <a:schemeClr val="dk1"/>
                </a:solidFill>
                <a:latin typeface="EB Garamond"/>
                <a:ea typeface="EB Garamond"/>
                <a:cs typeface="EB Garamond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64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Department of Computer Science, College of Charleston, Charleston, SC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64" b="1" i="1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783771" y="1143000"/>
              <a:ext cx="42062400" cy="5075400"/>
            </a:xfrm>
            <a:prstGeom prst="roundRect">
              <a:avLst>
                <a:gd name="adj" fmla="val 4603"/>
              </a:avLst>
            </a:prstGeom>
            <a:noFill/>
            <a:ln w="76200" cap="flat" cmpd="sng">
              <a:solidFill>
                <a:srgbClr val="8D2517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83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899526" y="6935931"/>
              <a:ext cx="10447500" cy="28595700"/>
            </a:xfrm>
            <a:prstGeom prst="roundRect">
              <a:avLst>
                <a:gd name="adj" fmla="val 1910"/>
              </a:avLst>
            </a:prstGeom>
            <a:noFill/>
            <a:ln w="76200" cap="flat" cmpd="sng">
              <a:solidFill>
                <a:srgbClr val="8D2517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83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1193475" y="7031565"/>
              <a:ext cx="9859800" cy="69996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50" b="1" dirty="0">
                  <a:solidFill>
                    <a:srgbClr val="8D2517"/>
                  </a:solidFill>
                  <a:latin typeface="Calibri"/>
                  <a:ea typeface="Calibri"/>
                  <a:cs typeface="Calibri"/>
                  <a:sym typeface="Calibri"/>
                </a:rPr>
                <a:t>Goals</a:t>
              </a:r>
              <a:endParaRPr sz="4564" b="1" dirty="0">
                <a:solidFill>
                  <a:srgbClr val="8D2517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Clr>
                  <a:schemeClr val="dk1"/>
                </a:buClr>
                <a:buSzPts val="3600"/>
                <a:buFont typeface="Calibri"/>
                <a:buChar char="●"/>
              </a:pPr>
              <a:r>
                <a:rPr lang="en-US" sz="4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Familiarize ourselves with opensource projects and the methods of contributing</a:t>
              </a:r>
            </a:p>
            <a:p>
              <a:pPr marL="457200" indent="-457200">
                <a:buClr>
                  <a:schemeClr val="dk1"/>
                </a:buClr>
                <a:buSzPts val="3600"/>
                <a:buFont typeface="Calibri"/>
                <a:buChar char="●"/>
              </a:pPr>
              <a:r>
                <a:rPr lang="en-US" sz="4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Apply what we have learned during our time at the College of Charleston</a:t>
              </a:r>
            </a:p>
            <a:p>
              <a:pPr marL="457200" indent="-457200">
                <a:buClr>
                  <a:schemeClr val="dk1"/>
                </a:buClr>
                <a:buSzPts val="3600"/>
                <a:buFont typeface="Calibri"/>
                <a:buChar char="●"/>
              </a:pPr>
              <a:r>
                <a:rPr lang="en-US" sz="4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Act in the varying roles of a typical software development team</a:t>
              </a: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11802403" y="6934200"/>
              <a:ext cx="14369100" cy="28597500"/>
            </a:xfrm>
            <a:prstGeom prst="roundRect">
              <a:avLst>
                <a:gd name="adj" fmla="val 1577"/>
              </a:avLst>
            </a:prstGeom>
            <a:noFill/>
            <a:ln w="76200" cap="flat" cmpd="sng">
              <a:solidFill>
                <a:srgbClr val="8D2517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83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 txBox="1"/>
            <p:nvPr/>
          </p:nvSpPr>
          <p:spPr>
            <a:xfrm>
              <a:off x="12192864" y="7021321"/>
              <a:ext cx="13963200" cy="19362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800" tIns="34900" rIns="69800" bIns="34900" anchor="t" anchorCtr="0">
              <a:noAutofit/>
            </a:bodyPr>
            <a:lstStyle/>
            <a:p>
              <a:r>
                <a:rPr lang="en-US" sz="4550" b="1" dirty="0">
                  <a:solidFill>
                    <a:srgbClr val="8D2517"/>
                  </a:solidFill>
                  <a:latin typeface="Calibri"/>
                  <a:cs typeface="Calibri"/>
                  <a:sym typeface="Calibri"/>
                </a:rPr>
                <a:t>Bug Fixes</a:t>
              </a:r>
            </a:p>
            <a:p>
              <a:pPr marL="914400" indent="-914400">
                <a:buAutoNum type="arabicPeriod"/>
              </a:pPr>
              <a:r>
                <a:rPr lang="en-US" sz="4000" b="1" dirty="0">
                  <a:solidFill>
                    <a:schemeClr val="tx1"/>
                  </a:solidFill>
                  <a:latin typeface="Calibri"/>
                  <a:cs typeface="Calibri"/>
                </a:rPr>
                <a:t>147669 Remove </a:t>
              </a:r>
              <a:r>
                <a:rPr lang="en-US" sz="4000" b="1" dirty="0" err="1">
                  <a:solidFill>
                    <a:schemeClr val="tx1"/>
                  </a:solidFill>
                  <a:latin typeface="Calibri"/>
                  <a:cs typeface="Calibri"/>
                </a:rPr>
                <a:t>scollToIndex</a:t>
              </a:r>
              <a:r>
                <a:rPr lang="en-US" sz="4000" b="1" dirty="0">
                  <a:solidFill>
                    <a:schemeClr val="tx1"/>
                  </a:solidFill>
                  <a:latin typeface="Calibri"/>
                  <a:cs typeface="Calibri"/>
                </a:rPr>
                <a:t>: </a:t>
              </a:r>
              <a:r>
                <a:rPr lang="en-US" sz="4000" dirty="0">
                  <a:solidFill>
                    <a:schemeClr val="tx1"/>
                  </a:solidFill>
                  <a:latin typeface="Calibri"/>
                  <a:cs typeface="Calibri"/>
                </a:rPr>
                <a:t>remove a single use method (</a:t>
              </a:r>
              <a:r>
                <a:rPr lang="en-US" sz="4000" dirty="0" err="1">
                  <a:solidFill>
                    <a:schemeClr val="tx1"/>
                  </a:solidFill>
                  <a:latin typeface="Calibri"/>
                  <a:cs typeface="Calibri"/>
                </a:rPr>
                <a:t>scrollToIndex</a:t>
              </a:r>
              <a:r>
                <a:rPr lang="en-US" sz="4000" dirty="0">
                  <a:solidFill>
                    <a:schemeClr val="tx1"/>
                  </a:solidFill>
                  <a:latin typeface="Calibri"/>
                  <a:cs typeface="Calibri"/>
                </a:rPr>
                <a:t>) from the test files</a:t>
              </a:r>
              <a:endParaRPr lang="en-US" sz="4000" b="1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marL="914400" indent="-914400">
                <a:buChar char="•"/>
              </a:pPr>
              <a:r>
                <a:rPr lang="en-US" sz="4000" b="1" dirty="0">
                  <a:solidFill>
                    <a:schemeClr val="tx1"/>
                  </a:solidFill>
                  <a:latin typeface="Calibri"/>
                  <a:cs typeface="Calibri"/>
                </a:rPr>
                <a:t>1609821 Make </a:t>
              </a:r>
              <a:r>
                <a:rPr lang="en-US" sz="4000" b="1" dirty="0" err="1">
                  <a:solidFill>
                    <a:schemeClr val="tx1"/>
                  </a:solidFill>
                  <a:latin typeface="Calibri"/>
                  <a:cs typeface="Calibri"/>
                </a:rPr>
                <a:t>about:about</a:t>
              </a:r>
              <a:r>
                <a:rPr lang="en-US" sz="4000" b="1" dirty="0">
                  <a:solidFill>
                    <a:schemeClr val="tx1"/>
                  </a:solidFill>
                  <a:latin typeface="Calibri"/>
                  <a:cs typeface="Calibri"/>
                </a:rPr>
                <a:t> an HTML file: </a:t>
              </a:r>
              <a:r>
                <a:rPr lang="en-US" sz="4000" dirty="0">
                  <a:solidFill>
                    <a:schemeClr val="tx1"/>
                  </a:solidFill>
                  <a:latin typeface="Calibri"/>
                  <a:cs typeface="Calibri"/>
                </a:rPr>
                <a:t>convert an XHTML file into an HTML file and update dependencies</a:t>
              </a:r>
            </a:p>
            <a:p>
              <a:pPr marL="914400" indent="-914400">
                <a:buChar char="•"/>
              </a:pPr>
              <a:r>
                <a:rPr lang="en-US" sz="4000" b="1" dirty="0">
                  <a:solidFill>
                    <a:schemeClr val="tx1"/>
                  </a:solidFill>
                  <a:latin typeface="Calibri"/>
                  <a:cs typeface="Calibri"/>
                </a:rPr>
                <a:t>1609822 Make </a:t>
              </a:r>
              <a:r>
                <a:rPr lang="en-US" sz="4000" b="1" dirty="0" err="1">
                  <a:solidFill>
                    <a:schemeClr val="tx1"/>
                  </a:solidFill>
                  <a:latin typeface="Calibri"/>
                  <a:cs typeface="Calibri"/>
                </a:rPr>
                <a:t>about:checkboard</a:t>
              </a:r>
              <a:r>
                <a:rPr lang="en-US" sz="4000" b="1" dirty="0">
                  <a:solidFill>
                    <a:schemeClr val="tx1"/>
                  </a:solidFill>
                  <a:latin typeface="Calibri"/>
                  <a:cs typeface="Calibri"/>
                </a:rPr>
                <a:t> an HTML file: </a:t>
              </a:r>
              <a:r>
                <a:rPr lang="en-US" sz="4000" dirty="0">
                  <a:solidFill>
                    <a:schemeClr val="tx1"/>
                  </a:solidFill>
                  <a:latin typeface="Calibri"/>
                  <a:cs typeface="Calibri"/>
                </a:rPr>
                <a:t>convert an XHTML file into an HTML file and update dependencies</a:t>
              </a:r>
              <a:endParaRPr lang="en-US" sz="4000" b="1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marL="914400" indent="-914400">
                <a:buChar char="•"/>
              </a:pPr>
              <a:r>
                <a:rPr lang="en-US" sz="4000" b="1" dirty="0">
                  <a:solidFill>
                    <a:schemeClr val="tx1"/>
                  </a:solidFill>
                  <a:latin typeface="Calibri"/>
                  <a:cs typeface="Calibri"/>
                </a:rPr>
                <a:t>1609823 Make </a:t>
              </a:r>
              <a:r>
                <a:rPr lang="en-US" sz="4000" b="1" dirty="0" err="1">
                  <a:solidFill>
                    <a:schemeClr val="tx1"/>
                  </a:solidFill>
                  <a:latin typeface="Calibri"/>
                  <a:cs typeface="Calibri"/>
                </a:rPr>
                <a:t>about:crashes</a:t>
              </a:r>
              <a:r>
                <a:rPr lang="en-US" sz="4000" b="1" dirty="0">
                  <a:solidFill>
                    <a:schemeClr val="tx1"/>
                  </a:solidFill>
                  <a:latin typeface="Calibri"/>
                  <a:cs typeface="Calibri"/>
                </a:rPr>
                <a:t> an HTML file:</a:t>
              </a:r>
            </a:p>
            <a:p>
              <a:pPr marL="914400" indent="-914400">
                <a:buChar char="•"/>
              </a:pPr>
              <a:r>
                <a:rPr lang="en-US" sz="4000" dirty="0">
                  <a:solidFill>
                    <a:schemeClr val="tx1"/>
                  </a:solidFill>
                  <a:latin typeface="Calibri"/>
                  <a:cs typeface="Calibri"/>
                </a:rPr>
                <a:t>Covert an XHTML file into an HTML file and update dependencies</a:t>
              </a:r>
              <a:endParaRPr lang="en-US" sz="4000" b="1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marL="914400" indent="-914400">
                <a:buChar char="•"/>
              </a:pPr>
              <a:r>
                <a:rPr lang="en-US" sz="4000" b="1" dirty="0">
                  <a:solidFill>
                    <a:schemeClr val="tx1"/>
                  </a:solidFill>
                  <a:latin typeface="Calibri"/>
                  <a:cs typeface="Calibri"/>
                </a:rPr>
                <a:t>1587496 update </a:t>
              </a:r>
              <a:r>
                <a:rPr lang="en-US" sz="4000" b="1" dirty="0" err="1">
                  <a:solidFill>
                    <a:schemeClr val="tx1"/>
                  </a:solidFill>
                  <a:latin typeface="Calibri"/>
                  <a:cs typeface="Calibri"/>
                </a:rPr>
                <a:t>nslBrowserHandler</a:t>
              </a:r>
              <a:r>
                <a:rPr lang="en-US" sz="4000" b="1" dirty="0">
                  <a:solidFill>
                    <a:schemeClr val="tx1"/>
                  </a:solidFill>
                  <a:latin typeface="Calibri"/>
                  <a:cs typeface="Calibri"/>
                </a:rPr>
                <a:t>: </a:t>
              </a:r>
              <a:r>
                <a:rPr lang="en-US" sz="4000" dirty="0">
                  <a:solidFill>
                    <a:schemeClr val="tx1"/>
                  </a:solidFill>
                  <a:latin typeface="Calibri"/>
                  <a:cs typeface="Calibri"/>
                </a:rPr>
                <a:t>replace </a:t>
              </a:r>
              <a:r>
                <a:rPr lang="en-US" sz="4000" dirty="0" err="1">
                  <a:solidFill>
                    <a:schemeClr val="tx1"/>
                  </a:solidFill>
                  <a:latin typeface="Calibri"/>
                  <a:cs typeface="Calibri"/>
                </a:rPr>
                <a:t>nslBrowserHandler</a:t>
              </a:r>
              <a:r>
                <a:rPr lang="en-US" sz="4000" dirty="0">
                  <a:solidFill>
                    <a:schemeClr val="tx1"/>
                  </a:solidFill>
                  <a:latin typeface="Calibri"/>
                  <a:cs typeface="Calibri"/>
                </a:rPr>
                <a:t> with a more efficient method, and update function calls</a:t>
              </a:r>
            </a:p>
            <a:p>
              <a:pPr marL="914400" indent="-914400">
                <a:buChar char="•"/>
              </a:pPr>
              <a:r>
                <a:rPr lang="en-US" sz="4000" b="1" dirty="0">
                  <a:solidFill>
                    <a:schemeClr val="tx1"/>
                  </a:solidFill>
                  <a:latin typeface="Calibri"/>
                  <a:cs typeface="Calibri"/>
                </a:rPr>
                <a:t>1622743 </a:t>
              </a:r>
              <a:r>
                <a:rPr lang="en-US" sz="4000" b="1" dirty="0" err="1">
                  <a:solidFill>
                    <a:schemeClr val="tx1"/>
                  </a:solidFill>
                  <a:latin typeface="Calibri"/>
                  <a:cs typeface="Calibri"/>
                </a:rPr>
                <a:t>BrowserTestUtils.waitForCondition</a:t>
              </a:r>
              <a:r>
                <a:rPr lang="en-US" sz="4000" b="1" dirty="0">
                  <a:solidFill>
                    <a:schemeClr val="tx1"/>
                  </a:solidFill>
                  <a:latin typeface="Calibri"/>
                  <a:cs typeface="Calibri"/>
                </a:rPr>
                <a:t>: </a:t>
              </a:r>
              <a:r>
                <a:rPr lang="en-US" sz="4000" dirty="0">
                  <a:solidFill>
                    <a:schemeClr val="tx1"/>
                  </a:solidFill>
                  <a:latin typeface="Calibri"/>
                  <a:cs typeface="Calibri"/>
                </a:rPr>
                <a:t>change </a:t>
              </a:r>
              <a:r>
                <a:rPr lang="en-US" sz="4000" dirty="0" err="1">
                  <a:solidFill>
                    <a:schemeClr val="tx1"/>
                  </a:solidFill>
                  <a:latin typeface="Calibri"/>
                  <a:cs typeface="Calibri"/>
                </a:rPr>
                <a:t>BrowserTestUtils.waitForCondition</a:t>
              </a:r>
              <a:r>
                <a:rPr lang="en-US" sz="4000" dirty="0">
                  <a:solidFill>
                    <a:schemeClr val="tx1"/>
                  </a:solidFill>
                  <a:latin typeface="Calibri"/>
                  <a:cs typeface="Calibri"/>
                </a:rPr>
                <a:t> to use a more efficient method</a:t>
              </a:r>
            </a:p>
            <a:p>
              <a:pPr marL="914400" indent="-914400">
                <a:buChar char="•"/>
              </a:pPr>
              <a:r>
                <a:rPr lang="en-US" sz="4000" b="1" dirty="0">
                  <a:solidFill>
                    <a:schemeClr val="tx1"/>
                  </a:solidFill>
                  <a:latin typeface="Calibri"/>
                  <a:cs typeface="Calibri"/>
                </a:rPr>
                <a:t>1624236 Do Not Use Else: </a:t>
              </a:r>
              <a:r>
                <a:rPr lang="en-US" sz="4000" dirty="0">
                  <a:solidFill>
                    <a:schemeClr val="tx1"/>
                  </a:solidFill>
                  <a:latin typeface="Calibri"/>
                  <a:cs typeface="Calibri"/>
                </a:rPr>
                <a:t>update the function logic to be more effective by utilizing break statements</a:t>
              </a:r>
            </a:p>
            <a:p>
              <a:pPr marL="914400" indent="-914400">
                <a:buChar char="•"/>
              </a:pPr>
              <a:r>
                <a:rPr lang="en-US" sz="4000" b="1" dirty="0">
                  <a:solidFill>
                    <a:schemeClr val="tx1"/>
                  </a:solidFill>
                  <a:latin typeface="Calibri"/>
                  <a:cs typeface="Calibri"/>
                </a:rPr>
                <a:t>1624232 Do Not Use Else: </a:t>
              </a:r>
              <a:r>
                <a:rPr lang="en-US" sz="4000" dirty="0">
                  <a:solidFill>
                    <a:schemeClr val="tx1"/>
                  </a:solidFill>
                  <a:latin typeface="Calibri"/>
                  <a:cs typeface="Calibri"/>
                </a:rPr>
                <a:t>update the function logic to be more effective via return statements</a:t>
              </a:r>
            </a:p>
            <a:p>
              <a:pPr marL="914400" indent="-914400">
                <a:buChar char="•"/>
              </a:pPr>
              <a:endParaRPr lang="en-US" sz="40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marL="914400" indent="-914400">
                <a:buChar char="•"/>
              </a:pPr>
              <a:endParaRPr lang="en-US" sz="4000" b="1" dirty="0">
                <a:latin typeface="Calibri"/>
                <a:cs typeface="Calibri"/>
              </a:endParaRPr>
            </a:p>
            <a:p>
              <a:pPr marL="914400" indent="-914400">
                <a:buAutoNum type="arabicPeriod"/>
              </a:pPr>
              <a:endParaRPr lang="en-US" sz="4000" b="1" dirty="0">
                <a:latin typeface="Calibri"/>
                <a:cs typeface="Calibri"/>
              </a:endParaRPr>
            </a:p>
            <a:p>
              <a:endParaRPr lang="en-US" sz="4550" b="1" dirty="0">
                <a:solidFill>
                  <a:srgbClr val="8D2517"/>
                </a:solidFill>
                <a:latin typeface="Calibri"/>
                <a:cs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6678963" y="7021323"/>
              <a:ext cx="16167300" cy="10438200"/>
            </a:xfrm>
            <a:prstGeom prst="roundRect">
              <a:avLst>
                <a:gd name="adj" fmla="val 1311"/>
              </a:avLst>
            </a:prstGeom>
            <a:noFill/>
            <a:ln w="76200" cap="flat" cmpd="sng">
              <a:solidFill>
                <a:srgbClr val="8D2517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l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83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3"/>
            <p:cNvSpPr txBox="1"/>
            <p:nvPr/>
          </p:nvSpPr>
          <p:spPr>
            <a:xfrm>
              <a:off x="1279368" y="22401322"/>
              <a:ext cx="10032600" cy="126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27140575" y="17979251"/>
              <a:ext cx="14297467" cy="13769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4550" b="1" dirty="0">
                  <a:solidFill>
                    <a:srgbClr val="8D2517"/>
                  </a:solidFill>
                  <a:latin typeface="Calibri"/>
                  <a:ea typeface="Calibri"/>
                  <a:cs typeface="Calibri"/>
                  <a:sym typeface="Calibri"/>
                </a:rPr>
                <a:t>No idea</a:t>
              </a:r>
              <a:endParaRPr lang="en-US" sz="4568" b="1" dirty="0">
                <a:solidFill>
                  <a:srgbClr val="8D2517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71500" marR="0" lvl="0" indent="-5715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3600" dirty="0" err="1">
                  <a:solidFill>
                    <a:schemeClr val="dk1"/>
                  </a:solidFill>
                  <a:latin typeface="Calibri"/>
                  <a:cs typeface="Calibri"/>
                </a:rPr>
                <a:t>examle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68" b="1" dirty="0">
                <a:solidFill>
                  <a:srgbClr val="8D251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13"/>
          <p:cNvSpPr txBox="1"/>
          <p:nvPr/>
        </p:nvSpPr>
        <p:spPr>
          <a:xfrm>
            <a:off x="647293" y="11945297"/>
            <a:ext cx="7394700" cy="854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50" b="1" dirty="0">
                <a:solidFill>
                  <a:srgbClr val="8D2517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 sz="4564" b="1" dirty="0">
              <a:solidFill>
                <a:srgbClr val="8D25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indent="-571500"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Linux Virtual Machine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all group members worked on an Ubuntu 18.04 VM for standardization across work</a:t>
            </a:r>
          </a:p>
          <a:p>
            <a:pPr marL="571500" indent="-571500"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Phabricator: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 the Mercurial-based tool by which Mozilla accepts and tests all bug fixes to the code base</a:t>
            </a:r>
          </a:p>
          <a:p>
            <a:pPr marL="571500" indent="-571500">
              <a:buClr>
                <a:schemeClr val="dk1"/>
              </a:buClr>
              <a:buSzPts val="3600"/>
              <a:buChar char="•"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Bugzilla: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The online system Mozilla uses for reporting, tracking, and triaging bugs across all products</a:t>
            </a:r>
          </a:p>
          <a:p>
            <a:pPr marL="571500" indent="-571500">
              <a:buClr>
                <a:schemeClr val="dk1"/>
              </a:buClr>
              <a:buSzPts val="3600"/>
              <a:buChar char="•"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Firefox Developer Kit: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the developer version of Mozilla Firefox</a:t>
            </a:r>
          </a:p>
          <a:p>
            <a:pPr marL="571500" indent="-571500">
              <a:buClr>
                <a:schemeClr val="dk1"/>
              </a:buClr>
              <a:buSzPts val="3600"/>
              <a:buChar char="•"/>
            </a:pPr>
            <a:endParaRPr lang="en-US" sz="36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B7DC6-5D93-4F67-88A1-91EA134646E8}"/>
              </a:ext>
            </a:extLst>
          </p:cNvPr>
          <p:cNvSpPr txBox="1"/>
          <p:nvPr/>
        </p:nvSpPr>
        <p:spPr>
          <a:xfrm rot="-1920000">
            <a:off x="1386428" y="22742641"/>
            <a:ext cx="559019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/>
              <a:t>IMAGE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720FD2-2B6A-4965-8FA2-2C15C1294308}"/>
              </a:ext>
            </a:extLst>
          </p:cNvPr>
          <p:cNvSpPr txBox="1"/>
          <p:nvPr/>
        </p:nvSpPr>
        <p:spPr>
          <a:xfrm rot="-1920000">
            <a:off x="11351327" y="22520159"/>
            <a:ext cx="559019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/>
              <a:t>IMAGE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336974C14ACE46877E10AC8D537DE7" ma:contentTypeVersion="2" ma:contentTypeDescription="Create a new document." ma:contentTypeScope="" ma:versionID="f255630bf8f493ca93d43ae58ec7463b">
  <xsd:schema xmlns:xsd="http://www.w3.org/2001/XMLSchema" xmlns:xs="http://www.w3.org/2001/XMLSchema" xmlns:p="http://schemas.microsoft.com/office/2006/metadata/properties" xmlns:ns3="c2b85020-80e1-4d43-9456-b0cc329b819e" targetNamespace="http://schemas.microsoft.com/office/2006/metadata/properties" ma:root="true" ma:fieldsID="2bcb9fd146deb869cc377de438f8d38f" ns3:_="">
    <xsd:import namespace="c2b85020-80e1-4d43-9456-b0cc329b81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b85020-80e1-4d43-9456-b0cc329b81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128720-3819-4ADE-8E3E-3B17CF304B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46D256-EC25-48A3-BBE2-E2EA0DAD60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b85020-80e1-4d43-9456-b0cc329b81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2C1213-2C41-4DCA-B05F-E2EBCD82F46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519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Setzler, Thomas E (Student)</cp:lastModifiedBy>
  <cp:revision>325</cp:revision>
  <dcterms:modified xsi:type="dcterms:W3CDTF">2020-03-28T16:07:23Z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0x01010025336974C14ACE46877E10AC8D537DE7</vt:lpwstr>
  </property>
</Properties>
</file>