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84" r:id="rId2"/>
    <p:sldId id="256" r:id="rId3"/>
    <p:sldId id="266" r:id="rId4"/>
    <p:sldId id="281" r:id="rId5"/>
    <p:sldId id="259" r:id="rId6"/>
    <p:sldId id="261" r:id="rId7"/>
    <p:sldId id="260" r:id="rId8"/>
    <p:sldId id="276" r:id="rId9"/>
    <p:sldId id="267" r:id="rId10"/>
    <p:sldId id="283" r:id="rId11"/>
    <p:sldId id="277" r:id="rId12"/>
    <p:sldId id="279" r:id="rId13"/>
    <p:sldId id="280" r:id="rId14"/>
    <p:sldId id="271" r:id="rId15"/>
    <p:sldId id="268" r:id="rId16"/>
    <p:sldId id="258" r:id="rId17"/>
    <p:sldId id="270" r:id="rId18"/>
    <p:sldId id="274" r:id="rId19"/>
    <p:sldId id="275" r:id="rId20"/>
    <p:sldId id="278" r:id="rId21"/>
    <p:sldId id="282" r:id="rId22"/>
  </p:sldIdLst>
  <p:sldSz cx="10083800" cy="5664200"/>
  <p:notesSz cx="100838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0E0C1-03C8-40E3-80D0-F78FBA81F873}" v="1150" dt="2024-10-01T23:38:54.899"/>
    <p1510:client id="{0B4D7A65-E0DC-425D-B556-8C1B924F00BE}" v="84" dt="2024-10-02T17:16:29.906"/>
    <p1510:client id="{4872569D-5093-40EC-BC11-0E1813CB43CD}" v="1" dt="2024-10-02T17:40:28.913"/>
    <p1510:client id="{6455154C-A508-4C85-8A08-E4ADD86DEFD1}" v="1047" dt="2024-10-02T01:52:14.756"/>
    <p1510:client id="{74A05687-4FF7-4491-972F-71C333DBBA15}" v="868" dt="2024-10-02T15:50:54.558"/>
    <p1510:client id="{889FF0AD-B9CF-4FF0-B387-A0594515C281}" v="61" dt="2024-10-01T19:56:33.504"/>
    <p1510:client id="{8ABBDD69-547E-4E4B-A3E4-2D08E4E96A43}" v="527" dt="2024-10-01T19:59:57.828"/>
    <p1510:client id="{A3436F72-F413-41D8-BF9C-F82F43A4C657}" v="7174" dt="2024-10-02T04:00:57.574"/>
    <p1510:client id="{A41DA94F-7F83-4169-A144-B0E5F7CD255A}" v="734" dt="2024-10-02T13:05:07.384"/>
    <p1510:client id="{BF8A1557-1F39-461E-94F7-02A946207426}" v="2" dt="2024-10-02T05:39:54.584"/>
    <p1510:client id="{E3614C07-28C7-4965-B254-2B9397C2CBAE}" v="20" dt="2024-10-01T19:55:57.4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622"/>
            <a:ext cx="10083800" cy="429797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938" y="1196889"/>
            <a:ext cx="8743925" cy="2453868"/>
          </a:xfrm>
        </p:spPr>
        <p:txBody>
          <a:bodyPr/>
          <a:lstStyle>
            <a:lvl1pPr>
              <a:defRPr sz="9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938" y="4361589"/>
            <a:ext cx="8743925" cy="359256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81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1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9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83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97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11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4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37" y="3964940"/>
            <a:ext cx="8735173" cy="468084"/>
          </a:xfrm>
        </p:spPr>
        <p:txBody>
          <a:bodyPr anchor="b">
            <a:normAutofit/>
          </a:bodyPr>
          <a:lstStyle>
            <a:lvl1pPr algn="l">
              <a:defRPr sz="4273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0083800" cy="396494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2848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937" y="4433023"/>
            <a:ext cx="8735173" cy="407770"/>
          </a:xfrm>
        </p:spPr>
        <p:txBody>
          <a:bodyPr>
            <a:normAutofit/>
          </a:bodyPr>
          <a:lstStyle>
            <a:lvl1pPr marL="0" indent="0">
              <a:buNone/>
              <a:defRPr sz="2136"/>
            </a:lvl1pPr>
            <a:lvl2pPr marL="813953" indent="0">
              <a:buNone/>
              <a:defRPr sz="2136"/>
            </a:lvl2pPr>
            <a:lvl3pPr marL="1627906" indent="0">
              <a:buNone/>
              <a:defRPr sz="1780"/>
            </a:lvl3pPr>
            <a:lvl4pPr marL="2441859" indent="0">
              <a:buNone/>
              <a:defRPr sz="1602"/>
            </a:lvl4pPr>
            <a:lvl5pPr marL="3255813" indent="0">
              <a:buNone/>
              <a:defRPr sz="1602"/>
            </a:lvl5pPr>
            <a:lvl6pPr marL="4069766" indent="0">
              <a:buNone/>
              <a:defRPr sz="1602"/>
            </a:lvl6pPr>
            <a:lvl7pPr marL="4883719" indent="0">
              <a:buNone/>
              <a:defRPr sz="1602"/>
            </a:lvl7pPr>
            <a:lvl8pPr marL="5697672" indent="0">
              <a:buNone/>
              <a:defRPr sz="1602"/>
            </a:lvl8pPr>
            <a:lvl9pPr marL="6511625" indent="0">
              <a:buNone/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522466" y="893203"/>
            <a:ext cx="5237436" cy="267532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835" y="1022911"/>
            <a:ext cx="4874697" cy="2185327"/>
          </a:xfrm>
        </p:spPr>
        <p:txBody>
          <a:bodyPr anchor="b"/>
          <a:lstStyle>
            <a:lvl1pPr algn="l">
              <a:defRPr sz="7477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659" y="3670151"/>
            <a:ext cx="4872874" cy="589084"/>
          </a:xfrm>
        </p:spPr>
        <p:txBody>
          <a:bodyPr anchor="t">
            <a:noAutofit/>
          </a:bodyPr>
          <a:lstStyle>
            <a:lvl1pPr marL="0" indent="0" algn="l">
              <a:buNone/>
              <a:defRPr sz="3205">
                <a:solidFill>
                  <a:schemeClr val="tx1"/>
                </a:solidFill>
              </a:defRPr>
            </a:lvl1pPr>
            <a:lvl2pPr marL="813953" indent="0">
              <a:buNone/>
              <a:defRPr sz="3205">
                <a:solidFill>
                  <a:schemeClr val="tx1">
                    <a:tint val="75000"/>
                  </a:schemeClr>
                </a:solidFill>
              </a:defRPr>
            </a:lvl2pPr>
            <a:lvl3pPr marL="1627906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3pPr>
            <a:lvl4pPr marL="2441859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4pPr>
            <a:lvl5pPr marL="3255813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5pPr>
            <a:lvl6pPr marL="4069766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6pPr>
            <a:lvl7pPr marL="4883719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7pPr>
            <a:lvl8pPr marL="5697672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8pPr>
            <a:lvl9pPr marL="6511625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264861" y="893203"/>
            <a:ext cx="3151188" cy="3366032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943607" y="1888550"/>
            <a:ext cx="4048668" cy="2068095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122426" y="2011920"/>
            <a:ext cx="3624710" cy="1658285"/>
          </a:xfrm>
        </p:spPr>
        <p:txBody>
          <a:bodyPr/>
          <a:lstStyle>
            <a:lvl1pPr>
              <a:defRPr sz="56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091525" y="1888067"/>
            <a:ext cx="4036415" cy="189593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0083800" cy="180546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5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6343441" y="368436"/>
            <a:ext cx="3740359" cy="4472358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8470" y="484134"/>
            <a:ext cx="2063400" cy="4240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938" y="368436"/>
            <a:ext cx="5468295" cy="447235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0083800" cy="180546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38" y="369344"/>
            <a:ext cx="8743923" cy="80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43" y="1835445"/>
            <a:ext cx="8729512" cy="3003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0083800" cy="429797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37" y="2437634"/>
            <a:ext cx="8735173" cy="1213120"/>
          </a:xfrm>
        </p:spPr>
        <p:txBody>
          <a:bodyPr anchor="b"/>
          <a:lstStyle>
            <a:lvl1pPr algn="r">
              <a:defRPr sz="8545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37" y="4361881"/>
            <a:ext cx="8735173" cy="358415"/>
          </a:xfrm>
        </p:spPr>
        <p:txBody>
          <a:bodyPr anchor="t">
            <a:noAutofit/>
          </a:bodyPr>
          <a:lstStyle>
            <a:lvl1pPr marL="0" indent="0" algn="r">
              <a:buNone/>
              <a:defRPr sz="3205">
                <a:solidFill>
                  <a:schemeClr val="tx1"/>
                </a:solidFill>
              </a:defRPr>
            </a:lvl1pPr>
            <a:lvl2pPr marL="813953" indent="0">
              <a:buNone/>
              <a:defRPr sz="3205">
                <a:solidFill>
                  <a:schemeClr val="tx1">
                    <a:tint val="75000"/>
                  </a:schemeClr>
                </a:solidFill>
              </a:defRPr>
            </a:lvl2pPr>
            <a:lvl3pPr marL="1627906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3pPr>
            <a:lvl4pPr marL="2441859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4pPr>
            <a:lvl5pPr marL="3255813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5pPr>
            <a:lvl6pPr marL="4069766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6pPr>
            <a:lvl7pPr marL="4883719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7pPr>
            <a:lvl8pPr marL="5697672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8pPr>
            <a:lvl9pPr marL="6511625" indent="0">
              <a:buNone/>
              <a:defRPr sz="24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0083800" cy="180546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44" y="1835445"/>
            <a:ext cx="4289149" cy="300534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508" y="1835444"/>
            <a:ext cx="4296353" cy="30053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0083800" cy="180546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848" y="1796286"/>
            <a:ext cx="4292444" cy="475950"/>
          </a:xfrm>
        </p:spPr>
        <p:txBody>
          <a:bodyPr anchor="b">
            <a:noAutofit/>
          </a:bodyPr>
          <a:lstStyle>
            <a:lvl1pPr marL="0" indent="0" algn="ctr">
              <a:buNone/>
              <a:defRPr sz="3561" b="0"/>
            </a:lvl1pPr>
            <a:lvl2pPr marL="813953" indent="0">
              <a:buNone/>
              <a:defRPr sz="3561" b="1"/>
            </a:lvl2pPr>
            <a:lvl3pPr marL="1627906" indent="0">
              <a:buNone/>
              <a:defRPr sz="3205" b="1"/>
            </a:lvl3pPr>
            <a:lvl4pPr marL="2441859" indent="0">
              <a:buNone/>
              <a:defRPr sz="2848" b="1"/>
            </a:lvl4pPr>
            <a:lvl5pPr marL="3255813" indent="0">
              <a:buNone/>
              <a:defRPr sz="2848" b="1"/>
            </a:lvl5pPr>
            <a:lvl6pPr marL="4069766" indent="0">
              <a:buNone/>
              <a:defRPr sz="2848" b="1"/>
            </a:lvl6pPr>
            <a:lvl7pPr marL="4883719" indent="0">
              <a:buNone/>
              <a:defRPr sz="2848" b="1"/>
            </a:lvl7pPr>
            <a:lvl8pPr marL="5697672" indent="0">
              <a:buNone/>
              <a:defRPr sz="2848" b="1"/>
            </a:lvl8pPr>
            <a:lvl9pPr marL="6511625" indent="0">
              <a:buNone/>
              <a:defRPr sz="2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849" y="2272237"/>
            <a:ext cx="4292443" cy="256855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7508" y="1796286"/>
            <a:ext cx="4296353" cy="475950"/>
          </a:xfrm>
        </p:spPr>
        <p:txBody>
          <a:bodyPr anchor="b">
            <a:noAutofit/>
          </a:bodyPr>
          <a:lstStyle>
            <a:lvl1pPr marL="0" indent="0" algn="ctr">
              <a:buNone/>
              <a:defRPr sz="3561" b="0"/>
            </a:lvl1pPr>
            <a:lvl2pPr marL="813953" indent="0">
              <a:buNone/>
              <a:defRPr sz="3561" b="1"/>
            </a:lvl2pPr>
            <a:lvl3pPr marL="1627906" indent="0">
              <a:buNone/>
              <a:defRPr sz="3205" b="1"/>
            </a:lvl3pPr>
            <a:lvl4pPr marL="2441859" indent="0">
              <a:buNone/>
              <a:defRPr sz="2848" b="1"/>
            </a:lvl4pPr>
            <a:lvl5pPr marL="3255813" indent="0">
              <a:buNone/>
              <a:defRPr sz="2848" b="1"/>
            </a:lvl5pPr>
            <a:lvl6pPr marL="4069766" indent="0">
              <a:buNone/>
              <a:defRPr sz="2848" b="1"/>
            </a:lvl6pPr>
            <a:lvl7pPr marL="4883719" indent="0">
              <a:buNone/>
              <a:defRPr sz="2848" b="1"/>
            </a:lvl7pPr>
            <a:lvl8pPr marL="5697672" indent="0">
              <a:buNone/>
              <a:defRPr sz="2848" b="1"/>
            </a:lvl8pPr>
            <a:lvl9pPr marL="6511625" indent="0">
              <a:buNone/>
              <a:defRPr sz="2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508" y="2272237"/>
            <a:ext cx="4296353" cy="256855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0083800" cy="180546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87586" y="368435"/>
            <a:ext cx="2934105" cy="1498767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586" y="368436"/>
            <a:ext cx="2934105" cy="1336675"/>
          </a:xfrm>
        </p:spPr>
        <p:txBody>
          <a:bodyPr anchor="b"/>
          <a:lstStyle>
            <a:lvl1pPr algn="l">
              <a:defRPr sz="35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013" y="368436"/>
            <a:ext cx="5171449" cy="447235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586" y="1867203"/>
            <a:ext cx="2934105" cy="2973590"/>
          </a:xfrm>
        </p:spPr>
        <p:txBody>
          <a:bodyPr/>
          <a:lstStyle>
            <a:lvl1pPr marL="0" indent="0">
              <a:buNone/>
              <a:defRPr sz="2492"/>
            </a:lvl1pPr>
            <a:lvl2pPr marL="813953" indent="0">
              <a:buNone/>
              <a:defRPr sz="2136"/>
            </a:lvl2pPr>
            <a:lvl3pPr marL="1627906" indent="0">
              <a:buNone/>
              <a:defRPr sz="1780"/>
            </a:lvl3pPr>
            <a:lvl4pPr marL="2441859" indent="0">
              <a:buNone/>
              <a:defRPr sz="1602"/>
            </a:lvl4pPr>
            <a:lvl5pPr marL="3255813" indent="0">
              <a:buNone/>
              <a:defRPr sz="1602"/>
            </a:lvl5pPr>
            <a:lvl6pPr marL="4069766" indent="0">
              <a:buNone/>
              <a:defRPr sz="1602"/>
            </a:lvl6pPr>
            <a:lvl7pPr marL="4883719" indent="0">
              <a:buNone/>
              <a:defRPr sz="1602"/>
            </a:lvl7pPr>
            <a:lvl8pPr marL="5697672" indent="0">
              <a:buNone/>
              <a:defRPr sz="1602"/>
            </a:lvl8pPr>
            <a:lvl9pPr marL="6511625" indent="0">
              <a:buNone/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48" y="600880"/>
            <a:ext cx="4013825" cy="1335657"/>
          </a:xfrm>
        </p:spPr>
        <p:txBody>
          <a:bodyPr anchor="b">
            <a:normAutofit/>
          </a:bodyPr>
          <a:lstStyle>
            <a:lvl1pPr algn="l">
              <a:defRPr sz="4273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5043651" y="0"/>
            <a:ext cx="5040149" cy="56642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492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848" y="1936536"/>
            <a:ext cx="4013825" cy="2904257"/>
          </a:xfrm>
        </p:spPr>
        <p:txBody>
          <a:bodyPr anchor="t">
            <a:normAutofit/>
          </a:bodyPr>
          <a:lstStyle>
            <a:lvl1pPr marL="0" indent="0">
              <a:buNone/>
              <a:defRPr sz="2136"/>
            </a:lvl1pPr>
            <a:lvl2pPr marL="813953" indent="0">
              <a:buNone/>
              <a:defRPr sz="2136"/>
            </a:lvl2pPr>
            <a:lvl3pPr marL="1627906" indent="0">
              <a:buNone/>
              <a:defRPr sz="1780"/>
            </a:lvl3pPr>
            <a:lvl4pPr marL="2441859" indent="0">
              <a:buNone/>
              <a:defRPr sz="1602"/>
            </a:lvl4pPr>
            <a:lvl5pPr marL="3255813" indent="0">
              <a:buNone/>
              <a:defRPr sz="1602"/>
            </a:lvl5pPr>
            <a:lvl6pPr marL="4069766" indent="0">
              <a:buNone/>
              <a:defRPr sz="1602"/>
            </a:lvl6pPr>
            <a:lvl7pPr marL="4883719" indent="0">
              <a:buNone/>
              <a:defRPr sz="1602"/>
            </a:lvl7pPr>
            <a:lvl8pPr marL="5697672" indent="0">
              <a:buNone/>
              <a:defRPr sz="1602"/>
            </a:lvl8pPr>
            <a:lvl9pPr marL="6511625" indent="0">
              <a:buNone/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13889" y="4989718"/>
            <a:ext cx="807960" cy="301566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8307" y="4989718"/>
            <a:ext cx="2725581" cy="3015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21849" y="4886086"/>
            <a:ext cx="878491" cy="405198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8" y="369344"/>
            <a:ext cx="8743923" cy="80152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38" y="1804154"/>
            <a:ext cx="8736717" cy="30347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440" y="4989718"/>
            <a:ext cx="7149573" cy="301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2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20514" y="4989718"/>
            <a:ext cx="1111357" cy="301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2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1870" y="4886086"/>
            <a:ext cx="878491" cy="405198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356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55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fromscratch.com/marvel-snap-developer-moving-to-godot-engine/#:~:text=studio%20behind%20the%20hit%20game,most%20ambitious%20Godot%20game%20yet" TargetMode="External"/><Relationship Id="rId2" Type="http://schemas.openxmlformats.org/officeDocument/2006/relationships/hyperlink" Target="https://www.forbes.com/sites/maryroeloffs/2023/09/01/marvel-snap-becomes-top-grossing-digital-trading-card-game--beating-yu-gi-oh-and-magicthe-gathering-aren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8104E-EED1-4E12-A49E-B35C2DBC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MacroHard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4E12F-E083-C3DE-4402-4FF800CC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Alister</a:t>
            </a:r>
            <a:r>
              <a:rPr lang="de-DE"/>
              <a:t> Lawson</a:t>
            </a:r>
          </a:p>
          <a:p>
            <a:r>
              <a:rPr lang="de-DE"/>
              <a:t>Bruce Fernandes</a:t>
            </a:r>
          </a:p>
          <a:p>
            <a:r>
              <a:rPr lang="de-DE"/>
              <a:t>Jamie Mano</a:t>
            </a:r>
          </a:p>
          <a:p>
            <a:r>
              <a:rPr lang="de-DE"/>
              <a:t>Marek </a:t>
            </a:r>
            <a:r>
              <a:rPr lang="de-DE" err="1"/>
              <a:t>Bettzig</a:t>
            </a:r>
          </a:p>
          <a:p>
            <a:r>
              <a:rPr lang="de-DE"/>
              <a:t>Nick </a:t>
            </a:r>
            <a:r>
              <a:rPr lang="de-DE" err="1"/>
              <a:t>Balgioni</a:t>
            </a:r>
          </a:p>
        </p:txBody>
      </p:sp>
    </p:spTree>
    <p:extLst>
      <p:ext uri="{BB962C8B-B14F-4D97-AF65-F5344CB8AC3E}">
        <p14:creationId xmlns:p14="http://schemas.microsoft.com/office/powerpoint/2010/main" val="14695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A935-27DE-0D58-1AAF-99AF6F2D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37" y="369344"/>
            <a:ext cx="8743923" cy="801519"/>
          </a:xfrm>
        </p:spPr>
        <p:txBody>
          <a:bodyPr>
            <a:normAutofit fontScale="90000"/>
          </a:bodyPr>
          <a:lstStyle/>
          <a:p>
            <a:r>
              <a:rPr lang="en-US"/>
              <a:t>Enviromental Audio System </a:t>
            </a:r>
            <a:br>
              <a:rPr lang="en-US"/>
            </a:br>
            <a:r>
              <a:rPr lang="en-US" sz="1200"/>
              <a:t>(Nick)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5D68-3F89-8F83-3A2D-E66CC01E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8" y="1826018"/>
            <a:ext cx="4611190" cy="379719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charset="2"/>
              <a:buChar char="•"/>
            </a:pPr>
            <a:r>
              <a:rPr lang="en-US" sz="1300"/>
              <a:t>Chaotic environmental sounds are a pivotal part of arcade experiences.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300"/>
              <a:t>To replicate this, Cyber </a:t>
            </a:r>
            <a:r>
              <a:rPr lang="en-US" sz="1300" err="1"/>
              <a:t>Cyber</a:t>
            </a:r>
            <a:r>
              <a:rPr lang="en-US" sz="1300"/>
              <a:t> City uses a proximity based sound system.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300"/>
              <a:t>Any noise emitting object within the scene will have a detection radius that plays sound louder as the player gets closer.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300"/>
              <a:t>To keep this effect from becoming overwhelming/disorientating, only the absolute closest emitter of any given type can output at max (emulating sensory focus on a single object),  and linear interpolation will be used to smooth out transitioning between sounds within the space.</a:t>
            </a:r>
          </a:p>
          <a:p>
            <a:pPr marL="285750" indent="-285750">
              <a:buFont typeface="Arial" charset="2"/>
              <a:buChar char="•"/>
            </a:pPr>
            <a:r>
              <a:rPr lang="en-US" sz="1300"/>
              <a:t>If such environmental/directional audio system proves too much, we will use static ambience.</a:t>
            </a:r>
          </a:p>
          <a:p>
            <a:pPr marL="285750" indent="-285750">
              <a:buFont typeface="Arial" charset="2"/>
              <a:buChar char="•"/>
            </a:pPr>
            <a:endParaRPr lang="en-US" sz="1300"/>
          </a:p>
        </p:txBody>
      </p:sp>
      <p:pic>
        <p:nvPicPr>
          <p:cNvPr id="4" name="Picture 3" descr="A diagram of a game&#10;&#10;Description automatically generated">
            <a:extLst>
              <a:ext uri="{FF2B5EF4-FFF2-40B4-BE49-F238E27FC236}">
                <a16:creationId xmlns:a16="http://schemas.microsoft.com/office/drawing/2014/main" id="{EF606BF5-05F8-47AF-3AE4-365A40EA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23" t="1683" r="14045" b="14183"/>
          <a:stretch/>
        </p:blipFill>
        <p:spPr>
          <a:xfrm>
            <a:off x="5255159" y="1160731"/>
            <a:ext cx="4630965" cy="44260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4641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F6EC-E900-31CF-F047-29C0CB5F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Arcade machines for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5865-73DF-E38E-AEB8-D48C1CA3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34" y="2147489"/>
            <a:ext cx="8729512" cy="3003489"/>
          </a:xfrm>
        </p:spPr>
        <p:txBody>
          <a:bodyPr/>
          <a:lstStyle/>
          <a:p>
            <a:pPr marL="285750" indent="-285750"/>
            <a:r>
              <a:rPr lang="en-US" sz="2400"/>
              <a:t>The Arcade machines will be a simple 3D cabinet.</a:t>
            </a:r>
          </a:p>
          <a:p>
            <a:pPr marL="285750" indent="-285750"/>
            <a:r>
              <a:rPr lang="en-US" sz="2400"/>
              <a:t>The will be designed keeping in mind the 80's and 90's style.</a:t>
            </a:r>
          </a:p>
          <a:p>
            <a:pPr marL="285750" indent="-285750"/>
            <a:r>
              <a:rPr lang="en-US" sz="2400"/>
              <a:t>Each cabinet will be interactable and will take you to the appropriate game.</a:t>
            </a:r>
          </a:p>
          <a:p>
            <a:pPr marL="285750" indent="-28575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2645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1440-B70E-A25E-6616-66FC5E80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3" y="351774"/>
            <a:ext cx="9976660" cy="801520"/>
          </a:xfrm>
        </p:spPr>
        <p:txBody>
          <a:bodyPr/>
          <a:lstStyle/>
          <a:p>
            <a:r>
              <a:rPr lang="en-US"/>
              <a:t>Arcade machines for game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D562-187C-FA7C-F829-F57667E6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Arcade machines will be a window to each game.</a:t>
            </a:r>
          </a:p>
          <a:p>
            <a:r>
              <a:rPr lang="en-US" sz="2400"/>
              <a:t>For every game there will be a different number of tokens used to play.</a:t>
            </a:r>
          </a:p>
          <a:p>
            <a:r>
              <a:rPr lang="en-US" sz="2400"/>
              <a:t>The score attained in each game will reflect a number of tokens paid out.</a:t>
            </a:r>
          </a:p>
        </p:txBody>
      </p:sp>
    </p:spTree>
    <p:extLst>
      <p:ext uri="{BB962C8B-B14F-4D97-AF65-F5344CB8AC3E}">
        <p14:creationId xmlns:p14="http://schemas.microsoft.com/office/powerpoint/2010/main" val="392027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45F5-7EF1-CC4B-8BD8-04CE886E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Non-Player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839B-EEF3-330B-F6F6-2F02AB9A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28" y="1876503"/>
            <a:ext cx="8729512" cy="3003489"/>
          </a:xfrm>
        </p:spPr>
        <p:txBody>
          <a:bodyPr/>
          <a:lstStyle/>
          <a:p>
            <a:r>
              <a:rPr lang="en-US"/>
              <a:t>The non-player Characters, Henceforth referred to as NPC's will be 2-D.</a:t>
            </a:r>
          </a:p>
          <a:p>
            <a:r>
              <a:rPr lang="en-US"/>
              <a:t>As shown below they will be in such a form but considering they will inhabit a 3-D world they will have a rotation mechanic.</a:t>
            </a:r>
          </a:p>
          <a:p>
            <a:r>
              <a:rPr lang="en-US"/>
              <a:t>NPC's will have a different purposes.</a:t>
            </a:r>
          </a:p>
          <a:p>
            <a:pPr lvl="1">
              <a:buFont typeface="Courier New" charset="2"/>
              <a:buChar char="o"/>
            </a:pPr>
            <a:r>
              <a:rPr lang="en-US"/>
              <a:t>Shop, The shop will have a shop-keeper NPC to interact with who will sell items.</a:t>
            </a:r>
          </a:p>
          <a:p>
            <a:pPr lvl="1">
              <a:buFont typeface="Courier New" charset="2"/>
              <a:buChar char="o"/>
            </a:pPr>
            <a:r>
              <a:rPr lang="en-US"/>
              <a:t>World, Regular world NPC's will congratulate you on a new high score or help you by donating a few tokens to you if you are too broke.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jaw | Genshin Impact Wiki | Fandom">
            <a:extLst>
              <a:ext uri="{FF2B5EF4-FFF2-40B4-BE49-F238E27FC236}">
                <a16:creationId xmlns:a16="http://schemas.microsoft.com/office/drawing/2014/main" id="{7EA746D5-A90F-226E-D764-3D1B3CD3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20" y="3940428"/>
            <a:ext cx="1962467" cy="18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14" y="600092"/>
            <a:ext cx="8740018" cy="81560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CA" spc="-5"/>
              <a:t>Non-functional Requirements  </a:t>
            </a:r>
            <a:br>
              <a:rPr lang="en-CA" spc="-5"/>
            </a:br>
            <a:r>
              <a:rPr lang="en-CA" sz="1200" spc="5"/>
              <a:t>(Nick)</a:t>
            </a:r>
            <a:endParaRPr spc="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F32AB-24CA-AA1D-1142-CBCC62BD5082}"/>
              </a:ext>
            </a:extLst>
          </p:cNvPr>
          <p:cNvSpPr txBox="1"/>
          <p:nvPr/>
        </p:nvSpPr>
        <p:spPr>
          <a:xfrm>
            <a:off x="402618" y="1678798"/>
            <a:ext cx="7529428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Client/arcade cabinet game standards: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Games have and return a form of score keeping.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Adhere to a set size/memory limit (TBD)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Meet performance/optimization thresholds(TBD) on key variables as measured by the Godot Performance class.</a:t>
            </a:r>
          </a:p>
          <a:p>
            <a:endParaRPr lang="en-US"/>
          </a:p>
          <a:p>
            <a:r>
              <a:rPr lang="en-US"/>
              <a:t>System streamlining the implementation of Performance monitor and stress testing tools will be needed. Test Examples: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Testing how many enemies can be on screen at once.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Collision behavior at max speed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Game physics consistency at different frame rates</a:t>
            </a:r>
          </a:p>
          <a:p>
            <a:pPr marL="285750" indent="-285750">
              <a:buFont typeface="Arial"/>
              <a:buChar char="•"/>
            </a:pPr>
            <a:endParaRPr lang="en-US" sz="1400"/>
          </a:p>
          <a:p>
            <a:r>
              <a:rPr lang="en-US"/>
              <a:t>Other things to keep within consistent range: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Texture sizes, 3d model complexity, sound file sizes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361596"/>
            <a:ext cx="7446010" cy="5616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CA" spc="-5"/>
              <a:t>Maps and Movement</a:t>
            </a:r>
            <a:endParaRPr spc="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165EF-BD9A-1B6D-C248-C3F0298E68B5}"/>
              </a:ext>
            </a:extLst>
          </p:cNvPr>
          <p:cNvSpPr txBox="1"/>
          <p:nvPr/>
        </p:nvSpPr>
        <p:spPr>
          <a:xfrm>
            <a:off x="622300" y="19939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gg mono"/>
              </a:rPr>
              <a:t>T</a:t>
            </a:r>
            <a:r>
              <a:rPr lang="en-US" b="0" i="0">
                <a:effectLst/>
                <a:latin typeface="gg mono"/>
              </a:rPr>
              <a:t>he arcade itself is a 3D room filled with arcade machines.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gg mono"/>
              </a:rPr>
              <a:t>The walls have collision so that users bump into them instead of walking through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gg mono"/>
              </a:rPr>
              <a:t>A</a:t>
            </a:r>
            <a:r>
              <a:rPr lang="en-US" b="0" i="0">
                <a:effectLst/>
                <a:latin typeface="gg mono"/>
              </a:rPr>
              <a:t>mbient sounds will play from the arcade machines and from the NPCs and jukebox.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F5760-6536-3506-322B-E14D5FE416FA}"/>
              </a:ext>
            </a:extLst>
          </p:cNvPr>
          <p:cNvSpPr txBox="1"/>
          <p:nvPr/>
        </p:nvSpPr>
        <p:spPr>
          <a:xfrm>
            <a:off x="608227" y="3387677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gg mono"/>
              </a:rPr>
              <a:t>Users are placed directly into the 3D environment.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gg mono"/>
              </a:rPr>
              <a:t>The controls within the arcade will be WASD to move forward, back and strafe left and right with the mouse to look around and left click to interact.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gg mono"/>
              </a:rPr>
              <a:t>T</a:t>
            </a:r>
            <a:r>
              <a:rPr lang="en-US" b="0" i="0">
                <a:effectLst/>
                <a:latin typeface="gg mono"/>
              </a:rPr>
              <a:t>here will also be an alternative control scheme for if the user has a controller connected.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90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374650"/>
            <a:ext cx="5922010" cy="5616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CA"/>
              <a:t>Known issues/omissions</a:t>
            </a:r>
            <a:endParaRPr spc="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7C78B-2987-8F3B-DC61-3ABD27B5F829}"/>
              </a:ext>
            </a:extLst>
          </p:cNvPr>
          <p:cNvSpPr txBox="1"/>
          <p:nvPr/>
        </p:nvSpPr>
        <p:spPr>
          <a:xfrm>
            <a:off x="698500" y="22987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Actual interface of the booth is not yet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What games are being implemented to the arcade.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Lack of visual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Godot coding haven’t explored 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The group notes about blame, pull, and push on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361596"/>
            <a:ext cx="7446010" cy="5616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CA" spc="-5"/>
              <a:t>Feature Prioritization</a:t>
            </a:r>
            <a:endParaRPr spc="5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F0286-5107-8BF4-59CD-DEBFB7C6419A}"/>
              </a:ext>
            </a:extLst>
          </p:cNvPr>
          <p:cNvSpPr txBox="1"/>
          <p:nvPr/>
        </p:nvSpPr>
        <p:spPr>
          <a:xfrm>
            <a:off x="622300" y="20701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As assets are accessible online, there are still uncertainty </a:t>
            </a:r>
            <a:r>
              <a:rPr lang="en-US"/>
              <a:t>to what elements are able to complete in just a 4-month duration are still a problem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2FE44-1237-9D88-1D59-3EF7C709EC2C}"/>
              </a:ext>
            </a:extLst>
          </p:cNvPr>
          <p:cNvSpPr txBox="1"/>
          <p:nvPr/>
        </p:nvSpPr>
        <p:spPr>
          <a:xfrm>
            <a:off x="469900" y="3263079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Priority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At least 3-4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 working booth for ticket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Juke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Game progress are saved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 workable arcade environment (3D)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NPCs</a:t>
            </a:r>
          </a:p>
        </p:txBody>
      </p:sp>
    </p:spTree>
    <p:extLst>
      <p:ext uri="{BB962C8B-B14F-4D97-AF65-F5344CB8AC3E}">
        <p14:creationId xmlns:p14="http://schemas.microsoft.com/office/powerpoint/2010/main" val="198285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292346"/>
            <a:ext cx="7446010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CA" spc="-5"/>
              <a:t>Feature Prioritization contd.</a:t>
            </a:r>
            <a:endParaRPr spc="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887CC-9985-8973-5CAF-D4F59E260AB8}"/>
              </a:ext>
            </a:extLst>
          </p:cNvPr>
          <p:cNvSpPr txBox="1"/>
          <p:nvPr/>
        </p:nvSpPr>
        <p:spPr>
          <a:xfrm>
            <a:off x="622300" y="22987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Secondary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NPCs that could interact,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games,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3D arcade environment (this is being working progress already but a </a:t>
            </a:r>
            <a:r>
              <a:rPr lang="en-US" err="1"/>
              <a:t>falldown</a:t>
            </a:r>
            <a:r>
              <a:rPr lang="en-US"/>
              <a:t> for a 2D is applicable),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good UX for the game and booth,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higher detailed character visuals for games (the group was thinking of lower bit).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1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292346"/>
            <a:ext cx="7446010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CA" spc="-5"/>
              <a:t>Feature Prioritization contd.</a:t>
            </a:r>
            <a:endParaRPr spc="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887CC-9985-8973-5CAF-D4F59E260AB8}"/>
              </a:ext>
            </a:extLst>
          </p:cNvPr>
          <p:cNvSpPr txBox="1"/>
          <p:nvPr/>
        </p:nvSpPr>
        <p:spPr>
          <a:xfrm>
            <a:off x="622300" y="22987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Stretch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developers can add their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prizes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chat box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103847"/>
            <a:ext cx="8633049" cy="111120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CA" spc="5"/>
              <a:t>Table of Contents</a:t>
            </a:r>
            <a:endParaRPr spc="5"/>
          </a:p>
        </p:txBody>
      </p:sp>
      <p:sp>
        <p:nvSpPr>
          <p:cNvPr id="3" name="object 3"/>
          <p:cNvSpPr txBox="1"/>
          <p:nvPr/>
        </p:nvSpPr>
        <p:spPr>
          <a:xfrm>
            <a:off x="393700" y="1848167"/>
            <a:ext cx="7897495" cy="2552622"/>
          </a:xfrm>
          <a:prstGeom prst="rect">
            <a:avLst/>
          </a:prstGeom>
        </p:spPr>
        <p:txBody>
          <a:bodyPr vert="horz" wrap="square" lIns="0" tIns="140335" rIns="0" bIns="0" rtlCol="0" anchor="t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105"/>
              </a:spcBef>
              <a:buSzPct val="44230"/>
              <a:buFont typeface="+mj-lt"/>
              <a:buAutoNum type="arabicPeriod"/>
              <a:tabLst>
                <a:tab pos="223520" algn="l"/>
              </a:tabLst>
            </a:pPr>
            <a:r>
              <a:rPr lang="en-CA" sz="2400">
                <a:latin typeface="Arial MT"/>
                <a:cs typeface="Arial MT"/>
              </a:rPr>
              <a:t>Game overview</a:t>
            </a:r>
            <a:endParaRPr lang="en-US"/>
          </a:p>
          <a:p>
            <a:pPr marL="495300" indent="-457200">
              <a:spcBef>
                <a:spcPts val="1105"/>
              </a:spcBef>
              <a:buSzPct val="44230"/>
              <a:buFont typeface="+mj-lt"/>
              <a:buAutoNum type="arabicPeriod"/>
              <a:tabLst>
                <a:tab pos="223520" algn="l"/>
              </a:tabLst>
            </a:pPr>
            <a:r>
              <a:rPr lang="en-CA" sz="2400">
                <a:latin typeface="Arial MT"/>
                <a:cs typeface="Arial MT"/>
              </a:rPr>
              <a:t>Target Audience</a:t>
            </a:r>
          </a:p>
          <a:p>
            <a:pPr marL="495300" indent="-457200">
              <a:spcBef>
                <a:spcPts val="1105"/>
              </a:spcBef>
              <a:buSzPct val="44230"/>
              <a:buAutoNum type="arabicPeriod"/>
              <a:tabLst>
                <a:tab pos="223520" algn="l"/>
              </a:tabLst>
            </a:pPr>
            <a:r>
              <a:rPr lang="en-CA" sz="2400">
                <a:latin typeface="Arial MT"/>
              </a:rPr>
              <a:t>Motivations</a:t>
            </a:r>
            <a:endParaRPr lang="en-CA"/>
          </a:p>
          <a:p>
            <a:pPr marL="495300" indent="-457200">
              <a:lnSpc>
                <a:spcPct val="100000"/>
              </a:lnSpc>
              <a:spcBef>
                <a:spcPts val="1105"/>
              </a:spcBef>
              <a:buSzPct val="44230"/>
              <a:buFont typeface="+mj-lt"/>
              <a:buAutoNum type="arabicPeriod"/>
              <a:tabLst>
                <a:tab pos="223520" algn="l"/>
              </a:tabLst>
            </a:pPr>
            <a:r>
              <a:rPr lang="en-CA" sz="2400">
                <a:latin typeface="Arial MT"/>
                <a:cs typeface="Arial MT"/>
              </a:rPr>
              <a:t>Game flow, Objectives</a:t>
            </a:r>
          </a:p>
          <a:p>
            <a:pPr marL="495300" indent="-457200">
              <a:lnSpc>
                <a:spcPct val="100000"/>
              </a:lnSpc>
              <a:spcBef>
                <a:spcPts val="1105"/>
              </a:spcBef>
              <a:buSzPct val="44230"/>
              <a:buFont typeface="+mj-lt"/>
              <a:buAutoNum type="arabicPeriod"/>
              <a:tabLst>
                <a:tab pos="223520" algn="l"/>
              </a:tabLst>
            </a:pPr>
            <a:r>
              <a:rPr lang="en-CA" sz="2400">
                <a:latin typeface="Arial MT"/>
                <a:cs typeface="Arial MT"/>
              </a:rPr>
              <a:t>Key Features, with detailed requirement for each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7D39D-734E-6280-18D5-2F1B5A47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Strategy(Version Control)</a:t>
            </a:r>
          </a:p>
        </p:txBody>
      </p:sp>
      <p:pic>
        <p:nvPicPr>
          <p:cNvPr id="7" name="Inhaltsplatzhalter 6" descr="Ein Bild, das Screenshot, Diagramm, Reihe, Kreis enthält.&#10;&#10;Beschreibung automatisch generiert.">
            <a:extLst>
              <a:ext uri="{FF2B5EF4-FFF2-40B4-BE49-F238E27FC236}">
                <a16:creationId xmlns:a16="http://schemas.microsoft.com/office/drawing/2014/main" id="{DF17904F-9213-8F1F-5A33-A68A5B494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98" y="1837658"/>
            <a:ext cx="9133616" cy="3829398"/>
          </a:xfr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24CB036E-B034-01F2-1195-79BCD053B2D8}"/>
              </a:ext>
            </a:extLst>
          </p:cNvPr>
          <p:cNvSpPr/>
          <p:nvPr/>
        </p:nvSpPr>
        <p:spPr>
          <a:xfrm>
            <a:off x="8938811" y="1907682"/>
            <a:ext cx="662444" cy="289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v2.0</a:t>
            </a:r>
          </a:p>
        </p:txBody>
      </p:sp>
    </p:spTree>
    <p:extLst>
      <p:ext uri="{BB962C8B-B14F-4D97-AF65-F5344CB8AC3E}">
        <p14:creationId xmlns:p14="http://schemas.microsoft.com/office/powerpoint/2010/main" val="317776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7B43-4CC5-86BF-4F31-9671B1CB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6589-E74C-CF5D-A4D2-EBC23459D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1400" err="1"/>
              <a:t>Roeloffs</a:t>
            </a:r>
            <a:r>
              <a:rPr lang="en-US" sz="1400"/>
              <a:t>, Mary Whitfill. "</a:t>
            </a:r>
            <a:r>
              <a:rPr lang="en-US" sz="1400" i="1"/>
              <a:t>Marvel Snap</a:t>
            </a:r>
            <a:r>
              <a:rPr lang="en-US" sz="1400"/>
              <a:t> Becomes Top-Grossing Digital Trading Card Game </a:t>
            </a:r>
            <a:r>
              <a:rPr lang="en-US" sz="1400">
                <a:ea typeface="+mn-lt"/>
                <a:cs typeface="+mn-lt"/>
              </a:rPr>
              <a:t>— Beating '</a:t>
            </a:r>
            <a:r>
              <a:rPr lang="en-US" sz="1400" i="1">
                <a:ea typeface="+mn-lt"/>
                <a:cs typeface="+mn-lt"/>
              </a:rPr>
              <a:t>Yu-Gi-Oh!</a:t>
            </a:r>
            <a:r>
              <a:rPr lang="en-US" sz="1400">
                <a:ea typeface="+mn-lt"/>
                <a:cs typeface="+mn-lt"/>
              </a:rPr>
              <a:t>' And  '</a:t>
            </a:r>
            <a:r>
              <a:rPr lang="en-US" sz="1400" i="1">
                <a:ea typeface="+mn-lt"/>
                <a:cs typeface="+mn-lt"/>
              </a:rPr>
              <a:t>Magic: The Gathering </a:t>
            </a:r>
            <a:r>
              <a:rPr lang="en-US" sz="1400">
                <a:ea typeface="+mn-lt"/>
                <a:cs typeface="+mn-lt"/>
              </a:rPr>
              <a:t>Arena,' </a:t>
            </a:r>
            <a:r>
              <a:rPr lang="en-US" sz="1400" i="1">
                <a:ea typeface="+mn-lt"/>
                <a:cs typeface="+mn-lt"/>
              </a:rPr>
              <a:t>Forbes</a:t>
            </a:r>
            <a:r>
              <a:rPr lang="en-US" sz="1400">
                <a:ea typeface="+mn-lt"/>
                <a:cs typeface="+mn-lt"/>
              </a:rPr>
              <a:t>, Sept 1, 2023. Accessed Oct 1, 2024 at </a:t>
            </a:r>
            <a:r>
              <a:rPr lang="en-US" sz="1400">
                <a:ea typeface="+mn-lt"/>
                <a:cs typeface="+mn-lt"/>
                <a:hlinkClick r:id="rId2"/>
              </a:rPr>
              <a:t>https://www.forbes.com/sites/maryroeloffs/2023/09/01/marvel-snap-becomes-top-grossing-digital-trading-card-game--beating-yu-gi-oh-and-magicthe-gathering-arena/</a:t>
            </a:r>
            <a:r>
              <a:rPr lang="en-US" sz="1400">
                <a:ea typeface="+mn-lt"/>
                <a:cs typeface="+mn-lt"/>
              </a:rPr>
              <a:t> </a:t>
            </a:r>
            <a:endParaRPr lang="en-US"/>
          </a:p>
          <a:p>
            <a:pPr>
              <a:buAutoNum type="arabicPeriod"/>
            </a:pPr>
            <a:r>
              <a:rPr lang="en-US" sz="1400" i="1">
                <a:ea typeface="+mn-lt"/>
                <a:cs typeface="+mn-lt"/>
              </a:rPr>
              <a:t>GameFromScratch.com.</a:t>
            </a:r>
            <a:r>
              <a:rPr lang="en-US" sz="1400">
                <a:ea typeface="+mn-lt"/>
                <a:cs typeface="+mn-lt"/>
              </a:rPr>
              <a:t>. "Marvel Snap Developer Moving to Godot Engine." August 7, 2024. Accessed Oct. 1 2024 at </a:t>
            </a:r>
            <a:r>
              <a:rPr lang="en-US" sz="1400">
                <a:ea typeface="+mn-lt"/>
                <a:cs typeface="+mn-lt"/>
                <a:hlinkClick r:id="rId3"/>
              </a:rPr>
              <a:t>https://gamefromscratch.com/marvel-snap-developer-moving-to-godot-engine/#:~:text=studio%20behind%20the%20hit%20game,most%20ambitious%20Godot%20game%20yet</a:t>
            </a:r>
            <a:r>
              <a:rPr lang="en-US" sz="1400"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960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90" y="374650"/>
            <a:ext cx="5884545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CA" spc="5"/>
              <a:t>Table of Contents cont.</a:t>
            </a:r>
            <a:endParaRPr spc="5"/>
          </a:p>
        </p:txBody>
      </p:sp>
      <p:sp>
        <p:nvSpPr>
          <p:cNvPr id="3" name="object 3"/>
          <p:cNvSpPr txBox="1"/>
          <p:nvPr/>
        </p:nvSpPr>
        <p:spPr>
          <a:xfrm>
            <a:off x="393700" y="1848167"/>
            <a:ext cx="7897495" cy="2552622"/>
          </a:xfrm>
          <a:prstGeom prst="rect">
            <a:avLst/>
          </a:prstGeom>
        </p:spPr>
        <p:txBody>
          <a:bodyPr vert="horz" wrap="square" lIns="0" tIns="140335" rIns="0" bIns="0" rtlCol="0" anchor="t">
            <a:spAutoFit/>
          </a:bodyPr>
          <a:lstStyle/>
          <a:p>
            <a:pPr marL="495300" indent="-457200">
              <a:spcBef>
                <a:spcPts val="1105"/>
              </a:spcBef>
              <a:buSzPct val="44230"/>
              <a:buFont typeface="+mj-lt"/>
              <a:buAutoNum type="arabicPeriod" startAt="7"/>
              <a:tabLst>
                <a:tab pos="223520" algn="l"/>
              </a:tabLst>
            </a:pPr>
            <a:r>
              <a:rPr lang="en-CA" sz="2400">
                <a:latin typeface="Arial MT"/>
                <a:cs typeface="Arial MT"/>
              </a:rPr>
              <a:t>Game interface, screens, and menus</a:t>
            </a:r>
          </a:p>
          <a:p>
            <a:pPr marL="495300" indent="-457200">
              <a:spcBef>
                <a:spcPts val="1105"/>
              </a:spcBef>
              <a:buSzPct val="44230"/>
              <a:buFont typeface="+mj-lt"/>
              <a:buAutoNum type="arabicPeriod" startAt="7"/>
              <a:tabLst>
                <a:tab pos="223520" algn="l"/>
              </a:tabLst>
            </a:pPr>
            <a:r>
              <a:rPr lang="en-CA" sz="2400">
                <a:latin typeface="Arial MT"/>
                <a:cs typeface="Arial MT"/>
              </a:rPr>
              <a:t>Known issues/omissions</a:t>
            </a:r>
          </a:p>
          <a:p>
            <a:pPr marL="495300" indent="-457200">
              <a:lnSpc>
                <a:spcPct val="100000"/>
              </a:lnSpc>
              <a:spcBef>
                <a:spcPts val="1105"/>
              </a:spcBef>
              <a:buSzPct val="44230"/>
              <a:buFont typeface="+mj-lt"/>
              <a:buAutoNum type="arabicPeriod" startAt="7"/>
              <a:tabLst>
                <a:tab pos="223520" algn="l"/>
              </a:tabLst>
            </a:pPr>
            <a:r>
              <a:rPr lang="en-CA" sz="2400">
                <a:latin typeface="Arial MT"/>
                <a:cs typeface="Arial MT"/>
              </a:rPr>
              <a:t>Feature prioritization</a:t>
            </a:r>
          </a:p>
          <a:p>
            <a:pPr marL="495300" indent="-457200">
              <a:lnSpc>
                <a:spcPct val="100000"/>
              </a:lnSpc>
              <a:spcBef>
                <a:spcPts val="1105"/>
              </a:spcBef>
              <a:buSzPct val="44230"/>
              <a:buFont typeface="+mj-lt"/>
              <a:buAutoNum type="arabicPeriod" startAt="7"/>
              <a:tabLst>
                <a:tab pos="223520" algn="l"/>
              </a:tabLst>
            </a:pPr>
            <a:r>
              <a:rPr lang="en-CA" sz="2400">
                <a:latin typeface="Arial MT"/>
                <a:cs typeface="Arial MT"/>
              </a:rPr>
              <a:t>Non-functional requirements</a:t>
            </a:r>
          </a:p>
          <a:p>
            <a:pPr marL="495300" indent="-457200">
              <a:lnSpc>
                <a:spcPct val="100000"/>
              </a:lnSpc>
              <a:spcBef>
                <a:spcPts val="1105"/>
              </a:spcBef>
              <a:buSzPct val="44230"/>
              <a:buFont typeface="+mj-lt"/>
              <a:buAutoNum type="arabicPeriod" startAt="7"/>
              <a:tabLst>
                <a:tab pos="223520" algn="l"/>
              </a:tabLst>
            </a:pPr>
            <a:endParaRPr lang="en-CA"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189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384F-82D8-B344-F1E8-E317F1A7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Overview: </a:t>
            </a:r>
            <a:r>
              <a:rPr lang="en-US"/>
              <a:t>Why Godot?</a:t>
            </a:r>
            <a:br>
              <a:rPr lang="en-US"/>
            </a:br>
            <a:r>
              <a:rPr lang="en-US" sz="1200"/>
              <a:t>(Nick)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CAE7-FFCD-FF39-1E7C-C94D0D5F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343" y="1891753"/>
            <a:ext cx="8729512" cy="3657376"/>
          </a:xfrm>
        </p:spPr>
        <p:txBody>
          <a:bodyPr>
            <a:normAutofit lnSpcReduction="10000"/>
          </a:bodyPr>
          <a:lstStyle/>
          <a:p>
            <a:pPr lvl="1">
              <a:buFont typeface="Arial" charset="2"/>
              <a:buChar char="•"/>
            </a:pPr>
            <a:r>
              <a:rPr lang="en-US"/>
              <a:t>Godot Toolkit:</a:t>
            </a:r>
          </a:p>
          <a:p>
            <a:pPr lvl="2" indent="-285750">
              <a:buFont typeface="Wingdings" charset="2"/>
              <a:buChar char="§"/>
            </a:pPr>
            <a:r>
              <a:rPr lang="en-US" sz="1200" err="1"/>
              <a:t>GDScript</a:t>
            </a:r>
            <a:r>
              <a:rPr lang="en-US" sz="1200"/>
              <a:t> Language.</a:t>
            </a:r>
          </a:p>
          <a:p>
            <a:pPr lvl="2" indent="-285750">
              <a:buFont typeface="Wingdings" charset="2"/>
              <a:buChar char="§"/>
            </a:pPr>
            <a:r>
              <a:rPr lang="en-US" sz="1200"/>
              <a:t>Node-based asset creation.</a:t>
            </a:r>
          </a:p>
          <a:p>
            <a:pPr lvl="2" indent="-285750">
              <a:buFont typeface="Wingdings" charset="2"/>
              <a:buChar char="§"/>
            </a:pPr>
            <a:r>
              <a:rPr lang="en-US" sz="1200"/>
              <a:t>Git integration.</a:t>
            </a:r>
          </a:p>
          <a:p>
            <a:pPr lvl="1">
              <a:buFont typeface="Arial" charset="2"/>
              <a:buChar char="•"/>
            </a:pPr>
            <a:r>
              <a:rPr lang="en-US"/>
              <a:t>Resources for learning:</a:t>
            </a:r>
          </a:p>
          <a:p>
            <a:pPr lvl="2" indent="-285750">
              <a:buFont typeface="Wingdings" charset="2"/>
              <a:buChar char="§"/>
            </a:pPr>
            <a:r>
              <a:rPr lang="en-US" sz="1200"/>
              <a:t>Built in documentation navigating.</a:t>
            </a:r>
          </a:p>
          <a:p>
            <a:pPr lvl="2" indent="-285750">
              <a:buFont typeface="Wingdings" charset="2"/>
              <a:buChar char="§"/>
            </a:pPr>
            <a:r>
              <a:rPr lang="en-US" sz="1200"/>
              <a:t>Lack of immediate solutions online means </a:t>
            </a:r>
            <a:br>
              <a:rPr lang="en-US" sz="1200"/>
            </a:br>
            <a:r>
              <a:rPr lang="en-US" sz="1200"/>
              <a:t>implementation more thoroughly learned .</a:t>
            </a:r>
          </a:p>
          <a:p>
            <a:pPr lvl="1">
              <a:buFont typeface="Arial" charset="2"/>
              <a:buChar char="•"/>
            </a:pPr>
            <a:r>
              <a:rPr lang="en-US"/>
              <a:t>Market Growth: </a:t>
            </a:r>
          </a:p>
          <a:p>
            <a:pPr lvl="2" indent="-285750">
              <a:buFont typeface="Wingdings" charset="2"/>
              <a:buChar char="§"/>
            </a:pPr>
            <a:r>
              <a:rPr lang="en-US" sz="1200"/>
              <a:t>Sizeable intrigue and growth in the hobbyist and indie developer communities (graph above). </a:t>
            </a:r>
          </a:p>
          <a:p>
            <a:pPr lvl="2" indent="-285750">
              <a:buFont typeface="Wingdings" charset="2"/>
              <a:buChar char="§"/>
            </a:pPr>
            <a:r>
              <a:rPr lang="en-US" sz="1200"/>
              <a:t>Corporate Game studios also starting to show intrigue, largest I know of being </a:t>
            </a:r>
            <a:r>
              <a:rPr lang="en-US" sz="1200" i="1"/>
              <a:t>Marvel Snap, </a:t>
            </a:r>
            <a:r>
              <a:rPr lang="en-US" sz="1200"/>
              <a:t>which was the highest grossing digital card game in 2023, and announced its planned departure from Unity to Godot August 2024.</a:t>
            </a:r>
            <a:r>
              <a:rPr lang="en-US" sz="1200" baseline="30000"/>
              <a:t>2, 1.</a:t>
            </a:r>
            <a:endParaRPr lang="en-US" sz="800" baseline="30000"/>
          </a:p>
          <a:p>
            <a:pPr lvl="2" indent="-285750">
              <a:buFont typeface="Wingdings" charset="2"/>
              <a:buChar char="§"/>
            </a:pPr>
            <a:endParaRPr lang="en-US" sz="1200"/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AFCD5EC-9BCE-D044-20A1-3BAC1A16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642" y="1574018"/>
            <a:ext cx="4125907" cy="25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7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44" y="222612"/>
            <a:ext cx="7341478" cy="81560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CA" sz="2800" spc="10"/>
              <a:t>Overview:</a:t>
            </a:r>
            <a:r>
              <a:rPr lang="en-CA" spc="10"/>
              <a:t> Gameplay &amp; Loop</a:t>
            </a:r>
            <a:br>
              <a:rPr lang="en-CA" spc="10"/>
            </a:br>
            <a:r>
              <a:rPr lang="en-CA" sz="1200" spc="10"/>
              <a:t>(Nick)</a:t>
            </a:r>
            <a:endParaRPr spc="1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C9F0-EC4F-9D4B-A12E-85AD87BC1A9B}"/>
              </a:ext>
            </a:extLst>
          </p:cNvPr>
          <p:cNvSpPr txBox="1"/>
          <p:nvPr/>
        </p:nvSpPr>
        <p:spPr>
          <a:xfrm>
            <a:off x="303334" y="1779139"/>
            <a:ext cx="9091482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Cyber </a:t>
            </a:r>
            <a:r>
              <a:rPr lang="en-US" sz="1600" err="1"/>
              <a:t>Cyber</a:t>
            </a:r>
            <a:r>
              <a:rPr lang="en-US" sz="1600"/>
              <a:t> City is a first person arcade simulation where players can enjoy classic-style games while earning tickets based on performance.</a:t>
            </a:r>
            <a:endParaRPr lang="en-US"/>
          </a:p>
          <a:p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/>
              <a:t>Some core features for the arcade include: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/>
              <a:t>Ticket shop and arcade cabinets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/>
              <a:t>NPCs (non-player characters)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/>
              <a:t>High score leaderboards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/>
              <a:t>Immersive sounds and music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/>
              <a:t>Intuitive controls and game control manuals/explanations.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200"/>
              <a:t>Physical interaction based UI elements</a:t>
            </a:r>
          </a:p>
          <a:p>
            <a:pPr marL="742950" lvl="1" indent="-285750">
              <a:buFont typeface="Courier New"/>
              <a:buChar char="o"/>
            </a:pP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600"/>
              <a:t>Basic Gameplay loop breakdown: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/>
              <a:t>Player starts a new game, entering the arcade with a set amount of token.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/>
              <a:t>Player uses tokens to play </a:t>
            </a:r>
            <a:r>
              <a:rPr lang="en-US" sz="1400" err="1"/>
              <a:t>a</a:t>
            </a:r>
            <a:r>
              <a:rPr lang="en-US" sz="1400"/>
              <a:t> arcade game, rewarding tickets.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/>
              <a:t>Player uses tickets at the ticket/prize shop for rewards and unlocks.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/>
              <a:t>Repeat until out of tokens.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/>
              <a:t>Player can replenish tokens with specific token awarding minigame, events, or NPCs.</a:t>
            </a:r>
          </a:p>
          <a:p>
            <a:endParaRPr lang="en-US" sz="1600"/>
          </a:p>
          <a:p>
            <a:endParaRPr lang="en-US" sz="1600"/>
          </a:p>
          <a:p>
            <a:pPr marL="285750" indent="-285750">
              <a:buFont typeface="Arial"/>
              <a:buChar char="•"/>
            </a:pP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12" y="338623"/>
            <a:ext cx="10169110" cy="81560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CA" sz="2800" spc="-5"/>
              <a:t>Overview:</a:t>
            </a:r>
            <a:r>
              <a:rPr lang="en-CA" spc="-5"/>
              <a:t> Player Objectives </a:t>
            </a:r>
            <a:br>
              <a:rPr lang="en-CA" spc="-5"/>
            </a:br>
            <a:r>
              <a:rPr lang="en-CA" sz="1200" spc="-5"/>
              <a:t>(Nick)</a:t>
            </a:r>
            <a:endParaRPr lang="en-CA" spc="-5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5EBCE-8697-72D5-7645-34AD7734AFBF}"/>
              </a:ext>
            </a:extLst>
          </p:cNvPr>
          <p:cNvSpPr txBox="1"/>
          <p:nvPr/>
        </p:nvSpPr>
        <p:spPr>
          <a:xfrm>
            <a:off x="379859" y="1511851"/>
            <a:ext cx="9115646" cy="49090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The over-arching objective for our players may be to try unlocking/collecting everything available at the ticket shop.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However, motivating players to just have fun and diversly explore/play all the games available is our objective as developers.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We've identified two variations on the base gameplay loop that achieve this: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/>
              <a:t>Have the player unlock new arcade cabinets through the ticket store, or through other progression based means.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400"/>
              <a:t>Or entice the player to try different games with something like bonuses for getting a certain high score for the first time on each cabinet.</a:t>
            </a:r>
          </a:p>
          <a:p>
            <a:pPr marL="742950" lvl="1" indent="-285750">
              <a:buFont typeface="Courier New"/>
              <a:buChar char="o"/>
            </a:pP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/>
              <a:t>Both variants have pros &amp; cons, and can be explored with testing in the late stages of the project.</a:t>
            </a:r>
          </a:p>
          <a:p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71" y="366939"/>
            <a:ext cx="8068729" cy="81560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CA" sz="2800" spc="-5"/>
              <a:t>Overview:</a:t>
            </a:r>
            <a:r>
              <a:rPr lang="en-CA" sz="3200" spc="-5"/>
              <a:t> </a:t>
            </a:r>
            <a:r>
              <a:rPr lang="en-CA" spc="-5"/>
              <a:t>Target Audiences</a:t>
            </a:r>
            <a:br>
              <a:rPr lang="en-CA" spc="-5"/>
            </a:br>
            <a:r>
              <a:rPr lang="en-CA" sz="1200" spc="-5"/>
              <a:t>(Nick)</a:t>
            </a:r>
            <a:endParaRPr lang="en-CA" spc="-5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0626E-0489-0812-397C-7EC8E7591F8D}"/>
              </a:ext>
            </a:extLst>
          </p:cNvPr>
          <p:cNvSpPr txBox="1"/>
          <p:nvPr/>
        </p:nvSpPr>
        <p:spPr>
          <a:xfrm>
            <a:off x="150304" y="1948524"/>
            <a:ext cx="92315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Two main audiences for this project: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players(users) of the game itself, 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developers(clients) of the games featured within Cyber </a:t>
            </a:r>
            <a:r>
              <a:rPr lang="en-US" err="1"/>
              <a:t>Cyber</a:t>
            </a:r>
            <a:r>
              <a:rPr lang="en-US"/>
              <a:t> City.</a:t>
            </a:r>
          </a:p>
          <a:p>
            <a:endParaRPr lang="en-US"/>
          </a:p>
          <a:p>
            <a:r>
              <a:rPr lang="en-US"/>
              <a:t>For the players, </a:t>
            </a:r>
            <a:r>
              <a:rPr lang="en-US" err="1"/>
              <a:t>CyberCyber</a:t>
            </a:r>
            <a:r>
              <a:rPr lang="en-US"/>
              <a:t> City presents an opportunity to tap into 80s/90s/00s nostalgia, while enjoying some 'charming' takes on classic video games.</a:t>
            </a:r>
          </a:p>
          <a:p>
            <a:endParaRPr lang="en-US"/>
          </a:p>
          <a:p>
            <a:r>
              <a:rPr lang="en-US"/>
              <a:t>For developers, the arcade environment creates a space where rudimentary game projects can be hosted, highlighted, and recontextualized into a more appealing experience.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98D9-77CF-0376-5652-88D93602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Overview:</a:t>
            </a:r>
            <a:r>
              <a:rPr lang="en-US"/>
              <a:t> Motivations </a:t>
            </a:r>
            <a:r>
              <a:rPr lang="en-US" sz="1600" i="1"/>
              <a:t>(why this project)</a:t>
            </a:r>
            <a:r>
              <a:rPr lang="en-US" sz="1600"/>
              <a:t> </a:t>
            </a:r>
            <a:br>
              <a:rPr lang="en-US" sz="1200"/>
            </a:br>
            <a:r>
              <a:rPr lang="en-CA" sz="1200"/>
              <a:t>(Nick)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EA58-F883-6A06-6E64-7F380B69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Everyone in our group is interested in game development in some capacity.</a:t>
            </a:r>
          </a:p>
          <a:p>
            <a:pPr marL="0" indent="0">
              <a:buNone/>
            </a:pPr>
            <a:r>
              <a:rPr lang="en-US"/>
              <a:t>The arcade project design offers a unique opportunity for member to experiment outside of the main branch of the project, working individually or in sub-groups.</a:t>
            </a:r>
          </a:p>
          <a:p>
            <a:pPr marL="0" indent="0">
              <a:buNone/>
            </a:pPr>
            <a:r>
              <a:rPr lang="en-US"/>
              <a:t>Allows for increased scope modularity in case we end up with extra or limited development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Nostalgia focused projects and design aspects have become increasingly trendy, and are typically easier to implement.</a:t>
            </a:r>
          </a:p>
        </p:txBody>
      </p:sp>
    </p:spTree>
    <p:extLst>
      <p:ext uri="{BB962C8B-B14F-4D97-AF65-F5344CB8AC3E}">
        <p14:creationId xmlns:p14="http://schemas.microsoft.com/office/powerpoint/2010/main" val="144826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38" y="761562"/>
            <a:ext cx="7446010" cy="5616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CA" spc="-5"/>
              <a:t>Key features with requirements</a:t>
            </a:r>
            <a:endParaRPr spc="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13140-00CD-BCA6-E727-F7A602EE5736}"/>
              </a:ext>
            </a:extLst>
          </p:cNvPr>
          <p:cNvSpPr txBox="1"/>
          <p:nvPr/>
        </p:nvSpPr>
        <p:spPr>
          <a:xfrm>
            <a:off x="468612" y="1811970"/>
            <a:ext cx="879951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Arcade Machines for the end user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Arcade Machines for game developers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NPCs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Audio and music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Ticket Shop/progression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Movement and controls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Arcade environment/map</a:t>
            </a:r>
          </a:p>
        </p:txBody>
      </p:sp>
    </p:spTree>
    <p:extLst>
      <p:ext uri="{BB962C8B-B14F-4D97-AF65-F5344CB8AC3E}">
        <p14:creationId xmlns:p14="http://schemas.microsoft.com/office/powerpoint/2010/main" val="3181191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Benutzerdefiniert</PresentationFormat>
  <Slides>21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Quotable</vt:lpstr>
      <vt:lpstr>MacroHard</vt:lpstr>
      <vt:lpstr>Table of Contents</vt:lpstr>
      <vt:lpstr>Table of Contents cont.</vt:lpstr>
      <vt:lpstr>Overview: Why Godot? (Nick)</vt:lpstr>
      <vt:lpstr>Overview: Gameplay &amp; Loop (Nick)</vt:lpstr>
      <vt:lpstr>Overview: Player Objectives  (Nick)</vt:lpstr>
      <vt:lpstr>Overview: Target Audiences (Nick)</vt:lpstr>
      <vt:lpstr>Overview: Motivations (why this project)  (Nick)</vt:lpstr>
      <vt:lpstr>Key features with requirements</vt:lpstr>
      <vt:lpstr>Enviromental Audio System  (Nick)</vt:lpstr>
      <vt:lpstr>Arcade machines for end user</vt:lpstr>
      <vt:lpstr>Arcade machines for game developers</vt:lpstr>
      <vt:lpstr>Non-Player Characters</vt:lpstr>
      <vt:lpstr>Non-functional Requirements   (Nick)</vt:lpstr>
      <vt:lpstr>Maps and Movement</vt:lpstr>
      <vt:lpstr>Known issues/omissions</vt:lpstr>
      <vt:lpstr>Feature Prioritization</vt:lpstr>
      <vt:lpstr>Feature Prioritization contd.</vt:lpstr>
      <vt:lpstr>Feature Prioritization contd.</vt:lpstr>
      <vt:lpstr>Branch Strategy(Version Control)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cp:revision>2</cp:revision>
  <dcterms:created xsi:type="dcterms:W3CDTF">2024-09-17T20:05:54Z</dcterms:created>
  <dcterms:modified xsi:type="dcterms:W3CDTF">2024-10-02T19:16:48Z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2024-05-04T00:00:00Z</vt:filetime>
  </property>
  <property fmtid="{D5CDD505-2E9C-101B-9397-08002B2CF9AE}" pid="3" name="Creator">
    <vt:lpwstr>Impress</vt:lpwstr>
  </property>
  <property fmtid="{D5CDD505-2E9C-101B-9397-08002B2CF9AE}" pid="4" name="LastSaved">
    <vt:filetime>2024-05-04T00:00:00Z</vt:filetime>
  </property>
</Properties>
</file>