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3" r:id="rId4"/>
    <p:sldId id="264" r:id="rId5"/>
    <p:sldId id="265" r:id="rId6"/>
    <p:sldId id="258" r:id="rId7"/>
    <p:sldId id="262" r:id="rId8"/>
    <p:sldId id="266" r:id="rId9"/>
    <p:sldId id="267" r:id="rId10"/>
    <p:sldId id="260" r:id="rId11"/>
    <p:sldId id="261" r:id="rId12"/>
    <p:sldId id="269" r:id="rId13"/>
    <p:sldId id="257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Poker+Han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FDAE8-34FB-494F-A2BA-6D82C1C9B0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Playing poker 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6AE2D-8023-4A88-83F8-253C53462D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Delkhaz Ibrahimi</a:t>
            </a:r>
          </a:p>
          <a:p>
            <a:r>
              <a:rPr lang="en-US" dirty="0"/>
              <a:t>Loraina Lampley</a:t>
            </a:r>
          </a:p>
          <a:p>
            <a:r>
              <a:rPr lang="en-US" dirty="0"/>
              <a:t>Brandon Lowery</a:t>
            </a:r>
          </a:p>
          <a:p>
            <a:r>
              <a:rPr lang="en-US" dirty="0"/>
              <a:t>Jeremy Watts</a:t>
            </a:r>
          </a:p>
        </p:txBody>
      </p:sp>
    </p:spTree>
    <p:extLst>
      <p:ext uri="{BB962C8B-B14F-4D97-AF65-F5344CB8AC3E}">
        <p14:creationId xmlns:p14="http://schemas.microsoft.com/office/powerpoint/2010/main" val="3708669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63BE-FA3C-498A-851F-9F470976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BEED0-C901-475B-9EBA-9D2015A3F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and train the two distinct neural networks</a:t>
            </a:r>
          </a:p>
          <a:p>
            <a:r>
              <a:rPr lang="en-US" dirty="0"/>
              <a:t>Run a sample of 1000 games between the two of them</a:t>
            </a:r>
          </a:p>
          <a:p>
            <a:r>
              <a:rPr lang="en-US" dirty="0"/>
              <a:t>Determine which of the neural networks is superior from this data</a:t>
            </a:r>
          </a:p>
          <a:p>
            <a:r>
              <a:rPr lang="en-US" dirty="0"/>
              <a:t>Develop an interactive demonstration to pit a human player against the superior neural network.</a:t>
            </a:r>
          </a:p>
        </p:txBody>
      </p:sp>
    </p:spTree>
    <p:extLst>
      <p:ext uri="{BB962C8B-B14F-4D97-AF65-F5344CB8AC3E}">
        <p14:creationId xmlns:p14="http://schemas.microsoft.com/office/powerpoint/2010/main" val="1353845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37E7-72E1-4286-88FD-17C8D4E8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F5758-B57F-4D38-B827-28DE3BC59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Jeremy and </a:t>
            </a:r>
            <a:r>
              <a:rPr lang="en-US" dirty="0" err="1"/>
              <a:t>Delkhaz</a:t>
            </a:r>
            <a:r>
              <a:rPr lang="en-US" dirty="0"/>
              <a:t> went to work preparing the neural networks, training them and testing them</a:t>
            </a:r>
          </a:p>
          <a:p>
            <a:r>
              <a:rPr lang="en-US" dirty="0"/>
              <a:t>Brandon constructed a driver program on top of a Python poker library called “Treys”</a:t>
            </a:r>
          </a:p>
          <a:p>
            <a:pPr lvl="1"/>
            <a:r>
              <a:rPr lang="en-US" dirty="0"/>
              <a:t>This library allowed for “pretty printing” the suits of the hand and an evaluation mechanism to determine who wins</a:t>
            </a:r>
          </a:p>
          <a:p>
            <a:r>
              <a:rPr lang="en-US" dirty="0" err="1"/>
              <a:t>Loraina</a:t>
            </a:r>
            <a:r>
              <a:rPr lang="en-US" dirty="0"/>
              <a:t> kept in contact with the team and began working on the paper to collate and publish the results</a:t>
            </a:r>
          </a:p>
        </p:txBody>
      </p:sp>
    </p:spTree>
    <p:extLst>
      <p:ext uri="{BB962C8B-B14F-4D97-AF65-F5344CB8AC3E}">
        <p14:creationId xmlns:p14="http://schemas.microsoft.com/office/powerpoint/2010/main" val="1481801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37E7-72E1-4286-88FD-17C8D4E8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F5758-B57F-4D38-B827-28DE3BC59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convolutional neural network and a feedforward neural network were produced with comparable accuracy (96% vs 98%)</a:t>
            </a:r>
          </a:p>
          <a:p>
            <a:r>
              <a:rPr lang="en-US" dirty="0"/>
              <a:t>A finished driver was created that could test the two networks to find the “real world” difference between the two given their difference in accurately classifying a presented poker hand</a:t>
            </a:r>
          </a:p>
          <a:p>
            <a:pPr lvl="1"/>
            <a:r>
              <a:rPr lang="en-US" dirty="0"/>
              <a:t>Additionally, a human player can interact and play against the Neural Network</a:t>
            </a:r>
          </a:p>
          <a:p>
            <a:r>
              <a:rPr lang="en-US" dirty="0"/>
              <a:t>The result of this testing seemed to reinforce the original hypothesis that the feed forward neural network would be superior (FF wins 52.1% of the time)</a:t>
            </a:r>
          </a:p>
          <a:p>
            <a:r>
              <a:rPr lang="en-US" dirty="0"/>
              <a:t>The methodology of the experiment with the corresponding results were published in the paper.</a:t>
            </a:r>
          </a:p>
        </p:txBody>
      </p:sp>
    </p:spTree>
    <p:extLst>
      <p:ext uri="{BB962C8B-B14F-4D97-AF65-F5344CB8AC3E}">
        <p14:creationId xmlns:p14="http://schemas.microsoft.com/office/powerpoint/2010/main" val="3945807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11F165-4EE3-464C-8915-F45B2FD2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F06AC-6F1B-4CF9-87F6-5E5B158BA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02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3BC4-4386-448E-9D43-8492C988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66CAC-EEFF-4155-BECC-35F3EF51B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2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A891-31FB-4E69-8515-67194A1B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7E4DE-B5FF-4A1C-8A4D-F570EA24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goal was to train two different kinds of neural networks to classify poker hands and test which kind of neural net is superior for the task.</a:t>
            </a:r>
          </a:p>
          <a:p>
            <a:pPr lvl="1"/>
            <a:r>
              <a:rPr lang="en-US" dirty="0"/>
              <a:t>Feed-Forward vs Convolutional</a:t>
            </a:r>
          </a:p>
          <a:p>
            <a:r>
              <a:rPr lang="en-US" dirty="0"/>
              <a:t>In order to play poker, an agent must be able to recognize the hand that it has, otherwise it will be making poor choices.</a:t>
            </a:r>
          </a:p>
          <a:p>
            <a:r>
              <a:rPr lang="en-US" dirty="0"/>
              <a:t>We wanted to make a simple driver that would allow a human user to play a simple 5-card draw game against the superior neural network.</a:t>
            </a:r>
          </a:p>
          <a:p>
            <a:pPr lvl="1"/>
            <a:r>
              <a:rPr lang="en-US" dirty="0"/>
              <a:t>We predicted that a feed forward neural network would out-perform the convolutional neural net.</a:t>
            </a:r>
          </a:p>
        </p:txBody>
      </p:sp>
    </p:spTree>
    <p:extLst>
      <p:ext uri="{BB962C8B-B14F-4D97-AF65-F5344CB8AC3E}">
        <p14:creationId xmlns:p14="http://schemas.microsoft.com/office/powerpoint/2010/main" val="198245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604EA-725D-49A7-8224-5C0A1B37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20870-4A62-43A9-AF87-4673DB67F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“Poker Hand Dataset” from UCI Machine Learning Repository</a:t>
            </a:r>
          </a:p>
          <a:p>
            <a:r>
              <a:rPr lang="en-US" dirty="0">
                <a:hlinkClick r:id="rId2"/>
              </a:rPr>
              <a:t>http://archive.ics.uci.edu/ml/datasets/Poker+Hand</a:t>
            </a:r>
            <a:endParaRPr lang="en-US" dirty="0"/>
          </a:p>
          <a:p>
            <a:r>
              <a:rPr lang="en-US" dirty="0"/>
              <a:t>A simple but robust data set that captures every possible permutation of a given 5 card hand (there are 480 possible Royal Flush hands as compared to 4)</a:t>
            </a:r>
          </a:p>
          <a:p>
            <a:r>
              <a:rPr lang="en-US" dirty="0"/>
              <a:t>Cited to be a challenging data set for classification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91920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12F9CB-A1A0-4043-A103-F6A4B94B695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BE6588-EE16-4389-857C-86A156D49E5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FD48D2-B0A7-413D-B947-AA55AC1296D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E668D0-D906-4EEE-B32F-8C028624B8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DE67A3-B8F6-4CFD-A8E0-D15200F231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62362DE-7747-4D8B-99FA-8E36F0B15FF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123E6E-F713-4254-A6BF-358CC8EC6C9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97351F0-097C-4AD2-BF40-6BB4E6AB450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653143" y="306158"/>
            <a:ext cx="3914901" cy="6014255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8248C7-90BC-4217-823C-C763853E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754" y="628617"/>
            <a:ext cx="6368858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Poker hands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076C0-0578-4DD4-95F6-57CB2CCBD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26845" y="3843868"/>
            <a:ext cx="5233180" cy="15647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dirty="0"/>
              <a:t>Source: www.wsop.com/poker-hands</a:t>
            </a:r>
          </a:p>
        </p:txBody>
      </p:sp>
    </p:spTree>
    <p:extLst>
      <p:ext uri="{BB962C8B-B14F-4D97-AF65-F5344CB8AC3E}">
        <p14:creationId xmlns:p14="http://schemas.microsoft.com/office/powerpoint/2010/main" val="46598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736BC8-5050-429B-B795-9813B2B1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odds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7B363C-73AE-4B66-9953-86BF761CD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Royal Flush: 0.000154%</a:t>
            </a:r>
          </a:p>
          <a:p>
            <a:r>
              <a:rPr lang="en-US" dirty="0"/>
              <a:t>Straight Flush: 0.00139%</a:t>
            </a:r>
          </a:p>
          <a:p>
            <a:r>
              <a:rPr lang="en-US" dirty="0"/>
              <a:t>Four of a Kind: 0.0240%</a:t>
            </a:r>
          </a:p>
          <a:p>
            <a:r>
              <a:rPr lang="en-US" dirty="0"/>
              <a:t>Full House: 0.1441% </a:t>
            </a:r>
          </a:p>
          <a:p>
            <a:r>
              <a:rPr lang="en-US" dirty="0"/>
              <a:t>Flush: 0.1965%</a:t>
            </a:r>
          </a:p>
          <a:p>
            <a:r>
              <a:rPr lang="en-US" dirty="0"/>
              <a:t>Straight: 0.3925%</a:t>
            </a:r>
          </a:p>
          <a:p>
            <a:r>
              <a:rPr lang="en-US" dirty="0"/>
              <a:t>Three of a Kind: 2.1128%</a:t>
            </a:r>
          </a:p>
          <a:p>
            <a:r>
              <a:rPr lang="en-US" dirty="0"/>
              <a:t>Two Pair: 4.7539%</a:t>
            </a:r>
          </a:p>
          <a:p>
            <a:r>
              <a:rPr lang="en-US" dirty="0"/>
              <a:t>One Pair: 42.2579%</a:t>
            </a:r>
          </a:p>
          <a:p>
            <a:r>
              <a:rPr lang="en-US" dirty="0"/>
              <a:t>High Card: 50.1177%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D0888ED-E8D2-4EC8-B5E4-110603724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Differs from the training and data set.</a:t>
            </a:r>
          </a:p>
          <a:p>
            <a:r>
              <a:rPr lang="en-US" dirty="0"/>
              <a:t>Straight Flush &amp; Royal Flush is oversampled in training (14 and 129 times more likely respectively)</a:t>
            </a:r>
          </a:p>
          <a:p>
            <a:r>
              <a:rPr lang="en-US" dirty="0"/>
              <a:t>Cumulative prob. above 1 pair is 7.62%</a:t>
            </a:r>
          </a:p>
        </p:txBody>
      </p:sp>
    </p:spTree>
    <p:extLst>
      <p:ext uri="{BB962C8B-B14F-4D97-AF65-F5344CB8AC3E}">
        <p14:creationId xmlns:p14="http://schemas.microsoft.com/office/powerpoint/2010/main" val="67336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D1406-D058-438A-B969-33956FBC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DA1FB-C95B-4024-9FAD-C7279DE38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of using a neural network to play a game is engaging</a:t>
            </a:r>
          </a:p>
          <a:p>
            <a:r>
              <a:rPr lang="en-US" dirty="0"/>
              <a:t>Poker is a straightforward game to understand and play</a:t>
            </a:r>
          </a:p>
          <a:p>
            <a:r>
              <a:rPr lang="en-US" dirty="0"/>
              <a:t>Poker provides a challenging task for traditional classification algorithms that seems well-suited for a neural network to solve</a:t>
            </a:r>
          </a:p>
          <a:p>
            <a:pPr lvl="1"/>
            <a:r>
              <a:rPr lang="en-US" dirty="0"/>
              <a:t>The reason is because the poker data set is “imbalanced” to favor lower ranked hands</a:t>
            </a:r>
          </a:p>
          <a:p>
            <a:r>
              <a:rPr lang="en-US" dirty="0"/>
              <a:t>Our team wanted to find out if a convolutional neural net could successfully compete in this task against a traditional feed forward net</a:t>
            </a:r>
          </a:p>
        </p:txBody>
      </p:sp>
    </p:spTree>
    <p:extLst>
      <p:ext uri="{BB962C8B-B14F-4D97-AF65-F5344CB8AC3E}">
        <p14:creationId xmlns:p14="http://schemas.microsoft.com/office/powerpoint/2010/main" val="78492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DDC6-2BA7-47F5-ACE7-A87973DFF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neural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069D6-C7C1-49AF-9890-54D04AFA0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Saves time thinking of and implementing an appropriate classification algorithm to exhaust all possibilities of a hand</a:t>
            </a:r>
          </a:p>
          <a:p>
            <a:r>
              <a:rPr lang="en-US" dirty="0"/>
              <a:t>Given a good enough classifier, the same neural network can be used for more than one variant of poker</a:t>
            </a:r>
          </a:p>
          <a:p>
            <a:r>
              <a:rPr lang="en-US" dirty="0"/>
              <a:t>The same network can also be used for multiple different drivers as long as the software supports the same framework (i.e. </a:t>
            </a:r>
            <a:r>
              <a:rPr lang="en-US" dirty="0" err="1"/>
              <a:t>Keras</a:t>
            </a:r>
            <a:r>
              <a:rPr lang="en-US" dirty="0"/>
              <a:t>)</a:t>
            </a:r>
          </a:p>
          <a:p>
            <a:r>
              <a:rPr lang="en-US" dirty="0"/>
              <a:t>If the goal is to make a poker-playing agent that </a:t>
            </a:r>
            <a:r>
              <a:rPr lang="en-US" i="1" dirty="0"/>
              <a:t>acts</a:t>
            </a:r>
            <a:r>
              <a:rPr lang="en-US" dirty="0"/>
              <a:t> like a human, then it would be most accurate to have an agent that does not perfectly classify the hands that are presented (</a:t>
            </a:r>
            <a:r>
              <a:rPr lang="en-US" dirty="0" err="1"/>
              <a:t>mis</a:t>
            </a:r>
            <a:r>
              <a:rPr lang="en-US" dirty="0"/>
              <a:t>-read)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7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A122-F399-4999-890B-DC4AF657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/>
              <a:t>Lol just code it explicitly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17BC40-2B4C-4779-B53F-D63B131AF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1685" y="685800"/>
            <a:ext cx="2679455" cy="3614738"/>
          </a:xfrm>
        </p:spPr>
      </p:pic>
    </p:spTree>
    <p:extLst>
      <p:ext uri="{BB962C8B-B14F-4D97-AF65-F5344CB8AC3E}">
        <p14:creationId xmlns:p14="http://schemas.microsoft.com/office/powerpoint/2010/main" val="1652965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A122-F399-4999-890B-DC4AF657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No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17BC40-2B4C-4779-B53F-D63B131AF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1685" y="685800"/>
            <a:ext cx="2679455" cy="3614738"/>
          </a:xfrm>
        </p:spPr>
      </p:pic>
      <p:sp>
        <p:nvSpPr>
          <p:cNvPr id="3" name="&quot;Not Allowed&quot; Symbol 2">
            <a:extLst>
              <a:ext uri="{FF2B5EF4-FFF2-40B4-BE49-F238E27FC236}">
                <a16:creationId xmlns:a16="http://schemas.microsoft.com/office/drawing/2014/main" id="{2B795E39-BBEE-4E7F-85EE-207539F937D2}"/>
              </a:ext>
            </a:extLst>
          </p:cNvPr>
          <p:cNvSpPr/>
          <p:nvPr/>
        </p:nvSpPr>
        <p:spPr>
          <a:xfrm>
            <a:off x="3289738" y="685800"/>
            <a:ext cx="3405352" cy="3801532"/>
          </a:xfrm>
          <a:prstGeom prst="noSmoking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555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787</TotalTime>
  <Words>711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Slice</vt:lpstr>
      <vt:lpstr>Playing poker using neural networks</vt:lpstr>
      <vt:lpstr>The objective</vt:lpstr>
      <vt:lpstr>Data set</vt:lpstr>
      <vt:lpstr>Poker hands</vt:lpstr>
      <vt:lpstr>True odds</vt:lpstr>
      <vt:lpstr>Project motivations</vt:lpstr>
      <vt:lpstr>Why use a neural network?</vt:lpstr>
      <vt:lpstr>Lol just code it explicitly</vt:lpstr>
      <vt:lpstr>No</vt:lpstr>
      <vt:lpstr>Key aims</vt:lpstr>
      <vt:lpstr>strategy</vt:lpstr>
      <vt:lpstr>results</vt:lpstr>
      <vt:lpstr>contributions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poker hands using neural networks</dc:title>
  <dc:creator>Jeremy  Watts</dc:creator>
  <cp:lastModifiedBy>Jeremy  Watts</cp:lastModifiedBy>
  <cp:revision>19</cp:revision>
  <dcterms:created xsi:type="dcterms:W3CDTF">2018-05-02T13:56:40Z</dcterms:created>
  <dcterms:modified xsi:type="dcterms:W3CDTF">2018-05-03T03:10:06Z</dcterms:modified>
</cp:coreProperties>
</file>